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6" r:id="rId1"/>
  </p:sldMasterIdLst>
  <p:notesMasterIdLst>
    <p:notesMasterId r:id="rId21"/>
  </p:notesMasterIdLst>
  <p:sldIdLst>
    <p:sldId id="301" r:id="rId2"/>
    <p:sldId id="256" r:id="rId3"/>
    <p:sldId id="281" r:id="rId4"/>
    <p:sldId id="282" r:id="rId5"/>
    <p:sldId id="283" r:id="rId6"/>
    <p:sldId id="284" r:id="rId7"/>
    <p:sldId id="285" r:id="rId8"/>
    <p:sldId id="286" r:id="rId9"/>
    <p:sldId id="287" r:id="rId10"/>
    <p:sldId id="288" r:id="rId11"/>
    <p:sldId id="289" r:id="rId12"/>
    <p:sldId id="291" r:id="rId13"/>
    <p:sldId id="292" r:id="rId14"/>
    <p:sldId id="293" r:id="rId15"/>
    <p:sldId id="294" r:id="rId16"/>
    <p:sldId id="295" r:id="rId17"/>
    <p:sldId id="296" r:id="rId18"/>
    <p:sldId id="297" r:id="rId19"/>
    <p:sldId id="299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0C78AA-9665-4184-A95B-92FCBE9BF0C2}" type="datetimeFigureOut">
              <a:rPr lang="en-US" smtClean="0"/>
              <a:pPr/>
              <a:t>2/26/2020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1D219D-59CF-4AFE-BFCE-269BB851EC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74981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1D219D-59CF-4AFE-BFCE-269BB851EC9B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69834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 rot="5400000">
            <a:off x="8285720" y="5231768"/>
            <a:ext cx="2636912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defRPr/>
            </a:pP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ww.Ravanpoint.ir</a:t>
            </a:r>
            <a:endParaRPr lang="en-GB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2/26/2020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37814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 rot="19002251">
            <a:off x="4041658" y="1686764"/>
            <a:ext cx="4190444" cy="432267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" name="TextBox 8"/>
          <p:cNvSpPr txBox="1"/>
          <p:nvPr/>
        </p:nvSpPr>
        <p:spPr>
          <a:xfrm>
            <a:off x="4419600" y="1828800"/>
            <a:ext cx="3929058" cy="430887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endParaRPr lang="fa-IR" sz="1600" dirty="0" smtClean="0">
              <a:ln w="10160">
                <a:solidFill>
                  <a:schemeClr val="bg1"/>
                </a:solidFill>
                <a:prstDash val="solid"/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2000" dir="5400000" algn="tl">
                  <a:srgbClr val="000000">
                    <a:alpha val="30000"/>
                  </a:srgbClr>
                </a:outerShdw>
              </a:effectLst>
              <a:cs typeface="B Titr" pitchFamily="2" charset="-78"/>
            </a:endParaRPr>
          </a:p>
          <a:p>
            <a:pPr algn="ctr">
              <a:lnSpc>
                <a:spcPct val="150000"/>
              </a:lnSpc>
            </a:pPr>
            <a:r>
              <a:rPr lang="fa-IR" sz="2800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cs typeface="B Titr" pitchFamily="2" charset="-78"/>
              </a:rPr>
              <a:t>مهارتهای روانی</a:t>
            </a:r>
            <a:endParaRPr lang="fa-IR" sz="2000" dirty="0" smtClean="0">
              <a:ln w="10160">
                <a:solidFill>
                  <a:schemeClr val="bg1"/>
                </a:solidFill>
                <a:prstDash val="solid"/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2000" dir="5400000" algn="tl">
                  <a:srgbClr val="000000">
                    <a:alpha val="30000"/>
                  </a:srgbClr>
                </a:outerShdw>
              </a:effectLst>
              <a:cs typeface="B Titr" pitchFamily="2" charset="-78"/>
            </a:endParaRPr>
          </a:p>
          <a:p>
            <a:pPr algn="ctr"/>
            <a:endParaRPr lang="fa-IR" sz="2400" dirty="0" smtClean="0">
              <a:ln w="10160">
                <a:solidFill>
                  <a:schemeClr val="bg1"/>
                </a:solidFill>
                <a:prstDash val="solid"/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2000" dir="5400000" algn="tl">
                  <a:srgbClr val="000000">
                    <a:alpha val="30000"/>
                  </a:srgbClr>
                </a:outerShdw>
              </a:effectLst>
              <a:cs typeface="B Titr" pitchFamily="2" charset="-78"/>
            </a:endParaRPr>
          </a:p>
          <a:p>
            <a:pPr algn="ctr"/>
            <a:endParaRPr lang="fa-IR" sz="2400" dirty="0" smtClean="0">
              <a:ln w="10160">
                <a:solidFill>
                  <a:schemeClr val="bg1"/>
                </a:solidFill>
                <a:prstDash val="solid"/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2000" dir="5400000" algn="tl">
                  <a:srgbClr val="000000">
                    <a:alpha val="30000"/>
                  </a:srgbClr>
                </a:outerShdw>
              </a:effectLst>
              <a:cs typeface="B Titr" pitchFamily="2" charset="-78"/>
            </a:endParaRPr>
          </a:p>
          <a:p>
            <a:pPr algn="ctr"/>
            <a:endParaRPr lang="fa-IR" sz="2400" dirty="0" smtClean="0">
              <a:ln w="10160">
                <a:solidFill>
                  <a:schemeClr val="bg1"/>
                </a:solidFill>
                <a:prstDash val="solid"/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2000" dir="5400000" algn="tl">
                  <a:srgbClr val="000000">
                    <a:alpha val="30000"/>
                  </a:srgbClr>
                </a:outerShdw>
              </a:effectLst>
              <a:cs typeface="B Titr" pitchFamily="2" charset="-78"/>
            </a:endParaRPr>
          </a:p>
          <a:p>
            <a:pPr algn="ctr"/>
            <a:endParaRPr lang="fa-IR" sz="2400" dirty="0" smtClean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2000" dir="5400000" algn="tl">
                  <a:srgbClr val="000000">
                    <a:alpha val="30000"/>
                  </a:srgbClr>
                </a:outerShdw>
              </a:effectLst>
              <a:cs typeface="B Titr" pitchFamily="2" charset="-78"/>
            </a:endParaRPr>
          </a:p>
          <a:p>
            <a:pPr algn="ctr"/>
            <a:endParaRPr lang="fa-IR" sz="2400" dirty="0" smtClean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2000" dir="5400000" algn="tl">
                  <a:srgbClr val="000000">
                    <a:alpha val="30000"/>
                  </a:srgbClr>
                </a:outerShdw>
              </a:effectLst>
              <a:cs typeface="B Titr" pitchFamily="2" charset="-78"/>
            </a:endParaRPr>
          </a:p>
          <a:p>
            <a:pPr algn="ctr"/>
            <a:endParaRPr lang="fa-IR" sz="2400" dirty="0" smtClean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2000" dir="5400000" algn="tl">
                  <a:srgbClr val="000000">
                    <a:alpha val="30000"/>
                  </a:srgbClr>
                </a:outerShdw>
              </a:effectLst>
              <a:cs typeface="B Titr" pitchFamily="2" charset="-78"/>
            </a:endParaRPr>
          </a:p>
          <a:p>
            <a:pPr algn="ctr"/>
            <a:endParaRPr lang="fa-IR" sz="2400" dirty="0" smtClean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2000" dir="5400000" algn="tl">
                  <a:srgbClr val="000000">
                    <a:alpha val="30000"/>
                  </a:srgbClr>
                </a:outerShdw>
              </a:effectLst>
              <a:cs typeface="B Titr" pitchFamily="2" charset="-78"/>
            </a:endParaRPr>
          </a:p>
          <a:p>
            <a:pPr algn="ctr"/>
            <a:endParaRPr lang="fa-IR" sz="2400" dirty="0" smtClean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2000" dir="5400000" algn="tl">
                  <a:srgbClr val="000000">
                    <a:alpha val="30000"/>
                  </a:srgbClr>
                </a:outerShdw>
              </a:effectLst>
              <a:cs typeface="B Titr" pitchFamily="2" charset="-78"/>
            </a:endParaRPr>
          </a:p>
          <a:p>
            <a:pPr algn="ctr"/>
            <a:endParaRPr lang="fa-IR" sz="24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2000" dir="5400000" algn="tl">
                  <a:srgbClr val="000000">
                    <a:alpha val="30000"/>
                  </a:srgbClr>
                </a:outerShdw>
              </a:effectLst>
              <a:cs typeface="B Titr" pitchFamily="2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457200" y="1143000"/>
            <a:ext cx="8305800" cy="4800600"/>
          </a:xfrm>
          <a:prstGeom prst="rect">
            <a:avLst/>
          </a:prstGeom>
        </p:spPr>
        <p:txBody>
          <a:bodyPr vert="horz">
            <a:normAutofit lnSpcReduction="1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274320" indent="-274320" algn="r" rtl="1">
              <a:lnSpc>
                <a:spcPct val="200000"/>
              </a:lnSpc>
              <a:spcBef>
                <a:spcPct val="20000"/>
              </a:spcBef>
              <a:buClr>
                <a:schemeClr val="accent3"/>
              </a:buClr>
              <a:buSzPct val="95000"/>
            </a:pPr>
            <a:r>
              <a:rPr lang="fa-I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Jadid" pitchFamily="2" charset="-78"/>
              </a:rPr>
              <a:t>                مهارتهای روانی</a:t>
            </a:r>
            <a:endParaRPr lang="fa-IR" sz="2400" dirty="0" smtClean="0">
              <a:solidFill>
                <a:schemeClr val="bg1"/>
              </a:solidFill>
              <a:cs typeface="B Jadid" pitchFamily="2" charset="-78"/>
            </a:endParaRPr>
          </a:p>
          <a:p>
            <a:pPr marL="274320" indent="-274320" algn="r" rtl="1">
              <a:lnSpc>
                <a:spcPct val="200000"/>
              </a:lnSpc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r>
              <a:rPr lang="fa-IR" sz="2400" b="1" dirty="0" smtClean="0">
                <a:solidFill>
                  <a:schemeClr val="bg1"/>
                </a:solidFill>
                <a:cs typeface="B Nazanin" pitchFamily="2" charset="-78"/>
              </a:rPr>
              <a:t>آشنایی با مهارتهای روانی و نتیجه پژوهشهای انجام شده</a:t>
            </a:r>
            <a:endParaRPr lang="fa-IR" sz="2400" b="1" spc="50" dirty="0" smtClean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B Jadid" pitchFamily="2" charset="-78"/>
            </a:endParaRPr>
          </a:p>
          <a:p>
            <a:pPr marL="274320" indent="-274320" algn="r" rtl="1">
              <a:lnSpc>
                <a:spcPct val="200000"/>
              </a:lnSpc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r>
              <a:rPr lang="fa-IR" sz="2400" b="1" dirty="0" smtClean="0">
                <a:solidFill>
                  <a:schemeClr val="bg1"/>
                </a:solidFill>
                <a:cs typeface="B Nazanin" pitchFamily="2" charset="-78"/>
              </a:rPr>
              <a:t>شناخت عناصر تمرین مهارتهای روانی و ویژگیهای روانی ورزشکاران موفق</a:t>
            </a:r>
          </a:p>
          <a:p>
            <a:pPr marL="274320" indent="-274320" algn="r" rtl="1">
              <a:lnSpc>
                <a:spcPct val="200000"/>
              </a:lnSpc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r>
              <a:rPr lang="fa-IR" sz="2400" b="1" dirty="0" smtClean="0">
                <a:solidFill>
                  <a:schemeClr val="bg1"/>
                </a:solidFill>
                <a:cs typeface="B Nazanin" pitchFamily="2" charset="-78"/>
              </a:rPr>
              <a:t>آشنایی با مراحل اجرای برنامه آمادگی روانی</a:t>
            </a:r>
          </a:p>
          <a:p>
            <a:pPr marL="274320" indent="-274320" algn="r" rtl="1">
              <a:lnSpc>
                <a:spcPct val="200000"/>
              </a:lnSpc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r>
              <a:rPr lang="fa-IR" sz="2400" b="1" dirty="0" smtClean="0">
                <a:solidFill>
                  <a:schemeClr val="bg1"/>
                </a:solidFill>
                <a:cs typeface="B Nazanin" pitchFamily="2" charset="-78"/>
              </a:rPr>
              <a:t>درک اهمیت خودآگاهی در تغییر واکنشهای هیجانی و تغییر رفتار</a:t>
            </a:r>
          </a:p>
          <a:p>
            <a:pPr marL="274320" indent="-274320" algn="r" rtl="1">
              <a:lnSpc>
                <a:spcPct val="200000"/>
              </a:lnSpc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r>
              <a:rPr lang="fa-IR" sz="2400" b="1" dirty="0" smtClean="0">
                <a:solidFill>
                  <a:schemeClr val="bg1"/>
                </a:solidFill>
                <a:cs typeface="B Nazanin" pitchFamily="2" charset="-78"/>
              </a:rPr>
              <a:t>تشخیص زمان و شرایط اجرای برنامه تمرین مهارتهای روانی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304800" y="1524000"/>
            <a:ext cx="8305800" cy="4800600"/>
          </a:xfrm>
          <a:prstGeom prst="rect">
            <a:avLst/>
          </a:prstGeom>
        </p:spPr>
        <p:txBody>
          <a:bodyPr vert="horz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274320" indent="-274320" algn="r" rtl="1">
              <a:lnSpc>
                <a:spcPct val="200000"/>
              </a:lnSpc>
              <a:spcBef>
                <a:spcPct val="20000"/>
              </a:spcBef>
              <a:buClr>
                <a:schemeClr val="accent3"/>
              </a:buClr>
              <a:buSzPct val="95000"/>
            </a:pPr>
            <a:r>
              <a:rPr lang="fa-IR" sz="20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cs typeface="B Titr" pitchFamily="2" charset="-78"/>
              </a:rPr>
              <a:t>                                                                 مهارتهای روانی</a:t>
            </a:r>
          </a:p>
          <a:p>
            <a:pPr marL="274320" indent="-274320" algn="r" rtl="1">
              <a:lnSpc>
                <a:spcPct val="200000"/>
              </a:lnSpc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r>
              <a:rPr lang="en-US" sz="20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cs typeface="B Titr" pitchFamily="2" charset="-78"/>
              </a:rPr>
              <a:t> </a:t>
            </a:r>
            <a:r>
              <a:rPr lang="fa-IR" sz="20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cs typeface="B Titr" pitchFamily="2" charset="-78"/>
              </a:rPr>
              <a:t>مهارتهای روانی </a:t>
            </a:r>
            <a:r>
              <a:rPr lang="fa-IR" sz="2000" b="1" dirty="0" smtClean="0">
                <a:solidFill>
                  <a:schemeClr val="bg1"/>
                </a:solidFill>
                <a:cs typeface="B Nazanin" pitchFamily="2" charset="-78"/>
              </a:rPr>
              <a:t>به ویژگیهای ذاتی یا آموخته ورزشکار اطلاق می شود که موفقیت او را ممکن یا محتمل می سازد.</a:t>
            </a:r>
          </a:p>
          <a:p>
            <a:pPr marL="274320" indent="-274320" algn="r" rtl="1">
              <a:lnSpc>
                <a:spcPct val="200000"/>
              </a:lnSpc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r>
              <a:rPr lang="fa-IR" sz="20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cs typeface="B Titr" pitchFamily="2" charset="-78"/>
              </a:rPr>
              <a:t>از جمله مهارتهای روانی: </a:t>
            </a:r>
            <a:r>
              <a:rPr lang="fa-IR" sz="2000" b="1" dirty="0" smtClean="0">
                <a:solidFill>
                  <a:schemeClr val="bg1"/>
                </a:solidFill>
                <a:cs typeface="B Nazanin" pitchFamily="2" charset="-78"/>
              </a:rPr>
              <a:t>کنترل اضطراب – کنترل توجه – داشتن انگیزه درونی و حفظ اعتماد به نفس.</a:t>
            </a:r>
          </a:p>
          <a:p>
            <a:pPr marL="274320" indent="-274320" algn="r" rtl="1">
              <a:lnSpc>
                <a:spcPct val="200000"/>
              </a:lnSpc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r>
              <a:rPr lang="fa-IR" sz="20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cs typeface="B Titr" pitchFamily="2" charset="-78"/>
              </a:rPr>
              <a:t>نمونه روشهای روانی  شامل: </a:t>
            </a:r>
            <a:r>
              <a:rPr lang="fa-IR" sz="2000" b="1" dirty="0" smtClean="0">
                <a:solidFill>
                  <a:schemeClr val="bg1"/>
                </a:solidFill>
                <a:cs typeface="B Nazanin" pitchFamily="2" charset="-78"/>
              </a:rPr>
              <a:t>تصویر سازی – گفتگوی درونی – هدف گزینی و آرام سازی (ویلی.1988)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304800" y="1752600"/>
            <a:ext cx="8305800" cy="4800600"/>
          </a:xfrm>
          <a:prstGeom prst="rect">
            <a:avLst/>
          </a:prstGeom>
        </p:spPr>
        <p:txBody>
          <a:bodyPr vert="horz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274320" indent="-274320" algn="just" rtl="1">
              <a:lnSpc>
                <a:spcPct val="200000"/>
              </a:lnSpc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r>
              <a:rPr lang="fa-IR" sz="2400" b="1" dirty="0" smtClean="0">
                <a:solidFill>
                  <a:srgbClr val="FF0000"/>
                </a:solidFill>
                <a:cs typeface="B Titr" pitchFamily="2" charset="-78"/>
              </a:rPr>
              <a:t>تمرین مهارتهای روانی</a:t>
            </a:r>
            <a:r>
              <a:rPr lang="fa-IR" sz="2400" b="1" dirty="0" smtClean="0">
                <a:solidFill>
                  <a:schemeClr val="bg1"/>
                </a:solidFill>
                <a:cs typeface="B Nazanin" pitchFamily="2" charset="-78"/>
              </a:rPr>
              <a:t>(</a:t>
            </a:r>
            <a:r>
              <a:rPr lang="en-US" sz="2400" b="1" dirty="0" smtClean="0">
                <a:solidFill>
                  <a:schemeClr val="bg1"/>
                </a:solidFill>
                <a:cs typeface="B Nazanin" pitchFamily="2" charset="-78"/>
              </a:rPr>
              <a:t>PST</a:t>
            </a:r>
            <a:r>
              <a:rPr lang="fa-IR" sz="2400" b="1" dirty="0" smtClean="0">
                <a:solidFill>
                  <a:schemeClr val="bg1"/>
                </a:solidFill>
                <a:cs typeface="B Nazanin" pitchFamily="2" charset="-78"/>
              </a:rPr>
              <a:t>)</a:t>
            </a:r>
          </a:p>
          <a:p>
            <a:pPr marL="274320" indent="-274320" algn="just" rtl="1">
              <a:lnSpc>
                <a:spcPct val="200000"/>
              </a:lnSpc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r>
              <a:rPr lang="fa-IR" sz="2400" b="1" dirty="0" smtClean="0">
                <a:solidFill>
                  <a:schemeClr val="bg1"/>
                </a:solidFill>
                <a:cs typeface="B Nazanin" pitchFamily="2" charset="-78"/>
              </a:rPr>
              <a:t>تمرین مهارتهای ذهنی یا روانی است که به منظور بهبود علمکرد افزایش خشنودی و دستیابی به رضایتمندی بیشتر در ورزش و فعالیت جسمانی انجام می شود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533400" y="1143000"/>
            <a:ext cx="8305800" cy="5334000"/>
          </a:xfrm>
          <a:prstGeom prst="rect">
            <a:avLst/>
          </a:prstGeom>
        </p:spPr>
        <p:txBody>
          <a:bodyPr vert="horz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274320" indent="-274320" algn="ctr" rtl="1">
              <a:lnSpc>
                <a:spcPct val="150000"/>
              </a:lnSpc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r>
              <a:rPr lang="fa-IR" sz="2400" b="1" dirty="0" smtClean="0">
                <a:solidFill>
                  <a:srgbClr val="FF0000"/>
                </a:solidFill>
                <a:cs typeface="B Titr" pitchFamily="2" charset="-78"/>
              </a:rPr>
              <a:t>اهمیت تمرین مهارتهای روانی</a:t>
            </a:r>
          </a:p>
          <a:p>
            <a:pPr marL="274320" indent="-274320" algn="just" rtl="1">
              <a:lnSpc>
                <a:spcPct val="210000"/>
              </a:lnSpc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r>
              <a:rPr lang="fa-IR" sz="2000" b="1" dirty="0" smtClean="0">
                <a:solidFill>
                  <a:schemeClr val="bg1"/>
                </a:solidFill>
                <a:cs typeface="B Nazanin" pitchFamily="2" charset="-78"/>
              </a:rPr>
              <a:t>عملکرد مطلوب در ورزش حاصل ترکیبی از تواناییهای فنی- جسمانی و  روانی( تمرکز- اعتماد به نفس- مهار کردن اضطراب...)است.</a:t>
            </a:r>
          </a:p>
          <a:p>
            <a:pPr marL="274320" indent="-274320" algn="just" rtl="1">
              <a:lnSpc>
                <a:spcPct val="210000"/>
              </a:lnSpc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r>
              <a:rPr lang="fa-IR" sz="2000" b="1" dirty="0" smtClean="0">
                <a:solidFill>
                  <a:schemeClr val="bg1"/>
                </a:solidFill>
                <a:cs typeface="B Nazanin" pitchFamily="2" charset="-78"/>
              </a:rPr>
              <a:t>دست کم 50 درصد ورزش ذهنی یا روانی است و در برخی ورزشها این میزان به 80 تا 90 درصد می رسد.</a:t>
            </a:r>
          </a:p>
          <a:p>
            <a:pPr marL="274320" indent="-274320" algn="just" rtl="1">
              <a:lnSpc>
                <a:spcPct val="210000"/>
              </a:lnSpc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r>
              <a:rPr lang="fa-IR" sz="2000" b="1" dirty="0" smtClean="0">
                <a:solidFill>
                  <a:schemeClr val="bg1"/>
                </a:solidFill>
                <a:cs typeface="B Nazanin" pitchFamily="2" charset="-78"/>
              </a:rPr>
              <a:t>رشد مهارتهای جسمانی و روانی هردو مستلزم تمرین دادن آن بخشی است که برای بهبود عملکرد نیازمند تقویت است.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381000" y="762000"/>
            <a:ext cx="8458200" cy="6096000"/>
          </a:xfrm>
          <a:prstGeom prst="rect">
            <a:avLst/>
          </a:prstGeom>
        </p:spPr>
        <p:txBody>
          <a:bodyPr vert="horz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274320" indent="-274320" algn="ctr" rtl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r>
              <a:rPr lang="fa-IR" sz="2800" b="1" dirty="0" smtClean="0">
                <a:solidFill>
                  <a:srgbClr val="FF0000"/>
                </a:solidFill>
                <a:cs typeface="B Titr" pitchFamily="2" charset="-78"/>
              </a:rPr>
              <a:t>سودمندی تمرین مهارتهای روانی</a:t>
            </a:r>
          </a:p>
          <a:p>
            <a:pPr marL="274320" indent="-274320" algn="ctr" rtl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endParaRPr lang="fa-IR" sz="2400" b="1" dirty="0" smtClean="0">
              <a:solidFill>
                <a:srgbClr val="FF0000"/>
              </a:solidFill>
              <a:cs typeface="B Titr" pitchFamily="2" charset="-78"/>
            </a:endParaRPr>
          </a:p>
          <a:p>
            <a:pPr marL="274320" indent="-274320" algn="ctr" rtl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endParaRPr lang="fa-IR" sz="2400" b="1" dirty="0" smtClean="0">
              <a:solidFill>
                <a:schemeClr val="bg1"/>
              </a:solidFill>
              <a:cs typeface="B Titr" pitchFamily="2" charset="-78"/>
            </a:endParaRPr>
          </a:p>
          <a:p>
            <a:pPr marL="274320" indent="-274320" algn="r" rtl="1">
              <a:lnSpc>
                <a:spcPct val="200000"/>
              </a:lnSpc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r>
              <a:rPr lang="fa-IR" sz="2400" b="1" dirty="0" smtClean="0">
                <a:solidFill>
                  <a:schemeClr val="bg1"/>
                </a:solidFill>
                <a:cs typeface="B Nazanin" pitchFamily="2" charset="-78"/>
              </a:rPr>
              <a:t>تحقیقاتی که توسط محققان انجام شد حاکی از </a:t>
            </a: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اثر مثبت تمرین مهارتهای روانی</a:t>
            </a:r>
            <a:r>
              <a:rPr lang="fa-IR" sz="2400" b="1" dirty="0" smtClean="0">
                <a:solidFill>
                  <a:schemeClr val="bg1"/>
                </a:solidFill>
                <a:cs typeface="B Nazanin" pitchFamily="2" charset="-78"/>
              </a:rPr>
              <a:t> بر عملکرد بودند.</a:t>
            </a:r>
          </a:p>
          <a:p>
            <a:pPr marL="274320" indent="-274320" algn="r" rtl="1">
              <a:lnSpc>
                <a:spcPct val="200000"/>
              </a:lnSpc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r>
              <a:rPr lang="fa-IR" sz="2200" b="1" dirty="0" smtClean="0">
                <a:solidFill>
                  <a:srgbClr val="FF0000"/>
                </a:solidFill>
                <a:cs typeface="B Titr" pitchFamily="2" charset="-78"/>
              </a:rPr>
              <a:t>با وجود سودمندیهای تمرین مهارتهای روانی </a:t>
            </a:r>
            <a:r>
              <a:rPr lang="fa-IR" sz="2400" b="1" dirty="0" smtClean="0">
                <a:solidFill>
                  <a:schemeClr val="bg1"/>
                </a:solidFill>
                <a:cs typeface="B Nazanin" pitchFamily="2" charset="-78"/>
              </a:rPr>
              <a:t>بسیاری از ورزشکاران و مربیان به آن نمی پردازند  که علت آن را هم بی اطلاعی از نحوه آموزش و تمرین ذاتی و تغییرناپذیر پنداشتن ویژگیهای روانی ذکر می کنند</a:t>
            </a:r>
            <a:r>
              <a:rPr lang="fa-IR" sz="2400" b="1" dirty="0" smtClean="0">
                <a:solidFill>
                  <a:schemeClr val="bg1"/>
                </a:solidFill>
                <a:cs typeface="B Nazanin" pitchFamily="2" charset="-78"/>
              </a:rPr>
              <a:t>.</a:t>
            </a:r>
            <a:endParaRPr lang="fa-IR" sz="2400" b="1" dirty="0" smtClean="0">
              <a:solidFill>
                <a:schemeClr val="bg1"/>
              </a:solidFill>
              <a:cs typeface="B Titr" pitchFamily="2" charset="-78"/>
            </a:endParaRPr>
          </a:p>
          <a:p>
            <a:pPr marL="274320" indent="-274320" algn="ctr" rtl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endParaRPr lang="fa-IR" sz="2400" b="1" dirty="0" smtClean="0">
              <a:solidFill>
                <a:schemeClr val="bg1"/>
              </a:solidFill>
              <a:cs typeface="B Titr" pitchFamily="2" charset="-78"/>
            </a:endParaRPr>
          </a:p>
          <a:p>
            <a:pPr marL="274320" indent="-274320" algn="ctr" rtl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endParaRPr lang="fa-IR" sz="2400" b="1" dirty="0" smtClean="0">
              <a:solidFill>
                <a:schemeClr val="bg1"/>
              </a:solidFill>
              <a:cs typeface="B Nazanin" pitchFamily="2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381000" y="685800"/>
            <a:ext cx="8305800" cy="59436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274320" indent="-274320" algn="ctr" rtl="1">
              <a:lnSpc>
                <a:spcPct val="150000"/>
              </a:lnSpc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r>
              <a:rPr lang="fa-IR" sz="2400" b="1" dirty="0" smtClean="0">
                <a:solidFill>
                  <a:srgbClr val="FF0000"/>
                </a:solidFill>
                <a:cs typeface="B Titr" pitchFamily="2" charset="-78"/>
              </a:rPr>
              <a:t>محتوای برنامه های تمرین مهارتهای روانی</a:t>
            </a:r>
          </a:p>
          <a:p>
            <a:pPr marL="274320" indent="-274320" algn="just" rtl="1">
              <a:lnSpc>
                <a:spcPct val="150000"/>
              </a:lnSpc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endParaRPr lang="fa-IR" sz="2000" b="1" dirty="0" smtClean="0">
              <a:solidFill>
                <a:srgbClr val="FF0000"/>
              </a:solidFill>
              <a:cs typeface="B Nazanin" pitchFamily="2" charset="-78"/>
            </a:endParaRPr>
          </a:p>
          <a:p>
            <a:pPr marL="274320" indent="-274320" algn="ctr" rtl="1">
              <a:lnSpc>
                <a:spcPct val="200000"/>
              </a:lnSpc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محتوای برنامه ها از دو منبع مشخص می شود: </a:t>
            </a:r>
          </a:p>
          <a:p>
            <a:pPr marL="274320" indent="-274320" algn="ctr" rtl="1">
              <a:lnSpc>
                <a:spcPct val="200000"/>
              </a:lnSpc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r>
              <a:rPr lang="fa-IR" sz="2000" b="1" dirty="0" smtClean="0">
                <a:solidFill>
                  <a:schemeClr val="bg1"/>
                </a:solidFill>
                <a:cs typeface="B Nazanin" pitchFamily="2" charset="-78"/>
              </a:rPr>
              <a:t>یکی نیازی است که مربیان و ورزشکاران اعلام می کنند </a:t>
            </a:r>
          </a:p>
          <a:p>
            <a:pPr marL="274320" indent="-274320" algn="ctr" rtl="1">
              <a:lnSpc>
                <a:spcPct val="200000"/>
              </a:lnSpc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r>
              <a:rPr lang="fa-IR" sz="2000" b="1" dirty="0" smtClean="0">
                <a:solidFill>
                  <a:schemeClr val="bg1"/>
                </a:solidFill>
                <a:cs typeface="B Nazanin" pitchFamily="2" charset="-78"/>
              </a:rPr>
              <a:t>دیگری پژوهشهایی که ویژگیهای روانی ورزشکاران موفق را بررسی می کنند.</a:t>
            </a:r>
          </a:p>
          <a:p>
            <a:pPr marL="274320" indent="-274320" algn="just" rtl="1">
              <a:lnSpc>
                <a:spcPct val="150000"/>
              </a:lnSpc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endParaRPr lang="fa-IR" sz="2000" b="1" dirty="0" smtClean="0">
              <a:solidFill>
                <a:schemeClr val="bg1"/>
              </a:solidFill>
              <a:cs typeface="B Farnaz" pitchFamily="2" charset="-78"/>
            </a:endParaRPr>
          </a:p>
          <a:p>
            <a:pPr marL="274320" indent="-274320" algn="just" rtl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endParaRPr lang="fa-IR" sz="2000" b="1" dirty="0" smtClean="0">
              <a:solidFill>
                <a:schemeClr val="bg1"/>
              </a:solidFill>
              <a:cs typeface="B Nazanin" pitchFamily="2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457200" y="1219200"/>
            <a:ext cx="8077200" cy="46482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274320" indent="-274320" algn="ctr" rtl="1">
              <a:lnSpc>
                <a:spcPct val="200000"/>
              </a:lnSpc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r>
              <a:rPr lang="fa-IR" sz="2400" b="1" dirty="0" smtClean="0">
                <a:solidFill>
                  <a:srgbClr val="FF0000"/>
                </a:solidFill>
                <a:cs typeface="B Titr" pitchFamily="2" charset="-78"/>
              </a:rPr>
              <a:t>مراحل برنامه تمرین مهارتهای روانی</a:t>
            </a:r>
          </a:p>
          <a:p>
            <a:pPr marL="274320" indent="-274320" algn="ctr" rtl="1">
              <a:lnSpc>
                <a:spcPct val="250000"/>
              </a:lnSpc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r>
              <a:rPr lang="fa-IR" sz="2400" b="1" dirty="0" smtClean="0">
                <a:solidFill>
                  <a:srgbClr val="FF0000"/>
                </a:solidFill>
                <a:cs typeface="B Titr" pitchFamily="2" charset="-78"/>
              </a:rPr>
              <a:t>مرحله اول: </a:t>
            </a:r>
            <a:r>
              <a:rPr lang="fa-IR" sz="2400" b="1" dirty="0" smtClean="0">
                <a:solidFill>
                  <a:schemeClr val="bg1"/>
                </a:solidFill>
                <a:cs typeface="B Nazanin" pitchFamily="2" charset="-78"/>
              </a:rPr>
              <a:t>آشنایی با مهارتهای روانی</a:t>
            </a:r>
          </a:p>
          <a:p>
            <a:pPr marL="274320" indent="-274320" algn="ctr" rtl="1">
              <a:lnSpc>
                <a:spcPct val="250000"/>
              </a:lnSpc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r>
              <a:rPr lang="fa-IR" sz="2400" b="1" dirty="0" smtClean="0">
                <a:solidFill>
                  <a:srgbClr val="FF0000"/>
                </a:solidFill>
                <a:cs typeface="B Titr" pitchFamily="2" charset="-78"/>
              </a:rPr>
              <a:t>مرحله دوم: </a:t>
            </a:r>
            <a:r>
              <a:rPr lang="fa-IR" sz="2400" b="1" dirty="0" smtClean="0">
                <a:solidFill>
                  <a:schemeClr val="bg1"/>
                </a:solidFill>
                <a:cs typeface="B Nazanin" pitchFamily="2" charset="-78"/>
              </a:rPr>
              <a:t>آموزش مهارتهای روانی</a:t>
            </a:r>
          </a:p>
          <a:p>
            <a:pPr marL="274320" indent="-274320" algn="ctr" rtl="1">
              <a:lnSpc>
                <a:spcPct val="250000"/>
              </a:lnSpc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r>
              <a:rPr lang="fa-IR" sz="2400" b="1" dirty="0" smtClean="0">
                <a:solidFill>
                  <a:srgbClr val="FF0000"/>
                </a:solidFill>
                <a:cs typeface="B Titr" pitchFamily="2" charset="-78"/>
              </a:rPr>
              <a:t>مرحله سوم: </a:t>
            </a:r>
            <a:r>
              <a:rPr lang="fa-IR" sz="2400" b="1" dirty="0" smtClean="0">
                <a:solidFill>
                  <a:schemeClr val="bg1"/>
                </a:solidFill>
                <a:cs typeface="B Nazanin" pitchFamily="2" charset="-78"/>
              </a:rPr>
              <a:t>تمرین مهارتهای روانی</a:t>
            </a:r>
            <a:endParaRPr lang="en-US" sz="2400" b="1" dirty="0" smtClean="0">
              <a:solidFill>
                <a:schemeClr val="bg1"/>
              </a:solidFill>
              <a:cs typeface="B Nazanin" pitchFamily="2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457200" y="1295400"/>
            <a:ext cx="8077200" cy="563880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vert="horz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274320" indent="-274320" algn="ctr" rtl="1">
              <a:lnSpc>
                <a:spcPct val="200000"/>
              </a:lnSpc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r>
              <a:rPr lang="fa-IR" sz="2400" b="1" dirty="0" smtClean="0">
                <a:solidFill>
                  <a:srgbClr val="FF0000"/>
                </a:solidFill>
                <a:cs typeface="B Titr" pitchFamily="2" charset="-78"/>
              </a:rPr>
              <a:t>چه کسی برنامه تمرین مهارتهای روانی را هدایت می کند؟</a:t>
            </a:r>
          </a:p>
          <a:p>
            <a:pPr marL="274320" indent="-274320" algn="ctr" rtl="1">
              <a:lnSpc>
                <a:spcPct val="200000"/>
              </a:lnSpc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r>
              <a:rPr lang="fa-IR" sz="2000" b="1" dirty="0" smtClean="0">
                <a:solidFill>
                  <a:schemeClr val="bg1"/>
                </a:solidFill>
                <a:cs typeface="B Nazanin" pitchFamily="2" charset="-78"/>
              </a:rPr>
              <a:t>مطلوب </a:t>
            </a:r>
            <a:r>
              <a:rPr lang="fa-IR" sz="2000" b="1" dirty="0" smtClean="0">
                <a:solidFill>
                  <a:schemeClr val="bg1"/>
                </a:solidFill>
                <a:cs typeface="B Nazanin" pitchFamily="2" charset="-78"/>
              </a:rPr>
              <a:t>آن است که اجرای برنامه با روانشناس ورزشی باشد اما چون استخدام روانشناس برای همه نهادهای ورزشی مقدور نیست می توان اجرای برنامه را به مربی سپرد.</a:t>
            </a:r>
          </a:p>
          <a:p>
            <a:pPr marL="274320" indent="-274320" algn="ctr" rtl="1">
              <a:lnSpc>
                <a:spcPct val="200000"/>
              </a:lnSpc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r>
              <a:rPr lang="fa-IR" sz="2000" b="1" dirty="0" smtClean="0">
                <a:solidFill>
                  <a:schemeClr val="bg1"/>
                </a:solidFill>
                <a:cs typeface="B Nazanin" pitchFamily="2" charset="-78"/>
              </a:rPr>
              <a:t>تدوین برنامه و نظارت بر اجرای آن را حتما روانشناس باید انجام دهد.</a:t>
            </a:r>
          </a:p>
          <a:p>
            <a:pPr marL="274320" indent="-274320" algn="ctr" rtl="1">
              <a:lnSpc>
                <a:spcPct val="200000"/>
              </a:lnSpc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r>
              <a:rPr lang="fa-IR" sz="2000" b="1" dirty="0" smtClean="0">
                <a:solidFill>
                  <a:schemeClr val="bg1"/>
                </a:solidFill>
                <a:cs typeface="B Nazanin" pitchFamily="2" charset="-78"/>
              </a:rPr>
              <a:t>مزیت سپردن اجرای برنامه به مربی ارتباط دائم مربی و ورزشکار است.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609600" y="1295400"/>
            <a:ext cx="7772400" cy="5105400"/>
          </a:xfrm>
          <a:prstGeom prst="rect">
            <a:avLst/>
          </a:prstGeom>
          <a:scene3d>
            <a:camera prst="orthographicFront"/>
            <a:lightRig rig="threePt" dir="t"/>
          </a:scene3d>
        </p:spPr>
        <p:txBody>
          <a:bodyPr vert="horz">
            <a:norm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274320" indent="-274320" algn="ctr" rtl="1">
              <a:lnSpc>
                <a:spcPct val="200000"/>
              </a:lnSpc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r>
              <a:rPr lang="fa-IR" sz="2400" b="1" dirty="0" smtClean="0">
                <a:solidFill>
                  <a:srgbClr val="FF0000"/>
                </a:solidFill>
                <a:cs typeface="B Titr" pitchFamily="2" charset="-78"/>
              </a:rPr>
              <a:t>زمان اجرای برنامه تمرین مهارتهای روانی</a:t>
            </a:r>
          </a:p>
          <a:p>
            <a:pPr marL="274320" indent="-274320" algn="just" rtl="1">
              <a:lnSpc>
                <a:spcPct val="200000"/>
              </a:lnSpc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endParaRPr lang="fa-IR" sz="2000" b="1" dirty="0" smtClean="0">
              <a:solidFill>
                <a:schemeClr val="bg1"/>
              </a:solidFill>
              <a:cs typeface="B Nazanin" pitchFamily="2" charset="-78"/>
            </a:endParaRPr>
          </a:p>
          <a:p>
            <a:pPr marL="274320" indent="-274320" algn="just" rtl="1">
              <a:lnSpc>
                <a:spcPct val="200000"/>
              </a:lnSpc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r>
              <a:rPr lang="fa-IR" sz="2000" b="1" dirty="0" smtClean="0">
                <a:solidFill>
                  <a:schemeClr val="bg1"/>
                </a:solidFill>
                <a:cs typeface="B Nazanin" pitchFamily="2" charset="-78"/>
              </a:rPr>
              <a:t>بهترین زمان برای آغاز آموزش مهارتها در فصلی است که مسابقات برگزار نمی شود تا ورزشکار فرصت یادگیری مهارتهای تازه و تمرین آنها را داشته باشند.</a:t>
            </a:r>
          </a:p>
          <a:p>
            <a:pPr marL="274320" indent="-274320" algn="just" rtl="1">
              <a:lnSpc>
                <a:spcPct val="200000"/>
              </a:lnSpc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r>
              <a:rPr lang="fa-IR" sz="2000" b="1" dirty="0" smtClean="0">
                <a:solidFill>
                  <a:schemeClr val="bg1"/>
                </a:solidFill>
                <a:cs typeface="B Nazanin" pitchFamily="2" charset="-78"/>
              </a:rPr>
              <a:t>مقدار وقت لازم برای تمرین مهارتهای روانی معمولا 15 تا 30 دقیقه است که باید سه تا پنج بار در هفته  در آغاز یا پایان تمرینات به آن پرداخت.</a:t>
            </a:r>
            <a:endParaRPr lang="en-US" sz="2000" b="1" dirty="0" smtClean="0">
              <a:solidFill>
                <a:schemeClr val="bg1"/>
              </a:solidFill>
              <a:cs typeface="B Nazanin" pitchFamily="2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50020" y="1002268"/>
            <a:ext cx="4836580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a-IR" b="1" dirty="0" smtClean="0">
                <a:solidFill>
                  <a:srgbClr val="FF0000"/>
                </a:solidFill>
                <a:effectLst/>
                <a:cs typeface="B Titr" pitchFamily="2" charset="-78"/>
              </a:rPr>
              <a:t>هادی ساعی  پرافتخارترین قهرمان تاریخ المپیک ج.ا.ایران</a:t>
            </a:r>
            <a:endParaRPr lang="en-US" dirty="0">
              <a:effectLst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54620" y="762000"/>
            <a:ext cx="4836580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a-IR" b="1" dirty="0" smtClean="0">
                <a:solidFill>
                  <a:srgbClr val="FF0000"/>
                </a:solidFill>
                <a:effectLst/>
                <a:cs typeface="B Titr" pitchFamily="2" charset="-78"/>
              </a:rPr>
              <a:t>هادی ساعی  پرافتخارترین قهرمان تاریخ المپیک ج.ا.ایران</a:t>
            </a:r>
            <a:endParaRPr lang="en-US" dirty="0">
              <a:effectLst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66800" y="609600"/>
            <a:ext cx="4836580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a-IR" b="1" dirty="0" smtClean="0">
                <a:solidFill>
                  <a:srgbClr val="FF0000"/>
                </a:solidFill>
                <a:effectLst/>
                <a:cs typeface="B Titr" pitchFamily="2" charset="-78"/>
              </a:rPr>
              <a:t>هادی ساعی  پرافتخارترین قهرمان تاریخ المپیک ج.ا.ایران</a:t>
            </a:r>
            <a:endParaRPr lang="en-US" dirty="0">
              <a:effectLst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54620" y="609600"/>
            <a:ext cx="4836580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a-IR" b="1" dirty="0" smtClean="0">
                <a:solidFill>
                  <a:srgbClr val="FF0000"/>
                </a:solidFill>
                <a:effectLst/>
                <a:cs typeface="B Titr" pitchFamily="2" charset="-78"/>
              </a:rPr>
              <a:t>هادی ساعی  پرافتخارترین قهرمان تاریخ المپیک ج.ا.ایران</a:t>
            </a:r>
            <a:endParaRPr lang="en-US" dirty="0">
              <a:effectLst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228600"/>
            <a:ext cx="4836580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a-IR" b="1" dirty="0" smtClean="0">
                <a:solidFill>
                  <a:srgbClr val="FF0000"/>
                </a:solidFill>
                <a:effectLst/>
                <a:cs typeface="B Titr" pitchFamily="2" charset="-78"/>
              </a:rPr>
              <a:t>هادی ساعی  پرافتخارترین قهرمان تاریخ المپیک ج.ا.ایران</a:t>
            </a:r>
            <a:endParaRPr lang="en-US" dirty="0">
              <a:effectLst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38200" y="152400"/>
            <a:ext cx="4836580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a-IR" b="1" dirty="0" smtClean="0">
                <a:solidFill>
                  <a:srgbClr val="FF0000"/>
                </a:solidFill>
                <a:effectLst/>
                <a:cs typeface="B Titr" pitchFamily="2" charset="-78"/>
              </a:rPr>
              <a:t>هادی ساعی  پرافتخارترین قهرمان تاریخ المپیک ج.ا.ایران</a:t>
            </a:r>
            <a:endParaRPr lang="en-US" dirty="0">
              <a:effectLst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114800" y="6477000"/>
            <a:ext cx="4836580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a-IR" b="1" dirty="0" smtClean="0">
                <a:solidFill>
                  <a:srgbClr val="FF0000"/>
                </a:solidFill>
                <a:effectLst/>
                <a:cs typeface="B Titr" pitchFamily="2" charset="-78"/>
              </a:rPr>
              <a:t>هادی ساعی  پرافتخارترین قهرمان تاریخ المپیک ج.ا.ایران</a:t>
            </a:r>
            <a:endParaRPr lang="en-US" dirty="0">
              <a:effectLst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66800" y="773668"/>
            <a:ext cx="4836580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a-IR" b="1" dirty="0" smtClean="0">
                <a:solidFill>
                  <a:srgbClr val="FF0000"/>
                </a:solidFill>
                <a:effectLst/>
                <a:cs typeface="B Titr" pitchFamily="2" charset="-78"/>
              </a:rPr>
              <a:t>هادی ساعی  پرافتخارترین قهرمان تاریخ المپیک ج.ا.ایران</a:t>
            </a:r>
            <a:endParaRPr lang="en-US" dirty="0">
              <a:effectLst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2436</TotalTime>
  <Words>524</Words>
  <Application>Microsoft Office PowerPoint</Application>
  <PresentationFormat>On-screen Show (4:3)</PresentationFormat>
  <Paragraphs>57</Paragraphs>
  <Slides>19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30" baseType="lpstr">
      <vt:lpstr>B Farnaz</vt:lpstr>
      <vt:lpstr>B Jadid</vt:lpstr>
      <vt:lpstr>B Nazanin</vt:lpstr>
      <vt:lpstr>B Titr</vt:lpstr>
      <vt:lpstr>Calibri</vt:lpstr>
      <vt:lpstr>Constantia</vt:lpstr>
      <vt:lpstr>Majalla UI</vt:lpstr>
      <vt:lpstr>Times New Roman</vt:lpstr>
      <vt:lpstr>Traditional Arabic</vt:lpstr>
      <vt:lpstr>Wingdings 2</vt:lpstr>
      <vt:lpstr>Flow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آمادگی جسمانی</dc:title>
  <dc:creator/>
  <cp:lastModifiedBy>Windows User</cp:lastModifiedBy>
  <cp:revision>232</cp:revision>
  <dcterms:created xsi:type="dcterms:W3CDTF">2006-08-16T00:00:00Z</dcterms:created>
  <dcterms:modified xsi:type="dcterms:W3CDTF">2020-02-26T00:59:57Z</dcterms:modified>
</cp:coreProperties>
</file>