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45" d="100"/>
          <a:sy n="45" d="100"/>
        </p:scale>
        <p:origin x="-12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52A9E9-DCE1-4F2B-A25B-C91FEF5579CD}" type="datetimeFigureOut">
              <a:rPr lang="fa-IR" smtClean="0"/>
              <a:pPr/>
              <a:t>11/18/1435</a:t>
            </a:fld>
            <a:endParaRPr lang="fa-IR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EB0BA2-2008-4929-9FC3-05B528DD5841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52A9E9-DCE1-4F2B-A25B-C91FEF5579CD}" type="datetimeFigureOut">
              <a:rPr lang="fa-IR" smtClean="0"/>
              <a:pPr/>
              <a:t>11/18/1435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EB0BA2-2008-4929-9FC3-05B528DD584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52A9E9-DCE1-4F2B-A25B-C91FEF5579CD}" type="datetimeFigureOut">
              <a:rPr lang="fa-IR" smtClean="0"/>
              <a:pPr/>
              <a:t>11/18/1435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EB0BA2-2008-4929-9FC3-05B528DD5841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52A9E9-DCE1-4F2B-A25B-C91FEF5579CD}" type="datetimeFigureOut">
              <a:rPr lang="fa-IR" smtClean="0"/>
              <a:pPr/>
              <a:t>11/18/1435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EB0BA2-2008-4929-9FC3-05B528DD584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52A9E9-DCE1-4F2B-A25B-C91FEF5579CD}" type="datetimeFigureOut">
              <a:rPr lang="fa-IR" smtClean="0"/>
              <a:pPr/>
              <a:t>11/18/1435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EB0BA2-2008-4929-9FC3-05B528DD584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52A9E9-DCE1-4F2B-A25B-C91FEF5579CD}" type="datetimeFigureOut">
              <a:rPr lang="fa-IR" smtClean="0"/>
              <a:pPr/>
              <a:t>11/18/1435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EB0BA2-2008-4929-9FC3-05B528DD584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52A9E9-DCE1-4F2B-A25B-C91FEF5579CD}" type="datetimeFigureOut">
              <a:rPr lang="fa-IR" smtClean="0"/>
              <a:pPr/>
              <a:t>11/18/1435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EB0BA2-2008-4929-9FC3-05B528DD5841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52A9E9-DCE1-4F2B-A25B-C91FEF5579CD}" type="datetimeFigureOut">
              <a:rPr lang="fa-IR" smtClean="0"/>
              <a:pPr/>
              <a:t>11/18/1435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EB0BA2-2008-4929-9FC3-05B528DD584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52A9E9-DCE1-4F2B-A25B-C91FEF5579CD}" type="datetimeFigureOut">
              <a:rPr lang="fa-IR" smtClean="0"/>
              <a:pPr/>
              <a:t>11/18/1435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EB0BA2-2008-4929-9FC3-05B528DD5841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52A9E9-DCE1-4F2B-A25B-C91FEF5579CD}" type="datetimeFigureOut">
              <a:rPr lang="fa-IR" smtClean="0"/>
              <a:pPr/>
              <a:t>11/18/1435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EB0BA2-2008-4929-9FC3-05B528DD584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652A9E9-DCE1-4F2B-A25B-C91FEF5579CD}" type="datetimeFigureOut">
              <a:rPr lang="fa-IR" smtClean="0"/>
              <a:pPr/>
              <a:t>11/18/1435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EB0BA2-2008-4929-9FC3-05B528DD5841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D652A9E9-DCE1-4F2B-A25B-C91FEF5579CD}" type="datetimeFigureOut">
              <a:rPr lang="fa-IR" smtClean="0"/>
              <a:pPr/>
              <a:t>11/18/1435</a:t>
            </a:fld>
            <a:endParaRPr lang="fa-I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fa-IR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34EB0BA2-2008-4929-9FC3-05B528DD5841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1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r" rtl="1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r" rtl="1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r" rtl="1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r" rtl="1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r" rtl="1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r" rtl="1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3608" y="2708920"/>
            <a:ext cx="7406640" cy="1472184"/>
          </a:xfrm>
        </p:spPr>
        <p:txBody>
          <a:bodyPr>
            <a:noAutofit/>
          </a:bodyPr>
          <a:lstStyle/>
          <a:p>
            <a:pPr algn="ctr"/>
            <a:r>
              <a:rPr lang="fa-IR" sz="16600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B Kaj" pitchFamily="2" charset="-78"/>
              </a:rPr>
              <a:t>خواندن</a:t>
            </a:r>
            <a:endParaRPr lang="fa-IR" sz="8800" b="1" dirty="0">
              <a:solidFill>
                <a:schemeClr val="tx2">
                  <a:lumMod val="60000"/>
                  <a:lumOff val="40000"/>
                </a:schemeClr>
              </a:solidFill>
              <a:latin typeface="Agency FB" pitchFamily="34" charset="0"/>
              <a:cs typeface="B Yekan" pitchFamily="2" charset="-78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B Yekan" pitchFamily="2" charset="-78"/>
              </a:rPr>
              <a:t>تعریف خواندن</a:t>
            </a:r>
            <a:endParaRPr lang="fa-IR" b="1" dirty="0">
              <a:solidFill>
                <a:schemeClr val="tx2">
                  <a:lumMod val="60000"/>
                  <a:lumOff val="40000"/>
                </a:schemeClr>
              </a:solidFill>
              <a:cs typeface="B Yeka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a-IR" dirty="0" smtClean="0"/>
              <a:t> </a:t>
            </a:r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r>
              <a:rPr lang="fa-IR" dirty="0" smtClean="0"/>
              <a:t> </a:t>
            </a:r>
            <a:r>
              <a:rPr lang="fa-IR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B Yekan" pitchFamily="2" charset="-78"/>
              </a:rPr>
              <a:t>خواندن ،ترجمه ی مستقیم نمادهای نوشتاری فکر یا گفتار است . </a:t>
            </a:r>
            <a:endParaRPr lang="fa-IR" sz="4400" b="1" dirty="0">
              <a:solidFill>
                <a:schemeClr val="tx2">
                  <a:lumMod val="60000"/>
                  <a:lumOff val="40000"/>
                </a:schemeClr>
              </a:solidFill>
              <a:cs typeface="B Yekan" pitchFamily="2" charset="-78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0"/>
            <a:ext cx="7498080" cy="1907704"/>
          </a:xfrm>
        </p:spPr>
        <p:txBody>
          <a:bodyPr>
            <a:normAutofit fontScale="90000"/>
          </a:bodyPr>
          <a:lstStyle/>
          <a:p>
            <a:pPr algn="ctr"/>
            <a:r>
              <a:rPr lang="fa-IR" b="1" dirty="0" smtClean="0"/>
              <a:t/>
            </a:r>
            <a:br>
              <a:rPr lang="fa-IR" b="1" dirty="0" smtClean="0"/>
            </a:br>
            <a:r>
              <a:rPr lang="fa-IR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B Yekan" pitchFamily="2" charset="-78"/>
              </a:rPr>
              <a:t>حصول توانایی در این زمینه ، مستلزم کسب مهارت های زیر است :</a:t>
            </a: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B Yekan" pitchFamily="2" charset="-78"/>
              </a:rPr>
              <a:t/>
            </a:r>
            <a:b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B Yekan" pitchFamily="2" charset="-78"/>
              </a:rPr>
            </a:br>
            <a:endParaRPr lang="fa-IR" b="1" dirty="0">
              <a:solidFill>
                <a:schemeClr val="tx2">
                  <a:lumMod val="60000"/>
                  <a:lumOff val="40000"/>
                </a:schemeClr>
              </a:solidFill>
              <a:cs typeface="B Yeka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772816"/>
            <a:ext cx="7776864" cy="4475584"/>
          </a:xfrm>
        </p:spPr>
        <p:txBody>
          <a:bodyPr>
            <a:normAutofit/>
          </a:bodyPr>
          <a:lstStyle/>
          <a:p>
            <a:pPr lvl="0"/>
            <a:r>
              <a:rPr lang="fa-IR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cs typeface="Tahoma" pitchFamily="34" charset="0"/>
              </a:rPr>
              <a:t>بازشناسی حروف ،کلمه ها و جمله های زبان در یک نوشته </a:t>
            </a:r>
            <a:endParaRPr lang="en-US" sz="3600" dirty="0" smtClean="0">
              <a:solidFill>
                <a:schemeClr val="tx2">
                  <a:lumMod val="60000"/>
                  <a:lumOff val="40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lvl="0"/>
            <a:r>
              <a:rPr lang="fa-IR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cs typeface="Tahoma" pitchFamily="34" charset="0"/>
              </a:rPr>
              <a:t>درک معنای عناصر مذکور و کشف روابط معنایی موجود میان آن ها که در نهایت به درک پیام جمله و متن منجر می شود. </a:t>
            </a:r>
            <a:endParaRPr lang="en-US" sz="3600" dirty="0" smtClean="0">
              <a:solidFill>
                <a:schemeClr val="tx2">
                  <a:lumMod val="60000"/>
                  <a:lumOff val="40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endParaRPr lang="fa-IR" sz="3600" dirty="0">
              <a:solidFill>
                <a:schemeClr val="tx2">
                  <a:lumMod val="60000"/>
                  <a:lumOff val="40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 algn="ctr"/>
            <a:r>
              <a:rPr lang="fa-IR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B Yekan" pitchFamily="2" charset="-78"/>
              </a:rPr>
              <a:t/>
            </a:r>
            <a:br>
              <a:rPr lang="fa-IR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B Yekan" pitchFamily="2" charset="-78"/>
              </a:rPr>
            </a:br>
            <a:r>
              <a:rPr lang="fa-IR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B Yekan" pitchFamily="2" charset="-78"/>
              </a:rPr>
              <a:t>مهمترین اهداف این مهارت عبارتنداز:</a:t>
            </a:r>
            <a:r>
              <a:rPr lang="en-US" sz="4400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B Yekan" pitchFamily="2" charset="-78"/>
              </a:rPr>
              <a:t/>
            </a:r>
            <a:br>
              <a:rPr lang="en-US" sz="4400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B Yekan" pitchFamily="2" charset="-78"/>
              </a:rPr>
            </a:br>
            <a:endParaRPr lang="fa-IR" sz="4400" dirty="0">
              <a:solidFill>
                <a:schemeClr val="tx2">
                  <a:lumMod val="60000"/>
                  <a:lumOff val="40000"/>
                </a:schemeClr>
              </a:solidFill>
              <a:cs typeface="B Yeka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>
              <a:buNone/>
            </a:pPr>
            <a:endParaRPr lang="en-US" b="1" dirty="0" smtClean="0">
              <a:solidFill>
                <a:schemeClr val="tx2">
                  <a:lumMod val="60000"/>
                  <a:lumOff val="40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lvl="0"/>
            <a:r>
              <a:rPr lang="fa-I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cs typeface="Tahoma" pitchFamily="34" charset="0"/>
              </a:rPr>
              <a:t>توانایی خواندن نثرو شعر با لحن و آهنگ مناسب</a:t>
            </a:r>
            <a:endParaRPr lang="en-US" b="1" dirty="0" smtClean="0">
              <a:solidFill>
                <a:schemeClr val="tx2">
                  <a:lumMod val="60000"/>
                  <a:lumOff val="40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lvl="0"/>
            <a:r>
              <a:rPr lang="fa-I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cs typeface="Tahoma" pitchFamily="34" charset="0"/>
              </a:rPr>
              <a:t>تقویت مهارت درست خوانی و روان خوانی گونه های مختلف متون زبانی.....</a:t>
            </a:r>
            <a:endParaRPr lang="en-US" b="1" dirty="0" smtClean="0">
              <a:solidFill>
                <a:schemeClr val="tx2">
                  <a:lumMod val="60000"/>
                  <a:lumOff val="40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lvl="0"/>
            <a:r>
              <a:rPr lang="fa-I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cs typeface="Tahoma" pitchFamily="34" charset="0"/>
              </a:rPr>
              <a:t>بهره گیری از رویکردکلی نگر  درخواندن</a:t>
            </a:r>
            <a:endParaRPr lang="en-US" b="1" dirty="0" smtClean="0">
              <a:solidFill>
                <a:schemeClr val="tx2">
                  <a:lumMod val="60000"/>
                  <a:lumOff val="40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lvl="0"/>
            <a:r>
              <a:rPr lang="fa-I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cs typeface="Tahoma" pitchFamily="34" charset="0"/>
              </a:rPr>
              <a:t>توانایی دریافت پیام محوری متن</a:t>
            </a:r>
            <a:endParaRPr lang="en-US" b="1" dirty="0" smtClean="0">
              <a:solidFill>
                <a:schemeClr val="tx2">
                  <a:lumMod val="60000"/>
                  <a:lumOff val="40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lvl="0"/>
            <a:r>
              <a:rPr lang="fa-I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cs typeface="Tahoma" pitchFamily="34" charset="0"/>
              </a:rPr>
              <a:t>توسعه توانایی خواندن نقاد و مطالعه</a:t>
            </a:r>
            <a:endParaRPr lang="en-US" b="1" dirty="0" smtClean="0">
              <a:solidFill>
                <a:schemeClr val="tx2">
                  <a:lumMod val="60000"/>
                  <a:lumOff val="40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endParaRPr lang="fa-IR" b="1" dirty="0">
              <a:solidFill>
                <a:schemeClr val="tx2">
                  <a:lumMod val="60000"/>
                  <a:lumOff val="40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32" y="332656"/>
            <a:ext cx="7498080" cy="1143000"/>
          </a:xfrm>
        </p:spPr>
        <p:txBody>
          <a:bodyPr>
            <a:noAutofit/>
          </a:bodyPr>
          <a:lstStyle/>
          <a:p>
            <a:pPr algn="ctr"/>
            <a:r>
              <a:rPr lang="fa-IR" sz="4400" b="1" dirty="0" smtClean="0">
                <a:solidFill>
                  <a:schemeClr val="tx2">
                    <a:lumMod val="40000"/>
                    <a:lumOff val="60000"/>
                  </a:schemeClr>
                </a:solidFill>
                <a:cs typeface="B Yekan" pitchFamily="2" charset="-78"/>
              </a:rPr>
              <a:t/>
            </a:r>
            <a:br>
              <a:rPr lang="fa-IR" sz="4400" b="1" dirty="0" smtClean="0">
                <a:solidFill>
                  <a:schemeClr val="tx2">
                    <a:lumMod val="40000"/>
                    <a:lumOff val="60000"/>
                  </a:schemeClr>
                </a:solidFill>
                <a:cs typeface="B Yekan" pitchFamily="2" charset="-78"/>
              </a:rPr>
            </a:br>
            <a:r>
              <a:rPr lang="fa-IR" sz="4400" b="1" dirty="0" smtClean="0">
                <a:solidFill>
                  <a:schemeClr val="tx2">
                    <a:lumMod val="40000"/>
                    <a:lumOff val="60000"/>
                  </a:schemeClr>
                </a:solidFill>
                <a:cs typeface="B Yekan" pitchFamily="2" charset="-78"/>
              </a:rPr>
              <a:t>هدف های آموزش خواندن در دبستان :</a:t>
            </a:r>
            <a:r>
              <a:rPr lang="en-US" sz="4400" dirty="0" smtClean="0">
                <a:solidFill>
                  <a:schemeClr val="tx2">
                    <a:lumMod val="40000"/>
                    <a:lumOff val="60000"/>
                  </a:schemeClr>
                </a:solidFill>
                <a:cs typeface="B Yekan" pitchFamily="2" charset="-78"/>
              </a:rPr>
              <a:t/>
            </a:r>
            <a:br>
              <a:rPr lang="en-US" sz="4400" dirty="0" smtClean="0">
                <a:solidFill>
                  <a:schemeClr val="tx2">
                    <a:lumMod val="40000"/>
                    <a:lumOff val="60000"/>
                  </a:schemeClr>
                </a:solidFill>
                <a:cs typeface="B Yekan" pitchFamily="2" charset="-78"/>
              </a:rPr>
            </a:br>
            <a:endParaRPr lang="fa-IR" sz="4400" dirty="0">
              <a:solidFill>
                <a:schemeClr val="tx2">
                  <a:lumMod val="40000"/>
                  <a:lumOff val="60000"/>
                </a:schemeClr>
              </a:solidFill>
              <a:cs typeface="B Yeka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7624" y="1700808"/>
            <a:ext cx="7746064" cy="4547592"/>
          </a:xfrm>
        </p:spPr>
        <p:txBody>
          <a:bodyPr>
            <a:normAutofit fontScale="92500" lnSpcReduction="10000"/>
          </a:bodyPr>
          <a:lstStyle/>
          <a:p>
            <a:r>
              <a:rPr lang="fa-I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cs typeface="Tahoma" pitchFamily="34" charset="0"/>
              </a:rPr>
              <a:t>شناخت حروف ، کلمه ها و درک معنا ی آن ها به منظور قادر شدن کودک برای خواندن و فهمیدن مطالب نوشتاری که برای وی تدوین شده اند .</a:t>
            </a:r>
            <a:endParaRPr lang="en-US" dirty="0" smtClean="0">
              <a:solidFill>
                <a:schemeClr val="tx2">
                  <a:lumMod val="60000"/>
                  <a:lumOff val="40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r>
              <a:rPr lang="fa-I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cs typeface="Tahoma" pitchFamily="34" charset="0"/>
              </a:rPr>
              <a:t>ایجادتوانایی ها ی مطلوب در خواندن،مانند : بلندی یا کوتاهی صدا ، کندو یا تند خواندن ، نشان دادن حالات عاطفی نویسنده ، رعایت نشانه های دستوری ، تلفظ صحیح و لذت بردن از خواندن در جمع ، بدون اضطراب .</a:t>
            </a:r>
            <a:endParaRPr lang="en-US" b="1" dirty="0" smtClean="0">
              <a:solidFill>
                <a:schemeClr val="tx2">
                  <a:lumMod val="60000"/>
                  <a:lumOff val="40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endParaRPr lang="fa-IR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1043608" y="764704"/>
            <a:ext cx="7669361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a-IR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ایجاد علاقه به خواندن انواع کتاب ها و مطالب نوشتاری برای پر کردن اوقات فراغت ، رفع خستگی ، لذت بردن و به دست آوردن مطالب مورد نیاز . 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tx2">
                  <a:lumMod val="60000"/>
                  <a:lumOff val="4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a-IR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گسترش خزانه ی لغات . 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tx2">
                  <a:lumMod val="60000"/>
                  <a:lumOff val="4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a-IR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پرورش قوای ذهنی همچون تفکر ، تخیل و...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tx2">
                  <a:lumMod val="60000"/>
                  <a:lumOff val="4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Low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fa-IR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آشنایی با ویژگی های اجتماعی ، فرهنگی ، اخلاقی جامعه ی خویش و ایجاد قدرت سازگاری با آن . </a:t>
            </a:r>
            <a:endParaRPr kumimoji="0" lang="fa-IR" b="1" i="0" u="none" strike="noStrike" cap="none" normalizeH="0" baseline="0" dirty="0" smtClean="0">
              <a:ln>
                <a:noFill/>
              </a:ln>
              <a:solidFill>
                <a:schemeClr val="tx2">
                  <a:lumMod val="60000"/>
                  <a:lumOff val="4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B Yekan" pitchFamily="2" charset="-78"/>
              </a:rPr>
              <a:t/>
            </a:r>
            <a:br>
              <a:rPr lang="fa-IR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B Yekan" pitchFamily="2" charset="-78"/>
              </a:rPr>
            </a:br>
            <a:r>
              <a:rPr lang="fa-IR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B Yekan" pitchFamily="2" charset="-78"/>
              </a:rPr>
              <a:t>روش های خواندن متن (مطالعه ):</a:t>
            </a:r>
            <a:r>
              <a:rPr lang="en-US" sz="4000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B Yekan" pitchFamily="2" charset="-78"/>
              </a:rPr>
              <a:t/>
            </a:r>
            <a:br>
              <a:rPr lang="en-US" sz="4000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B Yekan" pitchFamily="2" charset="-78"/>
              </a:rPr>
            </a:br>
            <a:endParaRPr lang="fa-IR" sz="4000" dirty="0">
              <a:solidFill>
                <a:schemeClr val="tx2">
                  <a:lumMod val="60000"/>
                  <a:lumOff val="40000"/>
                </a:schemeClr>
              </a:solidFill>
              <a:cs typeface="B Yekan" pitchFamily="2" charset="-78"/>
            </a:endParaRPr>
          </a:p>
        </p:txBody>
      </p:sp>
      <p:sp>
        <p:nvSpPr>
          <p:cNvPr id="19457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1331640" y="2200231"/>
            <a:ext cx="7344815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36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الف) خواندن خطابی</a:t>
            </a:r>
          </a:p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a-IR" sz="3600" b="1" dirty="0" smtClean="0">
              <a:solidFill>
                <a:schemeClr val="tx2">
                  <a:lumMod val="60000"/>
                  <a:lumOff val="40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marL="0" indent="0" algn="justLow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fa-IR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cs typeface="Tahoma" pitchFamily="34" charset="0"/>
              </a:rPr>
              <a:t>ب) صامت </a:t>
            </a:r>
            <a:r>
              <a:rPr lang="fa-IR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cs typeface="Tahoma" pitchFamily="34" charset="0"/>
              </a:rPr>
              <a:t>خوانی</a:t>
            </a:r>
            <a:r>
              <a:rPr lang="fa-I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cs typeface="Tahoma" pitchFamily="34" charset="0"/>
              </a:rPr>
              <a:t>( خواندن مستقل )</a:t>
            </a:r>
            <a:endParaRPr lang="fa-IR" sz="3600" b="1" dirty="0" smtClean="0">
              <a:solidFill>
                <a:schemeClr val="tx2">
                  <a:lumMod val="60000"/>
                  <a:lumOff val="40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marL="0" indent="0" algn="justLow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fa-IR" sz="3600" b="1" dirty="0" smtClean="0">
              <a:solidFill>
                <a:schemeClr val="tx2">
                  <a:lumMod val="60000"/>
                  <a:lumOff val="40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marL="0" indent="0" algn="justLow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fa-IR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cs typeface="Tahoma" pitchFamily="34" charset="0"/>
              </a:rPr>
              <a:t> </a:t>
            </a:r>
            <a:endParaRPr lang="en-US" sz="3600" dirty="0" smtClean="0">
              <a:solidFill>
                <a:schemeClr val="tx2">
                  <a:lumMod val="60000"/>
                  <a:lumOff val="40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 marL="0" marR="0" lvl="0" indent="0" algn="justLow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a-IR" sz="3600" b="0" i="0" u="none" strike="noStrike" cap="none" normalizeH="0" baseline="0" dirty="0" smtClean="0">
              <a:ln>
                <a:noFill/>
              </a:ln>
              <a:solidFill>
                <a:schemeClr val="tx2">
                  <a:lumMod val="60000"/>
                  <a:lumOff val="40000"/>
                </a:schemeClr>
              </a:solidFill>
              <a:effectLst/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fa-IR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B Yekan" pitchFamily="2" charset="-78"/>
              </a:rPr>
              <a:t> اهداف خواندن (خطابی) </a:t>
            </a:r>
            <a:endParaRPr lang="fa-IR" sz="4000" b="1" dirty="0">
              <a:solidFill>
                <a:schemeClr val="tx2">
                  <a:lumMod val="60000"/>
                  <a:lumOff val="40000"/>
                </a:schemeClr>
              </a:solidFill>
              <a:cs typeface="B Yeka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fa-IR" sz="3600" b="1" dirty="0" smtClean="0">
              <a:solidFill>
                <a:schemeClr val="accent5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fa-IR" sz="3600" b="1" dirty="0" smtClean="0">
                <a:solidFill>
                  <a:schemeClr val="accent5"/>
                </a:solidFill>
                <a:latin typeface="Tahoma" pitchFamily="34" charset="0"/>
                <a:cs typeface="Tahoma" pitchFamily="34" charset="0"/>
              </a:rPr>
              <a:t> صحیح خوانی </a:t>
            </a:r>
          </a:p>
          <a:p>
            <a:r>
              <a:rPr lang="fa-IR" sz="3600" b="1" dirty="0" smtClean="0">
                <a:solidFill>
                  <a:schemeClr val="accent5"/>
                </a:solidFill>
                <a:latin typeface="Tahoma" pitchFamily="34" charset="0"/>
                <a:cs typeface="Tahoma" pitchFamily="34" charset="0"/>
              </a:rPr>
              <a:t> روان خوانی</a:t>
            </a:r>
          </a:p>
          <a:p>
            <a:r>
              <a:rPr lang="fa-IR" sz="3600" b="1" dirty="0" smtClean="0">
                <a:solidFill>
                  <a:schemeClr val="accent5"/>
                </a:solidFill>
                <a:latin typeface="Tahoma" pitchFamily="34" charset="0"/>
                <a:cs typeface="Tahoma" pitchFamily="34" charset="0"/>
              </a:rPr>
              <a:t>رعایت لحن وآهنگ کلام ومتن  </a:t>
            </a:r>
            <a:endParaRPr lang="fa-IR" sz="3600" b="1" dirty="0">
              <a:solidFill>
                <a:schemeClr val="accent5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cs typeface="Tahoma" pitchFamily="34" charset="0"/>
              </a:rPr>
              <a:t>راه کارهای تقویت خواندن خطابی </a:t>
            </a:r>
            <a:endParaRPr lang="fa-IR" b="1" dirty="0">
              <a:solidFill>
                <a:schemeClr val="tx2">
                  <a:lumMod val="60000"/>
                  <a:lumOff val="40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600" y="1447800"/>
            <a:ext cx="7962088" cy="480060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endParaRPr lang="fa-IR" b="1" dirty="0" smtClean="0">
              <a:solidFill>
                <a:schemeClr val="tx2">
                  <a:lumMod val="60000"/>
                  <a:lumOff val="40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fa-I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cs typeface="Tahoma" pitchFamily="34" charset="0"/>
              </a:rPr>
              <a:t> 1- دانش آموزان در طی هفته باید روزنامه – کتاب داستان – شعر و... را به شکل یک وظیفه و تکلیف بخوانند.</a:t>
            </a:r>
          </a:p>
          <a:p>
            <a:pPr>
              <a:buNone/>
            </a:pPr>
            <a:endParaRPr lang="fa-IR" b="1" dirty="0" smtClean="0">
              <a:solidFill>
                <a:schemeClr val="tx2">
                  <a:lumMod val="60000"/>
                  <a:lumOff val="40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fa-I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cs typeface="Tahoma" pitchFamily="34" charset="0"/>
              </a:rPr>
              <a:t> 2- خواندن دیوار نویسی ها و بنر ها و تبلیغات روی دیوارها و...</a:t>
            </a:r>
          </a:p>
          <a:p>
            <a:pPr>
              <a:buNone/>
            </a:pPr>
            <a:endParaRPr lang="fa-IR" b="1" dirty="0" smtClean="0">
              <a:solidFill>
                <a:schemeClr val="tx2">
                  <a:lumMod val="60000"/>
                  <a:lumOff val="40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fa-I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cs typeface="Tahoma" pitchFamily="34" charset="0"/>
              </a:rPr>
              <a:t> 3- پیدا کردن عبارت ها و ترکیبات از متن درس ها یا داستان ها </a:t>
            </a:r>
            <a:endParaRPr lang="fa-IR" b="1" dirty="0">
              <a:solidFill>
                <a:schemeClr val="tx2">
                  <a:lumMod val="60000"/>
                  <a:lumOff val="40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620688"/>
            <a:ext cx="7498080" cy="5627712"/>
          </a:xfrm>
        </p:spPr>
        <p:txBody>
          <a:bodyPr/>
          <a:lstStyle/>
          <a:p>
            <a:pPr>
              <a:buNone/>
            </a:pPr>
            <a:r>
              <a:rPr lang="fa-I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cs typeface="Tahoma" pitchFamily="34" charset="0"/>
              </a:rPr>
              <a:t> </a:t>
            </a:r>
          </a:p>
          <a:p>
            <a:pPr>
              <a:buNone/>
            </a:pPr>
            <a:r>
              <a:rPr lang="fa-I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cs typeface="Tahoma" pitchFamily="34" charset="0"/>
              </a:rPr>
              <a:t>4- ضبط کردن صدا هنگام روخوانی و گوش دادن به آن </a:t>
            </a:r>
          </a:p>
          <a:p>
            <a:pPr>
              <a:buNone/>
            </a:pPr>
            <a:endParaRPr lang="fa-IR" b="1" dirty="0" smtClean="0">
              <a:solidFill>
                <a:schemeClr val="tx2">
                  <a:lumMod val="60000"/>
                  <a:lumOff val="40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fa-I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cs typeface="Tahoma" pitchFamily="34" charset="0"/>
              </a:rPr>
              <a:t> 5- گوش کردن به نوار یا سی دی قصه و خواندن متن داستان </a:t>
            </a:r>
          </a:p>
          <a:p>
            <a:pPr>
              <a:buNone/>
            </a:pPr>
            <a:endParaRPr lang="fa-IR" b="1" dirty="0" smtClean="0">
              <a:solidFill>
                <a:schemeClr val="tx2">
                  <a:lumMod val="60000"/>
                  <a:lumOff val="40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fa-I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cs typeface="Tahoma" pitchFamily="34" charset="0"/>
              </a:rPr>
              <a:t> 6- استفاده از کارت های تند خوانی برای بالا بردن سرعت رو خوانی دانش آموزان </a:t>
            </a:r>
            <a:endParaRPr lang="fa-IR" b="1" dirty="0">
              <a:solidFill>
                <a:schemeClr val="tx2">
                  <a:lumMod val="60000"/>
                  <a:lumOff val="40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B Yekan" pitchFamily="2" charset="-78"/>
              </a:rPr>
              <a:t>اهداف مهارت  صامت خوانی </a:t>
            </a:r>
            <a:endParaRPr lang="fa-IR" dirty="0">
              <a:solidFill>
                <a:schemeClr val="tx2">
                  <a:lumMod val="60000"/>
                  <a:lumOff val="40000"/>
                </a:schemeClr>
              </a:solidFill>
              <a:cs typeface="B Yeka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a-IR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cs typeface="Tahoma" pitchFamily="34" charset="0"/>
              </a:rPr>
              <a:t> </a:t>
            </a:r>
          </a:p>
          <a:p>
            <a:pPr>
              <a:buNone/>
            </a:pPr>
            <a:r>
              <a:rPr lang="fa-IR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cs typeface="Tahoma" pitchFamily="34" charset="0"/>
              </a:rPr>
              <a:t>1- تمرکز حواس </a:t>
            </a:r>
          </a:p>
          <a:p>
            <a:pPr>
              <a:buNone/>
            </a:pPr>
            <a:r>
              <a:rPr lang="fa-IR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cs typeface="Tahoma" pitchFamily="34" charset="0"/>
              </a:rPr>
              <a:t> 2- درک مطلب </a:t>
            </a:r>
          </a:p>
          <a:p>
            <a:pPr>
              <a:buNone/>
            </a:pPr>
            <a:r>
              <a:rPr lang="fa-IR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cs typeface="Tahoma" pitchFamily="34" charset="0"/>
              </a:rPr>
              <a:t> 3- دقت به جزییات </a:t>
            </a:r>
            <a:endParaRPr lang="fa-IR" sz="4000" b="1" dirty="0">
              <a:solidFill>
                <a:schemeClr val="tx2">
                  <a:lumMod val="60000"/>
                  <a:lumOff val="40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B Yekan" pitchFamily="2" charset="-78"/>
              </a:rPr>
              <a:t>راه کارهای تقویت صامت خوانی </a:t>
            </a:r>
            <a:endParaRPr lang="fa-IR" b="1" dirty="0">
              <a:solidFill>
                <a:schemeClr val="tx2">
                  <a:lumMod val="60000"/>
                  <a:lumOff val="40000"/>
                </a:schemeClr>
              </a:solidFill>
              <a:cs typeface="B Yeka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600" y="1447800"/>
            <a:ext cx="7962088" cy="480060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endParaRPr lang="fa-IR" b="1" dirty="0" smtClean="0">
              <a:solidFill>
                <a:schemeClr val="tx2">
                  <a:lumMod val="60000"/>
                  <a:lumOff val="40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fa-I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cs typeface="Tahoma" pitchFamily="34" charset="0"/>
              </a:rPr>
              <a:t>1- خواندن متن داستانی که دارای یک گره ی داستانی باشد ( حل مسئله )</a:t>
            </a:r>
          </a:p>
          <a:p>
            <a:pPr>
              <a:buNone/>
            </a:pPr>
            <a:r>
              <a:rPr lang="fa-I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cs typeface="Tahoma" pitchFamily="34" charset="0"/>
              </a:rPr>
              <a:t> 2- خواندن داستان و بیان پیام آن توسط دانش آموزان </a:t>
            </a:r>
          </a:p>
          <a:p>
            <a:pPr>
              <a:buNone/>
            </a:pPr>
            <a:endParaRPr lang="fa-IR" b="1" dirty="0" smtClean="0">
              <a:solidFill>
                <a:schemeClr val="tx2">
                  <a:lumMod val="60000"/>
                  <a:lumOff val="40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fa-I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cs typeface="Tahoma" pitchFamily="34" charset="0"/>
              </a:rPr>
              <a:t> 3- تجزیه و تحلیل داستان بعد از خواندن داستان        ( تشخیص مکان و فضای داستان ، قهرمان ها و شخصیت ها و اتفافات و...)</a:t>
            </a:r>
          </a:p>
          <a:p>
            <a:pPr>
              <a:buNone/>
            </a:pPr>
            <a:endParaRPr lang="fa-IR" b="1" dirty="0" smtClean="0">
              <a:solidFill>
                <a:schemeClr val="tx2">
                  <a:lumMod val="60000"/>
                  <a:lumOff val="40000"/>
                </a:schemeClr>
              </a:solidFill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fa-I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cs typeface="Tahoma" pitchFamily="34" charset="0"/>
              </a:rPr>
              <a:t> 3- داستان را دانش آموزان به میل خود تغییر دهند . </a:t>
            </a:r>
            <a:endParaRPr lang="fa-IR" b="1" dirty="0">
              <a:solidFill>
                <a:schemeClr val="tx2">
                  <a:lumMod val="60000"/>
                  <a:lumOff val="40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7624" y="620688"/>
            <a:ext cx="7746064" cy="5627712"/>
          </a:xfrm>
        </p:spPr>
        <p:txBody>
          <a:bodyPr/>
          <a:lstStyle/>
          <a:p>
            <a:pPr>
              <a:buNone/>
            </a:pPr>
            <a:r>
              <a:rPr lang="fa-I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cs typeface="Tahoma" pitchFamily="34" charset="0"/>
              </a:rPr>
              <a:t> </a:t>
            </a:r>
          </a:p>
          <a:p>
            <a:pPr marL="98425" indent="-15875">
              <a:buNone/>
            </a:pPr>
            <a:r>
              <a:rPr lang="fa-I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cs typeface="Tahoma" pitchFamily="34" charset="0"/>
              </a:rPr>
              <a:t>4- داستان را به اوج رسانده و خواندن آن را متوقف کنیم و از دانش آموزان بخواهیم دنباله ی آن را حدس بزنند .</a:t>
            </a:r>
          </a:p>
          <a:p>
            <a:pPr marL="98425" indent="-15875">
              <a:buNone/>
            </a:pPr>
            <a:r>
              <a:rPr lang="fa-I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cs typeface="Tahoma" pitchFamily="34" charset="0"/>
              </a:rPr>
              <a:t> </a:t>
            </a:r>
          </a:p>
          <a:p>
            <a:pPr marL="98425" indent="-15875">
              <a:buNone/>
            </a:pPr>
            <a:r>
              <a:rPr lang="fa-IR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ahoma" pitchFamily="34" charset="0"/>
                <a:cs typeface="Tahoma" pitchFamily="34" charset="0"/>
              </a:rPr>
              <a:t> 5- بیان مقایسه بین مکان و زمان واطراف و اشخاص و...</a:t>
            </a:r>
          </a:p>
          <a:p>
            <a:pPr>
              <a:buNone/>
            </a:pPr>
            <a:endParaRPr lang="fa-IR" b="1" dirty="0">
              <a:solidFill>
                <a:schemeClr val="tx2">
                  <a:lumMod val="60000"/>
                  <a:lumOff val="40000"/>
                </a:schemeClr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192</TotalTime>
  <Words>482</Words>
  <Application>Microsoft Office PowerPoint</Application>
  <PresentationFormat>On-screen Show (4:3)</PresentationFormat>
  <Paragraphs>63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Solstice</vt:lpstr>
      <vt:lpstr>خواندن</vt:lpstr>
      <vt:lpstr>تعریف خواندن</vt:lpstr>
      <vt:lpstr> حصول توانایی در این زمینه ، مستلزم کسب مهارت های زیر است : </vt:lpstr>
      <vt:lpstr> مهمترین اهداف این مهارت عبارتنداز: </vt:lpstr>
      <vt:lpstr> هدف های آموزش خواندن در دبستان : </vt:lpstr>
      <vt:lpstr>Slide 6</vt:lpstr>
      <vt:lpstr> روش های خواندن متن (مطالعه ): </vt:lpstr>
      <vt:lpstr> اهداف خواندن (خطابی) </vt:lpstr>
      <vt:lpstr>راه کارهای تقویت خواندن خطابی </vt:lpstr>
      <vt:lpstr>Slide 10</vt:lpstr>
      <vt:lpstr>اهداف مهارت  صامت خوانی </vt:lpstr>
      <vt:lpstr>راه کارهای تقویت صامت خوانی </vt:lpstr>
      <vt:lpstr>Slide 13</vt:lpstr>
    </vt:vector>
  </TitlesOfParts>
  <Company>Mapna-MD1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مهارت خواندن </dc:title>
  <dc:creator>mapna</dc:creator>
  <cp:lastModifiedBy>shahram</cp:lastModifiedBy>
  <cp:revision>42</cp:revision>
  <dcterms:created xsi:type="dcterms:W3CDTF">2014-01-07T13:15:20Z</dcterms:created>
  <dcterms:modified xsi:type="dcterms:W3CDTF">2014-09-12T07:44:37Z</dcterms:modified>
</cp:coreProperties>
</file>