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60" r:id="rId3"/>
    <p:sldId id="261" r:id="rId4"/>
    <p:sldId id="262" r:id="rId5"/>
    <p:sldId id="263" r:id="rId6"/>
    <p:sldId id="283" r:id="rId7"/>
    <p:sldId id="281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80" r:id="rId18"/>
    <p:sldId id="28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4" r:id="rId27"/>
    <p:sldId id="285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C63333-B4B5-4040-9FE7-183F856D6023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9552209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 rtl="1">
              <a:defRPr b="1" i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r" rtl="1">
              <a:buClr>
                <a:srgbClr val="C00000"/>
              </a:buClr>
              <a:buSzPct val="75000"/>
              <a:buFont typeface="Wingdings 2" pitchFamily="18" charset="2"/>
              <a:buChar char=""/>
              <a:defRPr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algn="r" rtl="1">
              <a:buClr>
                <a:srgbClr val="C00000"/>
              </a:buClr>
              <a:buFont typeface="Arial" pitchFamily="34" charset="0"/>
              <a:buChar char="•"/>
              <a:defRPr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algn="r" rtl="1">
              <a:buClr>
                <a:srgbClr val="C00000"/>
              </a:buClr>
              <a:buFont typeface="Wingdings" pitchFamily="2" charset="2"/>
              <a:buChar char="ü"/>
              <a:defRPr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algn="r" rtl="1">
              <a:buClr>
                <a:srgbClr val="C00000"/>
              </a:buClr>
              <a:buFont typeface="Wingdings" pitchFamily="2" charset="2"/>
              <a:buChar char="ü"/>
              <a:defRPr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algn="r" rtl="1">
              <a:buClr>
                <a:srgbClr val="C00000"/>
              </a:buClr>
              <a:buFont typeface="Wingdings" pitchFamily="2" charset="2"/>
              <a:buChar char="ü"/>
              <a:defRPr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225747280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AAD3B2-D947-4D86-9043-3DFEF0760269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9544481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CED197-7C63-4D11-8C3C-E4C4E12FCFC9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480866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830CAD-BBF4-4F93-B94E-2FC58139F843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0652298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EBCF8A-93F1-46E0-B8AF-0D53C09F9C84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266743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AD8457-3267-4A3A-BEF4-7B4D3A49543F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803816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0CC20A-A239-4786-BEFB-8302C79ADC05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2881324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FA535-6F6B-43DC-90CB-D96B2436BD37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4224834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696DCC-5E0E-4D5C-97FD-FE9C5D536AEE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0136323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7E0752-E2C8-48A2-8F9F-D8C02D30EAB8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7227414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60FDCE5-7F17-4534-A4AC-5B25DB72DFA8}" type="slidenum">
              <a:rPr lang="de-DE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4813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332509"/>
            <a:ext cx="5500255" cy="4701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256704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534400" cy="1143000"/>
          </a:xfrm>
        </p:spPr>
        <p:txBody>
          <a:bodyPr/>
          <a:lstStyle/>
          <a:p>
            <a:r>
              <a:rPr lang="fa-IR" sz="3600" i="0" dirty="0" smtClean="0"/>
              <a:t/>
            </a:r>
            <a:br>
              <a:rPr lang="fa-IR" sz="3600" i="0" dirty="0" smtClean="0"/>
            </a:br>
            <a:r>
              <a:rPr lang="fa-IR" sz="3600" i="0" dirty="0" smtClean="0"/>
              <a:t>مهارت تشخیص </a:t>
            </a:r>
            <a:r>
              <a:rPr lang="fa-IR" sz="3600" i="0" dirty="0"/>
              <a:t>مسائل اخلاقی در حرفه تعلیم و تربیت</a:t>
            </a:r>
            <a:br>
              <a:rPr lang="fa-IR" sz="3600" i="0" dirty="0"/>
            </a:br>
            <a:endParaRPr lang="en-US" sz="3600" i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fa-IR" dirty="0" smtClean="0"/>
          </a:p>
          <a:p>
            <a:pPr marL="0" indent="0">
              <a:buNone/>
            </a:pPr>
            <a:r>
              <a:rPr lang="fa-IR" dirty="0" smtClean="0"/>
              <a:t>ضرورت رویکرد علمی به مساله گشایی در همه</a:t>
            </a:r>
          </a:p>
          <a:p>
            <a:pPr marL="0" indent="0">
              <a:buNone/>
            </a:pPr>
            <a:r>
              <a:rPr lang="fa-IR" dirty="0" smtClean="0"/>
              <a:t>حیطه های نظری و عملی</a:t>
            </a:r>
          </a:p>
          <a:p>
            <a:pPr marL="0" indent="0">
              <a:buNone/>
            </a:pPr>
            <a:endParaRPr lang="fa-IR" dirty="0"/>
          </a:p>
          <a:p>
            <a:pPr marL="0" indent="0">
              <a:buNone/>
            </a:pPr>
            <a:r>
              <a:rPr lang="fa-IR" dirty="0" smtClean="0"/>
              <a:t>حل و درمان  مساله مبتنی بر </a:t>
            </a:r>
          </a:p>
          <a:p>
            <a:pPr marL="0" indent="0">
              <a:buNone/>
            </a:pPr>
            <a:r>
              <a:rPr lang="fa-IR" dirty="0" smtClean="0"/>
              <a:t>تشخیص دقیق و به موقع مساله است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998448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962"/>
          </a:xfrm>
        </p:spPr>
        <p:txBody>
          <a:bodyPr/>
          <a:lstStyle/>
          <a:p>
            <a:r>
              <a:rPr lang="fa-IR" i="0" dirty="0" smtClean="0"/>
              <a:t> در مواجهه روشمند و کارآمد با معضلات </a:t>
            </a:r>
            <a:br>
              <a:rPr lang="fa-IR" i="0" dirty="0" smtClean="0"/>
            </a:br>
            <a:r>
              <a:rPr lang="fa-IR" i="0" dirty="0" smtClean="0"/>
              <a:t>ما نیازمند دو مهارت هستیم:</a:t>
            </a:r>
            <a:endParaRPr lang="en-US" i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fa-IR" dirty="0" smtClean="0"/>
          </a:p>
          <a:p>
            <a:pPr marL="0" indent="0">
              <a:buNone/>
            </a:pPr>
            <a:endParaRPr lang="fa-IR" dirty="0" smtClean="0"/>
          </a:p>
          <a:p>
            <a:pPr marL="0" indent="0">
              <a:buNone/>
            </a:pPr>
            <a:r>
              <a:rPr lang="fa-IR" dirty="0" smtClean="0"/>
              <a:t>1- مهارت تشخیص مساله</a:t>
            </a:r>
          </a:p>
          <a:p>
            <a:pPr marL="0" indent="0">
              <a:buNone/>
            </a:pPr>
            <a:endParaRPr lang="fa-IR" dirty="0" smtClean="0"/>
          </a:p>
          <a:p>
            <a:pPr marL="0" indent="0">
              <a:buNone/>
            </a:pPr>
            <a:r>
              <a:rPr lang="fa-IR" dirty="0" smtClean="0"/>
              <a:t>2- مهارت حل مساله</a:t>
            </a:r>
            <a:endParaRPr lang="fa-IR" dirty="0"/>
          </a:p>
          <a:p>
            <a:pPr marL="0" indent="0">
              <a:buNone/>
            </a:pPr>
            <a:endParaRPr lang="fa-IR" dirty="0" smtClean="0"/>
          </a:p>
        </p:txBody>
      </p:sp>
    </p:spTree>
    <p:extLst>
      <p:ext uri="{BB962C8B-B14F-4D97-AF65-F5344CB8AC3E}">
        <p14:creationId xmlns:p14="http://schemas.microsoft.com/office/powerpoint/2010/main" val="108774041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i="0" dirty="0" smtClean="0"/>
              <a:t>مهارت تشخیص مساله اخلاقی</a:t>
            </a:r>
            <a:endParaRPr lang="en-US" i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57400" y="1600200"/>
            <a:ext cx="6629400" cy="4525963"/>
          </a:xfrm>
        </p:spPr>
        <p:txBody>
          <a:bodyPr/>
          <a:lstStyle/>
          <a:p>
            <a:pPr marL="0" indent="0">
              <a:buNone/>
            </a:pPr>
            <a:endParaRPr lang="fa-IR" dirty="0" smtClean="0"/>
          </a:p>
          <a:p>
            <a:pPr marL="0" indent="0">
              <a:buNone/>
            </a:pPr>
            <a:r>
              <a:rPr lang="fa-IR" dirty="0" smtClean="0"/>
              <a:t>گام اول : هنر دیدن مشکلات و معضلات اخلاقی</a:t>
            </a:r>
          </a:p>
          <a:p>
            <a:pPr marL="0" indent="0">
              <a:buNone/>
            </a:pPr>
            <a:endParaRPr lang="fa-IR" dirty="0" smtClean="0"/>
          </a:p>
          <a:p>
            <a:pPr marL="0" indent="0">
              <a:buNone/>
            </a:pPr>
            <a:r>
              <a:rPr lang="fa-IR" dirty="0" smtClean="0"/>
              <a:t>برخی افراد اصلا چنین هنری ندارند. وقتی متوجه می شوند که بحران پدید آمده باشد.</a:t>
            </a:r>
          </a:p>
          <a:p>
            <a:pPr marL="0" indent="0">
              <a:buNone/>
            </a:pPr>
            <a:endParaRPr lang="fa-IR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440128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600200"/>
            <a:ext cx="6858000" cy="4525963"/>
          </a:xfrm>
        </p:spPr>
        <p:txBody>
          <a:bodyPr/>
          <a:lstStyle/>
          <a:p>
            <a:pPr marL="0" indent="0">
              <a:buNone/>
            </a:pPr>
            <a:r>
              <a:rPr lang="fa-IR" sz="4000" dirty="0" smtClean="0"/>
              <a:t> برخی افراد، کمی هنر دارند. چشم مساله</a:t>
            </a:r>
          </a:p>
          <a:p>
            <a:pPr marL="0" indent="0">
              <a:buNone/>
            </a:pPr>
            <a:r>
              <a:rPr lang="fa-IR" sz="4000" dirty="0" smtClean="0"/>
              <a:t> یاب دارند اما با معضلات و مشکلات </a:t>
            </a:r>
          </a:p>
          <a:p>
            <a:pPr marL="0" indent="0">
              <a:buNone/>
            </a:pPr>
            <a:r>
              <a:rPr lang="fa-IR" sz="4000" dirty="0" smtClean="0"/>
              <a:t>بازی می کنند . </a:t>
            </a:r>
          </a:p>
          <a:p>
            <a:pPr marL="0" indent="0">
              <a:buNone/>
            </a:pPr>
            <a:r>
              <a:rPr lang="fa-IR" sz="4000" dirty="0" smtClean="0"/>
              <a:t>اینها نیز خود در پدید آمدن بحران ناشی از معضلات نقش دارند.</a:t>
            </a:r>
          </a:p>
          <a:p>
            <a:pPr marL="0" indent="0">
              <a:buNone/>
            </a:pPr>
            <a:endParaRPr lang="fa-IR" sz="4000" dirty="0"/>
          </a:p>
        </p:txBody>
      </p:sp>
    </p:spTree>
    <p:extLst>
      <p:ext uri="{BB962C8B-B14F-4D97-AF65-F5344CB8AC3E}">
        <p14:creationId xmlns:p14="http://schemas.microsoft.com/office/powerpoint/2010/main" val="419020212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600200"/>
            <a:ext cx="6705600" cy="4525963"/>
          </a:xfrm>
        </p:spPr>
        <p:txBody>
          <a:bodyPr/>
          <a:lstStyle/>
          <a:p>
            <a:pPr marL="0" indent="0">
              <a:buNone/>
            </a:pPr>
            <a:r>
              <a:rPr lang="fa-IR" sz="4000" dirty="0"/>
              <a:t>برخی افراد هنر بیشتری دارند. علاوه </a:t>
            </a:r>
            <a:endParaRPr lang="fa-IR" sz="4000" dirty="0" smtClean="0"/>
          </a:p>
          <a:p>
            <a:pPr marL="0" indent="0">
              <a:buNone/>
            </a:pPr>
            <a:r>
              <a:rPr lang="fa-IR" sz="4000" dirty="0" smtClean="0"/>
              <a:t>بر </a:t>
            </a:r>
            <a:r>
              <a:rPr lang="fa-IR" sz="4000" dirty="0"/>
              <a:t>اینکه چشم مساله یاب دارند قادر </a:t>
            </a:r>
            <a:r>
              <a:rPr lang="fa-IR" sz="4000" dirty="0" smtClean="0"/>
              <a:t>به</a:t>
            </a:r>
          </a:p>
          <a:p>
            <a:pPr marL="0" indent="0">
              <a:buNone/>
            </a:pPr>
            <a:r>
              <a:rPr lang="fa-IR" sz="4000" dirty="0" smtClean="0"/>
              <a:t> </a:t>
            </a:r>
            <a:r>
              <a:rPr lang="fa-IR" sz="4000" dirty="0"/>
              <a:t>تحلیل مشکل و یافتن صورت </a:t>
            </a:r>
            <a:r>
              <a:rPr lang="fa-IR" sz="4000" dirty="0" smtClean="0"/>
              <a:t>مساله</a:t>
            </a:r>
          </a:p>
          <a:p>
            <a:pPr marL="0" indent="0">
              <a:buNone/>
            </a:pPr>
            <a:r>
              <a:rPr lang="fa-IR" sz="4000" dirty="0" smtClean="0"/>
              <a:t> </a:t>
            </a:r>
            <a:r>
              <a:rPr lang="fa-IR" sz="4000" dirty="0"/>
              <a:t>هستند یا حداقل می دانند که باید از </a:t>
            </a:r>
            <a:endParaRPr lang="fa-IR" sz="4000" dirty="0" smtClean="0"/>
          </a:p>
          <a:p>
            <a:pPr marL="0" indent="0">
              <a:buNone/>
            </a:pPr>
            <a:r>
              <a:rPr lang="fa-IR" sz="4000" dirty="0" smtClean="0"/>
              <a:t>متخصصان </a:t>
            </a:r>
            <a:r>
              <a:rPr lang="fa-IR" sz="4000" dirty="0"/>
              <a:t>در این زمینه کمک بگیرند</a:t>
            </a:r>
          </a:p>
          <a:p>
            <a:pPr marL="0" indent="0">
              <a:buNone/>
            </a:pP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83261745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i="0" dirty="0" smtClean="0"/>
              <a:t> موانع دیدن معضلات اخلاقی</a:t>
            </a:r>
            <a:endParaRPr lang="en-US" i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sz="3600" dirty="0" smtClean="0"/>
              <a:t>کاستی یا نیستی دغدغه اخلاقی</a:t>
            </a:r>
          </a:p>
          <a:p>
            <a:r>
              <a:rPr lang="fa-IR" sz="3600" dirty="0" smtClean="0"/>
              <a:t>فقدان آینده نگری</a:t>
            </a:r>
          </a:p>
          <a:p>
            <a:r>
              <a:rPr lang="fa-IR" sz="3600" dirty="0" smtClean="0"/>
              <a:t>روزمره گی، فراوانی و فراگیری</a:t>
            </a:r>
          </a:p>
          <a:p>
            <a:r>
              <a:rPr lang="fa-IR" sz="3600" dirty="0" smtClean="0"/>
              <a:t>سطحی نگری</a:t>
            </a:r>
          </a:p>
          <a:p>
            <a:r>
              <a:rPr lang="fa-IR" sz="3600" dirty="0" smtClean="0"/>
              <a:t>نبود دانش و دانایی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52282780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i="0" dirty="0"/>
              <a:t>رهیافت های مختلف در حل مسائل اخلاقی </a:t>
            </a:r>
            <a:endParaRPr lang="en-US" i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fa-IR" dirty="0" smtClean="0"/>
          </a:p>
          <a:p>
            <a:pPr marL="0" indent="0">
              <a:buNone/>
            </a:pPr>
            <a:r>
              <a:rPr lang="fa-IR" dirty="0"/>
              <a:t>(</a:t>
            </a:r>
            <a:r>
              <a:rPr lang="fa-IR" dirty="0" smtClean="0"/>
              <a:t>رهیافت = نحوه مواجهه)</a:t>
            </a:r>
          </a:p>
          <a:p>
            <a:pPr marL="0" indent="0">
              <a:buNone/>
            </a:pPr>
            <a:endParaRPr lang="fa-IR" dirty="0"/>
          </a:p>
          <a:p>
            <a:pPr marL="0" indent="0">
              <a:buNone/>
            </a:pPr>
            <a:r>
              <a:rPr lang="fa-IR" dirty="0" smtClean="0"/>
              <a:t>نحوه مواجهه علمی: رهیافت علمی</a:t>
            </a:r>
          </a:p>
          <a:p>
            <a:pPr marL="0" indent="0">
              <a:buNone/>
            </a:pPr>
            <a:endParaRPr lang="fa-IR" dirty="0" smtClean="0"/>
          </a:p>
          <a:p>
            <a:pPr marL="0" indent="0">
              <a:buNone/>
            </a:pPr>
            <a:r>
              <a:rPr lang="fa-IR" dirty="0" smtClean="0"/>
              <a:t>نحوه مواجهه غیر علمی: رهیافت وهم آلود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695865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i="0" dirty="0" smtClean="0"/>
              <a:t> وجوه تمایز این دو رهیافت:</a:t>
            </a:r>
            <a:endParaRPr lang="en-US" i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1600200"/>
            <a:ext cx="7391400" cy="4525963"/>
          </a:xfrm>
        </p:spPr>
        <p:txBody>
          <a:bodyPr/>
          <a:lstStyle/>
          <a:p>
            <a:pPr marL="0" indent="0">
              <a:buNone/>
            </a:pPr>
            <a:r>
              <a:rPr lang="fa-IR" dirty="0" smtClean="0"/>
              <a:t>1- مواجهه فعال یا انفعالی؟</a:t>
            </a:r>
          </a:p>
          <a:p>
            <a:pPr marL="0" indent="0">
              <a:buNone/>
            </a:pPr>
            <a:endParaRPr lang="fa-IR" dirty="0"/>
          </a:p>
          <a:p>
            <a:pPr marL="0" indent="0">
              <a:buNone/>
            </a:pPr>
            <a:r>
              <a:rPr lang="fa-IR" dirty="0" smtClean="0"/>
              <a:t>در رهیافت علمی مواجهه با مساله اخلاقی، فعال است</a:t>
            </a:r>
          </a:p>
          <a:p>
            <a:pPr marL="0" indent="0">
              <a:buNone/>
            </a:pPr>
            <a:endParaRPr lang="fa-IR" dirty="0"/>
          </a:p>
          <a:p>
            <a:pPr marL="0" indent="0">
              <a:buNone/>
            </a:pPr>
            <a:r>
              <a:rPr lang="fa-IR" dirty="0" smtClean="0"/>
              <a:t>در رهیافت وهم آلود، مواجهه با مساله اخلاقی انفعالی است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031603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i="0" dirty="0" smtClean="0"/>
              <a:t>2- بازی با مشکل یا تبدیل آن به مساله؟</a:t>
            </a:r>
            <a:endParaRPr lang="en-US" i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1600200"/>
            <a:ext cx="7162800" cy="4525963"/>
          </a:xfrm>
        </p:spPr>
        <p:txBody>
          <a:bodyPr/>
          <a:lstStyle/>
          <a:p>
            <a:pPr marL="0" indent="0">
              <a:buNone/>
            </a:pPr>
            <a:r>
              <a:rPr lang="fa-IR" dirty="0" smtClean="0"/>
              <a:t> در رهیافت علمی، با استفاده از فنونی، مشکل به مساله تبدیل می شود تا قابل حل گردد.</a:t>
            </a:r>
          </a:p>
          <a:p>
            <a:pPr marL="0" indent="0">
              <a:buNone/>
            </a:pPr>
            <a:endParaRPr lang="fa-IR" dirty="0"/>
          </a:p>
          <a:p>
            <a:pPr marL="0" indent="0">
              <a:buNone/>
            </a:pPr>
            <a:r>
              <a:rPr lang="fa-IR" dirty="0" smtClean="0"/>
              <a:t>در رهیافت وهم آلود، توجهی به تمایز مشکل از مساله نمی شود.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519888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z="4000" i="0" dirty="0" smtClean="0"/>
              <a:t> 3- اتکا به تجارب خام شخصی یا دانش بشری</a:t>
            </a:r>
            <a:endParaRPr lang="en-US" sz="4000" i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0200" y="1600200"/>
            <a:ext cx="7086600" cy="4525963"/>
          </a:xfrm>
        </p:spPr>
        <p:txBody>
          <a:bodyPr/>
          <a:lstStyle/>
          <a:p>
            <a:pPr marL="0" indent="0">
              <a:buNone/>
            </a:pPr>
            <a:r>
              <a:rPr lang="fa-IR" dirty="0"/>
              <a:t>  در رهیافت </a:t>
            </a:r>
            <a:r>
              <a:rPr lang="fa-IR" dirty="0" smtClean="0"/>
              <a:t>علمی در مقام حل مشکلات به دانش بشری که حاصل پژوهش نظام مند وتحلیل تجارب جمعی است تکیه می شود.</a:t>
            </a:r>
          </a:p>
          <a:p>
            <a:pPr marL="0" indent="0">
              <a:buNone/>
            </a:pPr>
            <a:endParaRPr lang="fa-IR" dirty="0"/>
          </a:p>
          <a:p>
            <a:pPr marL="0" indent="0">
              <a:buNone/>
            </a:pPr>
            <a:r>
              <a:rPr lang="fa-IR" dirty="0"/>
              <a:t>در رهیافت وهم آلود </a:t>
            </a:r>
            <a:r>
              <a:rPr lang="fa-IR" dirty="0" smtClean="0"/>
              <a:t>افراد با ساده انگاری، </a:t>
            </a:r>
            <a:endParaRPr lang="fa-IR" dirty="0"/>
          </a:p>
          <a:p>
            <a:pPr marL="0" indent="0">
              <a:buNone/>
            </a:pPr>
            <a:r>
              <a:rPr lang="fa-IR" dirty="0" smtClean="0"/>
              <a:t>عافیت طلبی، شتابزدگی به تجارب تحلیل نشده خود تکیه می کنند.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365705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z="4000" i="0" dirty="0" smtClean="0"/>
              <a:t>4- شناخت ناقص از محیط یا شناخت مستمر معطوف به آینده</a:t>
            </a:r>
            <a:endParaRPr lang="en-US" sz="4000" i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1600200"/>
            <a:ext cx="7315200" cy="4525963"/>
          </a:xfrm>
        </p:spPr>
        <p:txBody>
          <a:bodyPr/>
          <a:lstStyle/>
          <a:p>
            <a:pPr marL="0" indent="0">
              <a:buNone/>
            </a:pPr>
            <a:r>
              <a:rPr lang="fa-IR" dirty="0"/>
              <a:t> در رهیافت </a:t>
            </a:r>
            <a:r>
              <a:rPr lang="fa-IR" dirty="0" smtClean="0"/>
              <a:t>علمی، شناخت کامل، همه جانبه و معطوف به آینده از محیط مورد تاکید است. به همین دلیل سازمان ها برای سیستم راهبردی اطلاعات ، میلیون ها پول خرج می کنند. </a:t>
            </a:r>
          </a:p>
          <a:p>
            <a:pPr marL="0" indent="0">
              <a:buNone/>
            </a:pPr>
            <a:endParaRPr lang="fa-IR" dirty="0" smtClean="0"/>
          </a:p>
          <a:p>
            <a:pPr marL="0" indent="0">
              <a:buNone/>
            </a:pPr>
            <a:r>
              <a:rPr lang="fa-IR" dirty="0" smtClean="0"/>
              <a:t>دررهیافت وهم آلود، به شناخت ناقص بسنده می شود.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291890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i="0" dirty="0" smtClean="0"/>
              <a:t>5- نظریه پردازی یا فرضیه پردازی؟</a:t>
            </a:r>
            <a:endParaRPr lang="en-US" i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600200"/>
            <a:ext cx="7315200" cy="4525963"/>
          </a:xfrm>
        </p:spPr>
        <p:txBody>
          <a:bodyPr/>
          <a:lstStyle/>
          <a:p>
            <a:pPr marL="0" indent="0">
              <a:buNone/>
            </a:pPr>
            <a:r>
              <a:rPr lang="fa-IR" dirty="0" smtClean="0"/>
              <a:t> در رهیافت علمی، هرگاه با مشکلی روبرو می شویم، اطلاعات و تجارب خویش و یا مشاوران مارا به جواب اولیه ای می رساند . این پاسخ اولیه، پاسخ حدسی و محتمل انگاشته می شود. فرضیه ای که باید مورد نقد و بررسی قرار گیرد.</a:t>
            </a:r>
          </a:p>
          <a:p>
            <a:pPr marL="0" indent="0">
              <a:buNone/>
            </a:pPr>
            <a:r>
              <a:rPr lang="fa-IR" dirty="0" smtClean="0"/>
              <a:t>در رهیافت وهم آلود، این پاسخ اولیه، به منزله نظریه ای قاطع و پاسخی نهایی تلقی می شود.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20321373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i="0" dirty="0" smtClean="0"/>
              <a:t>6- جزم گرایی یا روی آورد انتقادی؟</a:t>
            </a:r>
            <a:endParaRPr lang="en-US" i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600200"/>
            <a:ext cx="7543800" cy="4525963"/>
          </a:xfrm>
        </p:spPr>
        <p:txBody>
          <a:bodyPr/>
          <a:lstStyle/>
          <a:p>
            <a:pPr marL="0" indent="0">
              <a:buNone/>
            </a:pPr>
            <a:r>
              <a:rPr lang="fa-IR" dirty="0" smtClean="0"/>
              <a:t> در رهیافت علمی، افرادی که پاسخ اولیه را فرضیه پنداشته اند به آزمون آن و دیدن مواضع قوت و ضعف آن می پردازند و با رهیافت انتقادی به بررسی کارایی و اثربخشی آن می پردازند.</a:t>
            </a:r>
          </a:p>
          <a:p>
            <a:pPr marL="0" indent="0">
              <a:buNone/>
            </a:pPr>
            <a:r>
              <a:rPr lang="fa-IR" dirty="0" smtClean="0"/>
              <a:t>در رهیافت وهم آلود، که پاسخ اولیه، نظریه پنداشته می شود در مطالعات و بررسی ها ،فقط موارد تایید کننده دیده می شود و نه موارد نقضی. تحمل هیچ نقدی علیه نظریه وجود ندارد. 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98829328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i="0" dirty="0" smtClean="0"/>
              <a:t>7- تولید بحران یا حل مساله؟ </a:t>
            </a:r>
            <a:endParaRPr lang="en-US" i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0200" y="1600200"/>
            <a:ext cx="7086600" cy="4525963"/>
          </a:xfrm>
        </p:spPr>
        <p:txBody>
          <a:bodyPr/>
          <a:lstStyle/>
          <a:p>
            <a:pPr marL="0" indent="0">
              <a:buNone/>
            </a:pPr>
            <a:r>
              <a:rPr lang="fa-IR" dirty="0" smtClean="0"/>
              <a:t> در رهیافت علمی، با روش در پیش گرفته شده ای که ویژگی های آن در موارد قبل گفته شد به حل مساله دست یافته می شود.</a:t>
            </a:r>
          </a:p>
          <a:p>
            <a:pPr marL="0" indent="0">
              <a:buNone/>
            </a:pPr>
            <a:endParaRPr lang="fa-IR" dirty="0"/>
          </a:p>
          <a:p>
            <a:pPr marL="0" indent="0">
              <a:buNone/>
            </a:pPr>
            <a:r>
              <a:rPr lang="fa-IR" dirty="0" smtClean="0"/>
              <a:t>در رهیافت وهم آلود نیز به دلیل  ویژگی هایش به سرگشتگی و بحران می رسیم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406975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sz="4000" i="0" dirty="0" smtClean="0"/>
              <a:t> </a:t>
            </a:r>
            <a:r>
              <a:rPr lang="fa-IR" sz="4000" i="0" dirty="0"/>
              <a:t>فرایند عملیاتی تشخیص مسائل اخلاقی </a:t>
            </a:r>
            <a:r>
              <a:rPr lang="fa-IR" sz="4000" i="0" dirty="0" smtClean="0"/>
              <a:t/>
            </a:r>
            <a:br>
              <a:rPr lang="fa-IR" sz="4000" i="0" dirty="0" smtClean="0"/>
            </a:br>
            <a:r>
              <a:rPr lang="fa-IR" sz="4000" i="0" dirty="0" smtClean="0"/>
              <a:t>در </a:t>
            </a:r>
            <a:r>
              <a:rPr lang="fa-IR" sz="4000" i="0" dirty="0"/>
              <a:t>حیطه تعلیم و تربیت</a:t>
            </a:r>
            <a:endParaRPr lang="en-US" sz="4000" i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a-IR" dirty="0" smtClean="0"/>
              <a:t>1- مواجهه فعال</a:t>
            </a:r>
          </a:p>
          <a:p>
            <a:pPr marL="0" indent="0">
              <a:buNone/>
            </a:pPr>
            <a:endParaRPr lang="fa-IR" dirty="0"/>
          </a:p>
          <a:p>
            <a:pPr marL="0" indent="0">
              <a:buNone/>
            </a:pPr>
            <a:r>
              <a:rPr lang="fa-IR" dirty="0" smtClean="0"/>
              <a:t>2- عبور از مشکل به مساله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614103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i="0" dirty="0" smtClean="0"/>
              <a:t/>
            </a:r>
            <a:br>
              <a:rPr lang="fa-IR" i="0" dirty="0" smtClean="0"/>
            </a:br>
            <a:r>
              <a:rPr lang="fa-IR" i="0" dirty="0" smtClean="0"/>
              <a:t>1- </a:t>
            </a:r>
            <a:r>
              <a:rPr lang="fa-IR" i="0" dirty="0"/>
              <a:t>مواجهه فعال</a:t>
            </a:r>
            <a:br>
              <a:rPr lang="fa-IR" i="0" dirty="0"/>
            </a:br>
            <a:endParaRPr lang="en-US" i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0200" y="1600200"/>
            <a:ext cx="7086600" cy="4525963"/>
          </a:xfrm>
        </p:spPr>
        <p:txBody>
          <a:bodyPr/>
          <a:lstStyle/>
          <a:p>
            <a:pPr marL="0" indent="0">
              <a:buNone/>
            </a:pPr>
            <a:r>
              <a:rPr lang="fa-IR" dirty="0" smtClean="0"/>
              <a:t>نقش هوش هیجانی در نحوه مواجهه با یک مشکل</a:t>
            </a:r>
          </a:p>
          <a:p>
            <a:pPr marL="0" indent="0">
              <a:buNone/>
            </a:pPr>
            <a:endParaRPr lang="fa-IR" dirty="0"/>
          </a:p>
          <a:p>
            <a:pPr marL="0" indent="0">
              <a:buNone/>
            </a:pPr>
            <a:r>
              <a:rPr lang="fa-IR" dirty="0" smtClean="0"/>
              <a:t>هوش هیجانی پایین: </a:t>
            </a:r>
          </a:p>
          <a:p>
            <a:pPr marL="0" indent="0">
              <a:buNone/>
            </a:pPr>
            <a:r>
              <a:rPr lang="fa-IR" dirty="0" smtClean="0"/>
              <a:t>آشوب و آشفتگی ومحرومیت از تحلیل منطقی وروی آورد عقلانی و حذف مساله به جای حل آن</a:t>
            </a:r>
          </a:p>
          <a:p>
            <a:pPr marL="0" indent="0">
              <a:buNone/>
            </a:pPr>
            <a:r>
              <a:rPr lang="fa-IR" dirty="0" smtClean="0"/>
              <a:t>هوش هیجانی بالا:</a:t>
            </a:r>
          </a:p>
          <a:p>
            <a:pPr marL="0" indent="0">
              <a:buNone/>
            </a:pPr>
            <a:r>
              <a:rPr lang="fa-IR" dirty="0" smtClean="0"/>
              <a:t>مواجهه روشمند عقلانی به دور از آشفتگی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842284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8229600" cy="1143000"/>
          </a:xfrm>
        </p:spPr>
        <p:txBody>
          <a:bodyPr/>
          <a:lstStyle/>
          <a:p>
            <a:r>
              <a:rPr lang="fa-IR" i="0" dirty="0" smtClean="0"/>
              <a:t/>
            </a:r>
            <a:br>
              <a:rPr lang="fa-IR" i="0" dirty="0" smtClean="0"/>
            </a:br>
            <a:r>
              <a:rPr lang="fa-IR" i="0" dirty="0"/>
              <a:t>2</a:t>
            </a:r>
            <a:r>
              <a:rPr lang="fa-IR" i="0" dirty="0" smtClean="0"/>
              <a:t>- </a:t>
            </a:r>
            <a:r>
              <a:rPr lang="fa-IR" i="0" dirty="0"/>
              <a:t>عبور از مشکل به مساله</a:t>
            </a:r>
            <a:br>
              <a:rPr lang="fa-IR" i="0" dirty="0"/>
            </a:br>
            <a:endParaRPr lang="en-US" i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2600" y="1600200"/>
            <a:ext cx="6934200" cy="4525963"/>
          </a:xfrm>
        </p:spPr>
        <p:txBody>
          <a:bodyPr/>
          <a:lstStyle/>
          <a:p>
            <a:pPr marL="0" indent="0">
              <a:buNone/>
            </a:pPr>
            <a:r>
              <a:rPr lang="fa-IR" dirty="0" smtClean="0"/>
              <a:t>  در مواجهه روشمند فعال با مشکل </a:t>
            </a:r>
          </a:p>
          <a:p>
            <a:pPr marL="0" indent="0">
              <a:buNone/>
            </a:pPr>
            <a:r>
              <a:rPr lang="fa-IR" dirty="0"/>
              <a:t> </a:t>
            </a:r>
            <a:r>
              <a:rPr lang="fa-IR" dirty="0" smtClean="0"/>
              <a:t>اولین اقدام:</a:t>
            </a:r>
          </a:p>
          <a:p>
            <a:pPr marL="0" indent="0">
              <a:buNone/>
            </a:pPr>
            <a:r>
              <a:rPr lang="fa-IR" dirty="0"/>
              <a:t> </a:t>
            </a:r>
            <a:r>
              <a:rPr lang="fa-IR" dirty="0" smtClean="0"/>
              <a:t>                 اقدام نکردن است.</a:t>
            </a:r>
          </a:p>
          <a:p>
            <a:pPr marL="0" indent="0">
              <a:buNone/>
            </a:pPr>
            <a:r>
              <a:rPr lang="fa-IR" dirty="0" smtClean="0"/>
              <a:t> </a:t>
            </a:r>
          </a:p>
          <a:p>
            <a:pPr marL="0" indent="0">
              <a:buNone/>
            </a:pPr>
            <a:r>
              <a:rPr lang="fa-IR" dirty="0" smtClean="0"/>
              <a:t>سپس با آرامش و با فنون علمی شناخت دقیق مساله</a:t>
            </a:r>
            <a:endParaRPr lang="fa-IR" dirty="0"/>
          </a:p>
          <a:p>
            <a:pPr marL="0" indent="0">
              <a:buNone/>
            </a:pPr>
            <a:r>
              <a:rPr lang="fa-IR" dirty="0" smtClean="0"/>
              <a:t>شناخت دقیق مساله، مرهون عبور از مشکل به مساله است </a:t>
            </a:r>
          </a:p>
        </p:txBody>
      </p:sp>
    </p:spTree>
    <p:extLst>
      <p:ext uri="{BB962C8B-B14F-4D97-AF65-F5344CB8AC3E}">
        <p14:creationId xmlns:p14="http://schemas.microsoft.com/office/powerpoint/2010/main" val="13160275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304800"/>
            <a:ext cx="8229600" cy="1600200"/>
          </a:xfrm>
        </p:spPr>
        <p:txBody>
          <a:bodyPr/>
          <a:lstStyle/>
          <a:p>
            <a:r>
              <a:rPr lang="fa-IR" i="0" dirty="0" smtClean="0"/>
              <a:t>  وجوه تمایز مشکل از مساله</a:t>
            </a:r>
            <a:endParaRPr lang="en-US" i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83163"/>
          </a:xfrm>
        </p:spPr>
        <p:txBody>
          <a:bodyPr/>
          <a:lstStyle/>
          <a:p>
            <a:pPr marL="0" indent="0">
              <a:buNone/>
            </a:pPr>
            <a:r>
              <a:rPr lang="fa-IR" sz="2800" dirty="0" smtClean="0"/>
              <a:t>مرکب – بسیط</a:t>
            </a:r>
          </a:p>
          <a:p>
            <a:pPr marL="0" indent="0">
              <a:buNone/>
            </a:pPr>
            <a:r>
              <a:rPr lang="fa-IR" sz="2800" dirty="0" smtClean="0"/>
              <a:t>کلی و فراگیر- غیرکلی</a:t>
            </a:r>
          </a:p>
          <a:p>
            <a:pPr marL="0" indent="0">
              <a:buNone/>
            </a:pPr>
            <a:r>
              <a:rPr lang="fa-IR" sz="2800" dirty="0" smtClean="0"/>
              <a:t>نامعین – معین</a:t>
            </a:r>
          </a:p>
          <a:p>
            <a:pPr marL="0" indent="0">
              <a:buNone/>
            </a:pPr>
            <a:r>
              <a:rPr lang="fa-IR" sz="2800" dirty="0" smtClean="0"/>
              <a:t>مبهم – روشن</a:t>
            </a:r>
          </a:p>
          <a:p>
            <a:pPr marL="0" indent="0">
              <a:buNone/>
            </a:pPr>
            <a:r>
              <a:rPr lang="fa-IR" sz="2800" dirty="0" smtClean="0"/>
              <a:t>نامتمایز – متمایز</a:t>
            </a:r>
          </a:p>
          <a:p>
            <a:pPr marL="0" indent="0">
              <a:buNone/>
            </a:pPr>
            <a:r>
              <a:rPr lang="fa-IR" sz="2800" dirty="0" smtClean="0"/>
              <a:t>ذهنی – عینی</a:t>
            </a:r>
          </a:p>
          <a:p>
            <a:pPr marL="0" indent="0">
              <a:buNone/>
            </a:pPr>
            <a:r>
              <a:rPr lang="fa-IR" sz="2800" dirty="0" smtClean="0"/>
              <a:t>سطحی – ژرف</a:t>
            </a:r>
          </a:p>
          <a:p>
            <a:pPr marL="0" indent="0">
              <a:buNone/>
            </a:pPr>
            <a:r>
              <a:rPr lang="fa-IR" sz="2800" dirty="0" smtClean="0"/>
              <a:t>قابل رویت توسط عوام – قابل رصد توسط متخصص</a:t>
            </a:r>
          </a:p>
          <a:p>
            <a:pPr marL="0" indent="0">
              <a:buNone/>
            </a:pPr>
            <a:r>
              <a:rPr lang="fa-IR" sz="2800" dirty="0" smtClean="0"/>
              <a:t>فاقد روش- روشمند</a:t>
            </a:r>
          </a:p>
          <a:p>
            <a:pPr marL="0" indent="0">
              <a:buNone/>
            </a:pPr>
            <a:r>
              <a:rPr lang="fa-IR" sz="2800" dirty="0" smtClean="0"/>
              <a:t>غیر قابل حل- قابل حل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9190245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z="4000" i="0" dirty="0" smtClean="0"/>
              <a:t> دستور نامه عبور </a:t>
            </a:r>
            <a:r>
              <a:rPr lang="fa-IR" sz="4000" i="0" dirty="0"/>
              <a:t>از مشکل </a:t>
            </a:r>
            <a:r>
              <a:rPr lang="fa-IR" sz="4000" i="0" dirty="0" smtClean="0"/>
              <a:t>و دستیابی </a:t>
            </a:r>
            <a:r>
              <a:rPr lang="fa-IR" sz="4000" i="0" dirty="0"/>
              <a:t>به مساله </a:t>
            </a:r>
            <a:endParaRPr lang="en-US" sz="4000" i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a-IR" dirty="0" smtClean="0"/>
              <a:t>1- تحلیل به مسائل محتمل</a:t>
            </a:r>
          </a:p>
          <a:p>
            <a:pPr marL="0" indent="0">
              <a:buNone/>
            </a:pPr>
            <a:r>
              <a:rPr lang="fa-IR" dirty="0" smtClean="0"/>
              <a:t>با روش های:</a:t>
            </a:r>
          </a:p>
          <a:p>
            <a:pPr marL="0" indent="0">
              <a:buNone/>
            </a:pPr>
            <a:r>
              <a:rPr lang="fa-IR" dirty="0" smtClean="0"/>
              <a:t>یک- تیغ ماهی: « از علت بپرس» جستجو از علل و عوامل</a:t>
            </a:r>
          </a:p>
          <a:p>
            <a:pPr marL="0" indent="0">
              <a:buNone/>
            </a:pPr>
            <a:r>
              <a:rPr lang="fa-IR" dirty="0" smtClean="0"/>
              <a:t>دو- درخت مساله یاب: « سوال از آثار»</a:t>
            </a:r>
          </a:p>
          <a:p>
            <a:pPr marL="0" indent="0">
              <a:buNone/>
            </a:pPr>
            <a:r>
              <a:rPr lang="fa-IR" dirty="0" smtClean="0"/>
              <a:t>سه- تجزیه به ابعاد: « سوال از وجوه و ابعاد»</a:t>
            </a:r>
          </a:p>
          <a:p>
            <a:pPr marL="0" indent="0">
              <a:buNone/>
            </a:pPr>
            <a:r>
              <a:rPr lang="fa-IR" dirty="0" smtClean="0"/>
              <a:t>چهار- تحلیل مشکل به مصادیق: «سوال از مصداق ها»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249322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i="0" dirty="0" smtClean="0"/>
              <a:t>2- سنجش مساله</a:t>
            </a:r>
            <a:endParaRPr lang="en-US" i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0200" y="1600200"/>
            <a:ext cx="7086600" cy="4525963"/>
          </a:xfrm>
        </p:spPr>
        <p:txBody>
          <a:bodyPr/>
          <a:lstStyle/>
          <a:p>
            <a:pPr marL="0" indent="0">
              <a:buNone/>
            </a:pPr>
            <a:r>
              <a:rPr lang="fa-IR" dirty="0" smtClean="0"/>
              <a:t>  بر اساس شناخت محیط، از میان مسائل محتمل بدست آمده، مساله من چیست؟</a:t>
            </a:r>
          </a:p>
          <a:p>
            <a:pPr marL="0" indent="0">
              <a:buNone/>
            </a:pPr>
            <a:endParaRPr lang="fa-IR" dirty="0" smtClean="0"/>
          </a:p>
          <a:p>
            <a:pPr marL="0" indent="0">
              <a:buNone/>
            </a:pPr>
            <a:r>
              <a:rPr lang="fa-IR" dirty="0" smtClean="0"/>
              <a:t>روشن کردن دقیق مساله خود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259257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i="0" dirty="0" smtClean="0"/>
              <a:t>4- گونه شناسی مساله</a:t>
            </a:r>
            <a:endParaRPr lang="en-US" i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6400" y="1600200"/>
            <a:ext cx="7010400" cy="4525963"/>
          </a:xfrm>
        </p:spPr>
        <p:txBody>
          <a:bodyPr/>
          <a:lstStyle/>
          <a:p>
            <a:pPr marL="0" indent="0">
              <a:buNone/>
            </a:pPr>
            <a:r>
              <a:rPr lang="fa-IR" dirty="0" smtClean="0"/>
              <a:t>وضوح بخشیدن به مساله شناخته شده از طریق تعیین گونه آن. </a:t>
            </a:r>
          </a:p>
          <a:p>
            <a:pPr marL="0" indent="0">
              <a:buNone/>
            </a:pPr>
            <a:r>
              <a:rPr lang="fa-IR" dirty="0" smtClean="0"/>
              <a:t>بدست آوردن گونه مساله از طریق انواع طبقه بندی </a:t>
            </a:r>
          </a:p>
          <a:p>
            <a:pPr marL="0" indent="0">
              <a:buNone/>
            </a:pPr>
            <a:r>
              <a:rPr lang="fa-IR" dirty="0" smtClean="0"/>
              <a:t>در مسائل </a:t>
            </a:r>
            <a:r>
              <a:rPr lang="fa-IR" dirty="0"/>
              <a:t>اخلاقی </a:t>
            </a:r>
            <a:r>
              <a:rPr lang="fa-IR" dirty="0" smtClean="0"/>
              <a:t>طبقه بند </a:t>
            </a:r>
            <a:r>
              <a:rPr lang="fa-IR" dirty="0"/>
              <a:t>های </a:t>
            </a:r>
            <a:r>
              <a:rPr lang="fa-IR" dirty="0" smtClean="0"/>
              <a:t>زیر مفید است:</a:t>
            </a:r>
          </a:p>
          <a:p>
            <a:pPr>
              <a:buFont typeface="Wingdings" pitchFamily="2" charset="2"/>
              <a:buChar char="ü"/>
            </a:pPr>
            <a:r>
              <a:rPr lang="fa-IR" dirty="0" smtClean="0"/>
              <a:t>زندگی شخصی، شغلی، فرهنگ سازمانی، خودسازمان</a:t>
            </a:r>
          </a:p>
          <a:p>
            <a:pPr>
              <a:buFont typeface="Wingdings" pitchFamily="2" charset="2"/>
              <a:buChar char="ü"/>
            </a:pPr>
            <a:r>
              <a:rPr lang="fa-IR" dirty="0" smtClean="0"/>
              <a:t>مالی- اداری- رفتاری- و تلفیقی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355431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i="0" dirty="0" smtClean="0"/>
              <a:t>5- تبار شناسی مساله</a:t>
            </a:r>
            <a:endParaRPr lang="en-US" i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19400" y="1600200"/>
            <a:ext cx="5867400" cy="4525963"/>
          </a:xfrm>
        </p:spPr>
        <p:txBody>
          <a:bodyPr/>
          <a:lstStyle/>
          <a:p>
            <a:pPr marL="0" indent="0">
              <a:buNone/>
            </a:pPr>
            <a:r>
              <a:rPr lang="fa-IR" dirty="0" smtClean="0"/>
              <a:t> شناخت ریشه علمی مساله و اینکه </a:t>
            </a:r>
          </a:p>
          <a:p>
            <a:pPr marL="0" indent="0">
              <a:buNone/>
            </a:pPr>
            <a:r>
              <a:rPr lang="fa-IR" dirty="0" smtClean="0"/>
              <a:t>در حیطه کدام علم و گستره معرفتی قرار دارد.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474060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i="0" dirty="0" smtClean="0"/>
              <a:t>6- شناخت ساختار منطقی مساله</a:t>
            </a:r>
            <a:endParaRPr lang="en-US" i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1600200"/>
            <a:ext cx="7162800" cy="4525963"/>
          </a:xfrm>
        </p:spPr>
        <p:txBody>
          <a:bodyPr/>
          <a:lstStyle/>
          <a:p>
            <a:pPr marL="0" indent="0">
              <a:buNone/>
            </a:pPr>
            <a:r>
              <a:rPr lang="fa-IR" dirty="0" smtClean="0"/>
              <a:t> شناخت قالب گزاره ای که بیانگر مساله است، برای تعیین ابزار شایسته حل آن مساله، ضروری است.</a:t>
            </a:r>
          </a:p>
          <a:p>
            <a:pPr marL="0" indent="0">
              <a:buNone/>
            </a:pPr>
            <a:endParaRPr lang="fa-IR" dirty="0" smtClean="0"/>
          </a:p>
          <a:p>
            <a:pPr marL="0" indent="0">
              <a:buNone/>
            </a:pPr>
            <a:r>
              <a:rPr lang="fa-IR" dirty="0" smtClean="0"/>
              <a:t>ساختار منطقی قید و صورت جمله است:</a:t>
            </a:r>
          </a:p>
          <a:p>
            <a:pPr marL="0" indent="0">
              <a:buNone/>
            </a:pPr>
            <a:r>
              <a:rPr lang="fa-IR" dirty="0" smtClean="0"/>
              <a:t>این فرد همیشه پرخاشگر است.</a:t>
            </a:r>
          </a:p>
          <a:p>
            <a:pPr marL="0" indent="0">
              <a:buNone/>
            </a:pPr>
            <a:r>
              <a:rPr lang="fa-IR" dirty="0" smtClean="0"/>
              <a:t>این فرد در زمان خاصی پرخاشگر است</a:t>
            </a:r>
          </a:p>
          <a:p>
            <a:pPr marL="0" indent="0">
              <a:buNone/>
            </a:pPr>
            <a:r>
              <a:rPr lang="fa-IR" dirty="0" smtClean="0"/>
              <a:t>این فرد گاهی پرخاشگر است. و..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957197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i="0" dirty="0" smtClean="0"/>
              <a:t>7- تدوین و صورت بندی مساله</a:t>
            </a:r>
            <a:endParaRPr lang="en-US" i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5000" y="1600200"/>
            <a:ext cx="6781800" cy="4525963"/>
          </a:xfrm>
        </p:spPr>
        <p:txBody>
          <a:bodyPr/>
          <a:lstStyle/>
          <a:p>
            <a:pPr marL="0" indent="0">
              <a:buNone/>
            </a:pPr>
            <a:r>
              <a:rPr lang="fa-IR" sz="4000" dirty="0" smtClean="0"/>
              <a:t> پس از فهرست کردن مسائل محتمل و سنجش آنها و رسیدن به مساله خود، به ابهام زدایی از مساله مورد نظرخود </a:t>
            </a:r>
          </a:p>
          <a:p>
            <a:pPr marL="0" indent="0">
              <a:buNone/>
            </a:pPr>
            <a:r>
              <a:rPr lang="fa-IR" sz="4000" dirty="0" smtClean="0"/>
              <a:t>می پردازیم. گونه شناسی، تبار شناسی و ساختار شناسی ابزار های رفع ابهام از مساله است. </a:t>
            </a:r>
          </a:p>
        </p:txBody>
      </p:sp>
    </p:spTree>
    <p:extLst>
      <p:ext uri="{BB962C8B-B14F-4D97-AF65-F5344CB8AC3E}">
        <p14:creationId xmlns:p14="http://schemas.microsoft.com/office/powerpoint/2010/main" val="32453378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62200" y="1600200"/>
            <a:ext cx="6324600" cy="4525963"/>
          </a:xfrm>
        </p:spPr>
        <p:txBody>
          <a:bodyPr/>
          <a:lstStyle/>
          <a:p>
            <a:pPr marL="0" indent="0">
              <a:buNone/>
            </a:pPr>
            <a:r>
              <a:rPr lang="fa-IR" sz="4000" dirty="0"/>
              <a:t>سپس باید مساله را به زبان صریح، شفاف، دقیق و عاری از هرگونه </a:t>
            </a:r>
            <a:r>
              <a:rPr lang="fa-IR" sz="4000" dirty="0" smtClean="0"/>
              <a:t>تفسیرپذیریِ </a:t>
            </a:r>
            <a:r>
              <a:rPr lang="fa-IR" sz="4000" dirty="0"/>
              <a:t>سلیقه ای تدوین کنیم به گونه ای که بتوان گفت مساله ما چنین است. </a:t>
            </a:r>
          </a:p>
          <a:p>
            <a:pPr marL="0" indent="0">
              <a:buNone/>
            </a:pP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93547553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i="0" dirty="0" smtClean="0"/>
              <a:t> بحث جلسه آینده:</a:t>
            </a:r>
            <a:endParaRPr lang="en-US" i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57400" y="1600200"/>
            <a:ext cx="6629400" cy="4525963"/>
          </a:xfrm>
        </p:spPr>
        <p:txBody>
          <a:bodyPr/>
          <a:lstStyle/>
          <a:p>
            <a:pPr marL="0" indent="0" algn="ctr">
              <a:buNone/>
            </a:pPr>
            <a:endParaRPr lang="fa-IR" sz="4800" dirty="0" smtClean="0"/>
          </a:p>
          <a:p>
            <a:pPr marL="0" indent="0" algn="ctr">
              <a:buNone/>
            </a:pPr>
            <a:r>
              <a:rPr lang="fa-IR" sz="4800" dirty="0" smtClean="0"/>
              <a:t>مساله شناخته شده را چگونه حل کنیم؟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17196995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ndarddesign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427</TotalTime>
  <Words>1052</Words>
  <Application>Microsoft Office PowerPoint</Application>
  <PresentationFormat>On-screen Show (4:3)</PresentationFormat>
  <Paragraphs>132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Standarddesign</vt:lpstr>
      <vt:lpstr>PowerPoint Presentation</vt:lpstr>
      <vt:lpstr> مهارت تشخیص مسائل اخلاقی در حرفه تعلیم و تربیت </vt:lpstr>
      <vt:lpstr> در مواجهه روشمند و کارآمد با معضلات  ما نیازمند دو مهارت هستیم:</vt:lpstr>
      <vt:lpstr>مهارت تشخیص مساله اخلاقی</vt:lpstr>
      <vt:lpstr>PowerPoint Presentation</vt:lpstr>
      <vt:lpstr>PowerPoint Presentation</vt:lpstr>
      <vt:lpstr> موانع دیدن معضلات اخلاقی</vt:lpstr>
      <vt:lpstr>رهیافت های مختلف در حل مسائل اخلاقی </vt:lpstr>
      <vt:lpstr> وجوه تمایز این دو رهیافت:</vt:lpstr>
      <vt:lpstr>2- بازی با مشکل یا تبدیل آن به مساله؟</vt:lpstr>
      <vt:lpstr> 3- اتکا به تجارب خام شخصی یا دانش بشری</vt:lpstr>
      <vt:lpstr>4- شناخت ناقص از محیط یا شناخت مستمر معطوف به آینده</vt:lpstr>
      <vt:lpstr>5- نظریه پردازی یا فرضیه پردازی؟</vt:lpstr>
      <vt:lpstr>6- جزم گرایی یا روی آورد انتقادی؟</vt:lpstr>
      <vt:lpstr>7- تولید بحران یا حل مساله؟ </vt:lpstr>
      <vt:lpstr> فرایند عملیاتی تشخیص مسائل اخلاقی  در حیطه تعلیم و تربیت</vt:lpstr>
      <vt:lpstr> 1- مواجهه فعال </vt:lpstr>
      <vt:lpstr> 2- عبور از مشکل به مساله </vt:lpstr>
      <vt:lpstr>  وجوه تمایز مشکل از مساله</vt:lpstr>
      <vt:lpstr> دستور نامه عبور از مشکل و دستیابی به مساله </vt:lpstr>
      <vt:lpstr>2- سنجش مساله</vt:lpstr>
      <vt:lpstr>4- گونه شناسی مساله</vt:lpstr>
      <vt:lpstr>5- تبار شناسی مساله</vt:lpstr>
      <vt:lpstr>6- شناخت ساختار منطقی مساله</vt:lpstr>
      <vt:lpstr>7- تدوین و صورت بندی مساله</vt:lpstr>
      <vt:lpstr>PowerPoint Presentation</vt:lpstr>
      <vt:lpstr> بحث جلسه آینده: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A. F. Gharamaleki</dc:creator>
  <cp:lastModifiedBy>Windows User</cp:lastModifiedBy>
  <cp:revision>68</cp:revision>
  <dcterms:created xsi:type="dcterms:W3CDTF">2006-08-16T00:00:00Z</dcterms:created>
  <dcterms:modified xsi:type="dcterms:W3CDTF">2020-06-16T14:26:42Z</dcterms:modified>
</cp:coreProperties>
</file>