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2"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Lst>
  <p:sldSz cx="12192000" cy="6858000"/>
  <p:notesSz cx="6858000" cy="9144000"/>
  <p:defaultTextStyle>
    <a:defPPr>
      <a:defRPr lang="fa-I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4" d="100"/>
          <a:sy n="74" d="100"/>
        </p:scale>
        <p:origin x="-576"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63A8D1B-BB82-4C7F-9D1D-B022CCB845C0}" type="datetimeFigureOut">
              <a:rPr lang="fa-IR" smtClean="0"/>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FAE4206-9415-4461-8C07-9D8B5E2E7424}" type="slidenum">
              <a:rPr lang="fa-IR" smtClean="0"/>
              <a:t>‹#›</a:t>
            </a:fld>
            <a:endParaRPr lang="fa-IR"/>
          </a:p>
        </p:txBody>
      </p:sp>
    </p:spTree>
    <p:extLst>
      <p:ext uri="{BB962C8B-B14F-4D97-AF65-F5344CB8AC3E}">
        <p14:creationId xmlns:p14="http://schemas.microsoft.com/office/powerpoint/2010/main" val="921104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3A8D1B-BB82-4C7F-9D1D-B022CCB845C0}" type="datetimeFigureOut">
              <a:rPr lang="fa-IR" smtClean="0"/>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FAE4206-9415-4461-8C07-9D8B5E2E7424}" type="slidenum">
              <a:rPr lang="fa-IR" smtClean="0"/>
              <a:t>‹#›</a:t>
            </a:fld>
            <a:endParaRPr lang="fa-IR"/>
          </a:p>
        </p:txBody>
      </p:sp>
    </p:spTree>
    <p:extLst>
      <p:ext uri="{BB962C8B-B14F-4D97-AF65-F5344CB8AC3E}">
        <p14:creationId xmlns:p14="http://schemas.microsoft.com/office/powerpoint/2010/main" val="27821579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3A8D1B-BB82-4C7F-9D1D-B022CCB845C0}" type="datetimeFigureOut">
              <a:rPr lang="fa-IR" smtClean="0"/>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FAE4206-9415-4461-8C07-9D8B5E2E7424}" type="slidenum">
              <a:rPr lang="fa-IR" smtClean="0"/>
              <a:t>‹#›</a:t>
            </a:fld>
            <a:endParaRPr lang="fa-IR"/>
          </a:p>
        </p:txBody>
      </p:sp>
    </p:spTree>
    <p:extLst>
      <p:ext uri="{BB962C8B-B14F-4D97-AF65-F5344CB8AC3E}">
        <p14:creationId xmlns:p14="http://schemas.microsoft.com/office/powerpoint/2010/main" val="344511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63A8D1B-BB82-4C7F-9D1D-B022CCB845C0}" type="datetimeFigureOut">
              <a:rPr lang="fa-IR" smtClean="0"/>
              <a:t>13/08/1441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FAE4206-9415-4461-8C07-9D8B5E2E7424}" type="slidenum">
              <a:rPr lang="fa-IR" smtClean="0"/>
              <a:t>‹#›</a:t>
            </a:fld>
            <a:endParaRPr lang="fa-IR"/>
          </a:p>
        </p:txBody>
      </p:sp>
    </p:spTree>
    <p:extLst>
      <p:ext uri="{BB962C8B-B14F-4D97-AF65-F5344CB8AC3E}">
        <p14:creationId xmlns:p14="http://schemas.microsoft.com/office/powerpoint/2010/main" val="24367055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63A8D1B-BB82-4C7F-9D1D-B022CCB845C0}" type="datetimeFigureOut">
              <a:rPr lang="fa-IR" smtClean="0"/>
              <a:t>13/08/1441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DFAE4206-9415-4461-8C07-9D8B5E2E7424}" type="slidenum">
              <a:rPr lang="fa-IR" smtClean="0"/>
              <a:t>‹#›</a:t>
            </a:fld>
            <a:endParaRPr lang="fa-IR"/>
          </a:p>
        </p:txBody>
      </p:sp>
    </p:spTree>
    <p:extLst>
      <p:ext uri="{BB962C8B-B14F-4D97-AF65-F5344CB8AC3E}">
        <p14:creationId xmlns:p14="http://schemas.microsoft.com/office/powerpoint/2010/main" val="446570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63A8D1B-BB82-4C7F-9D1D-B022CCB845C0}" type="datetimeFigureOut">
              <a:rPr lang="fa-IR" smtClean="0"/>
              <a:t>13/08/1441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DFAE4206-9415-4461-8C07-9D8B5E2E7424}" type="slidenum">
              <a:rPr lang="fa-IR" smtClean="0"/>
              <a:t>‹#›</a:t>
            </a:fld>
            <a:endParaRPr lang="fa-IR"/>
          </a:p>
        </p:txBody>
      </p:sp>
    </p:spTree>
    <p:extLst>
      <p:ext uri="{BB962C8B-B14F-4D97-AF65-F5344CB8AC3E}">
        <p14:creationId xmlns:p14="http://schemas.microsoft.com/office/powerpoint/2010/main" val="1578515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3A8D1B-BB82-4C7F-9D1D-B022CCB845C0}" type="datetimeFigureOut">
              <a:rPr lang="fa-IR" smtClean="0"/>
              <a:t>13/08/1441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DFAE4206-9415-4461-8C07-9D8B5E2E7424}" type="slidenum">
              <a:rPr lang="fa-IR" smtClean="0"/>
              <a:t>‹#›</a:t>
            </a:fld>
            <a:endParaRPr lang="fa-IR"/>
          </a:p>
        </p:txBody>
      </p:sp>
    </p:spTree>
    <p:extLst>
      <p:ext uri="{BB962C8B-B14F-4D97-AF65-F5344CB8AC3E}">
        <p14:creationId xmlns:p14="http://schemas.microsoft.com/office/powerpoint/2010/main" val="2965558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63A8D1B-BB82-4C7F-9D1D-B022CCB845C0}" type="datetimeFigureOut">
              <a:rPr lang="fa-IR" smtClean="0"/>
              <a:t>13/08/1441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FAE4206-9415-4461-8C07-9D8B5E2E7424}" type="slidenum">
              <a:rPr lang="fa-IR" smtClean="0"/>
              <a:t>‹#›</a:t>
            </a:fld>
            <a:endParaRPr lang="fa-IR"/>
          </a:p>
        </p:txBody>
      </p:sp>
    </p:spTree>
    <p:extLst>
      <p:ext uri="{BB962C8B-B14F-4D97-AF65-F5344CB8AC3E}">
        <p14:creationId xmlns:p14="http://schemas.microsoft.com/office/powerpoint/2010/main" val="1882823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63A8D1B-BB82-4C7F-9D1D-B022CCB845C0}" type="datetimeFigureOut">
              <a:rPr lang="fa-IR" smtClean="0"/>
              <a:t>13/08/1441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FAE4206-9415-4461-8C07-9D8B5E2E7424}" type="slidenum">
              <a:rPr lang="fa-IR" smtClean="0"/>
              <a:t>‹#›</a:t>
            </a:fld>
            <a:endParaRPr lang="fa-IR"/>
          </a:p>
        </p:txBody>
      </p:sp>
    </p:spTree>
    <p:extLst>
      <p:ext uri="{BB962C8B-B14F-4D97-AF65-F5344CB8AC3E}">
        <p14:creationId xmlns:p14="http://schemas.microsoft.com/office/powerpoint/2010/main" val="1949553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3A8D1B-BB82-4C7F-9D1D-B022CCB845C0}" type="datetimeFigureOut">
              <a:rPr lang="fa-IR" smtClean="0"/>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FAE4206-9415-4461-8C07-9D8B5E2E7424}" type="slidenum">
              <a:rPr lang="fa-IR" smtClean="0"/>
              <a:t>‹#›</a:t>
            </a:fld>
            <a:endParaRPr lang="fa-IR"/>
          </a:p>
        </p:txBody>
      </p:sp>
    </p:spTree>
    <p:extLst>
      <p:ext uri="{BB962C8B-B14F-4D97-AF65-F5344CB8AC3E}">
        <p14:creationId xmlns:p14="http://schemas.microsoft.com/office/powerpoint/2010/main" val="534256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3A8D1B-BB82-4C7F-9D1D-B022CCB845C0}" type="datetimeFigureOut">
              <a:rPr lang="fa-IR" smtClean="0"/>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FAE4206-9415-4461-8C07-9D8B5E2E7424}" type="slidenum">
              <a:rPr lang="fa-IR" smtClean="0"/>
              <a:t>‹#›</a:t>
            </a:fld>
            <a:endParaRPr lang="fa-I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610100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3A8D1B-BB82-4C7F-9D1D-B022CCB845C0}" type="datetimeFigureOut">
              <a:rPr lang="fa-IR" smtClean="0"/>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FAE4206-9415-4461-8C07-9D8B5E2E7424}" type="slidenum">
              <a:rPr lang="fa-IR" smtClean="0"/>
              <a:t>‹#›</a:t>
            </a:fld>
            <a:endParaRPr lang="fa-IR"/>
          </a:p>
        </p:txBody>
      </p:sp>
    </p:spTree>
    <p:extLst>
      <p:ext uri="{BB962C8B-B14F-4D97-AF65-F5344CB8AC3E}">
        <p14:creationId xmlns:p14="http://schemas.microsoft.com/office/powerpoint/2010/main" val="8034730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3A8D1B-BB82-4C7F-9D1D-B022CCB845C0}" type="datetimeFigureOut">
              <a:rPr lang="fa-IR" smtClean="0"/>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FAE4206-9415-4461-8C07-9D8B5E2E7424}" type="slidenum">
              <a:rPr lang="fa-IR" smtClean="0"/>
              <a:t>‹#›</a:t>
            </a:fld>
            <a:endParaRPr lang="fa-I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732371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3A8D1B-BB82-4C7F-9D1D-B022CCB845C0}" type="datetimeFigureOut">
              <a:rPr lang="fa-IR" smtClean="0"/>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FAE4206-9415-4461-8C07-9D8B5E2E7424}" type="slidenum">
              <a:rPr lang="fa-IR" smtClean="0"/>
              <a:t>‹#›</a:t>
            </a:fld>
            <a:endParaRPr lang="fa-IR"/>
          </a:p>
        </p:txBody>
      </p:sp>
    </p:spTree>
    <p:extLst>
      <p:ext uri="{BB962C8B-B14F-4D97-AF65-F5344CB8AC3E}">
        <p14:creationId xmlns:p14="http://schemas.microsoft.com/office/powerpoint/2010/main" val="35129518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3A8D1B-BB82-4C7F-9D1D-B022CCB845C0}" type="datetimeFigureOut">
              <a:rPr lang="fa-IR" smtClean="0"/>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FAE4206-9415-4461-8C07-9D8B5E2E7424}" type="slidenum">
              <a:rPr lang="fa-IR" smtClean="0"/>
              <a:t>‹#›</a:t>
            </a:fld>
            <a:endParaRPr lang="fa-IR"/>
          </a:p>
        </p:txBody>
      </p:sp>
    </p:spTree>
    <p:extLst>
      <p:ext uri="{BB962C8B-B14F-4D97-AF65-F5344CB8AC3E}">
        <p14:creationId xmlns:p14="http://schemas.microsoft.com/office/powerpoint/2010/main" val="41613599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3A8D1B-BB82-4C7F-9D1D-B022CCB845C0}" type="datetimeFigureOut">
              <a:rPr lang="fa-IR" smtClean="0"/>
              <a:t>13/08/1441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FAE4206-9415-4461-8C07-9D8B5E2E7424}" type="slidenum">
              <a:rPr lang="fa-IR" smtClean="0"/>
              <a:t>‹#›</a:t>
            </a:fld>
            <a:endParaRPr lang="fa-IR"/>
          </a:p>
        </p:txBody>
      </p:sp>
    </p:spTree>
    <p:extLst>
      <p:ext uri="{BB962C8B-B14F-4D97-AF65-F5344CB8AC3E}">
        <p14:creationId xmlns:p14="http://schemas.microsoft.com/office/powerpoint/2010/main" val="6356626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63A8D1B-BB82-4C7F-9D1D-B022CCB845C0}" type="datetimeFigureOut">
              <a:rPr lang="fa-IR" smtClean="0"/>
              <a:t>13/08/1441</a:t>
            </a:fld>
            <a:endParaRPr lang="fa-I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FAE4206-9415-4461-8C07-9D8B5E2E7424}" type="slidenum">
              <a:rPr lang="fa-IR" smtClean="0"/>
              <a:t>‹#›</a:t>
            </a:fld>
            <a:endParaRPr lang="fa-IR"/>
          </a:p>
        </p:txBody>
      </p:sp>
    </p:spTree>
    <p:extLst>
      <p:ext uri="{BB962C8B-B14F-4D97-AF65-F5344CB8AC3E}">
        <p14:creationId xmlns:p14="http://schemas.microsoft.com/office/powerpoint/2010/main" val="11841692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1" eaLnBrk="1" latinLnBrk="0" hangingPunct="1">
        <a:spcBef>
          <a:spcPct val="0"/>
        </a:spcBef>
        <a:buNone/>
        <a:defRPr sz="3600" kern="1200">
          <a:solidFill>
            <a:schemeClr val="accent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6121759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48688" y="409480"/>
            <a:ext cx="3683694" cy="1149157"/>
          </a:xfrm>
        </p:spPr>
        <p:txBody>
          <a:bodyPr/>
          <a:lstStyle/>
          <a:p>
            <a:pPr algn="ctr"/>
            <a:r>
              <a:rPr lang="fa-IR" sz="3600" dirty="0" smtClean="0">
                <a:solidFill>
                  <a:srgbClr val="00B0F0"/>
                </a:solidFill>
                <a:cs typeface="B Titr" panose="00000700000000000000" pitchFamily="2" charset="-78"/>
              </a:rPr>
              <a:t>مهار</a:t>
            </a:r>
            <a:r>
              <a:rPr lang="en-US" sz="3600" dirty="0" smtClean="0">
                <a:solidFill>
                  <a:srgbClr val="00B0F0"/>
                </a:solidFill>
                <a:cs typeface="B Titr" panose="00000700000000000000" pitchFamily="2" charset="-78"/>
              </a:rPr>
              <a:t> </a:t>
            </a:r>
            <a:r>
              <a:rPr lang="fa-IR" sz="3600" dirty="0" smtClean="0">
                <a:solidFill>
                  <a:srgbClr val="FF0000"/>
                </a:solidFill>
                <a:cs typeface="B Titr" panose="00000700000000000000" pitchFamily="2" charset="-78"/>
              </a:rPr>
              <a:t>فشارروانی </a:t>
            </a:r>
            <a:endParaRPr lang="fa-IR" sz="3600" dirty="0">
              <a:solidFill>
                <a:srgbClr val="FF0000"/>
              </a:solidFill>
              <a:cs typeface="B Titr" panose="00000700000000000000" pitchFamily="2" charset="-78"/>
            </a:endParaRPr>
          </a:p>
        </p:txBody>
      </p:sp>
      <p:pic>
        <p:nvPicPr>
          <p:cNvPr id="4" name="Picture 3"/>
          <p:cNvPicPr>
            <a:picLocks noChangeAspect="1"/>
          </p:cNvPicPr>
          <p:nvPr/>
        </p:nvPicPr>
        <p:blipFill>
          <a:blip r:embed="rId2"/>
          <a:stretch>
            <a:fillRect/>
          </a:stretch>
        </p:blipFill>
        <p:spPr>
          <a:xfrm>
            <a:off x="3548688" y="2203067"/>
            <a:ext cx="3574473" cy="3681707"/>
          </a:xfrm>
          <a:prstGeom prst="rect">
            <a:avLst/>
          </a:prstGeom>
        </p:spPr>
      </p:pic>
    </p:spTree>
    <p:extLst>
      <p:ext uri="{BB962C8B-B14F-4D97-AF65-F5344CB8AC3E}">
        <p14:creationId xmlns:p14="http://schemas.microsoft.com/office/powerpoint/2010/main" val="32129795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6908" y="609600"/>
            <a:ext cx="8027093" cy="2632364"/>
          </a:xfrm>
        </p:spPr>
        <p:txBody>
          <a:bodyPr>
            <a:noAutofit/>
          </a:bodyPr>
          <a:lstStyle/>
          <a:p>
            <a:pPr algn="r">
              <a:lnSpc>
                <a:spcPct val="200000"/>
              </a:lnSpc>
            </a:pPr>
            <a:r>
              <a:rPr lang="fa-IR" sz="2400" dirty="0">
                <a:solidFill>
                  <a:schemeClr val="tx1"/>
                </a:solidFill>
                <a:cs typeface="B Mitra" panose="00000400000000000000" pitchFamily="2" charset="-78"/>
              </a:rPr>
              <a:t>در سال گذشته با </a:t>
            </a:r>
            <a:r>
              <a:rPr lang="fa-IR" sz="2400" u="sng" dirty="0">
                <a:solidFill>
                  <a:schemeClr val="tx1"/>
                </a:solidFill>
                <a:cs typeface="B Mitra" panose="00000400000000000000" pitchFamily="2" charset="-78"/>
              </a:rPr>
              <a:t>مفهوم اضطراب </a:t>
            </a:r>
            <a:r>
              <a:rPr lang="fa-IR" sz="2400" dirty="0">
                <a:solidFill>
                  <a:schemeClr val="tx1"/>
                </a:solidFill>
                <a:cs typeface="B Mitra" panose="00000400000000000000" pitchFamily="2" charset="-78"/>
              </a:rPr>
              <a:t>آشنا شديد. اضطراب، يا نگراني و دلواپسي حالتي </a:t>
            </a:r>
            <a:br>
              <a:rPr lang="fa-IR" sz="2400" dirty="0">
                <a:solidFill>
                  <a:schemeClr val="tx1"/>
                </a:solidFill>
                <a:cs typeface="B Mitra" panose="00000400000000000000" pitchFamily="2" charset="-78"/>
              </a:rPr>
            </a:br>
            <a:r>
              <a:rPr lang="fa-IR" sz="2400" dirty="0">
                <a:solidFill>
                  <a:schemeClr val="tx1"/>
                </a:solidFill>
                <a:cs typeface="B Mitra" panose="00000400000000000000" pitchFamily="2" charset="-78"/>
              </a:rPr>
              <a:t>است که </a:t>
            </a:r>
            <a:r>
              <a:rPr lang="fa-IR" sz="2400" dirty="0">
                <a:solidFill>
                  <a:schemeClr val="accent5">
                    <a:lumMod val="75000"/>
                  </a:schemeClr>
                </a:solidFill>
                <a:cs typeface="B Mitra" panose="00000400000000000000" pitchFamily="2" charset="-78"/>
              </a:rPr>
              <a:t>قبل از مواجه شدن با يک خطر نامعلوم</a:t>
            </a:r>
            <a:r>
              <a:rPr lang="fa-IR" sz="2400" dirty="0">
                <a:solidFill>
                  <a:schemeClr val="tx1"/>
                </a:solidFill>
                <a:cs typeface="B Mitra" panose="00000400000000000000" pitchFamily="2" charset="-78"/>
              </a:rPr>
              <a:t>، عارض انسان مي شود ؛ اما </a:t>
            </a:r>
            <a:r>
              <a:rPr lang="fa-IR" sz="2400" dirty="0" smtClean="0">
                <a:solidFill>
                  <a:schemeClr val="tx1"/>
                </a:solidFill>
                <a:cs typeface="B Mitra" panose="00000400000000000000" pitchFamily="2" charset="-78"/>
              </a:rPr>
              <a:t> </a:t>
            </a:r>
            <a:r>
              <a:rPr lang="fa-IR" sz="2400" dirty="0">
                <a:solidFill>
                  <a:schemeClr val="tx1"/>
                </a:solidFill>
                <a:cs typeface="B Mitra" panose="00000400000000000000" pitchFamily="2" charset="-78"/>
              </a:rPr>
              <a:t>فشار رواني </a:t>
            </a:r>
            <a:r>
              <a:rPr lang="fa-IR" sz="2400" dirty="0" smtClean="0">
                <a:solidFill>
                  <a:schemeClr val="tx1"/>
                </a:solidFill>
                <a:cs typeface="B Mitra" panose="00000400000000000000" pitchFamily="2" charset="-78"/>
              </a:rPr>
              <a:t>حالتی است که </a:t>
            </a:r>
            <a:r>
              <a:rPr lang="fa-IR" sz="2400" dirty="0">
                <a:solidFill>
                  <a:schemeClr val="tx1"/>
                </a:solidFill>
                <a:cs typeface="B Mitra" panose="00000400000000000000" pitchFamily="2" charset="-78"/>
              </a:rPr>
              <a:t>يک فرد </a:t>
            </a:r>
            <a:r>
              <a:rPr lang="fa-IR" sz="2400" dirty="0">
                <a:solidFill>
                  <a:srgbClr val="FF0000"/>
                </a:solidFill>
                <a:cs typeface="B Mitra" panose="00000400000000000000" pitchFamily="2" charset="-78"/>
              </a:rPr>
              <a:t>بعد از مواجه شدن با خطر و مصيبت </a:t>
            </a:r>
            <a:r>
              <a:rPr lang="fa-IR" sz="2400" dirty="0">
                <a:solidFill>
                  <a:schemeClr val="tx1"/>
                </a:solidFill>
                <a:cs typeface="B Mitra" panose="00000400000000000000" pitchFamily="2" charset="-78"/>
              </a:rPr>
              <a:t>، در خود احساس مي کند.</a:t>
            </a:r>
          </a:p>
        </p:txBody>
      </p:sp>
      <p:pic>
        <p:nvPicPr>
          <p:cNvPr id="4" name="Content Placeholder 3"/>
          <p:cNvPicPr>
            <a:picLocks noGrp="1" noChangeAspect="1"/>
          </p:cNvPicPr>
          <p:nvPr>
            <p:ph idx="1"/>
          </p:nvPr>
        </p:nvPicPr>
        <p:blipFill>
          <a:blip r:embed="rId2"/>
          <a:stretch>
            <a:fillRect/>
          </a:stretch>
        </p:blipFill>
        <p:spPr>
          <a:xfrm>
            <a:off x="1496291" y="3674484"/>
            <a:ext cx="7777710" cy="2310680"/>
          </a:xfrm>
          <a:prstGeom prst="rect">
            <a:avLst/>
          </a:prstGeom>
        </p:spPr>
      </p:pic>
    </p:spTree>
    <p:extLst>
      <p:ext uri="{BB962C8B-B14F-4D97-AF65-F5344CB8AC3E}">
        <p14:creationId xmlns:p14="http://schemas.microsoft.com/office/powerpoint/2010/main" val="29772903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rgbClr val="FF0000"/>
                </a:solidFill>
                <a:cs typeface="B Titr" panose="00000700000000000000" pitchFamily="2" charset="-78"/>
              </a:rPr>
              <a:t>تعریف فشار روانی</a:t>
            </a:r>
            <a:endParaRPr lang="fa-IR" dirty="0">
              <a:solidFill>
                <a:srgbClr val="FF0000"/>
              </a:solidFill>
              <a:cs typeface="B Titr" panose="00000700000000000000" pitchFamily="2" charset="-78"/>
            </a:endParaRPr>
          </a:p>
        </p:txBody>
      </p:sp>
      <p:sp>
        <p:nvSpPr>
          <p:cNvPr id="3" name="Content Placeholder 2"/>
          <p:cNvSpPr>
            <a:spLocks noGrp="1"/>
          </p:cNvSpPr>
          <p:nvPr>
            <p:ph idx="1"/>
          </p:nvPr>
        </p:nvSpPr>
        <p:spPr>
          <a:xfrm>
            <a:off x="677334" y="2888674"/>
            <a:ext cx="8596668" cy="1620982"/>
          </a:xfrm>
        </p:spPr>
        <p:txBody>
          <a:bodyPr>
            <a:normAutofit lnSpcReduction="10000"/>
          </a:bodyPr>
          <a:lstStyle/>
          <a:p>
            <a:r>
              <a:rPr lang="fa-IR" sz="2400" b="1" dirty="0">
                <a:solidFill>
                  <a:schemeClr val="tx1"/>
                </a:solidFill>
                <a:cs typeface="B Mitra" panose="00000400000000000000" pitchFamily="2" charset="-78"/>
              </a:rPr>
              <a:t>وارد شدن </a:t>
            </a:r>
            <a:r>
              <a:rPr lang="fa-IR" sz="2400" b="1" dirty="0" smtClean="0">
                <a:solidFill>
                  <a:schemeClr val="tx1"/>
                </a:solidFill>
                <a:cs typeface="B Mitra" panose="00000400000000000000" pitchFamily="2" charset="-78"/>
              </a:rPr>
              <a:t>تنش </a:t>
            </a:r>
            <a:r>
              <a:rPr lang="fa-IR" sz="2400" b="1" dirty="0">
                <a:solidFill>
                  <a:schemeClr val="tx1"/>
                </a:solidFill>
                <a:cs typeface="B Mitra" panose="00000400000000000000" pitchFamily="2" charset="-78"/>
              </a:rPr>
              <a:t>رواني به يک فرد </a:t>
            </a:r>
            <a:r>
              <a:rPr lang="fa-IR" sz="2400" b="1" dirty="0" smtClean="0">
                <a:solidFill>
                  <a:schemeClr val="tx1"/>
                </a:solidFill>
                <a:cs typeface="B Mitra" panose="00000400000000000000" pitchFamily="2" charset="-78"/>
              </a:rPr>
              <a:t>به دليل رو به </a:t>
            </a:r>
            <a:r>
              <a:rPr lang="fa-IR" sz="2400" b="1" dirty="0">
                <a:solidFill>
                  <a:schemeClr val="tx1"/>
                </a:solidFill>
                <a:cs typeface="B Mitra" panose="00000400000000000000" pitchFamily="2" charset="-78"/>
              </a:rPr>
              <a:t>رو شدن با يک </a:t>
            </a:r>
            <a:r>
              <a:rPr lang="fa-IR" sz="2400" b="1" dirty="0">
                <a:solidFill>
                  <a:srgbClr val="FF0000"/>
                </a:solidFill>
                <a:cs typeface="B Mitra" panose="00000400000000000000" pitchFamily="2" charset="-78"/>
              </a:rPr>
              <a:t>مشکل،</a:t>
            </a:r>
          </a:p>
          <a:p>
            <a:r>
              <a:rPr lang="fa-IR" sz="2400" b="1" dirty="0">
                <a:solidFill>
                  <a:schemeClr val="tx1"/>
                </a:solidFill>
                <a:cs typeface="B Mitra" panose="00000400000000000000" pitchFamily="2" charset="-78"/>
              </a:rPr>
              <a:t>مصيبت، </a:t>
            </a:r>
            <a:r>
              <a:rPr lang="fa-IR" sz="2400" b="1" dirty="0">
                <a:solidFill>
                  <a:schemeClr val="accent4"/>
                </a:solidFill>
                <a:cs typeface="B Mitra" panose="00000400000000000000" pitchFamily="2" charset="-78"/>
              </a:rPr>
              <a:t>حادثه</a:t>
            </a:r>
            <a:r>
              <a:rPr lang="fa-IR" sz="2400" b="1" dirty="0">
                <a:solidFill>
                  <a:schemeClr val="tx1"/>
                </a:solidFill>
                <a:cs typeface="B Mitra" panose="00000400000000000000" pitchFamily="2" charset="-78"/>
              </a:rPr>
              <a:t> ، يا قرار گرفتن در </a:t>
            </a:r>
            <a:r>
              <a:rPr lang="fa-IR" sz="2400" b="1" u="sng" dirty="0">
                <a:solidFill>
                  <a:schemeClr val="tx1"/>
                </a:solidFill>
                <a:cs typeface="B Mitra" panose="00000400000000000000" pitchFamily="2" charset="-78"/>
              </a:rPr>
              <a:t>يک موقعيت </a:t>
            </a:r>
            <a:r>
              <a:rPr lang="fa-IR" sz="2400" b="1" u="sng" dirty="0" smtClean="0">
                <a:solidFill>
                  <a:schemeClr val="tx1"/>
                </a:solidFill>
                <a:cs typeface="B Mitra" panose="00000400000000000000" pitchFamily="2" charset="-78"/>
              </a:rPr>
              <a:t>ناراحت کننده </a:t>
            </a:r>
            <a:r>
              <a:rPr lang="fa-IR" sz="2400" b="1" dirty="0">
                <a:solidFill>
                  <a:schemeClr val="tx1"/>
                </a:solidFill>
                <a:cs typeface="B Mitra" panose="00000400000000000000" pitchFamily="2" charset="-78"/>
              </a:rPr>
              <a:t>است</a:t>
            </a:r>
            <a:r>
              <a:rPr lang="fa-IR" b="1" dirty="0">
                <a:solidFill>
                  <a:schemeClr val="tx1"/>
                </a:solidFill>
                <a:cs typeface="B Mitra" panose="00000400000000000000" pitchFamily="2" charset="-78"/>
              </a:rPr>
              <a:t>.</a:t>
            </a:r>
          </a:p>
          <a:p>
            <a:endParaRPr lang="fa-IR" dirty="0"/>
          </a:p>
        </p:txBody>
      </p:sp>
    </p:spTree>
    <p:extLst>
      <p:ext uri="{BB962C8B-B14F-4D97-AF65-F5344CB8AC3E}">
        <p14:creationId xmlns:p14="http://schemas.microsoft.com/office/powerpoint/2010/main" val="10105128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0074" y="422563"/>
            <a:ext cx="3897668" cy="874106"/>
          </a:xfrm>
        </p:spPr>
        <p:txBody>
          <a:bodyPr>
            <a:normAutofit fontScale="90000"/>
          </a:bodyPr>
          <a:lstStyle/>
          <a:p>
            <a:pPr algn="ctr"/>
            <a:r>
              <a:rPr lang="fa-IR" dirty="0">
                <a:solidFill>
                  <a:srgbClr val="FF0000"/>
                </a:solidFill>
                <a:cs typeface="B Titr" panose="00000700000000000000" pitchFamily="2" charset="-78"/>
              </a:rPr>
              <a:t>فشار </a:t>
            </a:r>
            <a:r>
              <a:rPr lang="fa-IR" dirty="0" smtClean="0">
                <a:solidFill>
                  <a:srgbClr val="FF0000"/>
                </a:solidFill>
                <a:cs typeface="B Titr" panose="00000700000000000000" pitchFamily="2" charset="-78"/>
              </a:rPr>
              <a:t>روانی ممکن است </a:t>
            </a:r>
            <a:endParaRPr lang="fa-IR" dirty="0"/>
          </a:p>
        </p:txBody>
      </p:sp>
      <p:sp>
        <p:nvSpPr>
          <p:cNvPr id="3" name="Content Placeholder 2"/>
          <p:cNvSpPr>
            <a:spLocks noGrp="1"/>
          </p:cNvSpPr>
          <p:nvPr>
            <p:ph idx="1"/>
          </p:nvPr>
        </p:nvSpPr>
        <p:spPr>
          <a:xfrm>
            <a:off x="511080" y="2079056"/>
            <a:ext cx="8596668" cy="4411896"/>
          </a:xfrm>
        </p:spPr>
        <p:txBody>
          <a:bodyPr>
            <a:normAutofit fontScale="85000" lnSpcReduction="20000"/>
          </a:bodyPr>
          <a:lstStyle/>
          <a:p>
            <a:r>
              <a:rPr lang="fa-IR" sz="2000" b="1" dirty="0">
                <a:cs typeface="B Traffic" panose="00000400000000000000" pitchFamily="2" charset="-78"/>
              </a:rPr>
              <a:t>عکس العمل </a:t>
            </a:r>
            <a:r>
              <a:rPr lang="fa-IR" sz="2000" b="1" dirty="0" smtClean="0">
                <a:cs typeface="B Traffic" panose="00000400000000000000" pitchFamily="2" charset="-78"/>
              </a:rPr>
              <a:t>شما </a:t>
            </a:r>
            <a:r>
              <a:rPr lang="fa-IR" sz="2000" b="1" dirty="0">
                <a:cs typeface="B Traffic" panose="00000400000000000000" pitchFamily="2" charset="-78"/>
              </a:rPr>
              <a:t>به يک موقعيت ناراحت کننده يا خيلي خوشحا </a:t>
            </a:r>
            <a:r>
              <a:rPr lang="fa-IR" sz="2000" b="1" dirty="0" smtClean="0">
                <a:cs typeface="B Traffic" panose="00000400000000000000" pitchFamily="2" charset="-78"/>
              </a:rPr>
              <a:t>ل کننده</a:t>
            </a:r>
          </a:p>
          <a:p>
            <a:r>
              <a:rPr lang="fa-IR" sz="2000" b="1" dirty="0">
                <a:cs typeface="B Traffic" panose="00000400000000000000" pitchFamily="2" charset="-78"/>
              </a:rPr>
              <a:t>براي مثال:</a:t>
            </a:r>
          </a:p>
          <a:p>
            <a:r>
              <a:rPr lang="fa-IR" sz="2000" b="1" dirty="0">
                <a:cs typeface="B Traffic" panose="00000400000000000000" pitchFamily="2" charset="-78"/>
              </a:rPr>
              <a:t>از شما مي خواهند که در حضور ساير </a:t>
            </a:r>
            <a:r>
              <a:rPr lang="fa-IR" sz="2000" b="1" dirty="0" smtClean="0">
                <a:cs typeface="B Traffic" panose="00000400000000000000" pitchFamily="2" charset="-78"/>
              </a:rPr>
              <a:t>دانش آموزان </a:t>
            </a:r>
            <a:r>
              <a:rPr lang="fa-IR" sz="2000" b="1" dirty="0">
                <a:cs typeface="B Traffic" panose="00000400000000000000" pitchFamily="2" charset="-78"/>
              </a:rPr>
              <a:t>مدرسه درباره. موفقيت خود در </a:t>
            </a:r>
            <a:r>
              <a:rPr lang="fa-IR" sz="2000" b="1" dirty="0" smtClean="0">
                <a:cs typeface="B Traffic" panose="00000400000000000000" pitchFamily="2" charset="-78"/>
              </a:rPr>
              <a:t>يک مسابقه </a:t>
            </a:r>
            <a:r>
              <a:rPr lang="fa-IR" sz="2000" b="1" dirty="0">
                <a:cs typeface="B Traffic" panose="00000400000000000000" pitchFamily="2" charset="-78"/>
              </a:rPr>
              <a:t>سخنراني کنيد.</a:t>
            </a:r>
          </a:p>
          <a:p>
            <a:r>
              <a:rPr lang="fa-IR" sz="2000" b="1" dirty="0">
                <a:cs typeface="B Traffic" panose="00000400000000000000" pitchFamily="2" charset="-78"/>
              </a:rPr>
              <a:t>خبر ناراحت کننده اي درباره. يکي از عزيزان به شما رسيده است و از نظر روحي </a:t>
            </a:r>
            <a:r>
              <a:rPr lang="fa-IR" sz="2000" b="1" dirty="0" smtClean="0">
                <a:cs typeface="B Traffic" panose="00000400000000000000" pitchFamily="2" charset="-78"/>
              </a:rPr>
              <a:t>حال مناسبي </a:t>
            </a:r>
            <a:r>
              <a:rPr lang="fa-IR" sz="2000" b="1" dirty="0">
                <a:cs typeface="B Traffic" panose="00000400000000000000" pitchFamily="2" charset="-78"/>
              </a:rPr>
              <a:t>نداريد</a:t>
            </a:r>
            <a:r>
              <a:rPr lang="fa-IR" sz="2000" b="1" dirty="0" smtClean="0">
                <a:cs typeface="B Traffic" panose="00000400000000000000" pitchFamily="2" charset="-78"/>
              </a:rPr>
              <a:t>.</a:t>
            </a:r>
          </a:p>
          <a:p>
            <a:r>
              <a:rPr lang="fa-IR" sz="2000" b="1" dirty="0">
                <a:cs typeface="B Traffic" panose="00000400000000000000" pitchFamily="2" charset="-78"/>
              </a:rPr>
              <a:t>برخي </a:t>
            </a:r>
            <a:r>
              <a:rPr lang="fa-IR" sz="2000" b="1" dirty="0" smtClean="0">
                <a:cs typeface="B Traffic" panose="00000400000000000000" pitchFamily="2" charset="-78"/>
              </a:rPr>
              <a:t>ازفشارهای روانی  </a:t>
            </a:r>
            <a:r>
              <a:rPr lang="fa-IR" sz="2000" b="1" dirty="0">
                <a:cs typeface="B Traffic" panose="00000400000000000000" pitchFamily="2" charset="-78"/>
              </a:rPr>
              <a:t>معمولي است؛ اما برخي از آنها مي تواند به ايجاد مشکلات جسمي و </a:t>
            </a:r>
            <a:r>
              <a:rPr lang="fa-IR" sz="2000" b="1" dirty="0" smtClean="0">
                <a:cs typeface="B Traffic" panose="00000400000000000000" pitchFamily="2" charset="-78"/>
              </a:rPr>
              <a:t>روحي در </a:t>
            </a:r>
            <a:r>
              <a:rPr lang="fa-IR" sz="2000" b="1" dirty="0">
                <a:cs typeface="B Traffic" panose="00000400000000000000" pitchFamily="2" charset="-78"/>
              </a:rPr>
              <a:t>شما منجر شود. شدت </a:t>
            </a:r>
            <a:r>
              <a:rPr lang="fa-IR" sz="2000" b="1" dirty="0" smtClean="0">
                <a:cs typeface="B Traffic" panose="00000400000000000000" pitchFamily="2" charset="-78"/>
              </a:rPr>
              <a:t>فشارهای روانی </a:t>
            </a:r>
            <a:r>
              <a:rPr lang="fa-IR" sz="2000" b="1" dirty="0">
                <a:cs typeface="B Traffic" panose="00000400000000000000" pitchFamily="2" charset="-78"/>
              </a:rPr>
              <a:t>فرق </a:t>
            </a:r>
            <a:r>
              <a:rPr lang="fa-IR" sz="2000" b="1" dirty="0" smtClean="0">
                <a:cs typeface="B Traffic" panose="00000400000000000000" pitchFamily="2" charset="-78"/>
              </a:rPr>
              <a:t>ميکند</a:t>
            </a:r>
            <a:r>
              <a:rPr lang="fa-IR" sz="2000" b="1" dirty="0">
                <a:cs typeface="B Traffic" panose="00000400000000000000" pitchFamily="2" charset="-78"/>
              </a:rPr>
              <a:t>. برخي </a:t>
            </a:r>
            <a:r>
              <a:rPr lang="fa-IR" sz="2000" b="1" dirty="0" smtClean="0">
                <a:cs typeface="B Traffic" panose="00000400000000000000" pitchFamily="2" charset="-78"/>
              </a:rPr>
              <a:t> </a:t>
            </a:r>
            <a:r>
              <a:rPr lang="fa-IR" sz="2000" b="1" dirty="0">
                <a:cs typeface="B Traffic" panose="00000400000000000000" pitchFamily="2" charset="-78"/>
              </a:rPr>
              <a:t>سبک و برخي شديدند. </a:t>
            </a:r>
            <a:r>
              <a:rPr lang="fa-IR" sz="2000" b="1" dirty="0" smtClean="0">
                <a:cs typeface="B Traffic" panose="00000400000000000000" pitchFamily="2" charset="-78"/>
              </a:rPr>
              <a:t>در فشارهای روانی </a:t>
            </a:r>
            <a:r>
              <a:rPr lang="fa-IR" sz="2000" b="1" dirty="0">
                <a:cs typeface="B Traffic" panose="00000400000000000000" pitchFamily="2" charset="-78"/>
              </a:rPr>
              <a:t>شديد و ادامه دار فرد بايد به يک </a:t>
            </a:r>
            <a:r>
              <a:rPr lang="fa-IR" sz="2000" b="1" dirty="0">
                <a:solidFill>
                  <a:schemeClr val="accent4">
                    <a:lumMod val="75000"/>
                  </a:schemeClr>
                </a:solidFill>
                <a:cs typeface="B Traffic" panose="00000400000000000000" pitchFamily="2" charset="-78"/>
              </a:rPr>
              <a:t>روان شناس</a:t>
            </a:r>
            <a:r>
              <a:rPr lang="fa-IR" sz="2000" b="1" dirty="0">
                <a:cs typeface="B Traffic" panose="00000400000000000000" pitchFamily="2" charset="-78"/>
              </a:rPr>
              <a:t>، يا </a:t>
            </a:r>
            <a:r>
              <a:rPr lang="fa-IR" sz="2000" b="1" dirty="0">
                <a:solidFill>
                  <a:schemeClr val="accent4">
                    <a:lumMod val="75000"/>
                  </a:schemeClr>
                </a:solidFill>
                <a:cs typeface="B Traffic" panose="00000400000000000000" pitchFamily="2" charset="-78"/>
              </a:rPr>
              <a:t>روان پزشک </a:t>
            </a:r>
            <a:r>
              <a:rPr lang="fa-IR" sz="2000" b="1" dirty="0">
                <a:cs typeface="B Traffic" panose="00000400000000000000" pitchFamily="2" charset="-78"/>
              </a:rPr>
              <a:t>مراجعه کند. </a:t>
            </a:r>
            <a:r>
              <a:rPr lang="fa-IR" sz="2000" b="1" dirty="0" smtClean="0">
                <a:cs typeface="B Traffic" panose="00000400000000000000" pitchFamily="2" charset="-78"/>
              </a:rPr>
              <a:t>فشارروانی ممکن است </a:t>
            </a:r>
            <a:r>
              <a:rPr lang="fa-IR" sz="2000" b="1" dirty="0">
                <a:cs typeface="B Traffic" panose="00000400000000000000" pitchFamily="2" charset="-78"/>
              </a:rPr>
              <a:t>که از نوع مثبت يا منفي باشد؛ </a:t>
            </a:r>
            <a:endParaRPr lang="fa-IR" sz="2000" b="1" dirty="0" smtClean="0">
              <a:cs typeface="B Traffic" panose="00000400000000000000" pitchFamily="2" charset="-78"/>
            </a:endParaRPr>
          </a:p>
          <a:p>
            <a:r>
              <a:rPr lang="fa-IR" sz="2000" b="1" dirty="0" smtClean="0">
                <a:cs typeface="B Traffic" panose="00000400000000000000" pitchFamily="2" charset="-78"/>
              </a:rPr>
              <a:t>براي </a:t>
            </a:r>
            <a:r>
              <a:rPr lang="fa-IR" sz="2000" b="1" dirty="0">
                <a:cs typeface="B Traffic" panose="00000400000000000000" pitchFamily="2" charset="-78"/>
              </a:rPr>
              <a:t>مثال:</a:t>
            </a:r>
          </a:p>
          <a:p>
            <a:r>
              <a:rPr lang="fa-IR" sz="2000" b="1" dirty="0">
                <a:cs typeface="B Traffic" panose="00000400000000000000" pitchFamily="2" charset="-78"/>
              </a:rPr>
              <a:t>بيماري طولاني يا ورشکستگي مالي يک </a:t>
            </a:r>
            <a:r>
              <a:rPr lang="fa-IR" sz="2000" b="1" dirty="0" smtClean="0">
                <a:cs typeface="B Traffic" panose="00000400000000000000" pitchFamily="2" charset="-78"/>
              </a:rPr>
              <a:t>فشار روانی </a:t>
            </a:r>
            <a:r>
              <a:rPr lang="fa-IR" sz="2000" b="1" dirty="0">
                <a:cs typeface="B Traffic" panose="00000400000000000000" pitchFamily="2" charset="-78"/>
              </a:rPr>
              <a:t>منفي براي اعضاي خانواده است</a:t>
            </a:r>
            <a:r>
              <a:rPr lang="fa-IR" sz="2000" b="1" dirty="0" smtClean="0">
                <a:cs typeface="B Traffic" panose="00000400000000000000" pitchFamily="2" charset="-78"/>
              </a:rPr>
              <a:t>.</a:t>
            </a:r>
            <a:endParaRPr lang="fa-IR" sz="2000" b="1" dirty="0">
              <a:cs typeface="B Traffic" panose="00000400000000000000" pitchFamily="2" charset="-78"/>
            </a:endParaRPr>
          </a:p>
          <a:p>
            <a:r>
              <a:rPr lang="fa-IR" sz="2000" b="1" dirty="0">
                <a:cs typeface="B Traffic" panose="00000400000000000000" pitchFamily="2" charset="-78"/>
              </a:rPr>
              <a:t>قبولي در آزمون مدارس استعدادهاي درخشان يک </a:t>
            </a:r>
            <a:r>
              <a:rPr lang="fa-IR" sz="2000" b="1" dirty="0" smtClean="0">
                <a:cs typeface="B Traffic" panose="00000400000000000000" pitchFamily="2" charset="-78"/>
              </a:rPr>
              <a:t>فشار روانی  </a:t>
            </a:r>
            <a:r>
              <a:rPr lang="fa-IR" sz="2000" b="1" dirty="0">
                <a:cs typeface="B Traffic" panose="00000400000000000000" pitchFamily="2" charset="-78"/>
              </a:rPr>
              <a:t>مثبت است.</a:t>
            </a:r>
          </a:p>
        </p:txBody>
      </p:sp>
      <p:sp>
        <p:nvSpPr>
          <p:cNvPr id="4" name="Down Arrow 3"/>
          <p:cNvSpPr/>
          <p:nvPr/>
        </p:nvSpPr>
        <p:spPr>
          <a:xfrm>
            <a:off x="4172754" y="1392379"/>
            <a:ext cx="436153" cy="5909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21799369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40368" y="595142"/>
            <a:ext cx="9264907" cy="6034258"/>
          </a:xfrm>
          <a:prstGeom prst="rect">
            <a:avLst/>
          </a:prstGeom>
        </p:spPr>
      </p:pic>
    </p:spTree>
    <p:extLst>
      <p:ext uri="{BB962C8B-B14F-4D97-AF65-F5344CB8AC3E}">
        <p14:creationId xmlns:p14="http://schemas.microsoft.com/office/powerpoint/2010/main" val="20310906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38012" y="586797"/>
            <a:ext cx="8439733" cy="1054967"/>
          </a:xfrm>
          <a:prstGeom prst="rect">
            <a:avLst/>
          </a:prstGeom>
        </p:spPr>
      </p:pic>
      <p:sp>
        <p:nvSpPr>
          <p:cNvPr id="3" name="Content Placeholder 2"/>
          <p:cNvSpPr>
            <a:spLocks noGrp="1"/>
          </p:cNvSpPr>
          <p:nvPr>
            <p:ph idx="1"/>
          </p:nvPr>
        </p:nvSpPr>
        <p:spPr>
          <a:xfrm>
            <a:off x="677334" y="2160589"/>
            <a:ext cx="8596668" cy="1725611"/>
          </a:xfrm>
        </p:spPr>
        <p:txBody>
          <a:bodyPr>
            <a:normAutofit fontScale="77500" lnSpcReduction="20000"/>
          </a:bodyPr>
          <a:lstStyle/>
          <a:p>
            <a:pPr>
              <a:lnSpc>
                <a:spcPct val="200000"/>
              </a:lnSpc>
            </a:pPr>
            <a:r>
              <a:rPr lang="fa-IR" b="1" dirty="0">
                <a:cs typeface="B Traffic" panose="00000400000000000000" pitchFamily="2" charset="-78"/>
              </a:rPr>
              <a:t>در يک برگه. کاغذ فهرستي از عوامل </a:t>
            </a:r>
            <a:r>
              <a:rPr lang="fa-IR" b="1" dirty="0" smtClean="0">
                <a:cs typeface="B Traffic" panose="00000400000000000000" pitchFamily="2" charset="-78"/>
              </a:rPr>
              <a:t>فشارهای روانی  </a:t>
            </a:r>
            <a:r>
              <a:rPr lang="fa-IR" b="1" dirty="0">
                <a:cs typeface="B Traffic" panose="00000400000000000000" pitchFamily="2" charset="-78"/>
              </a:rPr>
              <a:t>که شما يا خانواده. شما در طول زندگي </a:t>
            </a:r>
            <a:r>
              <a:rPr lang="fa-IR" b="1" dirty="0" smtClean="0">
                <a:cs typeface="B Traffic" panose="00000400000000000000" pitchFamily="2" charset="-78"/>
              </a:rPr>
              <a:t>خود داشته </a:t>
            </a:r>
            <a:r>
              <a:rPr lang="fa-IR" b="1" dirty="0">
                <a:cs typeface="B Traffic" panose="00000400000000000000" pitchFamily="2" charset="-78"/>
              </a:rPr>
              <a:t>ايد، بنويسيد و تعدادي از آنها را در کلاس بخوانيد. به هم کلاسي هاي خود توضيح دهيد </a:t>
            </a:r>
            <a:r>
              <a:rPr lang="fa-IR" b="1" dirty="0" smtClean="0">
                <a:cs typeface="B Traffic" panose="00000400000000000000" pitchFamily="2" charset="-78"/>
              </a:rPr>
              <a:t>که چگونه </a:t>
            </a:r>
            <a:r>
              <a:rPr lang="fa-IR" b="1" dirty="0">
                <a:cs typeface="B Traffic" panose="00000400000000000000" pitchFamily="2" charset="-78"/>
              </a:rPr>
              <a:t>اين </a:t>
            </a:r>
            <a:r>
              <a:rPr lang="fa-IR" b="1" dirty="0" smtClean="0">
                <a:cs typeface="B Traffic" panose="00000400000000000000" pitchFamily="2" charset="-78"/>
              </a:rPr>
              <a:t>فشارهای روانی </a:t>
            </a:r>
            <a:r>
              <a:rPr lang="fa-IR" b="1" dirty="0">
                <a:cs typeface="B Traffic" panose="00000400000000000000" pitchFamily="2" charset="-78"/>
              </a:rPr>
              <a:t>را تحمل کرده </a:t>
            </a:r>
            <a:r>
              <a:rPr lang="fa-IR" b="1" dirty="0" smtClean="0">
                <a:cs typeface="B Traffic" panose="00000400000000000000" pitchFamily="2" charset="-78"/>
              </a:rPr>
              <a:t>ايد.</a:t>
            </a:r>
            <a:endParaRPr lang="fa-IR" b="1" dirty="0">
              <a:cs typeface="B Traffic" panose="00000400000000000000" pitchFamily="2" charset="-78"/>
            </a:endParaRPr>
          </a:p>
        </p:txBody>
      </p:sp>
    </p:spTree>
    <p:extLst>
      <p:ext uri="{BB962C8B-B14F-4D97-AF65-F5344CB8AC3E}">
        <p14:creationId xmlns:p14="http://schemas.microsoft.com/office/powerpoint/2010/main" val="10143027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rgbClr val="0070C0"/>
                </a:solidFill>
                <a:cs typeface="B Titr" panose="00000700000000000000" pitchFamily="2" charset="-78"/>
              </a:rPr>
              <a:t>عواملی که منجر به </a:t>
            </a:r>
            <a:r>
              <a:rPr lang="fa-IR" dirty="0" smtClean="0">
                <a:solidFill>
                  <a:srgbClr val="FF0000"/>
                </a:solidFill>
                <a:cs typeface="B Titr" panose="00000700000000000000" pitchFamily="2" charset="-78"/>
              </a:rPr>
              <a:t>فشار روانی </a:t>
            </a:r>
            <a:r>
              <a:rPr lang="fa-IR" dirty="0" smtClean="0">
                <a:solidFill>
                  <a:srgbClr val="0070C0"/>
                </a:solidFill>
                <a:cs typeface="B Titr" panose="00000700000000000000" pitchFamily="2" charset="-78"/>
              </a:rPr>
              <a:t>می شود</a:t>
            </a:r>
            <a:endParaRPr lang="fa-IR" dirty="0">
              <a:solidFill>
                <a:srgbClr val="0070C0"/>
              </a:solidFill>
              <a:cs typeface="B Titr" panose="00000700000000000000" pitchFamily="2" charset="-78"/>
            </a:endParaRPr>
          </a:p>
        </p:txBody>
      </p:sp>
      <p:sp>
        <p:nvSpPr>
          <p:cNvPr id="7" name="Content Placeholder 6"/>
          <p:cNvSpPr>
            <a:spLocks noGrp="1"/>
          </p:cNvSpPr>
          <p:nvPr>
            <p:ph idx="1"/>
          </p:nvPr>
        </p:nvSpPr>
        <p:spPr>
          <a:xfrm>
            <a:off x="905934" y="1930400"/>
            <a:ext cx="8596668" cy="4179455"/>
          </a:xfrm>
        </p:spPr>
        <p:txBody>
          <a:bodyPr>
            <a:normAutofit fontScale="85000" lnSpcReduction="20000"/>
          </a:bodyPr>
          <a:lstStyle/>
          <a:p>
            <a:pPr>
              <a:lnSpc>
                <a:spcPct val="200000"/>
              </a:lnSpc>
            </a:pPr>
            <a:r>
              <a:rPr lang="fa-IR" b="1" dirty="0">
                <a:cs typeface="B Traffic" panose="00000400000000000000" pitchFamily="2" charset="-78"/>
              </a:rPr>
              <a:t>به عوامل يا موقعيت هايي که مانع مي شود تا نيازهاي اساسي شما تأمين شود يا</a:t>
            </a:r>
          </a:p>
          <a:p>
            <a:pPr>
              <a:lnSpc>
                <a:spcPct val="200000"/>
              </a:lnSpc>
            </a:pPr>
            <a:r>
              <a:rPr lang="fa-IR" b="1" dirty="0">
                <a:cs typeface="B Traffic" panose="00000400000000000000" pitchFamily="2" charset="-78"/>
              </a:rPr>
              <a:t>باعث مي شود آرامش روحي شما برهم بخورد، </a:t>
            </a:r>
            <a:r>
              <a:rPr lang="fa-IR" b="1" dirty="0">
                <a:solidFill>
                  <a:srgbClr val="FF0000"/>
                </a:solidFill>
                <a:cs typeface="B Traffic" panose="00000400000000000000" pitchFamily="2" charset="-78"/>
              </a:rPr>
              <a:t>عوامل </a:t>
            </a:r>
            <a:r>
              <a:rPr lang="fa-IR" b="1" dirty="0" smtClean="0">
                <a:solidFill>
                  <a:srgbClr val="FF0000"/>
                </a:solidFill>
                <a:cs typeface="B Traffic" panose="00000400000000000000" pitchFamily="2" charset="-78"/>
              </a:rPr>
              <a:t>ایجاد فشار روانی  </a:t>
            </a:r>
            <a:r>
              <a:rPr lang="fa-IR" b="1" dirty="0">
                <a:cs typeface="B Traffic" panose="00000400000000000000" pitchFamily="2" charset="-78"/>
              </a:rPr>
              <a:t>مي گويند. </a:t>
            </a:r>
            <a:endParaRPr lang="fa-IR" b="1" dirty="0" smtClean="0">
              <a:cs typeface="B Traffic" panose="00000400000000000000" pitchFamily="2" charset="-78"/>
            </a:endParaRPr>
          </a:p>
          <a:p>
            <a:pPr>
              <a:lnSpc>
                <a:spcPct val="200000"/>
              </a:lnSpc>
            </a:pPr>
            <a:r>
              <a:rPr lang="fa-IR" b="1" dirty="0" smtClean="0">
                <a:cs typeface="B Traffic" panose="00000400000000000000" pitchFamily="2" charset="-78"/>
              </a:rPr>
              <a:t>گرسنگي،سروصداي </a:t>
            </a:r>
            <a:r>
              <a:rPr lang="fa-IR" b="1" dirty="0">
                <a:cs typeface="B Traffic" panose="00000400000000000000" pitchFamily="2" charset="-78"/>
              </a:rPr>
              <a:t>زياد، داشتن </a:t>
            </a:r>
            <a:r>
              <a:rPr lang="fa-IR" b="1" dirty="0" smtClean="0">
                <a:cs typeface="B Traffic" panose="00000400000000000000" pitchFamily="2" charset="-78"/>
              </a:rPr>
              <a:t>لکنت زبان</a:t>
            </a:r>
            <a:r>
              <a:rPr lang="fa-IR" b="1" dirty="0">
                <a:cs typeface="B Traffic" panose="00000400000000000000" pitchFamily="2" charset="-78"/>
              </a:rPr>
              <a:t>، اعتياد يکي از اعضاي خانواده، اختلاف در</a:t>
            </a:r>
          </a:p>
          <a:p>
            <a:pPr>
              <a:lnSpc>
                <a:spcPct val="200000"/>
              </a:lnSpc>
            </a:pPr>
            <a:r>
              <a:rPr lang="fa-IR" b="1" dirty="0">
                <a:cs typeface="B Traffic" panose="00000400000000000000" pitchFamily="2" charset="-78"/>
              </a:rPr>
              <a:t>خانواده، سبک زندگي ناسالم، ورشکستگي مالي خانواده، بيماري طولاني مدت يکي </a:t>
            </a:r>
            <a:r>
              <a:rPr lang="fa-IR" b="1" dirty="0" smtClean="0">
                <a:cs typeface="B Traffic" panose="00000400000000000000" pitchFamily="2" charset="-78"/>
              </a:rPr>
              <a:t>از اعضاي </a:t>
            </a:r>
            <a:r>
              <a:rPr lang="fa-IR" b="1" dirty="0">
                <a:cs typeface="B Traffic" panose="00000400000000000000" pitchFamily="2" charset="-78"/>
              </a:rPr>
              <a:t>خانواده، طلاق يا جدايي پدر و مادر از يکديگر مي توانند از </a:t>
            </a:r>
            <a:r>
              <a:rPr lang="fa-IR" b="1" dirty="0" smtClean="0">
                <a:cs typeface="B Traffic" panose="00000400000000000000" pitchFamily="2" charset="-78"/>
              </a:rPr>
              <a:t>این عوامل باشند</a:t>
            </a:r>
            <a:r>
              <a:rPr lang="fa-IR" b="1" dirty="0">
                <a:cs typeface="B Traffic" panose="00000400000000000000" pitchFamily="2" charset="-78"/>
              </a:rPr>
              <a:t>.</a:t>
            </a:r>
          </a:p>
        </p:txBody>
      </p:sp>
    </p:spTree>
    <p:extLst>
      <p:ext uri="{BB962C8B-B14F-4D97-AF65-F5344CB8AC3E}">
        <p14:creationId xmlns:p14="http://schemas.microsoft.com/office/powerpoint/2010/main" val="10119394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24345"/>
          </a:xfrm>
        </p:spPr>
        <p:txBody>
          <a:bodyPr>
            <a:normAutofit fontScale="90000"/>
          </a:bodyPr>
          <a:lstStyle/>
          <a:p>
            <a:pPr algn="ctr"/>
            <a:r>
              <a:rPr lang="fa-IR" sz="2800" dirty="0" smtClean="0">
                <a:solidFill>
                  <a:srgbClr val="FF0000"/>
                </a:solidFill>
                <a:cs typeface="B Traffic" panose="00000400000000000000" pitchFamily="2" charset="-78"/>
              </a:rPr>
              <a:t>برخی از فشارهای روانی شدید هستند و برخی شدید نیستند</a:t>
            </a:r>
            <a:endParaRPr lang="fa-IR" sz="2800" dirty="0">
              <a:solidFill>
                <a:srgbClr val="FF0000"/>
              </a:solidFill>
              <a:cs typeface="B Traffic" panose="00000400000000000000" pitchFamily="2" charset="-78"/>
            </a:endParaRPr>
          </a:p>
        </p:txBody>
      </p:sp>
      <p:sp>
        <p:nvSpPr>
          <p:cNvPr id="3" name="Content Placeholder 2"/>
          <p:cNvSpPr>
            <a:spLocks noGrp="1"/>
          </p:cNvSpPr>
          <p:nvPr>
            <p:ph idx="1"/>
          </p:nvPr>
        </p:nvSpPr>
        <p:spPr>
          <a:xfrm>
            <a:off x="677334" y="1641044"/>
            <a:ext cx="8596668" cy="3880773"/>
          </a:xfrm>
        </p:spPr>
        <p:txBody>
          <a:bodyPr>
            <a:normAutofit fontScale="85000" lnSpcReduction="10000"/>
          </a:bodyPr>
          <a:lstStyle/>
          <a:p>
            <a:r>
              <a:rPr lang="fa-IR" b="1" dirty="0" smtClean="0">
                <a:cs typeface="B Traffic" panose="00000400000000000000" pitchFamily="2" charset="-78"/>
              </a:rPr>
              <a:t>فشارهای روانی شدید می توانند به تغییرات جدی در زندگی ما منجر شوند </a:t>
            </a:r>
          </a:p>
          <a:p>
            <a:r>
              <a:rPr lang="fa-IR" b="1" dirty="0" smtClean="0">
                <a:cs typeface="B Traffic" panose="00000400000000000000" pitchFamily="2" charset="-78"/>
              </a:rPr>
              <a:t>مانند</a:t>
            </a:r>
          </a:p>
          <a:p>
            <a:r>
              <a:rPr lang="fa-IR" b="1" dirty="0" smtClean="0">
                <a:cs typeface="B Traffic" panose="00000400000000000000" pitchFamily="2" charset="-78"/>
              </a:rPr>
              <a:t>مرگ پدر یا مادر ، جدایی آنها ، اعتیاد والدین ، بیماری جدی یکی از اعضای خانواده ،</a:t>
            </a:r>
          </a:p>
          <a:p>
            <a:r>
              <a:rPr lang="fa-IR" b="1" dirty="0" smtClean="0">
                <a:cs typeface="B Traffic" panose="00000400000000000000" pitchFamily="2" charset="-78"/>
              </a:rPr>
              <a:t>تصادفات منجر به نقص عضو ، مهاجرت ، حتی موقعیت های بسیار خوشحال کننده</a:t>
            </a:r>
          </a:p>
          <a:p>
            <a:r>
              <a:rPr lang="fa-IR" b="1" dirty="0" smtClean="0">
                <a:cs typeface="B Traffic" panose="00000400000000000000" pitchFamily="2" charset="-78"/>
              </a:rPr>
              <a:t>برخی از فشارهای روانی شدید نیستند و تاثیر کوتاه مدت در زندگی دارند</a:t>
            </a:r>
          </a:p>
          <a:p>
            <a:r>
              <a:rPr lang="fa-IR" b="1" dirty="0" smtClean="0">
                <a:cs typeface="B Traffic" panose="00000400000000000000" pitchFamily="2" charset="-78"/>
              </a:rPr>
              <a:t>مانند</a:t>
            </a:r>
          </a:p>
          <a:p>
            <a:r>
              <a:rPr lang="fa-IR" b="1" dirty="0" smtClean="0">
                <a:cs typeface="B Traffic" panose="00000400000000000000" pitchFamily="2" charset="-78"/>
              </a:rPr>
              <a:t>جاماندن از ماشین ، گم کردن پول ، سرزنش والدین</a:t>
            </a:r>
          </a:p>
          <a:p>
            <a:r>
              <a:rPr lang="fa-IR" b="1" dirty="0" smtClean="0">
                <a:cs typeface="B Traffic" panose="00000400000000000000" pitchFamily="2" charset="-78"/>
              </a:rPr>
              <a:t>تاثیرات فشار روانی با توجه به وضعیت روحی افراد متفاوت است برخی با سختی ها به سادگی کنار می آیند اما تحمل مشکلات برای عده ای بسیار سخت است که گروه دوم بیشتر در معرض افسردگی و بیماریهای عصبی قرار دارند.</a:t>
            </a:r>
          </a:p>
          <a:p>
            <a:endParaRPr lang="fa-IR" dirty="0"/>
          </a:p>
        </p:txBody>
      </p:sp>
    </p:spTree>
    <p:extLst>
      <p:ext uri="{BB962C8B-B14F-4D97-AF65-F5344CB8AC3E}">
        <p14:creationId xmlns:p14="http://schemas.microsoft.com/office/powerpoint/2010/main" val="31733769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65909"/>
          </a:xfrm>
        </p:spPr>
        <p:txBody>
          <a:bodyPr/>
          <a:lstStyle/>
          <a:p>
            <a:pPr algn="ctr"/>
            <a:r>
              <a:rPr lang="fa-IR" dirty="0" smtClean="0">
                <a:solidFill>
                  <a:srgbClr val="FF0000"/>
                </a:solidFill>
                <a:cs typeface="B Titr" panose="00000700000000000000" pitchFamily="2" charset="-78"/>
              </a:rPr>
              <a:t>علائم فشار روانی </a:t>
            </a:r>
            <a:endParaRPr lang="fa-IR" dirty="0">
              <a:solidFill>
                <a:srgbClr val="FF0000"/>
              </a:solidFill>
              <a:cs typeface="B Titr" panose="00000700000000000000" pitchFamily="2" charset="-78"/>
            </a:endParaRPr>
          </a:p>
        </p:txBody>
      </p:sp>
      <p:sp>
        <p:nvSpPr>
          <p:cNvPr id="3" name="Content Placeholder 2"/>
          <p:cNvSpPr>
            <a:spLocks noGrp="1"/>
          </p:cNvSpPr>
          <p:nvPr>
            <p:ph idx="1"/>
          </p:nvPr>
        </p:nvSpPr>
        <p:spPr>
          <a:xfrm>
            <a:off x="1570952" y="1475509"/>
            <a:ext cx="8596668" cy="5153891"/>
          </a:xfrm>
        </p:spPr>
        <p:txBody>
          <a:bodyPr>
            <a:noAutofit/>
          </a:bodyPr>
          <a:lstStyle/>
          <a:p>
            <a:pPr>
              <a:lnSpc>
                <a:spcPct val="150000"/>
              </a:lnSpc>
            </a:pPr>
            <a:r>
              <a:rPr lang="fa-IR" b="1" dirty="0">
                <a:cs typeface="B Traffic" panose="00000400000000000000" pitchFamily="2" charset="-78"/>
              </a:rPr>
              <a:t>هنگامي که به شما </a:t>
            </a:r>
            <a:r>
              <a:rPr lang="fa-IR" b="1" dirty="0" smtClean="0">
                <a:cs typeface="B Traffic" panose="00000400000000000000" pitchFamily="2" charset="-78"/>
              </a:rPr>
              <a:t>فشار روانی  </a:t>
            </a:r>
            <a:r>
              <a:rPr lang="fa-IR" b="1" dirty="0">
                <a:cs typeface="B Traffic" panose="00000400000000000000" pitchFamily="2" charset="-78"/>
              </a:rPr>
              <a:t>وارد مي شود، بدن شما بلافاصله در برابر </a:t>
            </a:r>
            <a:r>
              <a:rPr lang="fa-IR" b="1" dirty="0" smtClean="0">
                <a:cs typeface="B Traffic" panose="00000400000000000000" pitchFamily="2" charset="-78"/>
              </a:rPr>
              <a:t>آن عکس </a:t>
            </a:r>
            <a:r>
              <a:rPr lang="fa-IR" b="1" dirty="0">
                <a:cs typeface="B Traffic" panose="00000400000000000000" pitchFamily="2" charset="-78"/>
              </a:rPr>
              <a:t>العمل نشان مي دهد. اين عکس العمل ها بستگي به شدت استرس دارد. براي مثال:</a:t>
            </a:r>
          </a:p>
          <a:p>
            <a:pPr>
              <a:lnSpc>
                <a:spcPct val="150000"/>
              </a:lnSpc>
            </a:pPr>
            <a:r>
              <a:rPr lang="fa-IR" b="1" dirty="0">
                <a:cs typeface="B Traffic" panose="00000400000000000000" pitchFamily="2" charset="-78"/>
              </a:rPr>
              <a:t>ضربان قلب شما بيشتر مي شود</a:t>
            </a:r>
            <a:r>
              <a:rPr lang="fa-IR" b="1" dirty="0" smtClean="0">
                <a:cs typeface="B Traffic" panose="00000400000000000000" pitchFamily="2" charset="-78"/>
              </a:rPr>
              <a:t>.</a:t>
            </a:r>
            <a:endParaRPr lang="fa-IR" b="1" dirty="0">
              <a:cs typeface="B Traffic" panose="00000400000000000000" pitchFamily="2" charset="-78"/>
            </a:endParaRPr>
          </a:p>
          <a:p>
            <a:pPr>
              <a:lnSpc>
                <a:spcPct val="150000"/>
              </a:lnSpc>
            </a:pPr>
            <a:r>
              <a:rPr lang="fa-IR" b="1" dirty="0">
                <a:cs typeface="B Traffic" panose="00000400000000000000" pitchFamily="2" charset="-78"/>
              </a:rPr>
              <a:t>تندتند نفس مي کشيد</a:t>
            </a:r>
            <a:r>
              <a:rPr lang="fa-IR" b="1" dirty="0" smtClean="0">
                <a:cs typeface="B Traffic" panose="00000400000000000000" pitchFamily="2" charset="-78"/>
              </a:rPr>
              <a:t>.</a:t>
            </a:r>
            <a:endParaRPr lang="fa-IR" b="1" dirty="0">
              <a:cs typeface="B Traffic" panose="00000400000000000000" pitchFamily="2" charset="-78"/>
            </a:endParaRPr>
          </a:p>
          <a:p>
            <a:pPr>
              <a:lnSpc>
                <a:spcPct val="150000"/>
              </a:lnSpc>
            </a:pPr>
            <a:r>
              <a:rPr lang="fa-IR" b="1" dirty="0">
                <a:cs typeface="B Traffic" panose="00000400000000000000" pitchFamily="2" charset="-78"/>
              </a:rPr>
              <a:t>ممکن است انرژي زيادي را در خود احساس کنيد</a:t>
            </a:r>
            <a:r>
              <a:rPr lang="fa-IR" b="1" dirty="0" smtClean="0">
                <a:cs typeface="B Traffic" panose="00000400000000000000" pitchFamily="2" charset="-78"/>
              </a:rPr>
              <a:t>.</a:t>
            </a:r>
            <a:endParaRPr lang="fa-IR" b="1" dirty="0">
              <a:cs typeface="B Traffic" panose="00000400000000000000" pitchFamily="2" charset="-78"/>
            </a:endParaRPr>
          </a:p>
          <a:p>
            <a:pPr>
              <a:lnSpc>
                <a:spcPct val="150000"/>
              </a:lnSpc>
            </a:pPr>
            <a:r>
              <a:rPr lang="fa-IR" b="1" dirty="0">
                <a:cs typeface="B Traffic" panose="00000400000000000000" pitchFamily="2" charset="-78"/>
              </a:rPr>
              <a:t>بدن شما دچار لرزش شود؛ دهان و گلوي شما خشک شود</a:t>
            </a:r>
            <a:r>
              <a:rPr lang="fa-IR" b="1" dirty="0" smtClean="0">
                <a:cs typeface="B Traffic" panose="00000400000000000000" pitchFamily="2" charset="-78"/>
              </a:rPr>
              <a:t>.</a:t>
            </a:r>
            <a:endParaRPr lang="fa-IR" b="1" dirty="0">
              <a:cs typeface="B Traffic" panose="00000400000000000000" pitchFamily="2" charset="-78"/>
            </a:endParaRPr>
          </a:p>
          <a:p>
            <a:pPr>
              <a:lnSpc>
                <a:spcPct val="150000"/>
              </a:lnSpc>
            </a:pPr>
            <a:r>
              <a:rPr lang="fa-IR" b="1" dirty="0" smtClean="0">
                <a:cs typeface="B Traffic" panose="00000400000000000000" pitchFamily="2" charset="-78"/>
              </a:rPr>
              <a:t>خلق و خوي </a:t>
            </a:r>
            <a:r>
              <a:rPr lang="fa-IR" b="1" dirty="0">
                <a:cs typeface="B Traffic" panose="00000400000000000000" pitchFamily="2" charset="-78"/>
              </a:rPr>
              <a:t>شما تغيير کند؛ برا </a:t>
            </a:r>
            <a:r>
              <a:rPr lang="fa-IR" b="1" dirty="0" smtClean="0">
                <a:cs typeface="B Traffic" panose="00000400000000000000" pitchFamily="2" charset="-78"/>
              </a:rPr>
              <a:t>ي مثال</a:t>
            </a:r>
            <a:r>
              <a:rPr lang="fa-IR" b="1" dirty="0">
                <a:cs typeface="B Traffic" panose="00000400000000000000" pitchFamily="2" charset="-78"/>
              </a:rPr>
              <a:t>، غمگين يا عصباني شويد</a:t>
            </a:r>
            <a:r>
              <a:rPr lang="fa-IR" b="1" dirty="0" smtClean="0">
                <a:cs typeface="B Traffic" panose="00000400000000000000" pitchFamily="2" charset="-78"/>
              </a:rPr>
              <a:t>.</a:t>
            </a:r>
            <a:endParaRPr lang="fa-IR" b="1" dirty="0">
              <a:cs typeface="B Traffic" panose="00000400000000000000" pitchFamily="2" charset="-78"/>
            </a:endParaRPr>
          </a:p>
          <a:p>
            <a:pPr>
              <a:lnSpc>
                <a:spcPct val="150000"/>
              </a:lnSpc>
            </a:pPr>
            <a:r>
              <a:rPr lang="fa-IR" b="1" dirty="0">
                <a:cs typeface="B Traffic" panose="00000400000000000000" pitchFamily="2" charset="-78"/>
              </a:rPr>
              <a:t>در برخي موارد، افراد به استرس </a:t>
            </a:r>
            <a:r>
              <a:rPr lang="fa-IR" b="1" dirty="0" smtClean="0">
                <a:cs typeface="B Traffic" panose="00000400000000000000" pitchFamily="2" charset="-78"/>
              </a:rPr>
              <a:t>عکس العمل </a:t>
            </a:r>
            <a:r>
              <a:rPr lang="fa-IR" b="1" dirty="0">
                <a:cs typeface="B Traffic" panose="00000400000000000000" pitchFamily="2" charset="-78"/>
              </a:rPr>
              <a:t>جسماني نشان مي دهند. برا </a:t>
            </a:r>
            <a:r>
              <a:rPr lang="fa-IR" b="1" dirty="0" smtClean="0">
                <a:cs typeface="B Traffic" panose="00000400000000000000" pitchFamily="2" charset="-78"/>
              </a:rPr>
              <a:t>ي مثال</a:t>
            </a:r>
            <a:r>
              <a:rPr lang="fa-IR" b="1" dirty="0">
                <a:cs typeface="B Traffic" panose="00000400000000000000" pitchFamily="2" charset="-78"/>
              </a:rPr>
              <a:t>،</a:t>
            </a:r>
          </a:p>
          <a:p>
            <a:pPr>
              <a:lnSpc>
                <a:spcPct val="150000"/>
              </a:lnSpc>
            </a:pPr>
            <a:r>
              <a:rPr lang="fa-IR" b="1" dirty="0">
                <a:cs typeface="B Traffic" panose="00000400000000000000" pitchFamily="2" charset="-78"/>
              </a:rPr>
              <a:t>دچار سردرد، </a:t>
            </a:r>
            <a:r>
              <a:rPr lang="fa-IR" b="1" dirty="0" smtClean="0">
                <a:cs typeface="B Traffic" panose="00000400000000000000" pitchFamily="2" charset="-78"/>
              </a:rPr>
              <a:t>شکم درد</a:t>
            </a:r>
            <a:r>
              <a:rPr lang="fa-IR" b="1" dirty="0">
                <a:cs typeface="B Traffic" panose="00000400000000000000" pitchFamily="2" charset="-78"/>
              </a:rPr>
              <a:t>، دردکمر و تهوع مي شوند، يا خوردن و خوابيدن آنها دچار</a:t>
            </a:r>
          </a:p>
          <a:p>
            <a:pPr>
              <a:lnSpc>
                <a:spcPct val="150000"/>
              </a:lnSpc>
            </a:pPr>
            <a:r>
              <a:rPr lang="fa-IR" b="1" dirty="0">
                <a:cs typeface="B Traffic" panose="00000400000000000000" pitchFamily="2" charset="-78"/>
              </a:rPr>
              <a:t>اختلال </a:t>
            </a:r>
            <a:r>
              <a:rPr lang="fa-IR" b="1" dirty="0" smtClean="0">
                <a:cs typeface="B Traffic" panose="00000400000000000000" pitchFamily="2" charset="-78"/>
              </a:rPr>
              <a:t>(کم یا زیاد ) مي </a:t>
            </a:r>
            <a:r>
              <a:rPr lang="fa-IR" b="1" dirty="0">
                <a:cs typeface="B Traffic" panose="00000400000000000000" pitchFamily="2" charset="-78"/>
              </a:rPr>
              <a:t>شود.</a:t>
            </a:r>
          </a:p>
        </p:txBody>
      </p:sp>
    </p:spTree>
    <p:extLst>
      <p:ext uri="{BB962C8B-B14F-4D97-AF65-F5344CB8AC3E}">
        <p14:creationId xmlns:p14="http://schemas.microsoft.com/office/powerpoint/2010/main" val="12449136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24345"/>
          </a:xfrm>
        </p:spPr>
        <p:txBody>
          <a:bodyPr>
            <a:normAutofit/>
          </a:bodyPr>
          <a:lstStyle/>
          <a:p>
            <a:pPr algn="ctr"/>
            <a:r>
              <a:rPr lang="fa-IR" sz="2400" dirty="0" smtClean="0">
                <a:solidFill>
                  <a:schemeClr val="tx1"/>
                </a:solidFill>
                <a:cs typeface="B Traffic" panose="00000400000000000000" pitchFamily="2" charset="-78"/>
              </a:rPr>
              <a:t>عکس العمل افراد نسبت به فشار روانی</a:t>
            </a:r>
            <a:endParaRPr lang="fa-IR" sz="2400" dirty="0">
              <a:solidFill>
                <a:schemeClr val="tx1"/>
              </a:solidFill>
              <a:cs typeface="B Traffic" panose="00000400000000000000" pitchFamily="2" charset="-78"/>
            </a:endParaRPr>
          </a:p>
        </p:txBody>
      </p:sp>
      <p:sp>
        <p:nvSpPr>
          <p:cNvPr id="3" name="Content Placeholder 2"/>
          <p:cNvSpPr>
            <a:spLocks noGrp="1"/>
          </p:cNvSpPr>
          <p:nvPr>
            <p:ph idx="1"/>
          </p:nvPr>
        </p:nvSpPr>
        <p:spPr>
          <a:xfrm>
            <a:off x="677334" y="1765733"/>
            <a:ext cx="8596668" cy="3866140"/>
          </a:xfrm>
        </p:spPr>
        <p:txBody>
          <a:bodyPr>
            <a:normAutofit/>
          </a:bodyPr>
          <a:lstStyle/>
          <a:p>
            <a:r>
              <a:rPr lang="fa-IR" sz="2000" b="1" dirty="0">
                <a:solidFill>
                  <a:schemeClr val="tx1"/>
                </a:solidFill>
                <a:cs typeface="B Traffic" panose="00000400000000000000" pitchFamily="2" charset="-78"/>
              </a:rPr>
              <a:t>عکس العمل افراد نسبت به فشار </a:t>
            </a:r>
            <a:r>
              <a:rPr lang="fa-IR" sz="2000" b="1" dirty="0" smtClean="0">
                <a:solidFill>
                  <a:schemeClr val="tx1"/>
                </a:solidFill>
                <a:cs typeface="B Traffic" panose="00000400000000000000" pitchFamily="2" charset="-78"/>
              </a:rPr>
              <a:t>روانی متفاوت </a:t>
            </a:r>
            <a:r>
              <a:rPr lang="fa-IR" sz="2000" b="1" dirty="0">
                <a:solidFill>
                  <a:schemeClr val="tx1"/>
                </a:solidFill>
                <a:cs typeface="B Traffic" panose="00000400000000000000" pitchFamily="2" charset="-78"/>
              </a:rPr>
              <a:t>است و علت آن بستگی به عوامل </a:t>
            </a:r>
            <a:r>
              <a:rPr lang="fa-IR" sz="2000" b="1" dirty="0" smtClean="0">
                <a:solidFill>
                  <a:schemeClr val="tx1"/>
                </a:solidFill>
                <a:cs typeface="B Traffic" panose="00000400000000000000" pitchFamily="2" charset="-78"/>
              </a:rPr>
              <a:t>زیادی مانند:</a:t>
            </a:r>
          </a:p>
          <a:p>
            <a:r>
              <a:rPr lang="fa-IR" sz="2000" b="1" dirty="0" smtClean="0">
                <a:solidFill>
                  <a:schemeClr val="tx1"/>
                </a:solidFill>
                <a:cs typeface="B Traffic" panose="00000400000000000000" pitchFamily="2" charset="-78"/>
              </a:rPr>
              <a:t>شدت</a:t>
            </a:r>
          </a:p>
          <a:p>
            <a:r>
              <a:rPr lang="fa-IR" sz="2000" b="1" dirty="0" smtClean="0">
                <a:solidFill>
                  <a:schemeClr val="tx1"/>
                </a:solidFill>
                <a:cs typeface="B Traffic" panose="00000400000000000000" pitchFamily="2" charset="-78"/>
              </a:rPr>
              <a:t>نوع و مدت</a:t>
            </a:r>
          </a:p>
          <a:p>
            <a:r>
              <a:rPr lang="fa-IR" sz="2000" b="1" dirty="0" smtClean="0">
                <a:solidFill>
                  <a:schemeClr val="tx1"/>
                </a:solidFill>
                <a:cs typeface="B Traffic" panose="00000400000000000000" pitchFamily="2" charset="-78"/>
              </a:rPr>
              <a:t>خستگی یا آرامش فرد</a:t>
            </a:r>
          </a:p>
          <a:p>
            <a:pPr marL="0" indent="0">
              <a:buNone/>
            </a:pPr>
            <a:r>
              <a:rPr lang="fa-IR" sz="2000" b="1" dirty="0">
                <a:cs typeface="B Traffic" panose="00000400000000000000" pitchFamily="2" charset="-78"/>
              </a:rPr>
              <a:t>افراد رقابت جو، عجول و شتابزده، بي قرار و عصباني، کساني که براي برنده</a:t>
            </a:r>
          </a:p>
          <a:p>
            <a:pPr marL="0" indent="0">
              <a:buNone/>
            </a:pPr>
            <a:r>
              <a:rPr lang="fa-IR" sz="2000" b="1" dirty="0">
                <a:cs typeface="B Traffic" panose="00000400000000000000" pitchFamily="2" charset="-78"/>
              </a:rPr>
              <a:t>شدن ولو به هر قيمتي تلاش مي کنند، افرادي که کمتر دعا مي کنند و افراد ترسو، </a:t>
            </a:r>
            <a:r>
              <a:rPr lang="fa-IR" sz="2000" b="1" dirty="0" smtClean="0">
                <a:cs typeface="B Traffic" panose="00000400000000000000" pitchFamily="2" charset="-78"/>
              </a:rPr>
              <a:t>بيش از </a:t>
            </a:r>
            <a:r>
              <a:rPr lang="fa-IR" sz="2000" b="1" dirty="0">
                <a:cs typeface="B Traffic" panose="00000400000000000000" pitchFamily="2" charset="-78"/>
              </a:rPr>
              <a:t>بقيه دچار </a:t>
            </a:r>
            <a:r>
              <a:rPr lang="fa-IR" sz="2000" b="1" dirty="0" smtClean="0">
                <a:cs typeface="B Traffic" panose="00000400000000000000" pitchFamily="2" charset="-78"/>
              </a:rPr>
              <a:t>فشار روانی  </a:t>
            </a:r>
            <a:r>
              <a:rPr lang="fa-IR" sz="2000" b="1" dirty="0">
                <a:cs typeface="B Traffic" panose="00000400000000000000" pitchFamily="2" charset="-78"/>
              </a:rPr>
              <a:t>مي شوند</a:t>
            </a:r>
          </a:p>
        </p:txBody>
      </p:sp>
    </p:spTree>
    <p:extLst>
      <p:ext uri="{BB962C8B-B14F-4D97-AF65-F5344CB8AC3E}">
        <p14:creationId xmlns:p14="http://schemas.microsoft.com/office/powerpoint/2010/main" val="14214114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94855" y="849168"/>
            <a:ext cx="8879147" cy="980519"/>
          </a:xfrm>
          <a:prstGeom prst="rect">
            <a:avLst/>
          </a:prstGeom>
        </p:spPr>
      </p:pic>
      <p:sp>
        <p:nvSpPr>
          <p:cNvPr id="3" name="Content Placeholder 2"/>
          <p:cNvSpPr>
            <a:spLocks noGrp="1"/>
          </p:cNvSpPr>
          <p:nvPr>
            <p:ph idx="1"/>
          </p:nvPr>
        </p:nvSpPr>
        <p:spPr>
          <a:xfrm>
            <a:off x="677334" y="2160589"/>
            <a:ext cx="8596668" cy="1933429"/>
          </a:xfrm>
        </p:spPr>
        <p:txBody>
          <a:bodyPr/>
          <a:lstStyle/>
          <a:p>
            <a:pPr>
              <a:lnSpc>
                <a:spcPct val="200000"/>
              </a:lnSpc>
            </a:pPr>
            <a:r>
              <a:rPr lang="fa-IR" b="1" dirty="0">
                <a:cs typeface="B Traffic" panose="00000400000000000000" pitchFamily="2" charset="-78"/>
              </a:rPr>
              <a:t>با همکاري دوستان خود نمايشي را ترتيب دهيد که در آن دانش آموزي پس از روبه رو شدن </a:t>
            </a:r>
            <a:r>
              <a:rPr lang="fa-IR" b="1" dirty="0" smtClean="0">
                <a:cs typeface="B Traffic" panose="00000400000000000000" pitchFamily="2" charset="-78"/>
              </a:rPr>
              <a:t>با يک </a:t>
            </a:r>
            <a:r>
              <a:rPr lang="fa-IR" b="1" dirty="0">
                <a:cs typeface="B Traffic" panose="00000400000000000000" pitchFamily="2" charset="-78"/>
              </a:rPr>
              <a:t>عامل </a:t>
            </a:r>
            <a:r>
              <a:rPr lang="fa-IR" b="1" dirty="0" smtClean="0">
                <a:cs typeface="B Traffic" panose="00000400000000000000" pitchFamily="2" charset="-78"/>
              </a:rPr>
              <a:t>ایجاد فشار روانی دچار </a:t>
            </a:r>
            <a:r>
              <a:rPr lang="fa-IR" b="1" dirty="0">
                <a:cs typeface="B Traffic" panose="00000400000000000000" pitchFamily="2" charset="-78"/>
              </a:rPr>
              <a:t>مشکلات روحي و جسمي شده است. اين فرد را راهنمايي کنيد و به </a:t>
            </a:r>
            <a:r>
              <a:rPr lang="fa-IR" b="1" dirty="0" smtClean="0">
                <a:cs typeface="B Traffic" panose="00000400000000000000" pitchFamily="2" charset="-78"/>
              </a:rPr>
              <a:t>او کمک </a:t>
            </a:r>
            <a:r>
              <a:rPr lang="fa-IR" b="1" dirty="0">
                <a:cs typeface="B Traffic" panose="00000400000000000000" pitchFamily="2" charset="-78"/>
              </a:rPr>
              <a:t>کنيد تا بر مشکل خود غلبه کند.</a:t>
            </a:r>
          </a:p>
        </p:txBody>
      </p:sp>
    </p:spTree>
    <p:extLst>
      <p:ext uri="{BB962C8B-B14F-4D97-AF65-F5344CB8AC3E}">
        <p14:creationId xmlns:p14="http://schemas.microsoft.com/office/powerpoint/2010/main" val="15717979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073727"/>
          </a:xfrm>
        </p:spPr>
        <p:txBody>
          <a:bodyPr/>
          <a:lstStyle/>
          <a:p>
            <a:pPr algn="ctr"/>
            <a:r>
              <a:rPr lang="fa-IR" dirty="0">
                <a:solidFill>
                  <a:srgbClr val="C00000"/>
                </a:solidFill>
                <a:cs typeface="B Titr" panose="00000700000000000000" pitchFamily="2" charset="-78"/>
              </a:rPr>
              <a:t>راه هاي مقابله </a:t>
            </a:r>
            <a:r>
              <a:rPr lang="fa-IR" dirty="0" smtClean="0">
                <a:solidFill>
                  <a:srgbClr val="C00000"/>
                </a:solidFill>
                <a:cs typeface="B Titr" panose="00000700000000000000" pitchFamily="2" charset="-78"/>
              </a:rPr>
              <a:t>با فشار روانی </a:t>
            </a:r>
            <a:r>
              <a:rPr lang="fa-IR" dirty="0">
                <a:solidFill>
                  <a:srgbClr val="C00000"/>
                </a:solidFill>
                <a:cs typeface="B Titr" panose="00000700000000000000" pitchFamily="2" charset="-78"/>
              </a:rPr>
              <a:t>چيست؟</a:t>
            </a:r>
          </a:p>
        </p:txBody>
      </p:sp>
      <p:sp>
        <p:nvSpPr>
          <p:cNvPr id="3" name="Content Placeholder 2"/>
          <p:cNvSpPr>
            <a:spLocks noGrp="1"/>
          </p:cNvSpPr>
          <p:nvPr>
            <p:ph idx="1"/>
          </p:nvPr>
        </p:nvSpPr>
        <p:spPr>
          <a:xfrm>
            <a:off x="677334" y="1683327"/>
            <a:ext cx="8596668" cy="4530437"/>
          </a:xfrm>
        </p:spPr>
        <p:txBody>
          <a:bodyPr>
            <a:normAutofit/>
          </a:bodyPr>
          <a:lstStyle/>
          <a:p>
            <a:pPr>
              <a:lnSpc>
                <a:spcPct val="210000"/>
              </a:lnSpc>
            </a:pPr>
            <a:r>
              <a:rPr lang="fa-IR" b="1" dirty="0">
                <a:solidFill>
                  <a:schemeClr val="tx1"/>
                </a:solidFill>
                <a:cs typeface="B Mitra" panose="00000400000000000000" pitchFamily="2" charset="-78"/>
              </a:rPr>
              <a:t>مبارزه با </a:t>
            </a:r>
            <a:r>
              <a:rPr lang="fa-IR" b="1" dirty="0" smtClean="0">
                <a:solidFill>
                  <a:schemeClr val="tx1"/>
                </a:solidFill>
                <a:cs typeface="B Mitra" panose="00000400000000000000" pitchFamily="2" charset="-78"/>
              </a:rPr>
              <a:t>فشار روانی  </a:t>
            </a:r>
            <a:r>
              <a:rPr lang="fa-IR" b="1" dirty="0">
                <a:solidFill>
                  <a:schemeClr val="tx1"/>
                </a:solidFill>
                <a:cs typeface="B Mitra" panose="00000400000000000000" pitchFamily="2" charset="-78"/>
              </a:rPr>
              <a:t>به اين معنا نيست که شما داد و فرياد راه بيندازيد، يا خود را تنبيه</a:t>
            </a:r>
          </a:p>
          <a:p>
            <a:pPr>
              <a:lnSpc>
                <a:spcPct val="210000"/>
              </a:lnSpc>
            </a:pPr>
            <a:r>
              <a:rPr lang="fa-IR" b="1" dirty="0">
                <a:solidFill>
                  <a:schemeClr val="tx1"/>
                </a:solidFill>
                <a:cs typeface="B Mitra" panose="00000400000000000000" pitchFamily="2" charset="-78"/>
              </a:rPr>
              <a:t>کنيد؛ بلکه بدان معناست که شما بايد براي حل مسئله يا مشکل، راه حلي پيدا کنيد. براي مثال،</a:t>
            </a:r>
          </a:p>
          <a:p>
            <a:pPr>
              <a:lnSpc>
                <a:spcPct val="210000"/>
              </a:lnSpc>
            </a:pPr>
            <a:r>
              <a:rPr lang="fa-IR" b="1" dirty="0">
                <a:solidFill>
                  <a:schemeClr val="tx1"/>
                </a:solidFill>
                <a:cs typeface="B Mitra" panose="00000400000000000000" pitchFamily="2" charset="-78"/>
              </a:rPr>
              <a:t>در مواجهه با بيمار يهاي لاعلاج، شکست مالي، يا مرگ عزيزان و نقص عضو بايد مشکل </a:t>
            </a:r>
            <a:r>
              <a:rPr lang="fa-IR" b="1" dirty="0" smtClean="0">
                <a:solidFill>
                  <a:schemeClr val="tx1"/>
                </a:solidFill>
                <a:cs typeface="B Mitra" panose="00000400000000000000" pitchFamily="2" charset="-78"/>
              </a:rPr>
              <a:t>را تحمل </a:t>
            </a:r>
            <a:r>
              <a:rPr lang="fa-IR" b="1" dirty="0">
                <a:solidFill>
                  <a:schemeClr val="tx1"/>
                </a:solidFill>
                <a:cs typeface="B Mitra" panose="00000400000000000000" pitchFamily="2" charset="-78"/>
              </a:rPr>
              <a:t>کنيد و با آن کنار بياييد؛ زيرا نمي توانيد علت </a:t>
            </a:r>
            <a:r>
              <a:rPr lang="fa-IR" b="1" dirty="0" smtClean="0">
                <a:solidFill>
                  <a:schemeClr val="tx1"/>
                </a:solidFill>
                <a:cs typeface="B Mitra" panose="00000400000000000000" pitchFamily="2" charset="-78"/>
              </a:rPr>
              <a:t>فشار روانی را </a:t>
            </a:r>
            <a:r>
              <a:rPr lang="fa-IR" b="1" dirty="0">
                <a:solidFill>
                  <a:schemeClr val="tx1"/>
                </a:solidFill>
                <a:cs typeface="B Mitra" panose="00000400000000000000" pitchFamily="2" charset="-78"/>
              </a:rPr>
              <a:t>از بين ببريد، اما اگر در </a:t>
            </a:r>
            <a:r>
              <a:rPr lang="fa-IR" b="1" dirty="0" smtClean="0">
                <a:solidFill>
                  <a:schemeClr val="tx1"/>
                </a:solidFill>
                <a:cs typeface="B Mitra" panose="00000400000000000000" pitchFamily="2" charset="-78"/>
              </a:rPr>
              <a:t>امتحاني موفق </a:t>
            </a:r>
            <a:r>
              <a:rPr lang="fa-IR" b="1" dirty="0">
                <a:solidFill>
                  <a:schemeClr val="tx1"/>
                </a:solidFill>
                <a:cs typeface="B Mitra" panose="00000400000000000000" pitchFamily="2" charset="-78"/>
              </a:rPr>
              <a:t>نشديد راه حل در غصه خوردن نيست؛ بايد براي حلّ مشکل تلاش بيشتري کنيد. </a:t>
            </a:r>
            <a:r>
              <a:rPr lang="fa-IR" b="1" dirty="0" smtClean="0">
                <a:solidFill>
                  <a:schemeClr val="tx1"/>
                </a:solidFill>
                <a:cs typeface="B Mitra" panose="00000400000000000000" pitchFamily="2" charset="-78"/>
              </a:rPr>
              <a:t>در برخي </a:t>
            </a:r>
            <a:r>
              <a:rPr lang="fa-IR" b="1" dirty="0">
                <a:solidFill>
                  <a:schemeClr val="tx1"/>
                </a:solidFill>
                <a:cs typeface="B Mitra" panose="00000400000000000000" pitchFamily="2" charset="-78"/>
              </a:rPr>
              <a:t>مواقع بايد موقتا خود را با بعضي از </a:t>
            </a:r>
            <a:r>
              <a:rPr lang="fa-IR" b="1" dirty="0" smtClean="0">
                <a:solidFill>
                  <a:schemeClr val="tx1"/>
                </a:solidFill>
                <a:cs typeface="B Mitra" panose="00000400000000000000" pitchFamily="2" charset="-78"/>
              </a:rPr>
              <a:t>فعّاليتهاي </a:t>
            </a:r>
            <a:r>
              <a:rPr lang="fa-IR" b="1" dirty="0">
                <a:solidFill>
                  <a:schemeClr val="tx1"/>
                </a:solidFill>
                <a:cs typeface="B Mitra" panose="00000400000000000000" pitchFamily="2" charset="-78"/>
              </a:rPr>
              <a:t>مفيد مانند ورزش، مسافرت، ديدن </a:t>
            </a:r>
            <a:r>
              <a:rPr lang="fa-IR" b="1" dirty="0" smtClean="0">
                <a:solidFill>
                  <a:schemeClr val="tx1"/>
                </a:solidFill>
                <a:cs typeface="B Mitra" panose="00000400000000000000" pitchFamily="2" charset="-78"/>
              </a:rPr>
              <a:t>اقوام،مطالعه</a:t>
            </a:r>
            <a:r>
              <a:rPr lang="fa-IR" b="1" dirty="0">
                <a:solidFill>
                  <a:schemeClr val="tx1"/>
                </a:solidFill>
                <a:cs typeface="B Mitra" panose="00000400000000000000" pitchFamily="2" charset="-78"/>
              </a:rPr>
              <a:t>. زندگي افراد موفق سرگرم کنيد و بعد براي حلّ مشکل اقدام کنيد.</a:t>
            </a:r>
          </a:p>
        </p:txBody>
      </p:sp>
    </p:spTree>
    <p:extLst>
      <p:ext uri="{BB962C8B-B14F-4D97-AF65-F5344CB8AC3E}">
        <p14:creationId xmlns:p14="http://schemas.microsoft.com/office/powerpoint/2010/main" val="13280567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526471"/>
            <a:ext cx="8596668" cy="1385455"/>
          </a:xfrm>
        </p:spPr>
        <p:txBody>
          <a:bodyPr>
            <a:normAutofit/>
          </a:bodyPr>
          <a:lstStyle/>
          <a:p>
            <a:pPr algn="r"/>
            <a:r>
              <a:rPr lang="fa-IR" sz="2400" dirty="0" smtClean="0">
                <a:cs typeface="B Titr" panose="00000700000000000000" pitchFamily="2" charset="-78"/>
              </a:rPr>
              <a:t/>
            </a:r>
            <a:br>
              <a:rPr lang="fa-IR" sz="2400" dirty="0" smtClean="0">
                <a:cs typeface="B Titr" panose="00000700000000000000" pitchFamily="2" charset="-78"/>
              </a:rPr>
            </a:br>
            <a:r>
              <a:rPr lang="fa-IR" sz="2400" dirty="0" smtClean="0">
                <a:cs typeface="B Titr" panose="00000700000000000000" pitchFamily="2" charset="-78"/>
              </a:rPr>
              <a:t/>
            </a:r>
            <a:br>
              <a:rPr lang="fa-IR" sz="2400" dirty="0" smtClean="0">
                <a:cs typeface="B Titr" panose="00000700000000000000" pitchFamily="2" charset="-78"/>
              </a:rPr>
            </a:br>
            <a:r>
              <a:rPr lang="fa-IR" sz="1800" dirty="0" smtClean="0">
                <a:solidFill>
                  <a:schemeClr val="tx1"/>
                </a:solidFill>
                <a:cs typeface="B Titr" panose="00000700000000000000" pitchFamily="2" charset="-78"/>
              </a:rPr>
              <a:t>آزمون خود ارزیابی فشار روانی </a:t>
            </a:r>
            <a:endParaRPr lang="fa-IR" sz="1800" dirty="0">
              <a:solidFill>
                <a:schemeClr val="tx1"/>
              </a:solidFill>
              <a:cs typeface="B Titr" panose="00000700000000000000" pitchFamily="2" charset="-78"/>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4573071"/>
              </p:ext>
            </p:extLst>
          </p:nvPr>
        </p:nvGraphicFramePr>
        <p:xfrm>
          <a:off x="581893" y="1683324"/>
          <a:ext cx="8692110" cy="5444840"/>
        </p:xfrm>
        <a:graphic>
          <a:graphicData uri="http://schemas.openxmlformats.org/drawingml/2006/table">
            <a:tbl>
              <a:tblPr rtl="1" firstRow="1" bandRow="1">
                <a:tableStyleId>{5940675A-B579-460E-94D1-54222C63F5DA}</a:tableStyleId>
              </a:tblPr>
              <a:tblGrid>
                <a:gridCol w="6771865">
                  <a:extLst>
                    <a:ext uri="{9D8B030D-6E8A-4147-A177-3AD203B41FA5}">
                      <a16:colId xmlns:a16="http://schemas.microsoft.com/office/drawing/2014/main" xmlns="" val="3556590823"/>
                    </a:ext>
                  </a:extLst>
                </a:gridCol>
                <a:gridCol w="987631">
                  <a:extLst>
                    <a:ext uri="{9D8B030D-6E8A-4147-A177-3AD203B41FA5}">
                      <a16:colId xmlns:a16="http://schemas.microsoft.com/office/drawing/2014/main" xmlns="" val="2362418902"/>
                    </a:ext>
                  </a:extLst>
                </a:gridCol>
                <a:gridCol w="932614">
                  <a:extLst>
                    <a:ext uri="{9D8B030D-6E8A-4147-A177-3AD203B41FA5}">
                      <a16:colId xmlns:a16="http://schemas.microsoft.com/office/drawing/2014/main" xmlns="" val="1588092791"/>
                    </a:ext>
                  </a:extLst>
                </a:gridCol>
              </a:tblGrid>
              <a:tr h="415640">
                <a:tc>
                  <a:txBody>
                    <a:bodyPr/>
                    <a:lstStyle/>
                    <a:p>
                      <a:pPr algn="ctr" rtl="1"/>
                      <a:r>
                        <a:rPr lang="fa-IR" dirty="0" smtClean="0"/>
                        <a:t>رفتار</a:t>
                      </a:r>
                      <a:endParaRPr lang="fa-IR" dirty="0"/>
                    </a:p>
                  </a:txBody>
                  <a:tcPr>
                    <a:solidFill>
                      <a:schemeClr val="accent3">
                        <a:lumMod val="20000"/>
                        <a:lumOff val="80000"/>
                      </a:schemeClr>
                    </a:solidFill>
                  </a:tcPr>
                </a:tc>
                <a:tc>
                  <a:txBody>
                    <a:bodyPr/>
                    <a:lstStyle/>
                    <a:p>
                      <a:pPr algn="ctr" rtl="1"/>
                      <a:r>
                        <a:rPr lang="fa-IR" dirty="0" smtClean="0"/>
                        <a:t>بلی </a:t>
                      </a:r>
                      <a:endParaRPr lang="fa-IR" dirty="0"/>
                    </a:p>
                  </a:txBody>
                  <a:tcPr>
                    <a:solidFill>
                      <a:schemeClr val="accent3">
                        <a:lumMod val="20000"/>
                        <a:lumOff val="80000"/>
                      </a:schemeClr>
                    </a:solidFill>
                  </a:tcPr>
                </a:tc>
                <a:tc>
                  <a:txBody>
                    <a:bodyPr/>
                    <a:lstStyle/>
                    <a:p>
                      <a:pPr algn="ctr" rtl="1"/>
                      <a:r>
                        <a:rPr lang="fa-IR" dirty="0" smtClean="0"/>
                        <a:t>خیر</a:t>
                      </a:r>
                      <a:endParaRPr lang="fa-IR" dirty="0"/>
                    </a:p>
                  </a:txBody>
                  <a:tcPr>
                    <a:solidFill>
                      <a:schemeClr val="accent3">
                        <a:lumMod val="20000"/>
                        <a:lumOff val="80000"/>
                      </a:schemeClr>
                    </a:solidFill>
                  </a:tcPr>
                </a:tc>
                <a:extLst>
                  <a:ext uri="{0D108BD9-81ED-4DB2-BD59-A6C34878D82A}">
                    <a16:rowId xmlns:a16="http://schemas.microsoft.com/office/drawing/2014/main" xmlns="" val="2897634057"/>
                  </a:ext>
                </a:extLst>
              </a:tr>
              <a:tr h="357744">
                <a:tc>
                  <a:txBody>
                    <a:bodyPr/>
                    <a:lstStyle/>
                    <a:p>
                      <a:pPr rtl="1"/>
                      <a:r>
                        <a:rPr lang="fa-IR" sz="1200" b="1" dirty="0" smtClean="0">
                          <a:cs typeface="B Traffic" panose="00000400000000000000" pitchFamily="2" charset="-78"/>
                        </a:rPr>
                        <a:t>عوامل ایجاد فشار روانی </a:t>
                      </a:r>
                    </a:p>
                    <a:p>
                      <a:pPr rtl="1"/>
                      <a:r>
                        <a:rPr lang="fa-IR" sz="1200" b="1" dirty="0" smtClean="0">
                          <a:cs typeface="B Traffic" panose="00000400000000000000" pitchFamily="2" charset="-78"/>
                        </a:rPr>
                        <a:t>1 هنگام امتحانات يا شرکت در مسابقه استرس دارم.</a:t>
                      </a:r>
                      <a:endParaRPr lang="fa-IR" sz="1200" b="1" dirty="0">
                        <a:cs typeface="B Traffic" panose="00000400000000000000" pitchFamily="2" charset="-78"/>
                      </a:endParaRPr>
                    </a:p>
                  </a:txBody>
                  <a:tcPr>
                    <a:solidFill>
                      <a:schemeClr val="accent1">
                        <a:lumMod val="60000"/>
                        <a:lumOff val="40000"/>
                      </a:schemeClr>
                    </a:solidFill>
                  </a:tcPr>
                </a:tc>
                <a:tc>
                  <a:txBody>
                    <a:bodyPr/>
                    <a:lstStyle/>
                    <a:p>
                      <a:pPr rtl="1"/>
                      <a:endParaRPr lang="fa-IR" dirty="0"/>
                    </a:p>
                  </a:txBody>
                  <a:tcPr>
                    <a:solidFill>
                      <a:schemeClr val="accent4">
                        <a:lumMod val="20000"/>
                        <a:lumOff val="80000"/>
                      </a:schemeClr>
                    </a:solidFill>
                  </a:tcPr>
                </a:tc>
                <a:tc>
                  <a:txBody>
                    <a:bodyPr/>
                    <a:lstStyle/>
                    <a:p>
                      <a:pPr rtl="1"/>
                      <a:endParaRPr lang="fa-IR" dirty="0"/>
                    </a:p>
                  </a:txBody>
                  <a:tcPr>
                    <a:solidFill>
                      <a:schemeClr val="tx2">
                        <a:lumMod val="20000"/>
                        <a:lumOff val="80000"/>
                      </a:schemeClr>
                    </a:solidFill>
                  </a:tcPr>
                </a:tc>
                <a:extLst>
                  <a:ext uri="{0D108BD9-81ED-4DB2-BD59-A6C34878D82A}">
                    <a16:rowId xmlns:a16="http://schemas.microsoft.com/office/drawing/2014/main" xmlns="" val="356953250"/>
                  </a:ext>
                </a:extLst>
              </a:tr>
              <a:tr h="357744">
                <a:tc>
                  <a:txBody>
                    <a:bodyPr/>
                    <a:lstStyle/>
                    <a:p>
                      <a:pPr rtl="1"/>
                      <a:r>
                        <a:rPr lang="fa-IR" sz="1200" b="1" dirty="0" smtClean="0">
                          <a:cs typeface="B Traffic" panose="00000400000000000000" pitchFamily="2" charset="-78"/>
                        </a:rPr>
                        <a:t>2- نزاع و اختلافات خانوادگي مرا ناراحت مي کند.</a:t>
                      </a:r>
                      <a:endParaRPr lang="fa-IR" sz="1200" b="1" dirty="0">
                        <a:cs typeface="B Traffic" panose="00000400000000000000" pitchFamily="2" charset="-78"/>
                      </a:endParaRPr>
                    </a:p>
                  </a:txBody>
                  <a:tcPr>
                    <a:solidFill>
                      <a:schemeClr val="accent1">
                        <a:lumMod val="60000"/>
                        <a:lumOff val="40000"/>
                      </a:schemeClr>
                    </a:solidFill>
                  </a:tcPr>
                </a:tc>
                <a:tc>
                  <a:txBody>
                    <a:bodyPr/>
                    <a:lstStyle/>
                    <a:p>
                      <a:pPr rtl="1"/>
                      <a:endParaRPr lang="fa-IR" dirty="0"/>
                    </a:p>
                  </a:txBody>
                  <a:tcPr>
                    <a:solidFill>
                      <a:schemeClr val="accent4">
                        <a:lumMod val="20000"/>
                        <a:lumOff val="80000"/>
                      </a:schemeClr>
                    </a:solidFill>
                  </a:tcPr>
                </a:tc>
                <a:tc>
                  <a:txBody>
                    <a:bodyPr/>
                    <a:lstStyle/>
                    <a:p>
                      <a:pPr rtl="1"/>
                      <a:endParaRPr lang="fa-IR" dirty="0"/>
                    </a:p>
                  </a:txBody>
                  <a:tcPr>
                    <a:solidFill>
                      <a:schemeClr val="tx2">
                        <a:lumMod val="20000"/>
                        <a:lumOff val="80000"/>
                      </a:schemeClr>
                    </a:solidFill>
                  </a:tcPr>
                </a:tc>
                <a:extLst>
                  <a:ext uri="{0D108BD9-81ED-4DB2-BD59-A6C34878D82A}">
                    <a16:rowId xmlns:a16="http://schemas.microsoft.com/office/drawing/2014/main" xmlns="" val="4258113668"/>
                  </a:ext>
                </a:extLst>
              </a:tr>
              <a:tr h="357744">
                <a:tc>
                  <a:txBody>
                    <a:bodyPr/>
                    <a:lstStyle/>
                    <a:p>
                      <a:pPr rtl="1"/>
                      <a:r>
                        <a:rPr lang="fa-IR" sz="1200" b="1" dirty="0" smtClean="0">
                          <a:cs typeface="B Traffic" panose="00000400000000000000" pitchFamily="2" charset="-78"/>
                        </a:rPr>
                        <a:t>3- از خبر مرگ عزيزان ناراحت مي شوم.</a:t>
                      </a:r>
                      <a:endParaRPr lang="fa-IR" sz="1200" b="1" dirty="0">
                        <a:cs typeface="B Traffic" panose="00000400000000000000" pitchFamily="2" charset="-78"/>
                      </a:endParaRPr>
                    </a:p>
                  </a:txBody>
                  <a:tcPr>
                    <a:solidFill>
                      <a:schemeClr val="accent1">
                        <a:lumMod val="60000"/>
                        <a:lumOff val="40000"/>
                      </a:schemeClr>
                    </a:solidFill>
                  </a:tcPr>
                </a:tc>
                <a:tc>
                  <a:txBody>
                    <a:bodyPr/>
                    <a:lstStyle/>
                    <a:p>
                      <a:pPr rtl="1"/>
                      <a:endParaRPr lang="fa-IR" dirty="0"/>
                    </a:p>
                  </a:txBody>
                  <a:tcPr>
                    <a:solidFill>
                      <a:schemeClr val="accent4">
                        <a:lumMod val="20000"/>
                        <a:lumOff val="80000"/>
                      </a:schemeClr>
                    </a:solidFill>
                  </a:tcPr>
                </a:tc>
                <a:tc>
                  <a:txBody>
                    <a:bodyPr/>
                    <a:lstStyle/>
                    <a:p>
                      <a:pPr rtl="1"/>
                      <a:endParaRPr lang="fa-IR" dirty="0"/>
                    </a:p>
                  </a:txBody>
                  <a:tcPr>
                    <a:solidFill>
                      <a:schemeClr val="tx2">
                        <a:lumMod val="20000"/>
                        <a:lumOff val="80000"/>
                      </a:schemeClr>
                    </a:solidFill>
                  </a:tcPr>
                </a:tc>
                <a:extLst>
                  <a:ext uri="{0D108BD9-81ED-4DB2-BD59-A6C34878D82A}">
                    <a16:rowId xmlns:a16="http://schemas.microsoft.com/office/drawing/2014/main" xmlns="" val="3306766560"/>
                  </a:ext>
                </a:extLst>
              </a:tr>
              <a:tr h="357744">
                <a:tc>
                  <a:txBody>
                    <a:bodyPr/>
                    <a:lstStyle/>
                    <a:p>
                      <a:pPr rtl="1"/>
                      <a:r>
                        <a:rPr lang="fa-IR" sz="1200" b="1" dirty="0" smtClean="0">
                          <a:cs typeface="B Traffic" panose="00000400000000000000" pitchFamily="2" charset="-78"/>
                        </a:rPr>
                        <a:t>4- از شکست در امتحانات مي ترسم.</a:t>
                      </a:r>
                      <a:endParaRPr lang="fa-IR" sz="1200" b="1" dirty="0">
                        <a:cs typeface="B Traffic" panose="00000400000000000000" pitchFamily="2" charset="-78"/>
                      </a:endParaRPr>
                    </a:p>
                  </a:txBody>
                  <a:tcPr>
                    <a:solidFill>
                      <a:schemeClr val="accent1">
                        <a:lumMod val="60000"/>
                        <a:lumOff val="40000"/>
                      </a:schemeClr>
                    </a:solidFill>
                  </a:tcPr>
                </a:tc>
                <a:tc>
                  <a:txBody>
                    <a:bodyPr/>
                    <a:lstStyle/>
                    <a:p>
                      <a:pPr rtl="1"/>
                      <a:endParaRPr lang="fa-IR" dirty="0"/>
                    </a:p>
                  </a:txBody>
                  <a:tcPr>
                    <a:solidFill>
                      <a:schemeClr val="accent4">
                        <a:lumMod val="20000"/>
                        <a:lumOff val="80000"/>
                      </a:schemeClr>
                    </a:solidFill>
                  </a:tcPr>
                </a:tc>
                <a:tc>
                  <a:txBody>
                    <a:bodyPr/>
                    <a:lstStyle/>
                    <a:p>
                      <a:pPr rtl="1"/>
                      <a:endParaRPr lang="fa-IR"/>
                    </a:p>
                  </a:txBody>
                  <a:tcPr>
                    <a:solidFill>
                      <a:schemeClr val="tx2">
                        <a:lumMod val="20000"/>
                        <a:lumOff val="80000"/>
                      </a:schemeClr>
                    </a:solidFill>
                  </a:tcPr>
                </a:tc>
                <a:extLst>
                  <a:ext uri="{0D108BD9-81ED-4DB2-BD59-A6C34878D82A}">
                    <a16:rowId xmlns:a16="http://schemas.microsoft.com/office/drawing/2014/main" xmlns="" val="3751984749"/>
                  </a:ext>
                </a:extLst>
              </a:tr>
              <a:tr h="357744">
                <a:tc>
                  <a:txBody>
                    <a:bodyPr/>
                    <a:lstStyle/>
                    <a:p>
                      <a:pPr rtl="1"/>
                      <a:r>
                        <a:rPr lang="fa-IR" sz="1200" b="1" dirty="0" smtClean="0">
                          <a:cs typeface="B Traffic" panose="00000400000000000000" pitchFamily="2" charset="-78"/>
                        </a:rPr>
                        <a:t>5- اگر براي زندگي به روستا يا شهر ديگري بروم براي من مهم نيست.</a:t>
                      </a:r>
                      <a:endParaRPr lang="fa-IR" sz="1200" b="1" dirty="0">
                        <a:cs typeface="B Traffic" panose="00000400000000000000" pitchFamily="2" charset="-78"/>
                      </a:endParaRPr>
                    </a:p>
                  </a:txBody>
                  <a:tcPr>
                    <a:solidFill>
                      <a:schemeClr val="accent1">
                        <a:lumMod val="60000"/>
                        <a:lumOff val="40000"/>
                      </a:schemeClr>
                    </a:solidFill>
                  </a:tcPr>
                </a:tc>
                <a:tc>
                  <a:txBody>
                    <a:bodyPr/>
                    <a:lstStyle/>
                    <a:p>
                      <a:pPr rtl="1"/>
                      <a:endParaRPr lang="fa-IR" dirty="0"/>
                    </a:p>
                  </a:txBody>
                  <a:tcPr>
                    <a:solidFill>
                      <a:schemeClr val="accent4">
                        <a:lumMod val="20000"/>
                        <a:lumOff val="80000"/>
                      </a:schemeClr>
                    </a:solidFill>
                  </a:tcPr>
                </a:tc>
                <a:tc>
                  <a:txBody>
                    <a:bodyPr/>
                    <a:lstStyle/>
                    <a:p>
                      <a:pPr rtl="1"/>
                      <a:endParaRPr lang="fa-IR" dirty="0"/>
                    </a:p>
                  </a:txBody>
                  <a:tcPr>
                    <a:solidFill>
                      <a:schemeClr val="tx2">
                        <a:lumMod val="20000"/>
                        <a:lumOff val="80000"/>
                      </a:schemeClr>
                    </a:solidFill>
                  </a:tcPr>
                </a:tc>
                <a:extLst>
                  <a:ext uri="{0D108BD9-81ED-4DB2-BD59-A6C34878D82A}">
                    <a16:rowId xmlns:a16="http://schemas.microsoft.com/office/drawing/2014/main" xmlns="" val="1375322039"/>
                  </a:ext>
                </a:extLst>
              </a:tr>
              <a:tr h="357744">
                <a:tc>
                  <a:txBody>
                    <a:bodyPr/>
                    <a:lstStyle/>
                    <a:p>
                      <a:pPr rtl="1"/>
                      <a:r>
                        <a:rPr lang="fa-IR" sz="1200" b="1" dirty="0" smtClean="0">
                          <a:cs typeface="B Traffic" panose="00000400000000000000" pitchFamily="2" charset="-78"/>
                        </a:rPr>
                        <a:t>حالات فشار</a:t>
                      </a:r>
                      <a:r>
                        <a:rPr lang="fa-IR" sz="1200" b="1" baseline="0" dirty="0" smtClean="0">
                          <a:cs typeface="B Traffic" panose="00000400000000000000" pitchFamily="2" charset="-78"/>
                        </a:rPr>
                        <a:t> روانی</a:t>
                      </a:r>
                      <a:endParaRPr lang="fa-IR" sz="1200" b="1" dirty="0" smtClean="0">
                        <a:cs typeface="B Traffic" panose="00000400000000000000" pitchFamily="2" charset="-78"/>
                      </a:endParaRPr>
                    </a:p>
                    <a:p>
                      <a:pPr rtl="1"/>
                      <a:r>
                        <a:rPr lang="fa-IR" sz="1200" b="1" dirty="0" smtClean="0">
                          <a:cs typeface="B Traffic" panose="00000400000000000000" pitchFamily="2" charset="-78"/>
                        </a:rPr>
                        <a:t>6- هنگام ناراحتي عادت خوابيدن و غذاخوردن من تغيير مي کند.</a:t>
                      </a:r>
                      <a:endParaRPr lang="fa-IR" sz="1200" b="1" dirty="0">
                        <a:cs typeface="B Traffic" panose="00000400000000000000" pitchFamily="2" charset="-78"/>
                      </a:endParaRPr>
                    </a:p>
                  </a:txBody>
                  <a:tcPr>
                    <a:solidFill>
                      <a:schemeClr val="accent1">
                        <a:lumMod val="60000"/>
                        <a:lumOff val="40000"/>
                      </a:schemeClr>
                    </a:solidFill>
                  </a:tcPr>
                </a:tc>
                <a:tc>
                  <a:txBody>
                    <a:bodyPr/>
                    <a:lstStyle/>
                    <a:p>
                      <a:pPr rtl="1"/>
                      <a:endParaRPr lang="fa-IR" dirty="0"/>
                    </a:p>
                  </a:txBody>
                  <a:tcPr>
                    <a:solidFill>
                      <a:schemeClr val="accent4">
                        <a:lumMod val="20000"/>
                        <a:lumOff val="80000"/>
                      </a:schemeClr>
                    </a:solidFill>
                  </a:tcPr>
                </a:tc>
                <a:tc>
                  <a:txBody>
                    <a:bodyPr/>
                    <a:lstStyle/>
                    <a:p>
                      <a:pPr rtl="1"/>
                      <a:endParaRPr lang="fa-IR" dirty="0"/>
                    </a:p>
                  </a:txBody>
                  <a:tcPr>
                    <a:solidFill>
                      <a:schemeClr val="tx2">
                        <a:lumMod val="20000"/>
                        <a:lumOff val="80000"/>
                      </a:schemeClr>
                    </a:solidFill>
                  </a:tcPr>
                </a:tc>
                <a:extLst>
                  <a:ext uri="{0D108BD9-81ED-4DB2-BD59-A6C34878D82A}">
                    <a16:rowId xmlns:a16="http://schemas.microsoft.com/office/drawing/2014/main" xmlns="" val="3206908037"/>
                  </a:ext>
                </a:extLst>
              </a:tr>
              <a:tr h="357744">
                <a:tc>
                  <a:txBody>
                    <a:bodyPr/>
                    <a:lstStyle/>
                    <a:p>
                      <a:pPr rtl="1"/>
                      <a:r>
                        <a:rPr lang="fa-IR" sz="1200" b="1" dirty="0" smtClean="0">
                          <a:cs typeface="B Traffic" panose="00000400000000000000" pitchFamily="2" charset="-78"/>
                        </a:rPr>
                        <a:t>7- هنگام استرس شديد دچار سردرد و شک مدرد مي شوم.</a:t>
                      </a:r>
                      <a:endParaRPr lang="fa-IR" sz="1200" b="1" dirty="0">
                        <a:cs typeface="B Traffic" panose="00000400000000000000" pitchFamily="2" charset="-78"/>
                      </a:endParaRPr>
                    </a:p>
                  </a:txBody>
                  <a:tcPr>
                    <a:solidFill>
                      <a:schemeClr val="accent1">
                        <a:lumMod val="60000"/>
                        <a:lumOff val="40000"/>
                      </a:schemeClr>
                    </a:solidFill>
                  </a:tcPr>
                </a:tc>
                <a:tc>
                  <a:txBody>
                    <a:bodyPr/>
                    <a:lstStyle/>
                    <a:p>
                      <a:pPr rtl="1"/>
                      <a:endParaRPr lang="fa-IR" dirty="0"/>
                    </a:p>
                  </a:txBody>
                  <a:tcPr>
                    <a:solidFill>
                      <a:schemeClr val="accent4">
                        <a:lumMod val="20000"/>
                        <a:lumOff val="80000"/>
                      </a:schemeClr>
                    </a:solidFill>
                  </a:tcPr>
                </a:tc>
                <a:tc>
                  <a:txBody>
                    <a:bodyPr/>
                    <a:lstStyle/>
                    <a:p>
                      <a:pPr rtl="1"/>
                      <a:endParaRPr lang="fa-IR" dirty="0"/>
                    </a:p>
                  </a:txBody>
                  <a:tcPr>
                    <a:solidFill>
                      <a:schemeClr val="tx2">
                        <a:lumMod val="20000"/>
                        <a:lumOff val="80000"/>
                      </a:schemeClr>
                    </a:solidFill>
                  </a:tcPr>
                </a:tc>
                <a:extLst>
                  <a:ext uri="{0D108BD9-81ED-4DB2-BD59-A6C34878D82A}">
                    <a16:rowId xmlns:a16="http://schemas.microsoft.com/office/drawing/2014/main" xmlns="" val="3092937646"/>
                  </a:ext>
                </a:extLst>
              </a:tr>
              <a:tr h="357744">
                <a:tc>
                  <a:txBody>
                    <a:bodyPr/>
                    <a:lstStyle/>
                    <a:p>
                      <a:pPr rtl="1"/>
                      <a:r>
                        <a:rPr lang="fa-IR" sz="1200" b="1" dirty="0" smtClean="0">
                          <a:cs typeface="B Traffic" panose="00000400000000000000" pitchFamily="2" charset="-78"/>
                        </a:rPr>
                        <a:t>8- هنگام استرس آرام هستم.</a:t>
                      </a:r>
                      <a:endParaRPr lang="fa-IR" sz="1200" b="1" dirty="0">
                        <a:cs typeface="B Traffic" panose="00000400000000000000" pitchFamily="2" charset="-78"/>
                      </a:endParaRPr>
                    </a:p>
                  </a:txBody>
                  <a:tcPr>
                    <a:solidFill>
                      <a:schemeClr val="accent1">
                        <a:lumMod val="60000"/>
                        <a:lumOff val="40000"/>
                      </a:schemeClr>
                    </a:solidFill>
                  </a:tcPr>
                </a:tc>
                <a:tc>
                  <a:txBody>
                    <a:bodyPr/>
                    <a:lstStyle/>
                    <a:p>
                      <a:pPr rtl="1"/>
                      <a:endParaRPr lang="fa-IR" dirty="0"/>
                    </a:p>
                  </a:txBody>
                  <a:tcPr>
                    <a:solidFill>
                      <a:schemeClr val="accent4">
                        <a:lumMod val="20000"/>
                        <a:lumOff val="80000"/>
                      </a:schemeClr>
                    </a:solidFill>
                  </a:tcPr>
                </a:tc>
                <a:tc>
                  <a:txBody>
                    <a:bodyPr/>
                    <a:lstStyle/>
                    <a:p>
                      <a:pPr rtl="1"/>
                      <a:endParaRPr lang="fa-IR" dirty="0"/>
                    </a:p>
                  </a:txBody>
                  <a:tcPr>
                    <a:solidFill>
                      <a:schemeClr val="tx2">
                        <a:lumMod val="20000"/>
                        <a:lumOff val="80000"/>
                      </a:schemeClr>
                    </a:solidFill>
                  </a:tcPr>
                </a:tc>
                <a:extLst>
                  <a:ext uri="{0D108BD9-81ED-4DB2-BD59-A6C34878D82A}">
                    <a16:rowId xmlns:a16="http://schemas.microsoft.com/office/drawing/2014/main" xmlns="" val="1305700998"/>
                  </a:ext>
                </a:extLst>
              </a:tr>
              <a:tr h="357744">
                <a:tc>
                  <a:txBody>
                    <a:bodyPr/>
                    <a:lstStyle/>
                    <a:p>
                      <a:pPr rtl="1"/>
                      <a:r>
                        <a:rPr lang="fa-IR" sz="1200" b="1" dirty="0" smtClean="0">
                          <a:cs typeface="B Traffic" panose="00000400000000000000" pitchFamily="2" charset="-78"/>
                        </a:rPr>
                        <a:t>9-</a:t>
                      </a:r>
                      <a:r>
                        <a:rPr lang="fa-IR" sz="1200" b="1" baseline="0" dirty="0" smtClean="0">
                          <a:cs typeface="B Traffic" panose="00000400000000000000" pitchFamily="2" charset="-78"/>
                        </a:rPr>
                        <a:t> </a:t>
                      </a:r>
                      <a:r>
                        <a:rPr lang="fa-IR" sz="1200" b="1" dirty="0" smtClean="0">
                          <a:cs typeface="B Traffic" panose="00000400000000000000" pitchFamily="2" charset="-78"/>
                        </a:rPr>
                        <a:t>سخت يها مرا ناراحت و عصبي مي کند.</a:t>
                      </a:r>
                      <a:endParaRPr lang="fa-IR" sz="1200" b="1" dirty="0">
                        <a:cs typeface="B Traffic" panose="00000400000000000000" pitchFamily="2" charset="-78"/>
                      </a:endParaRPr>
                    </a:p>
                  </a:txBody>
                  <a:tcPr>
                    <a:solidFill>
                      <a:schemeClr val="accent1">
                        <a:lumMod val="60000"/>
                        <a:lumOff val="40000"/>
                      </a:schemeClr>
                    </a:solidFill>
                  </a:tcPr>
                </a:tc>
                <a:tc>
                  <a:txBody>
                    <a:bodyPr/>
                    <a:lstStyle/>
                    <a:p>
                      <a:pPr rtl="1"/>
                      <a:endParaRPr lang="fa-IR" dirty="0"/>
                    </a:p>
                  </a:txBody>
                  <a:tcPr>
                    <a:solidFill>
                      <a:schemeClr val="accent4">
                        <a:lumMod val="20000"/>
                        <a:lumOff val="80000"/>
                      </a:schemeClr>
                    </a:solidFill>
                  </a:tcPr>
                </a:tc>
                <a:tc>
                  <a:txBody>
                    <a:bodyPr/>
                    <a:lstStyle/>
                    <a:p>
                      <a:pPr rtl="1"/>
                      <a:endParaRPr lang="fa-IR" dirty="0"/>
                    </a:p>
                  </a:txBody>
                  <a:tcPr>
                    <a:solidFill>
                      <a:schemeClr val="tx2">
                        <a:lumMod val="20000"/>
                        <a:lumOff val="80000"/>
                      </a:schemeClr>
                    </a:solidFill>
                  </a:tcPr>
                </a:tc>
                <a:extLst>
                  <a:ext uri="{0D108BD9-81ED-4DB2-BD59-A6C34878D82A}">
                    <a16:rowId xmlns:a16="http://schemas.microsoft.com/office/drawing/2014/main" xmlns="" val="3412578482"/>
                  </a:ext>
                </a:extLst>
              </a:tr>
              <a:tr h="357744">
                <a:tc>
                  <a:txBody>
                    <a:bodyPr/>
                    <a:lstStyle/>
                    <a:p>
                      <a:pPr rtl="1"/>
                      <a:r>
                        <a:rPr lang="fa-IR" sz="1200" b="1" dirty="0" smtClean="0">
                          <a:cs typeface="B Traffic" panose="00000400000000000000" pitchFamily="2" charset="-78"/>
                        </a:rPr>
                        <a:t>کنارآمدن با فشار</a:t>
                      </a:r>
                      <a:r>
                        <a:rPr lang="fa-IR" sz="1200" b="1" baseline="0" dirty="0" smtClean="0">
                          <a:cs typeface="B Traffic" panose="00000400000000000000" pitchFamily="2" charset="-78"/>
                        </a:rPr>
                        <a:t> روانی</a:t>
                      </a:r>
                      <a:endParaRPr lang="fa-IR" sz="1200" b="1" dirty="0" smtClean="0">
                        <a:cs typeface="B Traffic" panose="00000400000000000000" pitchFamily="2" charset="-78"/>
                      </a:endParaRPr>
                    </a:p>
                    <a:p>
                      <a:pPr rtl="1"/>
                      <a:r>
                        <a:rPr lang="fa-IR" sz="1200" b="1" dirty="0" smtClean="0">
                          <a:cs typeface="B Traffic" panose="00000400000000000000" pitchFamily="2" charset="-78"/>
                        </a:rPr>
                        <a:t>10- در سخت يها صبر و بردباري پيشه مي کنم.</a:t>
                      </a:r>
                      <a:endParaRPr lang="fa-IR" sz="1200" b="1" dirty="0">
                        <a:cs typeface="B Traffic" panose="00000400000000000000" pitchFamily="2" charset="-78"/>
                      </a:endParaRPr>
                    </a:p>
                  </a:txBody>
                  <a:tcPr>
                    <a:solidFill>
                      <a:schemeClr val="accent1">
                        <a:lumMod val="60000"/>
                        <a:lumOff val="40000"/>
                      </a:schemeClr>
                    </a:solidFill>
                  </a:tcPr>
                </a:tc>
                <a:tc>
                  <a:txBody>
                    <a:bodyPr/>
                    <a:lstStyle/>
                    <a:p>
                      <a:pPr rtl="1"/>
                      <a:endParaRPr lang="fa-IR" dirty="0"/>
                    </a:p>
                  </a:txBody>
                  <a:tcPr>
                    <a:solidFill>
                      <a:schemeClr val="accent4">
                        <a:lumMod val="20000"/>
                        <a:lumOff val="80000"/>
                      </a:schemeClr>
                    </a:solidFill>
                  </a:tcPr>
                </a:tc>
                <a:tc>
                  <a:txBody>
                    <a:bodyPr/>
                    <a:lstStyle/>
                    <a:p>
                      <a:pPr rtl="1"/>
                      <a:endParaRPr lang="fa-IR" dirty="0"/>
                    </a:p>
                  </a:txBody>
                  <a:tcPr>
                    <a:solidFill>
                      <a:schemeClr val="tx2">
                        <a:lumMod val="20000"/>
                        <a:lumOff val="80000"/>
                      </a:schemeClr>
                    </a:solidFill>
                  </a:tcPr>
                </a:tc>
                <a:extLst>
                  <a:ext uri="{0D108BD9-81ED-4DB2-BD59-A6C34878D82A}">
                    <a16:rowId xmlns:a16="http://schemas.microsoft.com/office/drawing/2014/main" xmlns="" val="466013146"/>
                  </a:ext>
                </a:extLst>
              </a:tr>
              <a:tr h="357744">
                <a:tc>
                  <a:txBody>
                    <a:bodyPr/>
                    <a:lstStyle/>
                    <a:p>
                      <a:pPr rtl="1"/>
                      <a:r>
                        <a:rPr lang="fa-IR" sz="1200" b="1" dirty="0" smtClean="0">
                          <a:cs typeface="B Traffic" panose="00000400000000000000" pitchFamily="2" charset="-78"/>
                        </a:rPr>
                        <a:t>11 - براي تحمل سختي و مصائب از خداوند کمک مي خواهم.</a:t>
                      </a:r>
                      <a:endParaRPr lang="fa-IR" sz="1200" b="1" dirty="0">
                        <a:cs typeface="B Traffic" panose="00000400000000000000" pitchFamily="2" charset="-78"/>
                      </a:endParaRPr>
                    </a:p>
                  </a:txBody>
                  <a:tcPr>
                    <a:solidFill>
                      <a:schemeClr val="accent1">
                        <a:lumMod val="60000"/>
                        <a:lumOff val="40000"/>
                      </a:schemeClr>
                    </a:solidFill>
                  </a:tcPr>
                </a:tc>
                <a:tc>
                  <a:txBody>
                    <a:bodyPr/>
                    <a:lstStyle/>
                    <a:p>
                      <a:pPr rtl="1"/>
                      <a:endParaRPr lang="fa-IR" dirty="0"/>
                    </a:p>
                  </a:txBody>
                  <a:tcPr>
                    <a:solidFill>
                      <a:schemeClr val="accent4">
                        <a:lumMod val="20000"/>
                        <a:lumOff val="80000"/>
                      </a:schemeClr>
                    </a:solidFill>
                  </a:tcPr>
                </a:tc>
                <a:tc>
                  <a:txBody>
                    <a:bodyPr/>
                    <a:lstStyle/>
                    <a:p>
                      <a:pPr rtl="1"/>
                      <a:endParaRPr lang="fa-IR" dirty="0"/>
                    </a:p>
                  </a:txBody>
                  <a:tcPr>
                    <a:solidFill>
                      <a:schemeClr val="tx2">
                        <a:lumMod val="20000"/>
                        <a:lumOff val="80000"/>
                      </a:schemeClr>
                    </a:solidFill>
                  </a:tcPr>
                </a:tc>
                <a:extLst>
                  <a:ext uri="{0D108BD9-81ED-4DB2-BD59-A6C34878D82A}">
                    <a16:rowId xmlns:a16="http://schemas.microsoft.com/office/drawing/2014/main" xmlns="" val="2425371926"/>
                  </a:ext>
                </a:extLst>
              </a:tr>
              <a:tr h="357744">
                <a:tc>
                  <a:txBody>
                    <a:bodyPr/>
                    <a:lstStyle/>
                    <a:p>
                      <a:pPr rtl="1"/>
                      <a:r>
                        <a:rPr lang="fa-IR" sz="1200" b="1" dirty="0" smtClean="0">
                          <a:cs typeface="B Traffic" panose="00000400000000000000" pitchFamily="2" charset="-78"/>
                        </a:rPr>
                        <a:t>12- می يپذيرم که زندگي با شادي و رنج همراه است.</a:t>
                      </a:r>
                      <a:endParaRPr lang="fa-IR" sz="1200" b="1" dirty="0">
                        <a:cs typeface="B Traffic" panose="00000400000000000000" pitchFamily="2" charset="-78"/>
                      </a:endParaRPr>
                    </a:p>
                  </a:txBody>
                  <a:tcPr>
                    <a:solidFill>
                      <a:schemeClr val="accent1">
                        <a:lumMod val="60000"/>
                        <a:lumOff val="40000"/>
                      </a:schemeClr>
                    </a:solidFill>
                  </a:tcPr>
                </a:tc>
                <a:tc>
                  <a:txBody>
                    <a:bodyPr/>
                    <a:lstStyle/>
                    <a:p>
                      <a:pPr rtl="1"/>
                      <a:endParaRPr lang="fa-IR" dirty="0"/>
                    </a:p>
                  </a:txBody>
                  <a:tcPr>
                    <a:solidFill>
                      <a:schemeClr val="accent4">
                        <a:lumMod val="20000"/>
                        <a:lumOff val="80000"/>
                      </a:schemeClr>
                    </a:solidFill>
                  </a:tcPr>
                </a:tc>
                <a:tc>
                  <a:txBody>
                    <a:bodyPr/>
                    <a:lstStyle/>
                    <a:p>
                      <a:pPr rtl="1"/>
                      <a:endParaRPr lang="fa-IR" dirty="0"/>
                    </a:p>
                  </a:txBody>
                  <a:tcPr>
                    <a:solidFill>
                      <a:schemeClr val="tx2">
                        <a:lumMod val="20000"/>
                        <a:lumOff val="80000"/>
                      </a:schemeClr>
                    </a:solidFill>
                  </a:tcPr>
                </a:tc>
                <a:extLst>
                  <a:ext uri="{0D108BD9-81ED-4DB2-BD59-A6C34878D82A}">
                    <a16:rowId xmlns:a16="http://schemas.microsoft.com/office/drawing/2014/main" xmlns="" val="3619407141"/>
                  </a:ext>
                </a:extLst>
              </a:tr>
              <a:tr h="357744">
                <a:tc>
                  <a:txBody>
                    <a:bodyPr/>
                    <a:lstStyle/>
                    <a:p>
                      <a:pPr rtl="1"/>
                      <a:r>
                        <a:rPr lang="fa-IR" sz="1200" b="1" dirty="0" smtClean="0">
                          <a:cs typeface="B Traffic" panose="00000400000000000000" pitchFamily="2" charset="-78"/>
                        </a:rPr>
                        <a:t>13- در شاد يها خيلي هيجان زده مي شوم.</a:t>
                      </a:r>
                      <a:endParaRPr lang="fa-IR" sz="1200" b="1" dirty="0">
                        <a:cs typeface="B Traffic" panose="00000400000000000000" pitchFamily="2" charset="-78"/>
                      </a:endParaRPr>
                    </a:p>
                  </a:txBody>
                  <a:tcPr>
                    <a:solidFill>
                      <a:schemeClr val="accent1">
                        <a:lumMod val="60000"/>
                        <a:lumOff val="40000"/>
                      </a:schemeClr>
                    </a:solidFill>
                  </a:tcPr>
                </a:tc>
                <a:tc>
                  <a:txBody>
                    <a:bodyPr/>
                    <a:lstStyle/>
                    <a:p>
                      <a:pPr rtl="1"/>
                      <a:endParaRPr lang="fa-IR" dirty="0"/>
                    </a:p>
                  </a:txBody>
                  <a:tcPr>
                    <a:solidFill>
                      <a:schemeClr val="accent4">
                        <a:lumMod val="20000"/>
                        <a:lumOff val="80000"/>
                      </a:schemeClr>
                    </a:solidFill>
                  </a:tcPr>
                </a:tc>
                <a:tc>
                  <a:txBody>
                    <a:bodyPr/>
                    <a:lstStyle/>
                    <a:p>
                      <a:pPr rtl="1"/>
                      <a:endParaRPr lang="fa-IR" dirty="0"/>
                    </a:p>
                  </a:txBody>
                  <a:tcPr>
                    <a:solidFill>
                      <a:schemeClr val="tx2">
                        <a:lumMod val="20000"/>
                        <a:lumOff val="80000"/>
                      </a:schemeClr>
                    </a:solidFill>
                  </a:tcPr>
                </a:tc>
                <a:extLst>
                  <a:ext uri="{0D108BD9-81ED-4DB2-BD59-A6C34878D82A}">
                    <a16:rowId xmlns:a16="http://schemas.microsoft.com/office/drawing/2014/main" xmlns="" val="2796594495"/>
                  </a:ext>
                </a:extLst>
              </a:tr>
            </a:tbl>
          </a:graphicData>
        </a:graphic>
      </p:graphicFrame>
      <p:pic>
        <p:nvPicPr>
          <p:cNvPr id="4" name="Picture 3"/>
          <p:cNvPicPr>
            <a:picLocks noChangeAspect="1"/>
          </p:cNvPicPr>
          <p:nvPr/>
        </p:nvPicPr>
        <p:blipFill>
          <a:blip r:embed="rId2"/>
          <a:stretch>
            <a:fillRect/>
          </a:stretch>
        </p:blipFill>
        <p:spPr>
          <a:xfrm>
            <a:off x="1849582" y="215057"/>
            <a:ext cx="7673802" cy="1054943"/>
          </a:xfrm>
          <a:prstGeom prst="rect">
            <a:avLst/>
          </a:prstGeom>
        </p:spPr>
      </p:pic>
    </p:spTree>
    <p:extLst>
      <p:ext uri="{BB962C8B-B14F-4D97-AF65-F5344CB8AC3E}">
        <p14:creationId xmlns:p14="http://schemas.microsoft.com/office/powerpoint/2010/main" val="11270067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07473"/>
          </a:xfrm>
        </p:spPr>
        <p:txBody>
          <a:bodyPr>
            <a:normAutofit/>
          </a:bodyPr>
          <a:lstStyle/>
          <a:p>
            <a:pPr algn="ctr"/>
            <a:r>
              <a:rPr lang="fa-IR" sz="2800" dirty="0" smtClean="0">
                <a:solidFill>
                  <a:srgbClr val="FF0000"/>
                </a:solidFill>
                <a:cs typeface="B Titr" panose="00000700000000000000" pitchFamily="2" charset="-78"/>
              </a:rPr>
              <a:t>فشار روانی را </a:t>
            </a:r>
            <a:r>
              <a:rPr lang="fa-IR" sz="2800" dirty="0">
                <a:solidFill>
                  <a:srgbClr val="FF0000"/>
                </a:solidFill>
                <a:cs typeface="B Titr" panose="00000700000000000000" pitchFamily="2" charset="-78"/>
              </a:rPr>
              <a:t>چگونه مديريت کنيم؟</a:t>
            </a:r>
          </a:p>
        </p:txBody>
      </p:sp>
      <p:sp>
        <p:nvSpPr>
          <p:cNvPr id="3" name="Content Placeholder 2"/>
          <p:cNvSpPr>
            <a:spLocks noGrp="1"/>
          </p:cNvSpPr>
          <p:nvPr>
            <p:ph idx="1"/>
          </p:nvPr>
        </p:nvSpPr>
        <p:spPr>
          <a:xfrm>
            <a:off x="677334" y="1517073"/>
            <a:ext cx="8596668" cy="4524289"/>
          </a:xfrm>
        </p:spPr>
        <p:txBody>
          <a:bodyPr>
            <a:normAutofit fontScale="77500" lnSpcReduction="20000"/>
          </a:bodyPr>
          <a:lstStyle/>
          <a:p>
            <a:r>
              <a:rPr lang="fa-IR" dirty="0" smtClean="0"/>
              <a:t>فشار روانی  </a:t>
            </a:r>
            <a:r>
              <a:rPr lang="fa-IR" dirty="0"/>
              <a:t>را نمي توان از زندگي حذف کرد، ولي مي توان با </a:t>
            </a:r>
            <a:r>
              <a:rPr lang="fa-IR" dirty="0">
                <a:solidFill>
                  <a:srgbClr val="C00000"/>
                </a:solidFill>
              </a:rPr>
              <a:t>توکل به خداوند </a:t>
            </a:r>
            <a:r>
              <a:rPr lang="fa-IR" dirty="0"/>
              <a:t>و</a:t>
            </a:r>
            <a:r>
              <a:rPr lang="fa-IR" dirty="0">
                <a:solidFill>
                  <a:srgbClr val="C00000"/>
                </a:solidFill>
              </a:rPr>
              <a:t> دعا </a:t>
            </a:r>
            <a:r>
              <a:rPr lang="fa-IR" dirty="0"/>
              <a:t>و</a:t>
            </a:r>
          </a:p>
          <a:p>
            <a:r>
              <a:rPr lang="fa-IR" dirty="0">
                <a:solidFill>
                  <a:srgbClr val="C00000"/>
                </a:solidFill>
              </a:rPr>
              <a:t>يادگيري مهارت هاي حلّ مسئله </a:t>
            </a:r>
            <a:r>
              <a:rPr lang="fa-IR" dirty="0"/>
              <a:t>آن را مديريت کرد.</a:t>
            </a:r>
          </a:p>
          <a:p>
            <a:r>
              <a:rPr lang="fa-IR" dirty="0"/>
              <a:t>1 </a:t>
            </a:r>
            <a:r>
              <a:rPr lang="fa-IR" dirty="0" smtClean="0"/>
              <a:t>- عوامل ایجاد فشار روانی را </a:t>
            </a:r>
            <a:r>
              <a:rPr lang="fa-IR" dirty="0"/>
              <a:t>بشناسيد: </a:t>
            </a:r>
            <a:r>
              <a:rPr lang="fa-IR" dirty="0" smtClean="0"/>
              <a:t>فشار روانی علت </a:t>
            </a:r>
            <a:r>
              <a:rPr lang="fa-IR" dirty="0"/>
              <a:t>يا </a:t>
            </a:r>
            <a:r>
              <a:rPr lang="fa-IR" dirty="0" smtClean="0"/>
              <a:t>علت هاي </a:t>
            </a:r>
            <a:r>
              <a:rPr lang="fa-IR" dirty="0"/>
              <a:t>مختلفي دارد؛</a:t>
            </a:r>
          </a:p>
          <a:p>
            <a:r>
              <a:rPr lang="fa-IR" dirty="0"/>
              <a:t>سعي کنيد علت آن را بشناسيد.</a:t>
            </a:r>
          </a:p>
          <a:p>
            <a:r>
              <a:rPr lang="fa-IR" dirty="0" smtClean="0"/>
              <a:t>2- </a:t>
            </a:r>
            <a:r>
              <a:rPr lang="fa-IR" dirty="0"/>
              <a:t>به راه حل هاي مختلف براي حلّ مسئله يا کنارآمدن با آن فکرکنيد: براي</a:t>
            </a:r>
          </a:p>
          <a:p>
            <a:r>
              <a:rPr lang="fa-IR" dirty="0"/>
              <a:t>مثال، به يک روان شناس مراجعه کنيد و يا در برابر مشکل صبور و شکيبا باشيد.</a:t>
            </a:r>
          </a:p>
          <a:p>
            <a:r>
              <a:rPr lang="fa-IR" dirty="0" smtClean="0"/>
              <a:t>3- درباره </a:t>
            </a:r>
            <a:r>
              <a:rPr lang="fa-IR" dirty="0"/>
              <a:t>پيامد هر راه حل فکر کنيد: برخي از راه </a:t>
            </a:r>
            <a:r>
              <a:rPr lang="fa-IR" dirty="0" smtClean="0"/>
              <a:t>حلها </a:t>
            </a:r>
            <a:r>
              <a:rPr lang="fa-IR" dirty="0"/>
              <a:t>ممکن است که خود</a:t>
            </a:r>
          </a:p>
          <a:p>
            <a:r>
              <a:rPr lang="fa-IR" dirty="0"/>
              <a:t>به ايجاد </a:t>
            </a:r>
            <a:r>
              <a:rPr lang="fa-IR" dirty="0" smtClean="0"/>
              <a:t>فشار روانی  </a:t>
            </a:r>
            <a:r>
              <a:rPr lang="fa-IR" dirty="0"/>
              <a:t>بيشتر کمک کند، اما برخي ديگر راه حل هاي منطقي است.</a:t>
            </a:r>
          </a:p>
          <a:p>
            <a:r>
              <a:rPr lang="fa-IR" dirty="0" smtClean="0"/>
              <a:t>4- </a:t>
            </a:r>
            <a:r>
              <a:rPr lang="fa-IR" dirty="0"/>
              <a:t>به انتخاب بهترين راه حل فکر کنيد: به راه حل هايي فکر کنيد که بهترين تأثير</a:t>
            </a:r>
          </a:p>
          <a:p>
            <a:r>
              <a:rPr lang="fa-IR" dirty="0"/>
              <a:t>را دارند و بهتر مي توانند ب هحل مشکل کمک کنند.</a:t>
            </a:r>
          </a:p>
          <a:p>
            <a:r>
              <a:rPr lang="fa-IR" dirty="0" smtClean="0"/>
              <a:t>5- </a:t>
            </a:r>
            <a:r>
              <a:rPr lang="fa-IR" dirty="0"/>
              <a:t>يک </a:t>
            </a:r>
            <a:r>
              <a:rPr lang="fa-IR" dirty="0" smtClean="0"/>
              <a:t>برنامه </a:t>
            </a:r>
            <a:r>
              <a:rPr lang="fa-IR" dirty="0"/>
              <a:t>عملي براي مقابله با مشکلات تهيه کنيد: براي مثال،</a:t>
            </a:r>
          </a:p>
          <a:p>
            <a:r>
              <a:rPr lang="fa-IR" dirty="0"/>
              <a:t>راه حل هاي مختلف را به اجرا درآورده، نظير اينکه خود را با کارهاي مفيد مانند ورزش و</a:t>
            </a:r>
          </a:p>
          <a:p>
            <a:r>
              <a:rPr lang="fa-IR" dirty="0"/>
              <a:t>مسافرت سرگرم کنيد يا به ديدن اقوام خود برويد.</a:t>
            </a:r>
          </a:p>
          <a:p>
            <a:r>
              <a:rPr lang="fa-IR" dirty="0" smtClean="0"/>
              <a:t>6- </a:t>
            </a:r>
            <a:r>
              <a:rPr lang="fa-IR" dirty="0"/>
              <a:t>نتايج اجراي برنامه را ارزيابي کنيد: آيا برنامه. شما نتايج مثبتي را </a:t>
            </a:r>
            <a:r>
              <a:rPr lang="fa-IR" dirty="0" smtClean="0"/>
              <a:t>به دنبال</a:t>
            </a:r>
            <a:endParaRPr lang="fa-IR" dirty="0"/>
          </a:p>
          <a:p>
            <a:r>
              <a:rPr lang="fa-IR" dirty="0"/>
              <a:t>داشت يا اينکه خيلي مؤثر نبود؟</a:t>
            </a:r>
          </a:p>
        </p:txBody>
      </p:sp>
    </p:spTree>
    <p:extLst>
      <p:ext uri="{BB962C8B-B14F-4D97-AF65-F5344CB8AC3E}">
        <p14:creationId xmlns:p14="http://schemas.microsoft.com/office/powerpoint/2010/main" val="16560670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91166"/>
          </a:xfrm>
        </p:spPr>
        <p:txBody>
          <a:bodyPr>
            <a:normAutofit/>
          </a:bodyPr>
          <a:lstStyle/>
          <a:p>
            <a:pPr algn="ctr"/>
            <a:r>
              <a:rPr lang="fa-IR" sz="2800" dirty="0" smtClean="0">
                <a:solidFill>
                  <a:srgbClr val="C00000"/>
                </a:solidFill>
                <a:cs typeface="B Titr" panose="00000700000000000000" pitchFamily="2" charset="-78"/>
              </a:rPr>
              <a:t>فعالیت در منزل</a:t>
            </a:r>
            <a:endParaRPr lang="fa-IR" sz="2800" dirty="0">
              <a:solidFill>
                <a:srgbClr val="C00000"/>
              </a:solidFill>
              <a:cs typeface="B Titr" panose="00000700000000000000" pitchFamily="2" charset="-78"/>
            </a:endParaRPr>
          </a:p>
        </p:txBody>
      </p:sp>
      <p:sp>
        <p:nvSpPr>
          <p:cNvPr id="3" name="Content Placeholder 2"/>
          <p:cNvSpPr>
            <a:spLocks noGrp="1"/>
          </p:cNvSpPr>
          <p:nvPr>
            <p:ph idx="1"/>
          </p:nvPr>
        </p:nvSpPr>
        <p:spPr>
          <a:xfrm>
            <a:off x="677334" y="1439372"/>
            <a:ext cx="8596668" cy="3880773"/>
          </a:xfrm>
          <a:solidFill>
            <a:schemeClr val="accent3">
              <a:lumMod val="40000"/>
              <a:lumOff val="60000"/>
            </a:schemeClr>
          </a:solidFill>
        </p:spPr>
        <p:txBody>
          <a:bodyPr/>
          <a:lstStyle/>
          <a:p>
            <a:pPr>
              <a:lnSpc>
                <a:spcPct val="200000"/>
              </a:lnSpc>
            </a:pPr>
            <a:r>
              <a:rPr lang="fa-IR" dirty="0"/>
              <a:t>يکي از دو فعّاليت زير را </a:t>
            </a:r>
            <a:r>
              <a:rPr lang="fa-IR" dirty="0" smtClean="0"/>
              <a:t>به دلخواه </a:t>
            </a:r>
            <a:r>
              <a:rPr lang="fa-IR" dirty="0"/>
              <a:t>انتخاب کنيد و درباره. آنها تحقيق کنيد:</a:t>
            </a:r>
          </a:p>
          <a:p>
            <a:pPr>
              <a:lnSpc>
                <a:spcPct val="200000"/>
              </a:lnSpc>
            </a:pPr>
            <a:r>
              <a:rPr lang="fa-IR" dirty="0" smtClean="0"/>
              <a:t>1- </a:t>
            </a:r>
            <a:r>
              <a:rPr lang="fa-IR" dirty="0"/>
              <a:t>اعضاي خانواده شما به هنگام مواجهه باسختي و ناراحتي يا حوادث ناگوار</a:t>
            </a:r>
          </a:p>
          <a:p>
            <a:pPr>
              <a:lnSpc>
                <a:spcPct val="200000"/>
              </a:lnSpc>
            </a:pPr>
            <a:r>
              <a:rPr lang="fa-IR" dirty="0" smtClean="0"/>
              <a:t>چه کارهايي </a:t>
            </a:r>
            <a:r>
              <a:rPr lang="fa-IR" dirty="0"/>
              <a:t>انجام </a:t>
            </a:r>
            <a:r>
              <a:rPr lang="fa-IR" dirty="0" smtClean="0"/>
              <a:t>ميدهند </a:t>
            </a:r>
            <a:r>
              <a:rPr lang="fa-IR" dirty="0"/>
              <a:t>تا مشکلات روحي خود را کم کنند.</a:t>
            </a:r>
          </a:p>
          <a:p>
            <a:pPr>
              <a:lnSpc>
                <a:spcPct val="200000"/>
              </a:lnSpc>
            </a:pPr>
            <a:r>
              <a:rPr lang="fa-IR" dirty="0" smtClean="0"/>
              <a:t>2- </a:t>
            </a:r>
            <a:r>
              <a:rPr lang="fa-IR" dirty="0"/>
              <a:t>يکي از عوامل </a:t>
            </a:r>
            <a:r>
              <a:rPr lang="fa-IR" dirty="0" smtClean="0"/>
              <a:t>ایجاد فشار روانی  </a:t>
            </a:r>
            <a:r>
              <a:rPr lang="fa-IR" dirty="0"/>
              <a:t>را شناسايي کنيد و باتوجه به راه </a:t>
            </a:r>
            <a:r>
              <a:rPr lang="fa-IR" dirty="0" smtClean="0"/>
              <a:t>حلهايي </a:t>
            </a:r>
            <a:r>
              <a:rPr lang="fa-IR" dirty="0"/>
              <a:t>که براي</a:t>
            </a:r>
          </a:p>
          <a:p>
            <a:pPr>
              <a:lnSpc>
                <a:spcPct val="200000"/>
              </a:lnSpc>
            </a:pPr>
            <a:r>
              <a:rPr lang="fa-IR" dirty="0"/>
              <a:t>مديريت </a:t>
            </a:r>
            <a:r>
              <a:rPr lang="fa-IR" dirty="0" smtClean="0"/>
              <a:t>فشار روانی  </a:t>
            </a:r>
            <a:r>
              <a:rPr lang="fa-IR" dirty="0"/>
              <a:t>گفته شد، بهترين را </a:t>
            </a:r>
            <a:r>
              <a:rPr lang="fa-IR" dirty="0" smtClean="0"/>
              <a:t>ه حل </a:t>
            </a:r>
            <a:r>
              <a:rPr lang="fa-IR" dirty="0"/>
              <a:t>را پيشنهاد کنيد.</a:t>
            </a:r>
          </a:p>
        </p:txBody>
      </p:sp>
    </p:spTree>
    <p:extLst>
      <p:ext uri="{BB962C8B-B14F-4D97-AF65-F5344CB8AC3E}">
        <p14:creationId xmlns:p14="http://schemas.microsoft.com/office/powerpoint/2010/main" val="2937757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4197"/>
          </a:xfrm>
        </p:spPr>
        <p:txBody>
          <a:bodyPr>
            <a:normAutofit/>
          </a:bodyPr>
          <a:lstStyle/>
          <a:p>
            <a:pPr algn="ctr"/>
            <a:r>
              <a:rPr lang="fa-IR" sz="2400" dirty="0" smtClean="0">
                <a:solidFill>
                  <a:srgbClr val="FF0000"/>
                </a:solidFill>
                <a:cs typeface="B Titr" panose="00000700000000000000" pitchFamily="2" charset="-78"/>
              </a:rPr>
              <a:t>آزمون پایانی درس (5 نمره)</a:t>
            </a:r>
            <a:endParaRPr lang="fa-IR" sz="2400" dirty="0">
              <a:solidFill>
                <a:srgbClr val="FF0000"/>
              </a:solidFill>
              <a:cs typeface="B Titr" panose="00000700000000000000" pitchFamily="2" charset="-78"/>
            </a:endParaRPr>
          </a:p>
        </p:txBody>
      </p:sp>
      <p:sp>
        <p:nvSpPr>
          <p:cNvPr id="3" name="Content Placeholder 2"/>
          <p:cNvSpPr>
            <a:spLocks noGrp="1"/>
          </p:cNvSpPr>
          <p:nvPr>
            <p:ph idx="1"/>
          </p:nvPr>
        </p:nvSpPr>
        <p:spPr>
          <a:xfrm>
            <a:off x="767486" y="1671192"/>
            <a:ext cx="8596668" cy="4832639"/>
          </a:xfrm>
        </p:spPr>
        <p:txBody>
          <a:bodyPr>
            <a:normAutofit/>
          </a:bodyPr>
          <a:lstStyle/>
          <a:p>
            <a:r>
              <a:rPr lang="fa-IR" sz="1400" dirty="0" smtClean="0">
                <a:cs typeface="B Traffic" panose="00000400000000000000" pitchFamily="2" charset="-78"/>
              </a:rPr>
              <a:t>1- اضطراب یا نگرانی و دلواپسی حالتی است که ........... از مواجه شدن با یک خطر نامعلوم عارض انسان می شود (0/25 نمره)</a:t>
            </a:r>
          </a:p>
          <a:p>
            <a:r>
              <a:rPr lang="fa-IR" sz="1400" dirty="0" smtClean="0">
                <a:cs typeface="B Traffic" panose="00000400000000000000" pitchFamily="2" charset="-78"/>
              </a:rPr>
              <a:t>الف ) قبل                          ب) بعد                      </a:t>
            </a:r>
          </a:p>
          <a:p>
            <a:r>
              <a:rPr lang="fa-IR" sz="1400" dirty="0" smtClean="0">
                <a:cs typeface="B Traffic" panose="00000400000000000000" pitchFamily="2" charset="-78"/>
              </a:rPr>
              <a:t>  2- وارد شدن تنش روانی به یک فرد به دلیل رو به رو شدن با یک مشکل ، مصیبت ، حادثه ، یا قرار گرفتن در یک موقعیت ناراحت کننده را ............... می گویند(0/5 نمره)</a:t>
            </a:r>
          </a:p>
          <a:p>
            <a:r>
              <a:rPr lang="fa-IR" sz="1400" dirty="0">
                <a:cs typeface="B Traffic" panose="00000400000000000000" pitchFamily="2" charset="-78"/>
              </a:rPr>
              <a:t>الف ) </a:t>
            </a:r>
            <a:r>
              <a:rPr lang="fa-IR" sz="1400" dirty="0" smtClean="0">
                <a:cs typeface="B Traffic" panose="00000400000000000000" pitchFamily="2" charset="-78"/>
              </a:rPr>
              <a:t>عوامل فشار روانی                   </a:t>
            </a:r>
            <a:r>
              <a:rPr lang="fa-IR" sz="1400" dirty="0">
                <a:cs typeface="B Traffic" panose="00000400000000000000" pitchFamily="2" charset="-78"/>
              </a:rPr>
              <a:t>ب) </a:t>
            </a:r>
            <a:r>
              <a:rPr lang="fa-IR" sz="1400" dirty="0" smtClean="0">
                <a:cs typeface="B Traffic" panose="00000400000000000000" pitchFamily="2" charset="-78"/>
              </a:rPr>
              <a:t>ترس                       </a:t>
            </a:r>
            <a:r>
              <a:rPr lang="fa-IR" sz="1400" dirty="0">
                <a:cs typeface="B Traffic" panose="00000400000000000000" pitchFamily="2" charset="-78"/>
              </a:rPr>
              <a:t>ج) </a:t>
            </a:r>
            <a:r>
              <a:rPr lang="fa-IR" sz="1400" dirty="0" smtClean="0">
                <a:cs typeface="B Traffic" panose="00000400000000000000" pitchFamily="2" charset="-78"/>
              </a:rPr>
              <a:t>اضطراب                     </a:t>
            </a:r>
            <a:r>
              <a:rPr lang="fa-IR" sz="1400" dirty="0">
                <a:cs typeface="B Traffic" panose="00000400000000000000" pitchFamily="2" charset="-78"/>
              </a:rPr>
              <a:t>د) </a:t>
            </a:r>
            <a:r>
              <a:rPr lang="fa-IR" sz="1400" dirty="0" smtClean="0">
                <a:cs typeface="B Traffic" panose="00000400000000000000" pitchFamily="2" charset="-78"/>
              </a:rPr>
              <a:t>فشار روانی</a:t>
            </a:r>
          </a:p>
          <a:p>
            <a:r>
              <a:rPr lang="fa-IR" sz="1400" dirty="0" smtClean="0">
                <a:cs typeface="B Traffic" panose="00000400000000000000" pitchFamily="2" charset="-78"/>
              </a:rPr>
              <a:t>3- چهار مورد از عوامل منجر به فشار روانی را بنویسید. (1 نمره )</a:t>
            </a:r>
          </a:p>
          <a:p>
            <a:endParaRPr lang="fa-IR" sz="1400" dirty="0" smtClean="0">
              <a:cs typeface="B Traffic" panose="00000400000000000000" pitchFamily="2" charset="-78"/>
            </a:endParaRPr>
          </a:p>
          <a:p>
            <a:r>
              <a:rPr lang="fa-IR" sz="1400" dirty="0" smtClean="0">
                <a:cs typeface="B Traffic" panose="00000400000000000000" pitchFamily="2" charset="-78"/>
              </a:rPr>
              <a:t>4- در موارد نوشته شده کدام مورد جزء علائم فشار روانی می باشد زیر آنها خط بکشید. ( 0/75 نمره )</a:t>
            </a:r>
          </a:p>
          <a:p>
            <a:r>
              <a:rPr lang="fa-IR" sz="1400" dirty="0" smtClean="0">
                <a:cs typeface="B Traffic" panose="00000400000000000000" pitchFamily="2" charset="-78"/>
              </a:rPr>
              <a:t>سخنرانی درباره موفقیت خود- ضربان قلب بیشتر- تغییر خلق و خو – گم کردن پول – سرزنش والدین – خشکی دهان و گلو </a:t>
            </a:r>
          </a:p>
          <a:p>
            <a:r>
              <a:rPr lang="fa-IR" sz="1400" dirty="0" smtClean="0">
                <a:cs typeface="B Traffic" panose="00000400000000000000" pitchFamily="2" charset="-78"/>
              </a:rPr>
              <a:t>5- سه مورد از خصوصیات افرادی که بیش از بقیه دچار فشار روانی می شوند را بیان کنید( 0/75 نمره)</a:t>
            </a:r>
          </a:p>
          <a:p>
            <a:endParaRPr lang="fa-IR" sz="1400" dirty="0">
              <a:cs typeface="B Traffic" panose="00000400000000000000" pitchFamily="2" charset="-78"/>
            </a:endParaRPr>
          </a:p>
          <a:p>
            <a:r>
              <a:rPr lang="fa-IR" sz="1400" dirty="0" smtClean="0">
                <a:cs typeface="B Traffic" panose="00000400000000000000" pitchFamily="2" charset="-78"/>
              </a:rPr>
              <a:t>6- به نظر شما  مهمترین نکات در  مدیریت فشار روانی چیست ؟ ( 1 نمره ) (دو مورد)</a:t>
            </a:r>
          </a:p>
          <a:p>
            <a:r>
              <a:rPr lang="fa-IR" sz="1400" dirty="0" smtClean="0">
                <a:cs typeface="B Traffic" panose="00000400000000000000" pitchFamily="2" charset="-78"/>
              </a:rPr>
              <a:t>7- دوست شما در موقعیت فشار روانی قرار گرفته است با نکاتی که یادداشت می کنید او را راهنمایی و کمک کنید.(سه مورد) (0/75 نمره )</a:t>
            </a:r>
          </a:p>
          <a:p>
            <a:pPr algn="l"/>
            <a:r>
              <a:rPr lang="fa-IR" sz="1400" smtClean="0">
                <a:cs typeface="B Traffic" panose="00000400000000000000" pitchFamily="2" charset="-78"/>
              </a:rPr>
              <a:t>موفق باشید</a:t>
            </a:r>
            <a:endParaRPr lang="fa-IR" sz="1400" dirty="0">
              <a:cs typeface="B Traffic" panose="00000400000000000000" pitchFamily="2" charset="-78"/>
            </a:endParaRPr>
          </a:p>
        </p:txBody>
      </p:sp>
      <p:sp>
        <p:nvSpPr>
          <p:cNvPr id="4" name="Rounded Rectangle 3"/>
          <p:cNvSpPr/>
          <p:nvPr/>
        </p:nvSpPr>
        <p:spPr>
          <a:xfrm>
            <a:off x="8087933" y="2060620"/>
            <a:ext cx="218940" cy="19318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5" name="Rounded Rectangle 4"/>
          <p:cNvSpPr/>
          <p:nvPr/>
        </p:nvSpPr>
        <p:spPr>
          <a:xfrm>
            <a:off x="6554133" y="2060619"/>
            <a:ext cx="218940" cy="19318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8" name="Rounded Rectangle 7"/>
          <p:cNvSpPr/>
          <p:nvPr/>
        </p:nvSpPr>
        <p:spPr>
          <a:xfrm>
            <a:off x="7184265" y="2959992"/>
            <a:ext cx="218940" cy="19318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9" name="Rounded Rectangle 8"/>
          <p:cNvSpPr/>
          <p:nvPr/>
        </p:nvSpPr>
        <p:spPr>
          <a:xfrm>
            <a:off x="5865114" y="2959992"/>
            <a:ext cx="218940" cy="19318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0" name="Rounded Rectangle 9"/>
          <p:cNvSpPr/>
          <p:nvPr/>
        </p:nvSpPr>
        <p:spPr>
          <a:xfrm>
            <a:off x="4143357" y="2948771"/>
            <a:ext cx="218940" cy="19318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1" name="Rounded Rectangle 10"/>
          <p:cNvSpPr/>
          <p:nvPr/>
        </p:nvSpPr>
        <p:spPr>
          <a:xfrm>
            <a:off x="2411932" y="2948771"/>
            <a:ext cx="218940" cy="19318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1626047257"/>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268</TotalTime>
  <Words>1553</Words>
  <Application>Microsoft Office PowerPoint</Application>
  <PresentationFormat>Custom</PresentationFormat>
  <Paragraphs>108</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Facet</vt:lpstr>
      <vt:lpstr>بنام خدا</vt:lpstr>
      <vt:lpstr>مهار فشارروانی </vt:lpstr>
      <vt:lpstr>در سال گذشته با مفهوم اضطراب آشنا شديد. اضطراب، يا نگراني و دلواپسي حالتي  است که قبل از مواجه شدن با يک خطر نامعلوم، عارض انسان مي شود ؛ اما  فشار رواني حالتی است که يک فرد بعد از مواجه شدن با خطر و مصيبت ، در خود احساس مي کند.</vt:lpstr>
      <vt:lpstr>تعریف فشار روانی</vt:lpstr>
      <vt:lpstr>فشار روانی ممکن است </vt:lpstr>
      <vt:lpstr>PowerPoint Presentation</vt:lpstr>
      <vt:lpstr>PowerPoint Presentation</vt:lpstr>
      <vt:lpstr>عواملی که منجر به فشار روانی می شود</vt:lpstr>
      <vt:lpstr>برخی از فشارهای روانی شدید هستند و برخی شدید نیستند</vt:lpstr>
      <vt:lpstr>علائم فشار روانی </vt:lpstr>
      <vt:lpstr>عکس العمل افراد نسبت به فشار روانی</vt:lpstr>
      <vt:lpstr>PowerPoint Presentation</vt:lpstr>
      <vt:lpstr>راه هاي مقابله با فشار روانی چيست؟</vt:lpstr>
      <vt:lpstr>  آزمون خود ارزیابی فشار روانی </vt:lpstr>
      <vt:lpstr>فشار روانی را چگونه مديريت کنيم؟</vt:lpstr>
      <vt:lpstr>فعالیت در منزل</vt:lpstr>
      <vt:lpstr>آزمون پایانی درس (5 نمره)</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مهار فشارروانی</dc:title>
  <dc:creator>lenovo</dc:creator>
  <cp:lastModifiedBy>Windows User</cp:lastModifiedBy>
  <cp:revision>29</cp:revision>
  <dcterms:created xsi:type="dcterms:W3CDTF">2020-03-13T07:38:08Z</dcterms:created>
  <dcterms:modified xsi:type="dcterms:W3CDTF">2020-04-06T14:11:32Z</dcterms:modified>
</cp:coreProperties>
</file>