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80" r:id="rId1"/>
  </p:sldMasterIdLst>
  <p:sldIdLst>
    <p:sldId id="256" r:id="rId2"/>
    <p:sldId id="281" r:id="rId3"/>
    <p:sldId id="257" r:id="rId4"/>
    <p:sldId id="258" r:id="rId5"/>
    <p:sldId id="259" r:id="rId6"/>
    <p:sldId id="276" r:id="rId7"/>
    <p:sldId id="268" r:id="rId8"/>
    <p:sldId id="260" r:id="rId9"/>
    <p:sldId id="261" r:id="rId10"/>
    <p:sldId id="283" r:id="rId11"/>
    <p:sldId id="284" r:id="rId12"/>
    <p:sldId id="285" r:id="rId13"/>
    <p:sldId id="286" r:id="rId14"/>
    <p:sldId id="287" r:id="rId15"/>
    <p:sldId id="288" r:id="rId16"/>
    <p:sldId id="289" r:id="rId17"/>
    <p:sldId id="290" r:id="rId18"/>
    <p:sldId id="291" r:id="rId19"/>
    <p:sldId id="292" r:id="rId20"/>
    <p:sldId id="293" r:id="rId21"/>
    <p:sldId id="282" r:id="rId2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3CC33"/>
    <a:srgbClr val="9900FF"/>
    <a:srgbClr val="00FF99"/>
    <a:srgbClr val="660066"/>
    <a:srgbClr val="D60093"/>
    <a:srgbClr val="FF6600"/>
    <a:srgbClr val="FF61A1"/>
    <a:srgbClr val="FF66CC"/>
    <a:srgbClr val="A50021"/>
    <a:srgbClr val="FF505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441" autoAdjust="0"/>
    <p:restoredTop sz="94660"/>
  </p:normalViewPr>
  <p:slideViewPr>
    <p:cSldViewPr>
      <p:cViewPr varScale="1">
        <p:scale>
          <a:sx n="77" d="100"/>
          <a:sy n="77" d="100"/>
        </p:scale>
        <p:origin x="979" y="58"/>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7E166EB-B9BB-4092-BF0C-6F16AC46AAFF}" type="datetimeFigureOut">
              <a:rPr lang="en-US" smtClean="0"/>
              <a:pPr/>
              <a:t>2010/01/01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2618C6F-A450-41A7-B454-15384A33C5F7}"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7E166EB-B9BB-4092-BF0C-6F16AC46AAFF}" type="datetimeFigureOut">
              <a:rPr lang="en-US" smtClean="0"/>
              <a:pPr/>
              <a:t>2010/01/01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2618C6F-A450-41A7-B454-15384A33C5F7}"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7E166EB-B9BB-4092-BF0C-6F16AC46AAFF}" type="datetimeFigureOut">
              <a:rPr lang="en-US" smtClean="0"/>
              <a:pPr/>
              <a:t>2010/01/01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2618C6F-A450-41A7-B454-15384A33C5F7}"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7E166EB-B9BB-4092-BF0C-6F16AC46AAFF}" type="datetimeFigureOut">
              <a:rPr lang="en-US" smtClean="0"/>
              <a:pPr/>
              <a:t>2010/01/01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2618C6F-A450-41A7-B454-15384A33C5F7}"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7E166EB-B9BB-4092-BF0C-6F16AC46AAFF}" type="datetimeFigureOut">
              <a:rPr lang="en-US" smtClean="0"/>
              <a:pPr/>
              <a:t>2010/01/01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2618C6F-A450-41A7-B454-15384A33C5F7}"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7E166EB-B9BB-4092-BF0C-6F16AC46AAFF}" type="datetimeFigureOut">
              <a:rPr lang="en-US" smtClean="0"/>
              <a:pPr/>
              <a:t>2010/01/01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2618C6F-A450-41A7-B454-15384A33C5F7}"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7E166EB-B9BB-4092-BF0C-6F16AC46AAFF}" type="datetimeFigureOut">
              <a:rPr lang="en-US" smtClean="0"/>
              <a:pPr/>
              <a:t>2010/01/01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E2618C6F-A450-41A7-B454-15384A33C5F7}"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7E166EB-B9BB-4092-BF0C-6F16AC46AAFF}" type="datetimeFigureOut">
              <a:rPr lang="en-US" smtClean="0"/>
              <a:pPr/>
              <a:t>2010/01/01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2618C6F-A450-41A7-B454-15384A33C5F7}"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7E166EB-B9BB-4092-BF0C-6F16AC46AAFF}" type="datetimeFigureOut">
              <a:rPr lang="en-US" smtClean="0"/>
              <a:pPr/>
              <a:t>2010/01/01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2618C6F-A450-41A7-B454-15384A33C5F7}"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7E166EB-B9BB-4092-BF0C-6F16AC46AAFF}" type="datetimeFigureOut">
              <a:rPr lang="en-US" smtClean="0"/>
              <a:pPr/>
              <a:t>2010/01/01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2618C6F-A450-41A7-B454-15384A33C5F7}"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7E166EB-B9BB-4092-BF0C-6F16AC46AAFF}" type="datetimeFigureOut">
              <a:rPr lang="en-US" smtClean="0"/>
              <a:pPr/>
              <a:t>2010/01/01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2618C6F-A450-41A7-B454-15384A33C5F7}"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7E166EB-B9BB-4092-BF0C-6F16AC46AAFF}" type="datetimeFigureOut">
              <a:rPr lang="en-US" smtClean="0"/>
              <a:pPr/>
              <a:t>2010/01/01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2618C6F-A450-41A7-B454-15384A33C5F7}"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781" r:id="rId1"/>
    <p:sldLayoutId id="2147483782" r:id="rId2"/>
    <p:sldLayoutId id="2147483783" r:id="rId3"/>
    <p:sldLayoutId id="2147483784" r:id="rId4"/>
    <p:sldLayoutId id="2147483785" r:id="rId5"/>
    <p:sldLayoutId id="2147483786" r:id="rId6"/>
    <p:sldLayoutId id="2147483787" r:id="rId7"/>
    <p:sldLayoutId id="2147483788" r:id="rId8"/>
    <p:sldLayoutId id="2147483789" r:id="rId9"/>
    <p:sldLayoutId id="2147483790" r:id="rId10"/>
    <p:sldLayoutId id="214748379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09600" y="1524000"/>
            <a:ext cx="7772400" cy="1470025"/>
          </a:xfrm>
        </p:spPr>
        <p:txBody>
          <a:bodyPr>
            <a:normAutofit/>
          </a:bodyPr>
          <a:lstStyle/>
          <a:p>
            <a:pPr rtl="1"/>
            <a:r>
              <a:rPr lang="fa-IR" sz="7200" dirty="0" smtClean="0">
                <a:solidFill>
                  <a:srgbClr val="D60093"/>
                </a:solidFill>
                <a:cs typeface="B Nazanin" pitchFamily="2" charset="-78"/>
              </a:rPr>
              <a:t>منطق</a:t>
            </a:r>
            <a:r>
              <a:rPr lang="en-US" sz="7200" dirty="0" smtClean="0">
                <a:solidFill>
                  <a:srgbClr val="D60093"/>
                </a:solidFill>
                <a:cs typeface="B Nazanin" pitchFamily="2" charset="-78"/>
              </a:rPr>
              <a:t> </a:t>
            </a:r>
            <a:r>
              <a:rPr lang="fa-IR" sz="7200" dirty="0" smtClean="0">
                <a:solidFill>
                  <a:srgbClr val="D60093"/>
                </a:solidFill>
                <a:cs typeface="B Nazanin" pitchFamily="2" charset="-78"/>
              </a:rPr>
              <a:t>ترازوی </a:t>
            </a:r>
            <a:r>
              <a:rPr lang="fa-IR" sz="7200" dirty="0" smtClean="0">
                <a:solidFill>
                  <a:srgbClr val="D60093"/>
                </a:solidFill>
                <a:cs typeface="B Nazanin" pitchFamily="2" charset="-78"/>
              </a:rPr>
              <a:t>اندیشه</a:t>
            </a:r>
            <a:endParaRPr lang="en-US" sz="7200" dirty="0">
              <a:solidFill>
                <a:srgbClr val="D60093"/>
              </a:solidFill>
              <a:cs typeface="B Nazanin" pitchFamily="2" charset="-78"/>
            </a:endParaRPr>
          </a:p>
        </p:txBody>
      </p:sp>
      <p:sp>
        <p:nvSpPr>
          <p:cNvPr id="3" name="Subtitle 2"/>
          <p:cNvSpPr>
            <a:spLocks noGrp="1"/>
          </p:cNvSpPr>
          <p:nvPr>
            <p:ph type="subTitle" idx="1"/>
          </p:nvPr>
        </p:nvSpPr>
        <p:spPr/>
        <p:txBody>
          <a:bodyPr/>
          <a:lstStyle/>
          <a:p>
            <a:endParaRPr lang="en-US" dirty="0"/>
          </a:p>
        </p:txBody>
      </p:sp>
      <p:pic>
        <p:nvPicPr>
          <p:cNvPr id="19457" name="Picture 1" descr="D:\مدرسه\ورزش\images.png"/>
          <p:cNvPicPr>
            <a:picLocks noChangeAspect="1" noChangeArrowheads="1"/>
          </p:cNvPicPr>
          <p:nvPr/>
        </p:nvPicPr>
        <p:blipFill>
          <a:blip r:embed="rId2"/>
          <a:srcRect/>
          <a:stretch>
            <a:fillRect/>
          </a:stretch>
        </p:blipFill>
        <p:spPr bwMode="auto">
          <a:xfrm>
            <a:off x="1295400" y="3810000"/>
            <a:ext cx="6982385" cy="2552700"/>
          </a:xfrm>
          <a:prstGeom prst="rect">
            <a:avLst/>
          </a:prstGeom>
          <a:noFill/>
        </p:spPr>
      </p:pic>
    </p:spTree>
  </p:cSld>
  <p:clrMapOvr>
    <a:masterClrMapping/>
  </p:clrMapOvr>
  <p:transition>
    <p:dissolv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sp>
        <p:nvSpPr>
          <p:cNvPr id="4" name="Snip Diagonal Corner Rectangle 3"/>
          <p:cNvSpPr/>
          <p:nvPr/>
        </p:nvSpPr>
        <p:spPr>
          <a:xfrm>
            <a:off x="457200" y="304800"/>
            <a:ext cx="8229600" cy="6172200"/>
          </a:xfrm>
          <a:prstGeom prst="snip2DiagRect">
            <a:avLst/>
          </a:prstGeom>
          <a:ln>
            <a:solidFill>
              <a:srgbClr val="9900FF"/>
            </a:solidFill>
            <a:prstDash val="lgDashDotDot"/>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5" name="TextBox 4"/>
          <p:cNvSpPr txBox="1"/>
          <p:nvPr/>
        </p:nvSpPr>
        <p:spPr>
          <a:xfrm>
            <a:off x="1524000" y="1066800"/>
            <a:ext cx="6400800" cy="3600986"/>
          </a:xfrm>
          <a:prstGeom prst="rect">
            <a:avLst/>
          </a:prstGeom>
          <a:noFill/>
        </p:spPr>
        <p:txBody>
          <a:bodyPr wrap="square" rtlCol="0">
            <a:spAutoFit/>
          </a:bodyPr>
          <a:lstStyle/>
          <a:p>
            <a:pPr algn="r" rtl="1"/>
            <a:r>
              <a:rPr lang="fa-IR" sz="3600" b="1" dirty="0" smtClean="0">
                <a:solidFill>
                  <a:srgbClr val="9900FF"/>
                </a:solidFill>
                <a:cs typeface="B Nazanin" pitchFamily="2" charset="-78"/>
              </a:rPr>
              <a:t>موضوع:</a:t>
            </a:r>
          </a:p>
          <a:p>
            <a:pPr algn="r" rtl="1">
              <a:buFont typeface="Arial" pitchFamily="34" charset="0"/>
              <a:buChar char="•"/>
            </a:pPr>
            <a:r>
              <a:rPr lang="fa-IR" sz="3200" dirty="0" smtClean="0">
                <a:solidFill>
                  <a:srgbClr val="33CC33"/>
                </a:solidFill>
                <a:cs typeface="B Nazanin" pitchFamily="2" charset="-78"/>
              </a:rPr>
              <a:t> منطق</a:t>
            </a:r>
          </a:p>
          <a:p>
            <a:pPr algn="r" rtl="1">
              <a:buFont typeface="Arial" pitchFamily="34" charset="0"/>
              <a:buChar char="•"/>
            </a:pPr>
            <a:r>
              <a:rPr lang="fa-IR" sz="3200" dirty="0" smtClean="0">
                <a:solidFill>
                  <a:srgbClr val="33CC33"/>
                </a:solidFill>
                <a:cs typeface="B Nazanin" pitchFamily="2" charset="-78"/>
              </a:rPr>
              <a:t> مغالطه</a:t>
            </a:r>
          </a:p>
          <a:p>
            <a:pPr algn="r" rtl="1">
              <a:buFont typeface="Arial" pitchFamily="34" charset="0"/>
              <a:buChar char="•"/>
            </a:pPr>
            <a:r>
              <a:rPr lang="fa-IR" sz="3200" dirty="0" smtClean="0">
                <a:solidFill>
                  <a:srgbClr val="33CC33"/>
                </a:solidFill>
                <a:cs typeface="B Nazanin" pitchFamily="2" charset="-78"/>
              </a:rPr>
              <a:t> تصور</a:t>
            </a:r>
          </a:p>
          <a:p>
            <a:pPr algn="r" rtl="1">
              <a:buFont typeface="Arial" pitchFamily="34" charset="0"/>
              <a:buChar char="•"/>
            </a:pPr>
            <a:r>
              <a:rPr lang="fa-IR" sz="3200" dirty="0" smtClean="0">
                <a:solidFill>
                  <a:srgbClr val="33CC33"/>
                </a:solidFill>
                <a:cs typeface="B Nazanin" pitchFamily="2" charset="-78"/>
              </a:rPr>
              <a:t> تصدیق</a:t>
            </a:r>
          </a:p>
          <a:p>
            <a:pPr algn="r" rtl="1">
              <a:buFont typeface="Arial" pitchFamily="34" charset="0"/>
              <a:buChar char="•"/>
            </a:pPr>
            <a:r>
              <a:rPr lang="fa-IR" sz="3200" dirty="0" smtClean="0">
                <a:solidFill>
                  <a:srgbClr val="33CC33"/>
                </a:solidFill>
                <a:cs typeface="B Nazanin" pitchFamily="2" charset="-78"/>
              </a:rPr>
              <a:t> تعریف</a:t>
            </a:r>
          </a:p>
          <a:p>
            <a:pPr algn="r" rtl="1">
              <a:buFont typeface="Arial" pitchFamily="34" charset="0"/>
              <a:buChar char="•"/>
            </a:pPr>
            <a:r>
              <a:rPr lang="fa-IR" sz="3200" dirty="0" smtClean="0">
                <a:solidFill>
                  <a:srgbClr val="33CC33"/>
                </a:solidFill>
                <a:cs typeface="B Nazanin" pitchFamily="2" charset="-78"/>
              </a:rPr>
              <a:t> استدلال</a:t>
            </a:r>
            <a:endParaRPr lang="en-US" sz="3200" dirty="0">
              <a:solidFill>
                <a:srgbClr val="33CC33"/>
              </a:solidFill>
            </a:endParaRPr>
          </a:p>
        </p:txBody>
      </p:sp>
      <p:pic>
        <p:nvPicPr>
          <p:cNvPr id="35842" name="Picture 2" descr="D:\مدرسه\ورزش\images (7).png"/>
          <p:cNvPicPr>
            <a:picLocks noChangeAspect="1" noChangeArrowheads="1"/>
          </p:cNvPicPr>
          <p:nvPr/>
        </p:nvPicPr>
        <p:blipFill>
          <a:blip r:embed="rId2"/>
          <a:srcRect/>
          <a:stretch>
            <a:fillRect/>
          </a:stretch>
        </p:blipFill>
        <p:spPr bwMode="auto">
          <a:xfrm rot="1711882">
            <a:off x="2695928" y="3345956"/>
            <a:ext cx="2315027" cy="2943225"/>
          </a:xfrm>
          <a:prstGeom prst="rect">
            <a:avLst/>
          </a:prstGeom>
          <a:noFill/>
        </p:spPr>
      </p:pic>
      <p:pic>
        <p:nvPicPr>
          <p:cNvPr id="35843" name="Picture 3" descr="D:\مدرسه\ورزش\images (7).png"/>
          <p:cNvPicPr>
            <a:picLocks noChangeAspect="1" noChangeArrowheads="1"/>
          </p:cNvPicPr>
          <p:nvPr/>
        </p:nvPicPr>
        <p:blipFill>
          <a:blip r:embed="rId2"/>
          <a:srcRect/>
          <a:stretch>
            <a:fillRect/>
          </a:stretch>
        </p:blipFill>
        <p:spPr bwMode="auto">
          <a:xfrm rot="20466025" flipH="1">
            <a:off x="914172" y="2476605"/>
            <a:ext cx="2096807" cy="2700092"/>
          </a:xfrm>
          <a:prstGeom prst="rect">
            <a:avLst/>
          </a:prstGeom>
          <a:noFill/>
        </p:spPr>
      </p:pic>
    </p:spTree>
  </p:cSld>
  <p:clrMapOvr>
    <a:masterClrMapping/>
  </p:clrMapOvr>
  <p:transition>
    <p:wipe dir="d"/>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علم</a:t>
            </a:r>
            <a:endParaRPr lang="en-US" dirty="0"/>
          </a:p>
        </p:txBody>
      </p:sp>
      <p:pic>
        <p:nvPicPr>
          <p:cNvPr id="6" name="Content Placeholder 5" descr="270px-Adult_Flatfoot.JPG"/>
          <p:cNvPicPr>
            <a:picLocks noGrp="1" noChangeAspect="1"/>
          </p:cNvPicPr>
          <p:nvPr>
            <p:ph idx="1"/>
          </p:nvPr>
        </p:nvPicPr>
        <p:blipFill>
          <a:blip r:embed="rId2"/>
          <a:stretch>
            <a:fillRect/>
          </a:stretch>
        </p:blipFill>
        <p:spPr>
          <a:xfrm>
            <a:off x="3286125" y="3005931"/>
            <a:ext cx="2571750" cy="1714500"/>
          </a:xfrm>
        </p:spPr>
      </p:pic>
      <p:sp>
        <p:nvSpPr>
          <p:cNvPr id="4" name="Rounded Rectangle 3"/>
          <p:cNvSpPr/>
          <p:nvPr/>
        </p:nvSpPr>
        <p:spPr>
          <a:xfrm>
            <a:off x="457200" y="228600"/>
            <a:ext cx="8229600" cy="6248400"/>
          </a:xfrm>
          <a:prstGeom prst="roundRect">
            <a:avLst/>
          </a:prstGeom>
          <a:ln w="38100">
            <a:solidFill>
              <a:schemeClr val="accent6">
                <a:lumMod val="75000"/>
              </a:schemeClr>
            </a:solidFill>
            <a:prstDash val="dash"/>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5" name="TextBox 4"/>
          <p:cNvSpPr txBox="1"/>
          <p:nvPr/>
        </p:nvSpPr>
        <p:spPr>
          <a:xfrm>
            <a:off x="838200" y="609600"/>
            <a:ext cx="7467600" cy="6001643"/>
          </a:xfrm>
          <a:prstGeom prst="rect">
            <a:avLst/>
          </a:prstGeom>
          <a:noFill/>
        </p:spPr>
        <p:txBody>
          <a:bodyPr wrap="square" rtlCol="0">
            <a:spAutoFit/>
          </a:bodyPr>
          <a:lstStyle/>
          <a:p>
            <a:pPr algn="ctr" rtl="1"/>
            <a:r>
              <a:rPr lang="fa-IR" sz="3200" dirty="0" smtClean="0">
                <a:solidFill>
                  <a:schemeClr val="accent6">
                    <a:lumMod val="75000"/>
                  </a:schemeClr>
                </a:solidFill>
                <a:cs typeface="B Nazanin" pitchFamily="2" charset="-78"/>
              </a:rPr>
              <a:t>منطق چیست؟</a:t>
            </a:r>
          </a:p>
          <a:p>
            <a:pPr algn="just" rtl="1"/>
            <a:r>
              <a:rPr lang="fa-IR" sz="2000" dirty="0" smtClean="0">
                <a:solidFill>
                  <a:schemeClr val="tx1">
                    <a:lumMod val="95000"/>
                    <a:lumOff val="5000"/>
                  </a:schemeClr>
                </a:solidFill>
                <a:cs typeface="B Nazanin" pitchFamily="2" charset="-78"/>
              </a:rPr>
              <a:t>علمی که در پی جوگیری از خطای اندیشه است، منطق نام دارد. منطق دانان با بررسی انواع خطای ذهن و دسته بندی ان ها، راه های جلوگیری از ان را به ما نشان داده اند.</a:t>
            </a:r>
          </a:p>
          <a:p>
            <a:pPr algn="just" rtl="1"/>
            <a:endParaRPr lang="fa-IR" sz="2000" dirty="0" smtClean="0">
              <a:solidFill>
                <a:schemeClr val="tx1">
                  <a:lumMod val="95000"/>
                  <a:lumOff val="5000"/>
                </a:schemeClr>
              </a:solidFill>
              <a:cs typeface="B Nazanin" pitchFamily="2" charset="-78"/>
            </a:endParaRPr>
          </a:p>
          <a:p>
            <a:pPr algn="ctr" rtl="1"/>
            <a:r>
              <a:rPr lang="fa-IR" sz="3200" dirty="0" smtClean="0">
                <a:solidFill>
                  <a:schemeClr val="accent6">
                    <a:lumMod val="75000"/>
                  </a:schemeClr>
                </a:solidFill>
                <a:cs typeface="B Nazanin" pitchFamily="2" charset="-78"/>
              </a:rPr>
              <a:t>مغالطه چیست؟</a:t>
            </a:r>
          </a:p>
          <a:p>
            <a:pPr algn="just" rtl="1"/>
            <a:r>
              <a:rPr lang="fa-IR" sz="2000" dirty="0" smtClean="0">
                <a:cs typeface="B Nazanin" pitchFamily="2" charset="-78"/>
              </a:rPr>
              <a:t>به هر گونه خطای اندیشه که ممکن است عمدی یا غر عمدی باشد مغالطه یا سفسطه گفته می شود. مغالطه همچون بیماری هایی است که باید از دچار شدن به ان بر حذر ماند، از این رو دانستن ان برای منطق دانان لازم است تا بتوانند با ان مبارزه کنند.</a:t>
            </a:r>
          </a:p>
          <a:p>
            <a:pPr algn="just" rtl="1"/>
            <a:endParaRPr lang="fa-IR" sz="2000" dirty="0" smtClean="0">
              <a:cs typeface="B Nazanin" pitchFamily="2" charset="-78"/>
            </a:endParaRPr>
          </a:p>
          <a:p>
            <a:pPr algn="just" rtl="1">
              <a:buFont typeface="Wingdings" pitchFamily="2" charset="2"/>
              <a:buChar char="ü"/>
            </a:pPr>
            <a:r>
              <a:rPr lang="fa-IR" sz="2000" dirty="0" smtClean="0">
                <a:cs typeface="B Nazanin" pitchFamily="2" charset="-78"/>
              </a:rPr>
              <a:t> علم منطق به همراه قوانین حاکم بر ذهن، روش های جلوگیری از مغالطلت را بیان می کند.</a:t>
            </a:r>
          </a:p>
          <a:p>
            <a:pPr algn="just" rtl="1">
              <a:buFont typeface="Wingdings" pitchFamily="2" charset="2"/>
              <a:buChar char="ü"/>
            </a:pPr>
            <a:endParaRPr lang="fa-IR" sz="2000" dirty="0" smtClean="0">
              <a:cs typeface="B Nazanin" pitchFamily="2" charset="-78"/>
            </a:endParaRPr>
          </a:p>
          <a:p>
            <a:pPr algn="just" rtl="1">
              <a:buFont typeface="Wingdings" pitchFamily="2" charset="2"/>
              <a:buChar char="ü"/>
            </a:pPr>
            <a:r>
              <a:rPr lang="fa-IR" sz="2000" dirty="0" smtClean="0">
                <a:solidFill>
                  <a:schemeClr val="accent6">
                    <a:lumMod val="75000"/>
                  </a:schemeClr>
                </a:solidFill>
                <a:cs typeface="B Nazanin" pitchFamily="2" charset="-78"/>
              </a:rPr>
              <a:t> </a:t>
            </a:r>
            <a:r>
              <a:rPr lang="fa-IR" sz="2000" dirty="0" smtClean="0">
                <a:cs typeface="B Nazanin" pitchFamily="2" charset="-78"/>
              </a:rPr>
              <a:t>تاکید منطق براموزش </a:t>
            </a:r>
            <a:r>
              <a:rPr lang="fa-IR" sz="2000" dirty="0" smtClean="0">
                <a:solidFill>
                  <a:schemeClr val="accent6">
                    <a:lumMod val="75000"/>
                  </a:schemeClr>
                </a:solidFill>
                <a:cs typeface="B Nazanin" pitchFamily="2" charset="-78"/>
              </a:rPr>
              <a:t>شیوه ی درست اندیشیدن</a:t>
            </a:r>
            <a:r>
              <a:rPr lang="fa-IR" sz="2000" dirty="0" smtClean="0">
                <a:cs typeface="B Nazanin" pitchFamily="2" charset="-78"/>
              </a:rPr>
              <a:t> است تا قادر به تشخیص خطای ذهن باشیم</a:t>
            </a:r>
          </a:p>
          <a:p>
            <a:pPr algn="just" rtl="1">
              <a:buFont typeface="Wingdings" pitchFamily="2" charset="2"/>
              <a:buChar char="ü"/>
            </a:pPr>
            <a:endParaRPr lang="fa-IR" sz="2000" dirty="0" smtClean="0">
              <a:cs typeface="B Nazanin" pitchFamily="2" charset="-78"/>
            </a:endParaRPr>
          </a:p>
          <a:p>
            <a:pPr algn="just" rtl="1">
              <a:buFont typeface="Wingdings" pitchFamily="2" charset="2"/>
              <a:buChar char="ü"/>
            </a:pPr>
            <a:r>
              <a:rPr lang="fa-IR" sz="2000" dirty="0" smtClean="0">
                <a:cs typeface="B Nazanin" pitchFamily="2" charset="-78"/>
              </a:rPr>
              <a:t> ذهن به صورت طبیعی بر اساس قواعدی می اندیشد اما همواره در معرض لغزش قرار میگیرد و ممکن است در </a:t>
            </a:r>
            <a:r>
              <a:rPr lang="fa-IR" sz="2000" dirty="0" smtClean="0">
                <a:solidFill>
                  <a:schemeClr val="accent6">
                    <a:lumMod val="75000"/>
                  </a:schemeClr>
                </a:solidFill>
                <a:cs typeface="B Nazanin" pitchFamily="2" charset="-78"/>
              </a:rPr>
              <a:t>استدلال های پیچیده </a:t>
            </a:r>
            <a:r>
              <a:rPr lang="fa-IR" sz="2000" dirty="0" smtClean="0">
                <a:cs typeface="B Nazanin" pitchFamily="2" charset="-78"/>
              </a:rPr>
              <a:t>یا </a:t>
            </a:r>
            <a:r>
              <a:rPr lang="fa-IR" sz="2000" dirty="0" smtClean="0">
                <a:solidFill>
                  <a:schemeClr val="accent6">
                    <a:lumMod val="75000"/>
                  </a:schemeClr>
                </a:solidFill>
                <a:cs typeface="B Nazanin" pitchFamily="2" charset="-78"/>
              </a:rPr>
              <a:t>تعریف دقیق اصطلاحات خاص  </a:t>
            </a:r>
            <a:r>
              <a:rPr lang="fa-IR" sz="2000" dirty="0" smtClean="0">
                <a:cs typeface="B Nazanin" pitchFamily="2" charset="-78"/>
              </a:rPr>
              <a:t>دچار اشتباه شود.</a:t>
            </a:r>
          </a:p>
          <a:p>
            <a:pPr algn="just" rtl="1"/>
            <a:endParaRPr lang="fa-IR" sz="2000" b="1" dirty="0" smtClean="0">
              <a:solidFill>
                <a:schemeClr val="accent6">
                  <a:lumMod val="75000"/>
                </a:schemeClr>
              </a:solidFill>
              <a:cs typeface="B Nazanin" pitchFamily="2" charset="-78"/>
            </a:endParaRPr>
          </a:p>
          <a:p>
            <a:pPr algn="just" rtl="1"/>
            <a:endParaRPr lang="fa-IR" sz="2000" b="1" dirty="0">
              <a:solidFill>
                <a:schemeClr val="accent6">
                  <a:lumMod val="75000"/>
                </a:schemeClr>
              </a:solidFill>
              <a:cs typeface="B Nazanin" pitchFamily="2" charset="-78"/>
            </a:endParaRPr>
          </a:p>
          <a:p>
            <a:pPr algn="just" rtl="1"/>
            <a:endParaRPr lang="fa-IR" sz="2000" b="1" dirty="0" smtClean="0">
              <a:solidFill>
                <a:schemeClr val="accent6">
                  <a:lumMod val="75000"/>
                </a:schemeClr>
              </a:solidFill>
              <a:cs typeface="B Nazanin" pitchFamily="2" charset="-78"/>
            </a:endParaRPr>
          </a:p>
        </p:txBody>
      </p:sp>
    </p:spTree>
  </p:cSld>
  <p:clrMapOvr>
    <a:masterClrMapping/>
  </p:clrMapOvr>
  <p:transition>
    <p:wip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dirty="0"/>
          </a:p>
        </p:txBody>
      </p:sp>
      <p:sp>
        <p:nvSpPr>
          <p:cNvPr id="5" name="Plaque 4"/>
          <p:cNvSpPr/>
          <p:nvPr/>
        </p:nvSpPr>
        <p:spPr>
          <a:xfrm>
            <a:off x="457200" y="304800"/>
            <a:ext cx="8229600" cy="6172200"/>
          </a:xfrm>
          <a:prstGeom prst="plaque">
            <a:avLst/>
          </a:prstGeom>
          <a:ln>
            <a:solidFill>
              <a:schemeClr val="accent2">
                <a:lumMod val="75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5122" name="Rectangle 2"/>
          <p:cNvSpPr>
            <a:spLocks noChangeArrowheads="1"/>
          </p:cNvSpPr>
          <p:nvPr/>
        </p:nvSpPr>
        <p:spPr bwMode="auto">
          <a:xfrm>
            <a:off x="914400" y="533401"/>
            <a:ext cx="7086600" cy="1031051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fa-IR" sz="3200" b="0" i="0" u="none" strike="noStrike" cap="none" normalizeH="0" baseline="0" dirty="0" smtClean="0">
                <a:ln>
                  <a:noFill/>
                </a:ln>
                <a:solidFill>
                  <a:schemeClr val="accent2">
                    <a:lumMod val="75000"/>
                  </a:schemeClr>
                </a:solidFill>
                <a:effectLst/>
                <a:latin typeface="Arial" pitchFamily="34" charset="0"/>
                <a:cs typeface="B Nazanin" pitchFamily="2" charset="-78"/>
              </a:rPr>
              <a:t>نقش</a:t>
            </a:r>
            <a:r>
              <a:rPr kumimoji="0" lang="fa-IR" sz="3200" b="0" i="0" u="none" strike="noStrike" cap="none" normalizeH="0" dirty="0" smtClean="0">
                <a:ln>
                  <a:noFill/>
                </a:ln>
                <a:solidFill>
                  <a:schemeClr val="accent2">
                    <a:lumMod val="75000"/>
                  </a:schemeClr>
                </a:solidFill>
                <a:effectLst/>
                <a:latin typeface="Arial" pitchFamily="34" charset="0"/>
                <a:cs typeface="B Nazanin" pitchFamily="2" charset="-78"/>
              </a:rPr>
              <a:t> منطق در جلوگیری از خطای ذهن</a:t>
            </a:r>
          </a:p>
          <a:p>
            <a:pPr marL="0" marR="0" lvl="0" indent="0" algn="just" defTabSz="914400" rtl="1" eaLnBrk="1" fontAlgn="base" latinLnBrk="0" hangingPunct="1">
              <a:lnSpc>
                <a:spcPct val="100000"/>
              </a:lnSpc>
              <a:spcBef>
                <a:spcPct val="0"/>
              </a:spcBef>
              <a:spcAft>
                <a:spcPct val="0"/>
              </a:spcAft>
              <a:buClrTx/>
              <a:buSzTx/>
              <a:buFontTx/>
              <a:buNone/>
              <a:tabLst/>
            </a:pPr>
            <a:endParaRPr kumimoji="0" lang="fa-IR" sz="3200" b="0" i="0" u="none" strike="noStrike" cap="none" normalizeH="0" dirty="0" smtClean="0">
              <a:ln>
                <a:noFill/>
              </a:ln>
              <a:solidFill>
                <a:schemeClr val="accent2">
                  <a:lumMod val="75000"/>
                </a:schemeClr>
              </a:solidFill>
              <a:effectLst/>
              <a:latin typeface="Arial" pitchFamily="34" charset="0"/>
              <a:cs typeface="B Nazanin" pitchFamily="2" charset="-78"/>
            </a:endParaRPr>
          </a:p>
          <a:p>
            <a:pPr marL="0" marR="0" lvl="0" indent="0" algn="just" defTabSz="914400" rtl="1" eaLnBrk="1" fontAlgn="base" latinLnBrk="0" hangingPunct="1">
              <a:lnSpc>
                <a:spcPct val="100000"/>
              </a:lnSpc>
              <a:spcBef>
                <a:spcPct val="0"/>
              </a:spcBef>
              <a:spcAft>
                <a:spcPct val="0"/>
              </a:spcAft>
              <a:buClrTx/>
              <a:buSzTx/>
              <a:buFontTx/>
              <a:buNone/>
              <a:tabLst/>
            </a:pPr>
            <a:r>
              <a:rPr lang="fa-IR" sz="2000" dirty="0" smtClean="0">
                <a:solidFill>
                  <a:schemeClr val="accent2">
                    <a:lumMod val="75000"/>
                  </a:schemeClr>
                </a:solidFill>
                <a:latin typeface="Arial" pitchFamily="34" charset="0"/>
                <a:cs typeface="B Nazanin" pitchFamily="2" charset="-78"/>
              </a:rPr>
              <a:t>1- </a:t>
            </a:r>
            <a:r>
              <a:rPr lang="fa-IR" sz="2000" dirty="0" smtClean="0">
                <a:latin typeface="Arial" pitchFamily="34" charset="0"/>
                <a:cs typeface="B Nazanin" pitchFamily="2" charset="-78"/>
              </a:rPr>
              <a:t>با به کارگیری علم منطق که به دسته بندی و توضیح قواعد ذهن می پردازد، سریعتر و دقیق تر میتوان عوامل لغزش و خطای ذهن را تشخیص داد.</a:t>
            </a:r>
          </a:p>
          <a:p>
            <a:pPr marL="0" marR="0" lvl="0" indent="0" algn="just" defTabSz="914400" rtl="1" eaLnBrk="1" fontAlgn="base" latinLnBrk="0" hangingPunct="1">
              <a:lnSpc>
                <a:spcPct val="100000"/>
              </a:lnSpc>
              <a:spcBef>
                <a:spcPct val="0"/>
              </a:spcBef>
              <a:spcAft>
                <a:spcPct val="0"/>
              </a:spcAft>
              <a:buClrTx/>
              <a:buSzTx/>
              <a:buFontTx/>
              <a:buNone/>
              <a:tabLst/>
            </a:pPr>
            <a:endParaRPr kumimoji="0" lang="fa-IR" sz="2000" b="0" i="0" u="none" strike="noStrike" cap="none" normalizeH="0" dirty="0" smtClean="0">
              <a:ln>
                <a:noFill/>
              </a:ln>
              <a:solidFill>
                <a:schemeClr val="accent2">
                  <a:lumMod val="75000"/>
                </a:schemeClr>
              </a:solidFill>
              <a:effectLst/>
              <a:latin typeface="Arial" pitchFamily="34" charset="0"/>
              <a:cs typeface="B Nazanin" pitchFamily="2" charset="-78"/>
            </a:endParaRPr>
          </a:p>
          <a:p>
            <a:pPr marL="0" marR="0" lvl="0" indent="0" algn="just" defTabSz="914400" rtl="1" eaLnBrk="1" fontAlgn="base" latinLnBrk="0" hangingPunct="1">
              <a:lnSpc>
                <a:spcPct val="100000"/>
              </a:lnSpc>
              <a:spcBef>
                <a:spcPct val="0"/>
              </a:spcBef>
              <a:spcAft>
                <a:spcPct val="0"/>
              </a:spcAft>
              <a:buClrTx/>
              <a:buSzTx/>
              <a:buFontTx/>
              <a:buNone/>
              <a:tabLst/>
            </a:pPr>
            <a:r>
              <a:rPr lang="fa-IR" sz="2000" dirty="0" smtClean="0">
                <a:solidFill>
                  <a:schemeClr val="accent2">
                    <a:lumMod val="75000"/>
                  </a:schemeClr>
                </a:solidFill>
                <a:latin typeface="Arial" pitchFamily="34" charset="0"/>
                <a:cs typeface="B Nazanin" pitchFamily="2" charset="-78"/>
              </a:rPr>
              <a:t>2- </a:t>
            </a:r>
            <a:r>
              <a:rPr lang="fa-IR" sz="2000" dirty="0" smtClean="0">
                <a:latin typeface="Arial" pitchFamily="34" charset="0"/>
                <a:cs typeface="B Nazanin" pitchFamily="2" charset="-78"/>
              </a:rPr>
              <a:t>منطق علم </a:t>
            </a:r>
            <a:r>
              <a:rPr lang="fa-IR" sz="2000" dirty="0" smtClean="0">
                <a:solidFill>
                  <a:schemeClr val="accent2">
                    <a:lumMod val="75000"/>
                  </a:schemeClr>
                </a:solidFill>
                <a:latin typeface="Arial" pitchFamily="34" charset="0"/>
                <a:cs typeface="B Nazanin" pitchFamily="2" charset="-78"/>
              </a:rPr>
              <a:t>«کاربردی»</a:t>
            </a:r>
            <a:r>
              <a:rPr lang="fa-IR" sz="2000" dirty="0" smtClean="0">
                <a:latin typeface="Arial" pitchFamily="34" charset="0"/>
                <a:cs typeface="B Nazanin" pitchFamily="2" charset="-78"/>
              </a:rPr>
              <a:t> است بنابراین با تمرین و ممارست در ان می توان به مهارت بیشتری دست یافت.</a:t>
            </a:r>
          </a:p>
          <a:p>
            <a:pPr marL="0" marR="0" lvl="0" indent="0" algn="just" defTabSz="914400" rtl="1" eaLnBrk="1" fontAlgn="base" latinLnBrk="0" hangingPunct="1">
              <a:lnSpc>
                <a:spcPct val="100000"/>
              </a:lnSpc>
              <a:spcBef>
                <a:spcPct val="0"/>
              </a:spcBef>
              <a:spcAft>
                <a:spcPct val="0"/>
              </a:spcAft>
              <a:buClrTx/>
              <a:buSzTx/>
              <a:buFontTx/>
              <a:buNone/>
              <a:tabLst/>
            </a:pPr>
            <a:endParaRPr lang="fa-IR" sz="2000" dirty="0" smtClean="0">
              <a:latin typeface="Arial" pitchFamily="34" charset="0"/>
              <a:cs typeface="B Nazanin" pitchFamily="2" charset="-78"/>
            </a:endParaRPr>
          </a:p>
          <a:p>
            <a:pPr marL="0" marR="0" lvl="0" indent="0" algn="just" defTabSz="914400" rtl="1" eaLnBrk="1" fontAlgn="base" latinLnBrk="0" hangingPunct="1">
              <a:lnSpc>
                <a:spcPct val="100000"/>
              </a:lnSpc>
              <a:spcBef>
                <a:spcPct val="0"/>
              </a:spcBef>
              <a:spcAft>
                <a:spcPct val="0"/>
              </a:spcAft>
              <a:buClrTx/>
              <a:buSzTx/>
              <a:buFontTx/>
              <a:buNone/>
              <a:tabLst/>
            </a:pPr>
            <a:r>
              <a:rPr lang="fa-IR" sz="2000" dirty="0" smtClean="0">
                <a:solidFill>
                  <a:schemeClr val="accent2">
                    <a:lumMod val="75000"/>
                  </a:schemeClr>
                </a:solidFill>
                <a:latin typeface="Arial" pitchFamily="34" charset="0"/>
                <a:cs typeface="B Nazanin" pitchFamily="2" charset="-78"/>
              </a:rPr>
              <a:t>3- </a:t>
            </a:r>
            <a:r>
              <a:rPr lang="fa-IR" sz="2000" dirty="0" smtClean="0">
                <a:latin typeface="Arial" pitchFamily="34" charset="0"/>
                <a:cs typeface="B Nazanin" pitchFamily="2" charset="-78"/>
              </a:rPr>
              <a:t>دانش منطق </a:t>
            </a:r>
            <a:r>
              <a:rPr lang="fa-IR" sz="2000" dirty="0" smtClean="0">
                <a:solidFill>
                  <a:schemeClr val="accent2">
                    <a:lumMod val="75000"/>
                  </a:schemeClr>
                </a:solidFill>
                <a:latin typeface="Arial" pitchFamily="34" charset="0"/>
                <a:cs typeface="B Nazanin" pitchFamily="2" charset="-78"/>
              </a:rPr>
              <a:t>«ابزاری» </a:t>
            </a:r>
            <a:r>
              <a:rPr lang="fa-IR" sz="2000" dirty="0" smtClean="0">
                <a:latin typeface="Arial" pitchFamily="34" charset="0"/>
                <a:cs typeface="B Nazanin" pitchFamily="2" charset="-78"/>
              </a:rPr>
              <a:t>در خدمت سایر علوم است و مانند سیستم های کنترلی یک خودرو میزان بنزین و سرعت و حرکت و گرمای موتور را به ما نشان می دهد ولی باعث حرکت خودرو نمی شود و مانند شاقول بنایی است.</a:t>
            </a:r>
          </a:p>
          <a:p>
            <a:pPr marL="0" marR="0" lvl="0" indent="0" algn="just" defTabSz="914400" rtl="1" eaLnBrk="1" fontAlgn="base" latinLnBrk="0" hangingPunct="1">
              <a:lnSpc>
                <a:spcPct val="100000"/>
              </a:lnSpc>
              <a:spcBef>
                <a:spcPct val="0"/>
              </a:spcBef>
              <a:spcAft>
                <a:spcPct val="0"/>
              </a:spcAft>
              <a:buClrTx/>
              <a:buSzTx/>
              <a:buFontTx/>
              <a:buNone/>
              <a:tabLst/>
            </a:pPr>
            <a:endParaRPr lang="fa-IR" sz="2000" dirty="0" smtClean="0">
              <a:solidFill>
                <a:schemeClr val="accent2">
                  <a:lumMod val="75000"/>
                </a:schemeClr>
              </a:solidFill>
              <a:latin typeface="Arial" pitchFamily="34" charset="0"/>
              <a:cs typeface="B Nazanin" pitchFamily="2" charset="-78"/>
            </a:endParaRPr>
          </a:p>
          <a:p>
            <a:pPr marL="0" marR="0" lvl="0" indent="0" algn="just" defTabSz="914400" rtl="1" eaLnBrk="1" fontAlgn="base" latinLnBrk="0" hangingPunct="1">
              <a:lnSpc>
                <a:spcPct val="100000"/>
              </a:lnSpc>
              <a:spcBef>
                <a:spcPct val="0"/>
              </a:spcBef>
              <a:spcAft>
                <a:spcPct val="0"/>
              </a:spcAft>
              <a:buClrTx/>
              <a:buSzTx/>
              <a:buFontTx/>
              <a:buNone/>
              <a:tabLst/>
            </a:pPr>
            <a:r>
              <a:rPr lang="fa-IR" sz="2000" dirty="0" smtClean="0">
                <a:solidFill>
                  <a:schemeClr val="accent2">
                    <a:lumMod val="75000"/>
                  </a:schemeClr>
                </a:solidFill>
                <a:latin typeface="Arial" pitchFamily="34" charset="0"/>
                <a:cs typeface="B Nazanin" pitchFamily="2" charset="-78"/>
              </a:rPr>
              <a:t>شاقول بنایی: </a:t>
            </a:r>
            <a:r>
              <a:rPr lang="fa-IR" sz="2000" dirty="0" smtClean="0">
                <a:latin typeface="Arial" pitchFamily="34" charset="0"/>
                <a:cs typeface="B Nazanin" pitchFamily="2" charset="-78"/>
              </a:rPr>
              <a:t>ابزاری در بنایی که برای تراز کردن دیوار استفاده می شود.</a:t>
            </a:r>
            <a:endParaRPr lang="fa-IR" sz="2000" dirty="0" smtClean="0">
              <a:solidFill>
                <a:schemeClr val="accent2">
                  <a:lumMod val="75000"/>
                </a:schemeClr>
              </a:solidFill>
              <a:latin typeface="Arial" pitchFamily="34" charset="0"/>
              <a:cs typeface="B Nazanin" pitchFamily="2" charset="-78"/>
            </a:endParaRPr>
          </a:p>
          <a:p>
            <a:pPr marL="0" marR="0" lvl="0" indent="0" algn="just" defTabSz="914400" rtl="1" eaLnBrk="1" fontAlgn="base" latinLnBrk="0" hangingPunct="1">
              <a:lnSpc>
                <a:spcPct val="100000"/>
              </a:lnSpc>
              <a:spcBef>
                <a:spcPct val="0"/>
              </a:spcBef>
              <a:spcAft>
                <a:spcPct val="0"/>
              </a:spcAft>
              <a:buClrTx/>
              <a:buSzTx/>
              <a:buFontTx/>
              <a:buNone/>
              <a:tabLst/>
            </a:pPr>
            <a:endParaRPr kumimoji="0" lang="fa-IR" sz="2000" b="0" i="0" u="none" strike="noStrike" cap="none" normalizeH="0" dirty="0" smtClean="0">
              <a:ln>
                <a:noFill/>
              </a:ln>
              <a:effectLst/>
              <a:latin typeface="Arial" pitchFamily="34" charset="0"/>
              <a:cs typeface="B Nazanin" pitchFamily="2" charset="-78"/>
            </a:endParaRPr>
          </a:p>
          <a:p>
            <a:pPr marL="0" marR="0" lvl="0" indent="0" algn="just" defTabSz="914400" rtl="1" eaLnBrk="1" fontAlgn="base" latinLnBrk="0" hangingPunct="1">
              <a:lnSpc>
                <a:spcPct val="100000"/>
              </a:lnSpc>
              <a:spcBef>
                <a:spcPct val="0"/>
              </a:spcBef>
              <a:spcAft>
                <a:spcPct val="0"/>
              </a:spcAft>
              <a:buClrTx/>
              <a:buSzTx/>
              <a:buFontTx/>
              <a:buNone/>
              <a:tabLst/>
            </a:pPr>
            <a:endParaRPr kumimoji="0" lang="fa-IR" sz="2000" b="0" i="0" u="none" strike="noStrike" cap="none" normalizeH="0" dirty="0" smtClean="0">
              <a:ln>
                <a:noFill/>
              </a:ln>
              <a:effectLst/>
              <a:latin typeface="Arial" pitchFamily="34" charset="0"/>
              <a:cs typeface="B Nazanin" pitchFamily="2" charset="-78"/>
            </a:endParaRPr>
          </a:p>
          <a:p>
            <a:pPr marL="0" marR="0" lvl="0" indent="0" algn="just" defTabSz="914400" rtl="1" eaLnBrk="1" fontAlgn="base" latinLnBrk="0" hangingPunct="1">
              <a:lnSpc>
                <a:spcPct val="100000"/>
              </a:lnSpc>
              <a:spcBef>
                <a:spcPct val="0"/>
              </a:spcBef>
              <a:spcAft>
                <a:spcPct val="0"/>
              </a:spcAft>
              <a:buClrTx/>
              <a:buSzTx/>
              <a:buFontTx/>
              <a:buNone/>
              <a:tabLst/>
            </a:pPr>
            <a:endParaRPr kumimoji="0" lang="fa-IR" sz="2000" b="0" i="0" u="none" strike="noStrike" cap="none" normalizeH="0" dirty="0" smtClean="0">
              <a:ln>
                <a:noFill/>
              </a:ln>
              <a:solidFill>
                <a:schemeClr val="tx1">
                  <a:lumMod val="95000"/>
                  <a:lumOff val="5000"/>
                </a:schemeClr>
              </a:solidFill>
              <a:effectLst/>
              <a:latin typeface="Arial" pitchFamily="34" charset="0"/>
              <a:cs typeface="B Nazanin" pitchFamily="2" charset="-78"/>
            </a:endParaRPr>
          </a:p>
          <a:p>
            <a:pPr marL="0" marR="0" lvl="0" indent="0" algn="just" defTabSz="914400" rtl="1" eaLnBrk="1" fontAlgn="base" latinLnBrk="0" hangingPunct="1">
              <a:lnSpc>
                <a:spcPct val="100000"/>
              </a:lnSpc>
              <a:spcBef>
                <a:spcPct val="0"/>
              </a:spcBef>
              <a:spcAft>
                <a:spcPct val="0"/>
              </a:spcAft>
              <a:buClrTx/>
              <a:buSzTx/>
              <a:buFontTx/>
              <a:buNone/>
              <a:tabLst/>
            </a:pPr>
            <a:endParaRPr lang="fa-IR" sz="3200" baseline="0" dirty="0" smtClean="0">
              <a:solidFill>
                <a:schemeClr val="tx1">
                  <a:lumMod val="95000"/>
                  <a:lumOff val="5000"/>
                </a:schemeClr>
              </a:solidFill>
              <a:latin typeface="Arial" pitchFamily="34" charset="0"/>
              <a:cs typeface="B Nazanin" pitchFamily="2" charset="-78"/>
            </a:endParaRPr>
          </a:p>
          <a:p>
            <a:pPr marL="0" marR="0" lvl="0" indent="0" algn="just" defTabSz="914400" rtl="1" eaLnBrk="1" fontAlgn="base" latinLnBrk="0" hangingPunct="1">
              <a:lnSpc>
                <a:spcPct val="100000"/>
              </a:lnSpc>
              <a:spcBef>
                <a:spcPct val="0"/>
              </a:spcBef>
              <a:spcAft>
                <a:spcPct val="0"/>
              </a:spcAft>
              <a:buClrTx/>
              <a:buSzTx/>
              <a:buFontTx/>
              <a:buNone/>
              <a:tabLst/>
            </a:pPr>
            <a:endParaRPr kumimoji="0" lang="fa-IR" sz="3200" b="0" i="0" u="none" strike="noStrike" cap="none" normalizeH="0" dirty="0" smtClean="0">
              <a:ln>
                <a:noFill/>
              </a:ln>
              <a:solidFill>
                <a:schemeClr val="tx1">
                  <a:lumMod val="95000"/>
                  <a:lumOff val="5000"/>
                </a:schemeClr>
              </a:solidFill>
              <a:effectLst/>
              <a:latin typeface="Arial" pitchFamily="34" charset="0"/>
              <a:cs typeface="B Nazanin" pitchFamily="2" charset="-78"/>
            </a:endParaRPr>
          </a:p>
          <a:p>
            <a:pPr marL="0" marR="0" lvl="0" indent="0" algn="just" defTabSz="914400" rtl="1" eaLnBrk="1" fontAlgn="base" latinLnBrk="0" hangingPunct="1">
              <a:lnSpc>
                <a:spcPct val="100000"/>
              </a:lnSpc>
              <a:spcBef>
                <a:spcPct val="0"/>
              </a:spcBef>
              <a:spcAft>
                <a:spcPct val="0"/>
              </a:spcAft>
              <a:buClrTx/>
              <a:buSzTx/>
              <a:buFontTx/>
              <a:buNone/>
              <a:tabLst/>
            </a:pPr>
            <a:endParaRPr lang="fa-IR" sz="3200" baseline="0" dirty="0" smtClean="0">
              <a:solidFill>
                <a:schemeClr val="tx1">
                  <a:lumMod val="95000"/>
                  <a:lumOff val="5000"/>
                </a:schemeClr>
              </a:solidFill>
              <a:latin typeface="Arial" pitchFamily="34" charset="0"/>
              <a:cs typeface="B Nazanin" pitchFamily="2" charset="-78"/>
            </a:endParaRPr>
          </a:p>
          <a:p>
            <a:pPr marL="0" marR="0" lvl="0" indent="0" algn="just" defTabSz="914400" rtl="1" eaLnBrk="1" fontAlgn="base" latinLnBrk="0" hangingPunct="1">
              <a:lnSpc>
                <a:spcPct val="100000"/>
              </a:lnSpc>
              <a:spcBef>
                <a:spcPct val="0"/>
              </a:spcBef>
              <a:spcAft>
                <a:spcPct val="0"/>
              </a:spcAft>
              <a:buClrTx/>
              <a:buSzTx/>
              <a:buFontTx/>
              <a:buNone/>
              <a:tabLst/>
            </a:pPr>
            <a:endParaRPr kumimoji="0" lang="fa-IR" sz="3200" b="0" i="0" u="none" strike="noStrike" cap="none" normalizeH="0" dirty="0" smtClean="0">
              <a:ln>
                <a:noFill/>
              </a:ln>
              <a:solidFill>
                <a:schemeClr val="tx1">
                  <a:lumMod val="95000"/>
                  <a:lumOff val="5000"/>
                </a:schemeClr>
              </a:solidFill>
              <a:effectLst/>
              <a:latin typeface="Arial" pitchFamily="34" charset="0"/>
              <a:cs typeface="B Nazanin" pitchFamily="2" charset="-78"/>
            </a:endParaRPr>
          </a:p>
          <a:p>
            <a:pPr marL="0" marR="0" lvl="0" indent="0" algn="just" defTabSz="914400" rtl="1" eaLnBrk="1" fontAlgn="base" latinLnBrk="0" hangingPunct="1">
              <a:lnSpc>
                <a:spcPct val="100000"/>
              </a:lnSpc>
              <a:spcBef>
                <a:spcPct val="0"/>
              </a:spcBef>
              <a:spcAft>
                <a:spcPct val="0"/>
              </a:spcAft>
              <a:buClrTx/>
              <a:buSzTx/>
              <a:buFontTx/>
              <a:buNone/>
              <a:tabLst/>
            </a:pPr>
            <a:endParaRPr lang="fa-IR" sz="3200" baseline="0" dirty="0" smtClean="0">
              <a:solidFill>
                <a:schemeClr val="tx1">
                  <a:lumMod val="95000"/>
                  <a:lumOff val="5000"/>
                </a:schemeClr>
              </a:solidFill>
              <a:latin typeface="Arial" pitchFamily="34" charset="0"/>
              <a:cs typeface="B Nazanin" pitchFamily="2" charset="-78"/>
            </a:endParaRPr>
          </a:p>
          <a:p>
            <a:pPr marL="0" marR="0" lvl="0" indent="0" algn="just" defTabSz="914400" rtl="1" eaLnBrk="1" fontAlgn="base" latinLnBrk="0" hangingPunct="1">
              <a:lnSpc>
                <a:spcPct val="100000"/>
              </a:lnSpc>
              <a:spcBef>
                <a:spcPct val="0"/>
              </a:spcBef>
              <a:spcAft>
                <a:spcPct val="0"/>
              </a:spcAft>
              <a:buClrTx/>
              <a:buSzTx/>
              <a:buFontTx/>
              <a:buNone/>
              <a:tabLst/>
            </a:pPr>
            <a:endParaRPr kumimoji="0" lang="fa-IR" sz="3200" b="0" i="0" u="none" strike="noStrike" cap="none" normalizeH="0" dirty="0" smtClean="0">
              <a:ln>
                <a:noFill/>
              </a:ln>
              <a:solidFill>
                <a:schemeClr val="tx1">
                  <a:lumMod val="95000"/>
                  <a:lumOff val="5000"/>
                </a:schemeClr>
              </a:solidFill>
              <a:effectLst/>
              <a:latin typeface="Arial" pitchFamily="34" charset="0"/>
              <a:cs typeface="B Nazanin" pitchFamily="2" charset="-78"/>
            </a:endParaRPr>
          </a:p>
          <a:p>
            <a:pPr marL="0" marR="0" lvl="0" indent="0" algn="just" defTabSz="914400" rtl="1" eaLnBrk="1" fontAlgn="base" latinLnBrk="0" hangingPunct="1">
              <a:lnSpc>
                <a:spcPct val="100000"/>
              </a:lnSpc>
              <a:spcBef>
                <a:spcPct val="0"/>
              </a:spcBef>
              <a:spcAft>
                <a:spcPct val="0"/>
              </a:spcAft>
              <a:buClrTx/>
              <a:buSzTx/>
              <a:buFontTx/>
              <a:buNone/>
              <a:tabLst/>
            </a:pPr>
            <a:endParaRPr lang="fa-IR" sz="3200" baseline="0" dirty="0" smtClean="0">
              <a:solidFill>
                <a:schemeClr val="tx1">
                  <a:lumMod val="95000"/>
                  <a:lumOff val="5000"/>
                </a:schemeClr>
              </a:solidFill>
              <a:latin typeface="Arial" pitchFamily="34" charset="0"/>
              <a:cs typeface="B Nazanin" pitchFamily="2" charset="-78"/>
            </a:endParaRPr>
          </a:p>
          <a:p>
            <a:pPr marL="0" marR="0" lvl="0" indent="0" algn="just" defTabSz="914400" rtl="1" eaLnBrk="1" fontAlgn="base" latinLnBrk="0" hangingPunct="1">
              <a:lnSpc>
                <a:spcPct val="100000"/>
              </a:lnSpc>
              <a:spcBef>
                <a:spcPct val="0"/>
              </a:spcBef>
              <a:spcAft>
                <a:spcPct val="0"/>
              </a:spcAft>
              <a:buClrTx/>
              <a:buSzTx/>
              <a:buFontTx/>
              <a:buNone/>
              <a:tabLst/>
            </a:pPr>
            <a:endParaRPr kumimoji="0" lang="fa-IR" sz="3200" b="0" i="0" u="none" strike="noStrike" cap="none" normalizeH="0" dirty="0" smtClean="0">
              <a:ln>
                <a:noFill/>
              </a:ln>
              <a:solidFill>
                <a:schemeClr val="tx1">
                  <a:lumMod val="95000"/>
                  <a:lumOff val="5000"/>
                </a:schemeClr>
              </a:solidFill>
              <a:effectLst/>
              <a:latin typeface="Arial" pitchFamily="34" charset="0"/>
              <a:cs typeface="B Nazanin" pitchFamily="2" charset="-78"/>
            </a:endParaRPr>
          </a:p>
          <a:p>
            <a:pPr marL="0" marR="0" lvl="0" indent="0" algn="just" defTabSz="914400" rtl="1" eaLnBrk="1" fontAlgn="base" latinLnBrk="0" hangingPunct="1">
              <a:lnSpc>
                <a:spcPct val="100000"/>
              </a:lnSpc>
              <a:spcBef>
                <a:spcPct val="0"/>
              </a:spcBef>
              <a:spcAft>
                <a:spcPct val="0"/>
              </a:spcAft>
              <a:buClrTx/>
              <a:buSzTx/>
              <a:buFontTx/>
              <a:buNone/>
              <a:tabLst/>
            </a:pPr>
            <a:endParaRPr lang="fa-IR" sz="3200" baseline="0" dirty="0" smtClean="0">
              <a:solidFill>
                <a:schemeClr val="tx1">
                  <a:lumMod val="95000"/>
                  <a:lumOff val="5000"/>
                </a:schemeClr>
              </a:solidFill>
              <a:latin typeface="Arial" pitchFamily="34" charset="0"/>
              <a:cs typeface="B Nazanin" pitchFamily="2" charset="-78"/>
            </a:endParaRPr>
          </a:p>
          <a:p>
            <a:pPr marL="0" marR="0" lvl="0" indent="0" algn="just" defTabSz="914400" rtl="1" eaLnBrk="1" fontAlgn="base" latinLnBrk="0" hangingPunct="1">
              <a:lnSpc>
                <a:spcPct val="100000"/>
              </a:lnSpc>
              <a:spcBef>
                <a:spcPct val="0"/>
              </a:spcBef>
              <a:spcAft>
                <a:spcPct val="0"/>
              </a:spcAft>
              <a:buClrTx/>
              <a:buSzTx/>
              <a:buFontTx/>
              <a:buNone/>
              <a:tabLst/>
            </a:pPr>
            <a:endParaRPr kumimoji="0" lang="en-US" sz="3200" b="0" i="0" u="none" strike="noStrike" cap="none" normalizeH="0" baseline="0" dirty="0" smtClean="0">
              <a:ln>
                <a:noFill/>
              </a:ln>
              <a:solidFill>
                <a:schemeClr val="tx1">
                  <a:lumMod val="95000"/>
                  <a:lumOff val="5000"/>
                </a:schemeClr>
              </a:solidFill>
              <a:effectLst/>
              <a:latin typeface="Arial" pitchFamily="34" charset="0"/>
              <a:cs typeface="B Nazanin" pitchFamily="2" charset="-78"/>
            </a:endParaRPr>
          </a:p>
        </p:txBody>
      </p:sp>
    </p:spTree>
  </p:cSld>
  <p:clrMapOvr>
    <a:masterClrMapping/>
  </p:clrMapOvr>
  <p:transition>
    <p:wipe dir="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sp>
        <p:nvSpPr>
          <p:cNvPr id="4" name="Flowchart: Document 3"/>
          <p:cNvSpPr/>
          <p:nvPr/>
        </p:nvSpPr>
        <p:spPr>
          <a:xfrm flipH="1">
            <a:off x="457200" y="304800"/>
            <a:ext cx="8229600" cy="6248400"/>
          </a:xfrm>
          <a:prstGeom prst="flowChartDocument">
            <a:avLst/>
          </a:prstGeom>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4097" name="Rectangle 1"/>
          <p:cNvSpPr>
            <a:spLocks noChangeArrowheads="1"/>
          </p:cNvSpPr>
          <p:nvPr/>
        </p:nvSpPr>
        <p:spPr bwMode="auto">
          <a:xfrm>
            <a:off x="762000" y="762000"/>
            <a:ext cx="7696200" cy="3970318"/>
          </a:xfrm>
          <a:prstGeom prst="rect">
            <a:avLst/>
          </a:prstGeom>
          <a:solidFill>
            <a:srgbClr val="FFFFFF"/>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1" eaLnBrk="1" fontAlgn="base" latinLnBrk="0" hangingPunct="1">
              <a:lnSpc>
                <a:spcPct val="100000"/>
              </a:lnSpc>
              <a:spcBef>
                <a:spcPct val="0"/>
              </a:spcBef>
              <a:spcAft>
                <a:spcPct val="0"/>
              </a:spcAft>
              <a:buClrTx/>
              <a:buSzTx/>
              <a:tabLst/>
            </a:pPr>
            <a:r>
              <a:rPr lang="fa-IR" sz="3200" b="1" dirty="0" smtClean="0">
                <a:solidFill>
                  <a:schemeClr val="accent1">
                    <a:lumMod val="75000"/>
                  </a:schemeClr>
                </a:solidFill>
                <a:latin typeface="Tahoma" pitchFamily="34" charset="0"/>
                <a:ea typeface="Times New Roman" pitchFamily="18" charset="0"/>
                <a:cs typeface="B Nazanin" pitchFamily="2" charset="-78"/>
              </a:rPr>
              <a:t>حیطه کاربرد منطق</a:t>
            </a:r>
          </a:p>
          <a:p>
            <a:pPr marL="0" marR="0" lvl="0" indent="0" algn="just" defTabSz="914400" rtl="1" eaLnBrk="1" fontAlgn="base" latinLnBrk="0" hangingPunct="1">
              <a:lnSpc>
                <a:spcPct val="100000"/>
              </a:lnSpc>
              <a:spcBef>
                <a:spcPct val="0"/>
              </a:spcBef>
              <a:spcAft>
                <a:spcPct val="0"/>
              </a:spcAft>
              <a:buClrTx/>
              <a:buSzTx/>
              <a:tabLst/>
            </a:pPr>
            <a:endParaRPr lang="fa-IR" sz="3200" dirty="0" smtClean="0">
              <a:solidFill>
                <a:schemeClr val="accent1">
                  <a:lumMod val="75000"/>
                </a:schemeClr>
              </a:solidFill>
              <a:latin typeface="Tahoma" pitchFamily="34" charset="0"/>
              <a:ea typeface="Times New Roman" pitchFamily="18" charset="0"/>
              <a:cs typeface="B Nazanin" pitchFamily="2" charset="-78"/>
            </a:endParaRPr>
          </a:p>
          <a:p>
            <a:pPr marL="0" marR="0" lvl="0" indent="0" algn="just" defTabSz="914400" rtl="1" eaLnBrk="1" fontAlgn="base" latinLnBrk="0" hangingPunct="1">
              <a:lnSpc>
                <a:spcPct val="100000"/>
              </a:lnSpc>
              <a:spcBef>
                <a:spcPct val="0"/>
              </a:spcBef>
              <a:spcAft>
                <a:spcPct val="0"/>
              </a:spcAft>
              <a:buClrTx/>
              <a:buSzTx/>
              <a:buFont typeface="Wingdings" pitchFamily="2" charset="2"/>
              <a:buChar char="ü"/>
              <a:tabLst/>
            </a:pPr>
            <a:r>
              <a:rPr lang="fa-IR" sz="2200" dirty="0" smtClean="0">
                <a:solidFill>
                  <a:schemeClr val="accent1">
                    <a:lumMod val="75000"/>
                  </a:schemeClr>
                </a:solidFill>
                <a:latin typeface="Tahoma" pitchFamily="34" charset="0"/>
                <a:ea typeface="Times New Roman" pitchFamily="18" charset="0"/>
                <a:cs typeface="B Nazanin" pitchFamily="2" charset="-78"/>
              </a:rPr>
              <a:t> </a:t>
            </a:r>
            <a:r>
              <a:rPr lang="fa-IR" sz="2200" dirty="0" smtClean="0">
                <a:latin typeface="Tahoma" pitchFamily="34" charset="0"/>
                <a:ea typeface="Times New Roman" pitchFamily="18" charset="0"/>
                <a:cs typeface="B Nazanin" pitchFamily="2" charset="-78"/>
              </a:rPr>
              <a:t> برای </a:t>
            </a:r>
            <a:r>
              <a:rPr lang="fa-IR" sz="2200" b="1" dirty="0" smtClean="0">
                <a:solidFill>
                  <a:schemeClr val="accent1">
                    <a:lumMod val="75000"/>
                  </a:schemeClr>
                </a:solidFill>
                <a:latin typeface="Tahoma" pitchFamily="34" charset="0"/>
                <a:ea typeface="Times New Roman" pitchFamily="18" charset="0"/>
                <a:cs typeface="B Nazanin" pitchFamily="2" charset="-78"/>
              </a:rPr>
              <a:t>فهم فلسفه </a:t>
            </a:r>
            <a:r>
              <a:rPr lang="fa-IR" sz="2200" dirty="0" smtClean="0">
                <a:latin typeface="Tahoma" pitchFamily="34" charset="0"/>
                <a:ea typeface="Times New Roman" pitchFamily="18" charset="0"/>
                <a:cs typeface="B Nazanin" pitchFamily="2" charset="-78"/>
              </a:rPr>
              <a:t>و ارزیابی ادیشه های فلسفه</a:t>
            </a:r>
            <a:endParaRPr lang="fa-IR" sz="2200" dirty="0" smtClean="0">
              <a:solidFill>
                <a:schemeClr val="accent1">
                  <a:lumMod val="75000"/>
                </a:schemeClr>
              </a:solidFill>
              <a:latin typeface="Tahoma" pitchFamily="34" charset="0"/>
              <a:ea typeface="Times New Roman" pitchFamily="18" charset="0"/>
              <a:cs typeface="B Nazanin" pitchFamily="2" charset="-78"/>
            </a:endParaRPr>
          </a:p>
          <a:p>
            <a:pPr marL="0" marR="0" lvl="0" indent="0" algn="just" defTabSz="914400" rtl="1" eaLnBrk="1" fontAlgn="base" latinLnBrk="0" hangingPunct="1">
              <a:lnSpc>
                <a:spcPct val="100000"/>
              </a:lnSpc>
              <a:spcBef>
                <a:spcPct val="0"/>
              </a:spcBef>
              <a:spcAft>
                <a:spcPct val="0"/>
              </a:spcAft>
              <a:buClrTx/>
              <a:buSzTx/>
              <a:buFont typeface="Wingdings" pitchFamily="2" charset="2"/>
              <a:buChar char="ü"/>
              <a:tabLst/>
            </a:pPr>
            <a:endParaRPr lang="fa-IR" sz="2200" dirty="0" smtClean="0">
              <a:solidFill>
                <a:schemeClr val="accent1">
                  <a:lumMod val="75000"/>
                </a:schemeClr>
              </a:solidFill>
              <a:latin typeface="Tahoma" pitchFamily="34" charset="0"/>
              <a:ea typeface="Times New Roman" pitchFamily="18" charset="0"/>
              <a:cs typeface="B Nazanin" pitchFamily="2" charset="-78"/>
            </a:endParaRPr>
          </a:p>
          <a:p>
            <a:pPr marL="0" marR="0" lvl="0" indent="0" algn="just" defTabSz="914400" rtl="1" eaLnBrk="1" fontAlgn="base" latinLnBrk="0" hangingPunct="1">
              <a:lnSpc>
                <a:spcPct val="100000"/>
              </a:lnSpc>
              <a:spcBef>
                <a:spcPct val="0"/>
              </a:spcBef>
              <a:spcAft>
                <a:spcPct val="0"/>
              </a:spcAft>
              <a:buClrTx/>
              <a:buSzTx/>
              <a:buFont typeface="Wingdings" pitchFamily="2" charset="2"/>
              <a:buChar char="ü"/>
              <a:tabLst/>
            </a:pPr>
            <a:r>
              <a:rPr lang="fa-IR" sz="2200" dirty="0" smtClean="0">
                <a:solidFill>
                  <a:schemeClr val="accent1">
                    <a:lumMod val="75000"/>
                  </a:schemeClr>
                </a:solidFill>
                <a:latin typeface="Tahoma" pitchFamily="34" charset="0"/>
                <a:ea typeface="Times New Roman" pitchFamily="18" charset="0"/>
                <a:cs typeface="B Nazanin" pitchFamily="2" charset="-78"/>
              </a:rPr>
              <a:t> </a:t>
            </a:r>
            <a:r>
              <a:rPr lang="fa-IR" sz="2200" dirty="0" smtClean="0">
                <a:latin typeface="Tahoma" pitchFamily="34" charset="0"/>
                <a:ea typeface="Times New Roman" pitchFamily="18" charset="0"/>
                <a:cs typeface="B Nazanin" pitchFamily="2" charset="-78"/>
              </a:rPr>
              <a:t>در</a:t>
            </a:r>
            <a:r>
              <a:rPr lang="fa-IR" sz="2200" dirty="0" smtClean="0">
                <a:solidFill>
                  <a:schemeClr val="accent1">
                    <a:lumMod val="75000"/>
                  </a:schemeClr>
                </a:solidFill>
                <a:latin typeface="Tahoma" pitchFamily="34" charset="0"/>
                <a:ea typeface="Times New Roman" pitchFamily="18" charset="0"/>
                <a:cs typeface="B Nazanin" pitchFamily="2" charset="-78"/>
              </a:rPr>
              <a:t> </a:t>
            </a:r>
            <a:r>
              <a:rPr lang="fa-IR" sz="2200" b="1" dirty="0" smtClean="0">
                <a:solidFill>
                  <a:schemeClr val="accent1">
                    <a:lumMod val="75000"/>
                  </a:schemeClr>
                </a:solidFill>
                <a:latin typeface="Tahoma" pitchFamily="34" charset="0"/>
                <a:ea typeface="Times New Roman" pitchFamily="18" charset="0"/>
                <a:cs typeface="B Nazanin" pitchFamily="2" charset="-78"/>
              </a:rPr>
              <a:t>سراسر زندگی </a:t>
            </a:r>
            <a:r>
              <a:rPr lang="fa-IR" sz="2200" dirty="0" smtClean="0">
                <a:latin typeface="Tahoma" pitchFamily="34" charset="0"/>
                <a:ea typeface="Times New Roman" pitchFamily="18" charset="0"/>
                <a:cs typeface="B Nazanin" pitchFamily="2" charset="-78"/>
              </a:rPr>
              <a:t>برای درست فکر کردن و درست تصمیم گرفتن</a:t>
            </a:r>
          </a:p>
          <a:p>
            <a:pPr marL="0" marR="0" lvl="0" indent="0" algn="just" defTabSz="914400" rtl="1" eaLnBrk="1" fontAlgn="base" latinLnBrk="0" hangingPunct="1">
              <a:lnSpc>
                <a:spcPct val="100000"/>
              </a:lnSpc>
              <a:spcBef>
                <a:spcPct val="0"/>
              </a:spcBef>
              <a:spcAft>
                <a:spcPct val="0"/>
              </a:spcAft>
              <a:buClrTx/>
              <a:buSzTx/>
              <a:tabLst/>
            </a:pPr>
            <a:endParaRPr lang="fa-IR" sz="2200" dirty="0" smtClean="0">
              <a:latin typeface="Tahoma" pitchFamily="34" charset="0"/>
              <a:ea typeface="Times New Roman" pitchFamily="18" charset="0"/>
              <a:cs typeface="B Nazanin" pitchFamily="2" charset="-78"/>
            </a:endParaRPr>
          </a:p>
          <a:p>
            <a:pPr marL="0" marR="0" lvl="0" indent="0" algn="just" defTabSz="914400" rtl="1" eaLnBrk="1" fontAlgn="base" latinLnBrk="0" hangingPunct="1">
              <a:lnSpc>
                <a:spcPct val="100000"/>
              </a:lnSpc>
              <a:spcBef>
                <a:spcPct val="0"/>
              </a:spcBef>
              <a:spcAft>
                <a:spcPct val="0"/>
              </a:spcAft>
              <a:buClrTx/>
              <a:buSzTx/>
              <a:buFont typeface="Wingdings" pitchFamily="2" charset="2"/>
              <a:buChar char="ü"/>
              <a:tabLst/>
            </a:pPr>
            <a:r>
              <a:rPr lang="fa-IR" sz="2200" dirty="0" smtClean="0">
                <a:solidFill>
                  <a:schemeClr val="accent1">
                    <a:lumMod val="75000"/>
                  </a:schemeClr>
                </a:solidFill>
                <a:latin typeface="Tahoma" pitchFamily="34" charset="0"/>
                <a:ea typeface="Times New Roman" pitchFamily="18" charset="0"/>
                <a:cs typeface="B Nazanin" pitchFamily="2" charset="-78"/>
              </a:rPr>
              <a:t> </a:t>
            </a:r>
            <a:r>
              <a:rPr lang="fa-IR" sz="2200" dirty="0" smtClean="0">
                <a:latin typeface="Tahoma" pitchFamily="34" charset="0"/>
                <a:ea typeface="Times New Roman" pitchFamily="18" charset="0"/>
                <a:cs typeface="B Nazanin" pitchFamily="2" charset="-78"/>
              </a:rPr>
              <a:t>در</a:t>
            </a:r>
            <a:r>
              <a:rPr lang="fa-IR" sz="2200" dirty="0" smtClean="0">
                <a:solidFill>
                  <a:schemeClr val="accent1">
                    <a:lumMod val="75000"/>
                  </a:schemeClr>
                </a:solidFill>
                <a:latin typeface="Tahoma" pitchFamily="34" charset="0"/>
                <a:ea typeface="Times New Roman" pitchFamily="18" charset="0"/>
                <a:cs typeface="B Nazanin" pitchFamily="2" charset="-78"/>
              </a:rPr>
              <a:t> </a:t>
            </a:r>
            <a:r>
              <a:rPr lang="fa-IR" sz="2200" b="1" dirty="0" smtClean="0">
                <a:solidFill>
                  <a:schemeClr val="accent1">
                    <a:lumMod val="75000"/>
                  </a:schemeClr>
                </a:solidFill>
                <a:latin typeface="Tahoma" pitchFamily="34" charset="0"/>
                <a:ea typeface="Times New Roman" pitchFamily="18" charset="0"/>
                <a:cs typeface="B Nazanin" pitchFamily="2" charset="-78"/>
              </a:rPr>
              <a:t>سایر علوم و دانش ها </a:t>
            </a:r>
            <a:r>
              <a:rPr lang="fa-IR" sz="2200" dirty="0" smtClean="0">
                <a:latin typeface="Tahoma" pitchFamily="34" charset="0"/>
                <a:ea typeface="Times New Roman" pitchFamily="18" charset="0"/>
                <a:cs typeface="B Nazanin" pitchFamily="2" charset="-78"/>
              </a:rPr>
              <a:t>مانند: روانشناسی، فقه، حقوق، علوم اجتماعی</a:t>
            </a:r>
          </a:p>
          <a:p>
            <a:pPr marL="0" marR="0" lvl="0" indent="0" algn="just" defTabSz="914400" rtl="1" eaLnBrk="1" fontAlgn="base" latinLnBrk="0" hangingPunct="1">
              <a:lnSpc>
                <a:spcPct val="100000"/>
              </a:lnSpc>
              <a:spcBef>
                <a:spcPct val="0"/>
              </a:spcBef>
              <a:spcAft>
                <a:spcPct val="0"/>
              </a:spcAft>
              <a:buClrTx/>
              <a:buSzTx/>
              <a:tabLst/>
            </a:pPr>
            <a:endParaRPr lang="fa-IR" sz="2200" dirty="0" smtClean="0">
              <a:latin typeface="Arial" pitchFamily="34" charset="0"/>
              <a:ea typeface="Times New Roman" pitchFamily="18" charset="0"/>
              <a:cs typeface="B Nazanin" pitchFamily="2" charset="-78"/>
            </a:endParaRPr>
          </a:p>
          <a:p>
            <a:pPr marL="0" marR="0" lvl="0" indent="0" algn="just" defTabSz="914400" rtl="1" eaLnBrk="1" fontAlgn="base" latinLnBrk="0" hangingPunct="1">
              <a:lnSpc>
                <a:spcPct val="100000"/>
              </a:lnSpc>
              <a:spcBef>
                <a:spcPct val="0"/>
              </a:spcBef>
              <a:spcAft>
                <a:spcPct val="0"/>
              </a:spcAft>
              <a:buClrTx/>
              <a:buSzTx/>
              <a:tabLst/>
            </a:pPr>
            <a:endParaRPr kumimoji="0" lang="fa-IR" sz="2400" b="0" i="0" u="none" strike="noStrike" cap="none" normalizeH="0" baseline="0" dirty="0" smtClean="0">
              <a:ln>
                <a:noFill/>
              </a:ln>
              <a:solidFill>
                <a:schemeClr val="accent1">
                  <a:lumMod val="75000"/>
                </a:schemeClr>
              </a:solidFill>
              <a:effectLst/>
              <a:latin typeface="Arial" pitchFamily="34" charset="0"/>
              <a:ea typeface="Times New Roman" pitchFamily="18" charset="0"/>
              <a:cs typeface="B Nazanin" pitchFamily="2" charset="-78"/>
            </a:endParaRPr>
          </a:p>
          <a:p>
            <a:pPr marL="0" marR="0" lvl="0" indent="0" algn="just" defTabSz="914400" rtl="1" eaLnBrk="1" fontAlgn="base" latinLnBrk="0" hangingPunct="1">
              <a:lnSpc>
                <a:spcPct val="100000"/>
              </a:lnSpc>
              <a:spcBef>
                <a:spcPct val="0"/>
              </a:spcBef>
              <a:spcAft>
                <a:spcPct val="0"/>
              </a:spcAft>
              <a:buClrTx/>
              <a:buSzTx/>
              <a:tabLst/>
            </a:pPr>
            <a:endParaRPr kumimoji="0" lang="en-US" sz="3200" b="0" i="0" u="none" strike="noStrike" cap="none" normalizeH="0" baseline="0" dirty="0" smtClean="0">
              <a:ln>
                <a:noFill/>
              </a:ln>
              <a:solidFill>
                <a:schemeClr val="accent1">
                  <a:lumMod val="75000"/>
                </a:schemeClr>
              </a:solidFill>
              <a:effectLst/>
              <a:latin typeface="Arial" pitchFamily="34" charset="0"/>
              <a:ea typeface="Times New Roman" pitchFamily="18" charset="0"/>
              <a:cs typeface="B Nazanin" pitchFamily="2" charset="-78"/>
            </a:endParaRPr>
          </a:p>
        </p:txBody>
      </p:sp>
    </p:spTree>
  </p:cSld>
  <p:clrMapOvr>
    <a:masterClrMapping/>
  </p:clrMapOvr>
  <p:transition>
    <p:wipe dir="u"/>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sp>
        <p:nvSpPr>
          <p:cNvPr id="4" name="Rectangle 3"/>
          <p:cNvSpPr/>
          <p:nvPr/>
        </p:nvSpPr>
        <p:spPr>
          <a:xfrm>
            <a:off x="457200" y="304800"/>
            <a:ext cx="8229600" cy="6248400"/>
          </a:xfrm>
          <a:prstGeom prst="rect">
            <a:avLst/>
          </a:prstGeom>
          <a:ln>
            <a:solidFill>
              <a:srgbClr val="7030A0"/>
            </a:solidFill>
            <a:prstDash val="lgDashDotDot"/>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dirty="0"/>
          </a:p>
        </p:txBody>
      </p:sp>
      <p:sp>
        <p:nvSpPr>
          <p:cNvPr id="5" name="TextBox 4"/>
          <p:cNvSpPr txBox="1"/>
          <p:nvPr/>
        </p:nvSpPr>
        <p:spPr>
          <a:xfrm>
            <a:off x="685800" y="609600"/>
            <a:ext cx="7848600" cy="7422545"/>
          </a:xfrm>
          <a:prstGeom prst="rect">
            <a:avLst/>
          </a:prstGeom>
          <a:noFill/>
        </p:spPr>
        <p:txBody>
          <a:bodyPr wrap="square" rtlCol="0">
            <a:spAutoFit/>
          </a:bodyPr>
          <a:lstStyle/>
          <a:p>
            <a:pPr lvl="0" algn="r" rtl="1" eaLnBrk="0" fontAlgn="base" hangingPunct="0">
              <a:spcBef>
                <a:spcPct val="0"/>
              </a:spcBef>
              <a:spcAft>
                <a:spcPct val="0"/>
              </a:spcAft>
            </a:pPr>
            <a:r>
              <a:rPr kumimoji="0" lang="fa-IR" sz="2800" b="1" i="0" u="none" strike="noStrike" cap="none" normalizeH="0" baseline="0" dirty="0" smtClean="0">
                <a:ln>
                  <a:noFill/>
                </a:ln>
                <a:solidFill>
                  <a:srgbClr val="7030A0"/>
                </a:solidFill>
                <a:effectLst/>
                <a:latin typeface="Tahoma" pitchFamily="34" charset="0"/>
                <a:ea typeface="Times New Roman" pitchFamily="18" charset="0"/>
                <a:cs typeface="B Nazanin" pitchFamily="2" charset="-78"/>
              </a:rPr>
              <a:t>دو</a:t>
            </a:r>
            <a:r>
              <a:rPr kumimoji="0" lang="fa-IR" sz="2800" b="1" i="0" u="none" strike="noStrike" cap="none" normalizeH="0" dirty="0" smtClean="0">
                <a:ln>
                  <a:noFill/>
                </a:ln>
                <a:solidFill>
                  <a:srgbClr val="7030A0"/>
                </a:solidFill>
                <a:effectLst/>
                <a:latin typeface="Tahoma" pitchFamily="34" charset="0"/>
                <a:ea typeface="Times New Roman" pitchFamily="18" charset="0"/>
                <a:cs typeface="B Nazanin" pitchFamily="2" charset="-78"/>
              </a:rPr>
              <a:t> حیطه اصلی دانش بشری:</a:t>
            </a:r>
            <a:r>
              <a:rPr kumimoji="0" lang="fa-IR" sz="3200" b="1" i="0" u="none" strike="noStrike" cap="none" normalizeH="0" dirty="0" smtClean="0">
                <a:ln>
                  <a:noFill/>
                </a:ln>
                <a:solidFill>
                  <a:srgbClr val="7030A0"/>
                </a:solidFill>
                <a:effectLst/>
                <a:latin typeface="Tahoma" pitchFamily="34" charset="0"/>
                <a:ea typeface="Times New Roman" pitchFamily="18" charset="0"/>
                <a:cs typeface="B Nazanin" pitchFamily="2" charset="-78"/>
              </a:rPr>
              <a:t>    </a:t>
            </a:r>
            <a:r>
              <a:rPr lang="fa-IR" sz="2800" baseline="0" dirty="0" smtClean="0">
                <a:solidFill>
                  <a:srgbClr val="7030A0"/>
                </a:solidFill>
                <a:latin typeface="Tahoma" pitchFamily="34" charset="0"/>
                <a:ea typeface="Times New Roman" pitchFamily="18" charset="0"/>
                <a:cs typeface="B Nazanin" pitchFamily="2" charset="-78"/>
              </a:rPr>
              <a:t>1-</a:t>
            </a:r>
            <a:r>
              <a:rPr lang="fa-IR" sz="2800" dirty="0" smtClean="0">
                <a:solidFill>
                  <a:srgbClr val="252525"/>
                </a:solidFill>
                <a:latin typeface="Tahoma" pitchFamily="34" charset="0"/>
                <a:ea typeface="Times New Roman" pitchFamily="18" charset="0"/>
                <a:cs typeface="B Nazanin" pitchFamily="2" charset="-78"/>
              </a:rPr>
              <a:t> تصور   </a:t>
            </a:r>
            <a:r>
              <a:rPr lang="fa-IR" sz="2800" dirty="0" smtClean="0">
                <a:solidFill>
                  <a:srgbClr val="7030A0"/>
                </a:solidFill>
                <a:latin typeface="Tahoma" pitchFamily="34" charset="0"/>
                <a:ea typeface="Times New Roman" pitchFamily="18" charset="0"/>
                <a:cs typeface="B Nazanin" pitchFamily="2" charset="-78"/>
              </a:rPr>
              <a:t> 2- </a:t>
            </a:r>
            <a:r>
              <a:rPr lang="fa-IR" sz="2800" dirty="0" smtClean="0">
                <a:solidFill>
                  <a:srgbClr val="252525"/>
                </a:solidFill>
                <a:latin typeface="Tahoma" pitchFamily="34" charset="0"/>
                <a:ea typeface="Times New Roman" pitchFamily="18" charset="0"/>
                <a:cs typeface="B Nazanin" pitchFamily="2" charset="-78"/>
              </a:rPr>
              <a:t>تصدیق</a:t>
            </a:r>
          </a:p>
          <a:p>
            <a:pPr lvl="0" algn="r" rtl="1" eaLnBrk="0" fontAlgn="base" hangingPunct="0">
              <a:spcBef>
                <a:spcPct val="0"/>
              </a:spcBef>
              <a:spcAft>
                <a:spcPct val="0"/>
              </a:spcAft>
            </a:pPr>
            <a:endParaRPr lang="fa-IR" sz="2800" dirty="0" smtClean="0">
              <a:solidFill>
                <a:srgbClr val="252525"/>
              </a:solidFill>
              <a:latin typeface="Tahoma" pitchFamily="34" charset="0"/>
              <a:ea typeface="Times New Roman" pitchFamily="18" charset="0"/>
              <a:cs typeface="B Nazanin" pitchFamily="2" charset="-78"/>
            </a:endParaRPr>
          </a:p>
          <a:p>
            <a:pPr algn="just" rtl="1" eaLnBrk="0" fontAlgn="base" hangingPunct="0">
              <a:lnSpc>
                <a:spcPts val="4060"/>
              </a:lnSpc>
              <a:spcBef>
                <a:spcPct val="0"/>
              </a:spcBef>
              <a:spcAft>
                <a:spcPct val="0"/>
              </a:spcAft>
            </a:pPr>
            <a:r>
              <a:rPr lang="fa-IR" sz="2800" dirty="0" smtClean="0">
                <a:solidFill>
                  <a:srgbClr val="7030A0"/>
                </a:solidFill>
                <a:latin typeface="Tahoma" pitchFamily="34" charset="0"/>
                <a:ea typeface="Times New Roman" pitchFamily="18" charset="0"/>
                <a:cs typeface="B Nazanin" pitchFamily="2" charset="-78"/>
              </a:rPr>
              <a:t>تصور:</a:t>
            </a:r>
          </a:p>
          <a:p>
            <a:pPr lvl="0" algn="just" rtl="1" eaLnBrk="0" fontAlgn="base" hangingPunct="0">
              <a:lnSpc>
                <a:spcPts val="4060"/>
              </a:lnSpc>
              <a:spcBef>
                <a:spcPct val="0"/>
              </a:spcBef>
              <a:spcAft>
                <a:spcPct val="0"/>
              </a:spcAft>
              <a:buFont typeface="Arial" pitchFamily="34" charset="0"/>
              <a:buChar char="•"/>
            </a:pPr>
            <a:r>
              <a:rPr lang="fa-IR" sz="2000" dirty="0" smtClean="0">
                <a:solidFill>
                  <a:srgbClr val="252525"/>
                </a:solidFill>
                <a:latin typeface="Tahoma" pitchFamily="34" charset="0"/>
                <a:ea typeface="Times New Roman" pitchFamily="18" charset="0"/>
                <a:cs typeface="B Nazanin" pitchFamily="2" charset="-78"/>
              </a:rPr>
              <a:t> مفهوم یا مفاهیمی که روی هم رفته یک قضیه یا یک جمله کامل نیستند.</a:t>
            </a:r>
          </a:p>
          <a:p>
            <a:pPr lvl="0" algn="just" rtl="1" eaLnBrk="0" fontAlgn="base" hangingPunct="0">
              <a:spcBef>
                <a:spcPct val="0"/>
              </a:spcBef>
              <a:spcAft>
                <a:spcPct val="0"/>
              </a:spcAft>
              <a:buFont typeface="Arial" pitchFamily="34" charset="0"/>
              <a:buChar char="•"/>
            </a:pPr>
            <a:r>
              <a:rPr lang="fa-IR" sz="2000" dirty="0" smtClean="0">
                <a:solidFill>
                  <a:srgbClr val="252525"/>
                </a:solidFill>
                <a:latin typeface="Tahoma" pitchFamily="34" charset="0"/>
                <a:ea typeface="Times New Roman" pitchFamily="18" charset="0"/>
                <a:cs typeface="B Nazanin" pitchFamily="2" charset="-78"/>
              </a:rPr>
              <a:t> در ان ها </a:t>
            </a:r>
            <a:r>
              <a:rPr lang="fa-IR" sz="2000" dirty="0" smtClean="0">
                <a:solidFill>
                  <a:srgbClr val="7030A0"/>
                </a:solidFill>
                <a:latin typeface="Tahoma" pitchFamily="34" charset="0"/>
                <a:ea typeface="Times New Roman" pitchFamily="18" charset="0"/>
                <a:cs typeface="B Nazanin" pitchFamily="2" charset="-78"/>
              </a:rPr>
              <a:t>حکم و قضاوت </a:t>
            </a:r>
            <a:r>
              <a:rPr lang="fa-IR" sz="2000" dirty="0" smtClean="0">
                <a:solidFill>
                  <a:srgbClr val="252525"/>
                </a:solidFill>
                <a:latin typeface="Tahoma" pitchFamily="34" charset="0"/>
                <a:ea typeface="Times New Roman" pitchFamily="18" charset="0"/>
                <a:cs typeface="B Nazanin" pitchFamily="2" charset="-78"/>
              </a:rPr>
              <a:t>وجود ندارد.</a:t>
            </a:r>
          </a:p>
          <a:p>
            <a:pPr lvl="0" algn="just" rtl="1" eaLnBrk="0" fontAlgn="base" hangingPunct="0">
              <a:spcBef>
                <a:spcPct val="0"/>
              </a:spcBef>
              <a:spcAft>
                <a:spcPct val="0"/>
              </a:spcAft>
              <a:buFont typeface="Arial" pitchFamily="34" charset="0"/>
              <a:buChar char="•"/>
            </a:pPr>
            <a:r>
              <a:rPr lang="fa-IR" sz="2000" dirty="0" smtClean="0">
                <a:solidFill>
                  <a:srgbClr val="252525"/>
                </a:solidFill>
                <a:latin typeface="Tahoma" pitchFamily="34" charset="0"/>
                <a:ea typeface="Times New Roman" pitchFamily="18" charset="0"/>
                <a:cs typeface="B Nazanin" pitchFamily="2" charset="-78"/>
              </a:rPr>
              <a:t> به واقعیت داشتن یا عدم واقعیت ان و ارتباط ان با سایر موجودات کاری نداریم.</a:t>
            </a:r>
          </a:p>
          <a:p>
            <a:pPr lvl="0" algn="just" rtl="1" eaLnBrk="0" fontAlgn="base" hangingPunct="0">
              <a:spcBef>
                <a:spcPct val="0"/>
              </a:spcBef>
              <a:spcAft>
                <a:spcPct val="0"/>
              </a:spcAft>
              <a:buFont typeface="Arial" pitchFamily="34" charset="0"/>
              <a:buChar char="•"/>
            </a:pPr>
            <a:r>
              <a:rPr lang="fa-IR" sz="2000" dirty="0" smtClean="0">
                <a:solidFill>
                  <a:srgbClr val="252525"/>
                </a:solidFill>
                <a:latin typeface="Tahoma" pitchFamily="34" charset="0"/>
                <a:ea typeface="Times New Roman" pitchFamily="18" charset="0"/>
                <a:cs typeface="B Nazanin" pitchFamily="2" charset="-78"/>
              </a:rPr>
              <a:t> با </a:t>
            </a:r>
            <a:r>
              <a:rPr lang="fa-IR" sz="2000" dirty="0" smtClean="0">
                <a:solidFill>
                  <a:srgbClr val="7030A0"/>
                </a:solidFill>
                <a:latin typeface="Tahoma" pitchFamily="34" charset="0"/>
                <a:ea typeface="Times New Roman" pitchFamily="18" charset="0"/>
                <a:cs typeface="B Nazanin" pitchFamily="2" charset="-78"/>
              </a:rPr>
              <a:t>چیست</a:t>
            </a:r>
            <a:r>
              <a:rPr lang="fa-IR" sz="2000" dirty="0" smtClean="0">
                <a:solidFill>
                  <a:srgbClr val="252525"/>
                </a:solidFill>
                <a:latin typeface="Tahoma" pitchFamily="34" charset="0"/>
                <a:ea typeface="Times New Roman" pitchFamily="18" charset="0"/>
                <a:cs typeface="B Nazanin" pitchFamily="2" charset="-78"/>
              </a:rPr>
              <a:t> از ان ها سوال می شود.</a:t>
            </a:r>
          </a:p>
          <a:p>
            <a:pPr lvl="0" algn="just" rtl="1" eaLnBrk="0" fontAlgn="base" hangingPunct="0">
              <a:spcBef>
                <a:spcPct val="0"/>
              </a:spcBef>
              <a:spcAft>
                <a:spcPct val="0"/>
              </a:spcAft>
              <a:buFont typeface="Arial" pitchFamily="34" charset="0"/>
              <a:buChar char="•"/>
            </a:pPr>
            <a:r>
              <a:rPr lang="fa-IR" sz="2000" dirty="0" smtClean="0">
                <a:solidFill>
                  <a:srgbClr val="252525"/>
                </a:solidFill>
                <a:latin typeface="Tahoma" pitchFamily="34" charset="0"/>
                <a:ea typeface="Times New Roman" pitchFamily="18" charset="0"/>
                <a:cs typeface="B Nazanin" pitchFamily="2" charset="-78"/>
              </a:rPr>
              <a:t> در ان خبری وجود ندارد.</a:t>
            </a:r>
          </a:p>
          <a:p>
            <a:pPr lvl="0" algn="just" rtl="1" eaLnBrk="0" fontAlgn="base" hangingPunct="0">
              <a:spcBef>
                <a:spcPct val="0"/>
              </a:spcBef>
              <a:spcAft>
                <a:spcPct val="0"/>
              </a:spcAft>
              <a:buFont typeface="Arial" pitchFamily="34" charset="0"/>
              <a:buChar char="•"/>
            </a:pPr>
            <a:r>
              <a:rPr lang="fa-IR" sz="2000" dirty="0" smtClean="0">
                <a:solidFill>
                  <a:srgbClr val="252525"/>
                </a:solidFill>
                <a:latin typeface="Tahoma" pitchFamily="34" charset="0"/>
                <a:ea typeface="Times New Roman" pitchFamily="18" charset="0"/>
                <a:cs typeface="B Nazanin" pitchFamily="2" charset="-78"/>
              </a:rPr>
              <a:t> چیزی به چیزی نسبت یا سلب داده نشده.</a:t>
            </a:r>
          </a:p>
          <a:p>
            <a:pPr lvl="0" algn="just" rtl="1" eaLnBrk="0" fontAlgn="base" hangingPunct="0">
              <a:spcBef>
                <a:spcPct val="0"/>
              </a:spcBef>
              <a:spcAft>
                <a:spcPct val="0"/>
              </a:spcAft>
              <a:buFont typeface="Arial" pitchFamily="34" charset="0"/>
              <a:buChar char="•"/>
            </a:pPr>
            <a:r>
              <a:rPr lang="fa-IR" sz="2000" dirty="0" smtClean="0">
                <a:solidFill>
                  <a:srgbClr val="252525"/>
                </a:solidFill>
                <a:latin typeface="Tahoma" pitchFamily="34" charset="0"/>
                <a:ea typeface="Times New Roman" pitchFamily="18" charset="0"/>
                <a:cs typeface="B Nazanin" pitchFamily="2" charset="-78"/>
              </a:rPr>
              <a:t> مثال: درخت، دانش اموزان کلاس دهم، ...</a:t>
            </a:r>
          </a:p>
          <a:p>
            <a:pPr lvl="0" algn="just" rtl="1" eaLnBrk="0" fontAlgn="base" hangingPunct="0">
              <a:spcBef>
                <a:spcPct val="0"/>
              </a:spcBef>
              <a:spcAft>
                <a:spcPct val="0"/>
              </a:spcAft>
              <a:buFont typeface="Arial" pitchFamily="34" charset="0"/>
              <a:buChar char="•"/>
            </a:pPr>
            <a:endParaRPr lang="fa-IR" sz="2000" dirty="0" smtClean="0">
              <a:solidFill>
                <a:srgbClr val="252525"/>
              </a:solidFill>
              <a:latin typeface="Tahoma" pitchFamily="34" charset="0"/>
              <a:ea typeface="Times New Roman" pitchFamily="18" charset="0"/>
              <a:cs typeface="B Nazanin" pitchFamily="2" charset="-78"/>
            </a:endParaRPr>
          </a:p>
          <a:p>
            <a:pPr lvl="0" algn="just" rtl="1" eaLnBrk="0" fontAlgn="base" hangingPunct="0">
              <a:spcBef>
                <a:spcPct val="0"/>
              </a:spcBef>
              <a:spcAft>
                <a:spcPct val="0"/>
              </a:spcAft>
            </a:pPr>
            <a:r>
              <a:rPr lang="fa-IR" sz="2000" dirty="0" smtClean="0">
                <a:solidFill>
                  <a:srgbClr val="7030A0"/>
                </a:solidFill>
                <a:latin typeface="Tahoma" pitchFamily="34" charset="0"/>
                <a:ea typeface="Times New Roman" pitchFamily="18" charset="0"/>
                <a:cs typeface="B Nazanin" pitchFamily="2" charset="-78"/>
              </a:rPr>
              <a:t>نکته: در جملات شرطی هر یک از مقدم و تالی به تنهایی تصور اند.</a:t>
            </a:r>
            <a:endParaRPr lang="en-US" sz="2000" dirty="0" smtClean="0">
              <a:solidFill>
                <a:srgbClr val="7030A0"/>
              </a:solidFill>
              <a:latin typeface="Tahoma" pitchFamily="34" charset="0"/>
              <a:ea typeface="Times New Roman" pitchFamily="18" charset="0"/>
              <a:cs typeface="B Nazanin" pitchFamily="2" charset="-78"/>
            </a:endParaRPr>
          </a:p>
          <a:p>
            <a:pPr lvl="0" algn="just" rtl="1" eaLnBrk="0" fontAlgn="base" hangingPunct="0">
              <a:spcBef>
                <a:spcPct val="0"/>
              </a:spcBef>
              <a:spcAft>
                <a:spcPct val="0"/>
              </a:spcAft>
            </a:pPr>
            <a:r>
              <a:rPr lang="fa-IR" sz="2000" dirty="0" smtClean="0">
                <a:solidFill>
                  <a:srgbClr val="7030A0"/>
                </a:solidFill>
                <a:latin typeface="Tahoma" pitchFamily="34" charset="0"/>
                <a:ea typeface="Times New Roman" pitchFamily="18" charset="0"/>
                <a:cs typeface="B Nazanin" pitchFamily="2" charset="-78"/>
              </a:rPr>
              <a:t>نکته: جملات انشایی نیز تصور اند.</a:t>
            </a:r>
          </a:p>
          <a:p>
            <a:pPr lvl="0" algn="just" rtl="1" eaLnBrk="0" fontAlgn="base" hangingPunct="0">
              <a:spcBef>
                <a:spcPct val="0"/>
              </a:spcBef>
              <a:spcAft>
                <a:spcPct val="0"/>
              </a:spcAft>
            </a:pPr>
            <a:endParaRPr lang="fa-IR" sz="2800" dirty="0" smtClean="0">
              <a:solidFill>
                <a:srgbClr val="252525"/>
              </a:solidFill>
              <a:latin typeface="Tahoma" pitchFamily="34" charset="0"/>
              <a:ea typeface="Times New Roman" pitchFamily="18" charset="0"/>
              <a:cs typeface="B Nazanin" pitchFamily="2" charset="-78"/>
            </a:endParaRPr>
          </a:p>
          <a:p>
            <a:pPr lvl="0" algn="just" rtl="1" eaLnBrk="0" fontAlgn="base" hangingPunct="0">
              <a:spcBef>
                <a:spcPct val="0"/>
              </a:spcBef>
              <a:spcAft>
                <a:spcPct val="0"/>
              </a:spcAft>
            </a:pPr>
            <a:endParaRPr kumimoji="0" lang="fa-IR" sz="2000" b="0" i="0" u="none" strike="noStrike" cap="none" normalizeH="0" baseline="0" dirty="0" smtClean="0">
              <a:ln>
                <a:noFill/>
              </a:ln>
              <a:solidFill>
                <a:srgbClr val="252525"/>
              </a:solidFill>
              <a:effectLst/>
              <a:latin typeface="Tahoma" pitchFamily="34" charset="0"/>
              <a:ea typeface="Times New Roman" pitchFamily="18" charset="0"/>
              <a:cs typeface="B Nazanin" pitchFamily="2" charset="-78"/>
            </a:endParaRPr>
          </a:p>
          <a:p>
            <a:pPr lvl="0" algn="just" rtl="1" eaLnBrk="0" fontAlgn="base" hangingPunct="0">
              <a:spcBef>
                <a:spcPct val="0"/>
              </a:spcBef>
              <a:spcAft>
                <a:spcPct val="0"/>
              </a:spcAft>
            </a:pPr>
            <a:endParaRPr lang="fa-IR" sz="2000" dirty="0">
              <a:solidFill>
                <a:srgbClr val="252525"/>
              </a:solidFill>
              <a:latin typeface="Tahoma" pitchFamily="34" charset="0"/>
              <a:ea typeface="Times New Roman" pitchFamily="18" charset="0"/>
              <a:cs typeface="B Nazanin" pitchFamily="2" charset="-78"/>
            </a:endParaRPr>
          </a:p>
          <a:p>
            <a:pPr lvl="0" algn="just" rtl="1" eaLnBrk="0" fontAlgn="base" hangingPunct="0">
              <a:spcBef>
                <a:spcPct val="0"/>
              </a:spcBef>
              <a:spcAft>
                <a:spcPct val="0"/>
              </a:spcAft>
            </a:pPr>
            <a:endParaRPr kumimoji="0" lang="fa-IR" sz="2000" b="0" i="0" u="none" strike="noStrike" cap="none" normalizeH="0" baseline="0" dirty="0" smtClean="0">
              <a:ln>
                <a:noFill/>
              </a:ln>
              <a:solidFill>
                <a:srgbClr val="252525"/>
              </a:solidFill>
              <a:effectLst/>
              <a:latin typeface="Tahoma" pitchFamily="34" charset="0"/>
              <a:ea typeface="Times New Roman" pitchFamily="18" charset="0"/>
              <a:cs typeface="B Nazanin" pitchFamily="2" charset="-78"/>
            </a:endParaRPr>
          </a:p>
          <a:p>
            <a:pPr lvl="0" algn="just" rtl="1" eaLnBrk="0" fontAlgn="base" hangingPunct="0">
              <a:spcBef>
                <a:spcPct val="0"/>
              </a:spcBef>
              <a:spcAft>
                <a:spcPct val="0"/>
              </a:spcAft>
            </a:pPr>
            <a:endParaRPr lang="fa-IR" sz="2000" dirty="0">
              <a:solidFill>
                <a:srgbClr val="252525"/>
              </a:solidFill>
              <a:latin typeface="Tahoma" pitchFamily="34" charset="0"/>
              <a:ea typeface="Times New Roman" pitchFamily="18" charset="0"/>
              <a:cs typeface="B Nazanin" pitchFamily="2" charset="-78"/>
            </a:endParaRPr>
          </a:p>
          <a:p>
            <a:pPr lvl="0" algn="just" rtl="1" eaLnBrk="0" fontAlgn="base" hangingPunct="0">
              <a:spcBef>
                <a:spcPct val="0"/>
              </a:spcBef>
              <a:spcAft>
                <a:spcPct val="0"/>
              </a:spcAft>
            </a:pPr>
            <a:endParaRPr kumimoji="0" lang="fa-IR" sz="2000" b="0" i="0" u="none" strike="noStrike" cap="none" normalizeH="0" baseline="0" dirty="0" smtClean="0">
              <a:ln>
                <a:noFill/>
              </a:ln>
              <a:solidFill>
                <a:srgbClr val="252525"/>
              </a:solidFill>
              <a:effectLst/>
              <a:latin typeface="Tahoma" pitchFamily="34" charset="0"/>
              <a:ea typeface="Times New Roman" pitchFamily="18" charset="0"/>
              <a:cs typeface="B Nazanin" pitchFamily="2" charset="-78"/>
            </a:endParaRPr>
          </a:p>
          <a:p>
            <a:pPr lvl="0" algn="just" rtl="1" eaLnBrk="0" fontAlgn="base" hangingPunct="0">
              <a:spcBef>
                <a:spcPct val="0"/>
              </a:spcBef>
              <a:spcAft>
                <a:spcPct val="0"/>
              </a:spcAft>
            </a:pPr>
            <a:endParaRPr lang="fa-IR" sz="2000" dirty="0">
              <a:solidFill>
                <a:srgbClr val="252525"/>
              </a:solidFill>
              <a:latin typeface="Tahoma" pitchFamily="34" charset="0"/>
              <a:ea typeface="Times New Roman" pitchFamily="18" charset="0"/>
              <a:cs typeface="B Nazanin" pitchFamily="2" charset="-78"/>
            </a:endParaRPr>
          </a:p>
          <a:p>
            <a:endParaRPr lang="en-US" sz="2000" dirty="0">
              <a:cs typeface="B Nazanin" pitchFamily="2" charset="-78"/>
            </a:endParaRPr>
          </a:p>
        </p:txBody>
      </p:sp>
    </p:spTree>
  </p:cSld>
  <p:clrMapOvr>
    <a:masterClrMapping/>
  </p:clrMapOvr>
  <p:transition>
    <p:wedg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sp>
        <p:nvSpPr>
          <p:cNvPr id="5" name="Flowchart: Terminator 4"/>
          <p:cNvSpPr/>
          <p:nvPr/>
        </p:nvSpPr>
        <p:spPr>
          <a:xfrm>
            <a:off x="457200" y="304800"/>
            <a:ext cx="8229600" cy="6248400"/>
          </a:xfrm>
          <a:prstGeom prst="flowChartTerminator">
            <a:avLst/>
          </a:prstGeom>
          <a:ln>
            <a:solidFill>
              <a:srgbClr val="00B0F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7" name="TextBox 6"/>
          <p:cNvSpPr txBox="1"/>
          <p:nvPr/>
        </p:nvSpPr>
        <p:spPr>
          <a:xfrm>
            <a:off x="990600" y="914400"/>
            <a:ext cx="7010400" cy="3298339"/>
          </a:xfrm>
          <a:prstGeom prst="rect">
            <a:avLst/>
          </a:prstGeom>
          <a:noFill/>
        </p:spPr>
        <p:txBody>
          <a:bodyPr wrap="square" rtlCol="0">
            <a:spAutoFit/>
          </a:bodyPr>
          <a:lstStyle/>
          <a:p>
            <a:pPr algn="justLow" rtl="1">
              <a:lnSpc>
                <a:spcPts val="4060"/>
              </a:lnSpc>
            </a:pPr>
            <a:r>
              <a:rPr lang="fa-IR" sz="2800" dirty="0" smtClean="0">
                <a:solidFill>
                  <a:srgbClr val="00B0F0"/>
                </a:solidFill>
                <a:cs typeface="B Nazanin" pitchFamily="2" charset="-78"/>
              </a:rPr>
              <a:t>تصدیق:</a:t>
            </a:r>
          </a:p>
          <a:p>
            <a:pPr algn="justLow" rtl="1">
              <a:lnSpc>
                <a:spcPts val="4060"/>
              </a:lnSpc>
              <a:buFont typeface="Arial" pitchFamily="34" charset="0"/>
              <a:buChar char="•"/>
            </a:pPr>
            <a:r>
              <a:rPr lang="fa-IR" sz="1900" dirty="0" smtClean="0">
                <a:solidFill>
                  <a:srgbClr val="00B0F0"/>
                </a:solidFill>
                <a:cs typeface="B Nazanin" pitchFamily="2" charset="-78"/>
              </a:rPr>
              <a:t> </a:t>
            </a:r>
            <a:r>
              <a:rPr lang="fa-IR" sz="1900" dirty="0" smtClean="0">
                <a:cs typeface="B Nazanin" pitchFamily="2" charset="-78"/>
              </a:rPr>
              <a:t>مجموعه مفاهیمی که روی هم رفته یک قضیه یا جمله کامل و با معنا را تشکیل می دهند.</a:t>
            </a:r>
          </a:p>
          <a:p>
            <a:pPr algn="justLow" rtl="1">
              <a:buFont typeface="Arial" pitchFamily="34" charset="0"/>
              <a:buChar char="•"/>
            </a:pPr>
            <a:r>
              <a:rPr lang="fa-IR" sz="2000" dirty="0" smtClean="0">
                <a:cs typeface="B Nazanin" pitchFamily="2" charset="-78"/>
              </a:rPr>
              <a:t> در ان حکم و قضاوت وجود دارد.</a:t>
            </a:r>
          </a:p>
          <a:p>
            <a:pPr algn="justLow" rtl="1">
              <a:buFont typeface="Arial" pitchFamily="34" charset="0"/>
              <a:buChar char="•"/>
            </a:pPr>
            <a:r>
              <a:rPr lang="fa-IR" sz="2000" dirty="0" smtClean="0">
                <a:cs typeface="B Nazanin" pitchFamily="2" charset="-78"/>
              </a:rPr>
              <a:t>در ان خبر وجود دارد.</a:t>
            </a:r>
          </a:p>
          <a:p>
            <a:pPr algn="justLow" rtl="1">
              <a:buFont typeface="Arial" pitchFamily="34" charset="0"/>
              <a:buChar char="•"/>
            </a:pPr>
            <a:r>
              <a:rPr lang="fa-IR" sz="2000" dirty="0" smtClean="0">
                <a:cs typeface="B Nazanin" pitchFamily="2" charset="-78"/>
              </a:rPr>
              <a:t> و ان خبر قابل تصدیق و تکذیب می باشد.</a:t>
            </a:r>
          </a:p>
          <a:p>
            <a:pPr algn="justLow" rtl="1">
              <a:buFont typeface="Arial" pitchFamily="34" charset="0"/>
              <a:buChar char="•"/>
            </a:pPr>
            <a:r>
              <a:rPr lang="fa-IR" sz="2000" dirty="0" smtClean="0">
                <a:cs typeface="B Nazanin" pitchFamily="2" charset="-78"/>
              </a:rPr>
              <a:t> با چرا از ان ها سوال می شود.</a:t>
            </a:r>
          </a:p>
          <a:p>
            <a:pPr algn="justLow" rtl="1">
              <a:buFont typeface="Arial" pitchFamily="34" charset="0"/>
              <a:buChar char="•"/>
            </a:pPr>
            <a:r>
              <a:rPr lang="fa-IR" sz="2000" dirty="0" smtClean="0">
                <a:cs typeface="B Nazanin" pitchFamily="2" charset="-78"/>
              </a:rPr>
              <a:t> نام دیگر ان قضیه است.</a:t>
            </a:r>
          </a:p>
          <a:p>
            <a:pPr algn="justLow" rtl="1">
              <a:buFont typeface="Arial" pitchFamily="34" charset="0"/>
              <a:buChar char="•"/>
            </a:pPr>
            <a:r>
              <a:rPr lang="fa-IR" sz="2000" dirty="0" smtClean="0">
                <a:cs typeface="B Nazanin" pitchFamily="2" charset="-78"/>
              </a:rPr>
              <a:t> انسان فانی است، مجموع زوایای داخلی مثلث 180 درجه می باشد.</a:t>
            </a:r>
          </a:p>
          <a:p>
            <a:pPr algn="justLow"/>
            <a:endParaRPr lang="en-US" sz="2000" dirty="0">
              <a:cs typeface="B Nazanin" pitchFamily="2" charset="-78"/>
            </a:endParaRPr>
          </a:p>
        </p:txBody>
      </p:sp>
    </p:spTree>
  </p:cSld>
  <p:clrMapOvr>
    <a:masterClrMapping/>
  </p:clrMapOvr>
  <p:transition>
    <p:pull/>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endParaRPr lang="en-US"/>
          </a:p>
        </p:txBody>
      </p:sp>
      <p:sp>
        <p:nvSpPr>
          <p:cNvPr id="5" name="Snip Same Side Corner Rectangle 4"/>
          <p:cNvSpPr/>
          <p:nvPr/>
        </p:nvSpPr>
        <p:spPr>
          <a:xfrm>
            <a:off x="457200" y="304800"/>
            <a:ext cx="8229600" cy="6172200"/>
          </a:xfrm>
          <a:prstGeom prst="snip2SameRect">
            <a:avLst/>
          </a:prstGeom>
          <a:ln>
            <a:solidFill>
              <a:srgbClr val="FF330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6" name="TextBox 5"/>
          <p:cNvSpPr txBox="1"/>
          <p:nvPr/>
        </p:nvSpPr>
        <p:spPr>
          <a:xfrm>
            <a:off x="876300" y="1150065"/>
            <a:ext cx="7391400" cy="5016758"/>
          </a:xfrm>
          <a:prstGeom prst="rect">
            <a:avLst/>
          </a:prstGeom>
          <a:noFill/>
        </p:spPr>
        <p:txBody>
          <a:bodyPr wrap="square" numCol="1" rtlCol="0">
            <a:spAutoFit/>
          </a:bodyPr>
          <a:lstStyle/>
          <a:p>
            <a:pPr lvl="0" algn="justLow" rtl="1"/>
            <a:r>
              <a:rPr lang="fa-IR" sz="2000" b="1" dirty="0" smtClean="0">
                <a:solidFill>
                  <a:srgbClr val="FF3300"/>
                </a:solidFill>
                <a:cs typeface="B Nazanin" pitchFamily="2" charset="-78"/>
              </a:rPr>
              <a:t>تعریف: </a:t>
            </a:r>
            <a:r>
              <a:rPr lang="fa-IR" sz="2000" dirty="0" smtClean="0">
                <a:cs typeface="B Nazanin" pitchFamily="2" charset="-78"/>
              </a:rPr>
              <a:t>به مجموعه تصورات و مفاهیم معلوم که منجر به شناخت تصور های مجهول می شود.یا به عبارتی دیگر کاری که برای رسیدن به چیستی یک مفهوم صورت می گیرد.در تعریف روش صحیح تعریف کردن بیان می شود مانند: قطعه ی زمینی که اطراف ان را اب فرا گرفته است در تعریف جزیره</a:t>
            </a:r>
          </a:p>
          <a:p>
            <a:pPr lvl="0" algn="justLow" rtl="1"/>
            <a:endParaRPr lang="fa-IR" sz="2000" dirty="0" smtClean="0">
              <a:cs typeface="B Nazanin" pitchFamily="2" charset="-78"/>
            </a:endParaRPr>
          </a:p>
          <a:p>
            <a:pPr lvl="0" algn="justLow" rtl="1"/>
            <a:r>
              <a:rPr lang="fa-IR" sz="2000" b="1" dirty="0" smtClean="0">
                <a:solidFill>
                  <a:srgbClr val="FF0000"/>
                </a:solidFill>
                <a:cs typeface="B Nazanin" pitchFamily="2" charset="-78"/>
              </a:rPr>
              <a:t>استدلال: </a:t>
            </a:r>
            <a:r>
              <a:rPr lang="fa-IR" sz="2000" dirty="0" smtClean="0">
                <a:cs typeface="B Nazanin" pitchFamily="2" charset="-78"/>
              </a:rPr>
              <a:t>تصدیقات معلوم که منجر به شناخت تصدیقات مجهول می شود یا به عبارتی دیگر کاری که برای رسیدن به یک حکم و قضاوت جدید صورت می گیرد. در استدلال روش صحیح استدلال کردن بیان می شود. </a:t>
            </a:r>
            <a:r>
              <a:rPr lang="fa-IR" sz="2000" b="1" dirty="0" smtClean="0">
                <a:cs typeface="B Nazanin" pitchFamily="2" charset="-78"/>
              </a:rPr>
              <a:t>مانند:</a:t>
            </a:r>
          </a:p>
          <a:p>
            <a:pPr lvl="0" algn="justLow" rtl="1"/>
            <a:endParaRPr lang="fa-IR" sz="2000" b="1" dirty="0" smtClean="0">
              <a:cs typeface="B Nazanin" pitchFamily="2" charset="-78"/>
            </a:endParaRPr>
          </a:p>
          <a:p>
            <a:pPr lvl="0" algn="justLow" rtl="1"/>
            <a:r>
              <a:rPr lang="fa-IR" sz="2000" b="1" dirty="0" smtClean="0">
                <a:cs typeface="B Nazanin" pitchFamily="2" charset="-78"/>
              </a:rPr>
              <a:t>ایا سقراط فانی است؟                                    ایا جیوه رساناست؟</a:t>
            </a:r>
          </a:p>
          <a:p>
            <a:pPr algn="justLow" rtl="1"/>
            <a:r>
              <a:rPr lang="fa-IR" sz="2000" b="1" dirty="0" smtClean="0">
                <a:cs typeface="B Nazanin" pitchFamily="2" charset="-78"/>
              </a:rPr>
              <a:t>سقراط انسان است.    </a:t>
            </a:r>
            <a:r>
              <a:rPr lang="fa-IR" sz="2000" b="1" dirty="0" smtClean="0">
                <a:solidFill>
                  <a:srgbClr val="FF0000"/>
                </a:solidFill>
                <a:cs typeface="B Nazanin" pitchFamily="2" charset="-78"/>
              </a:rPr>
              <a:t>مقدمه                        </a:t>
            </a:r>
            <a:r>
              <a:rPr lang="fa-IR" sz="2000" b="1" dirty="0" smtClean="0">
                <a:cs typeface="B Nazanin" pitchFamily="2" charset="-78"/>
              </a:rPr>
              <a:t>جیوه فلز است.        </a:t>
            </a:r>
            <a:r>
              <a:rPr lang="fa-IR" sz="2000" b="1" dirty="0" smtClean="0">
                <a:solidFill>
                  <a:srgbClr val="FF0000"/>
                </a:solidFill>
                <a:cs typeface="B Nazanin" pitchFamily="2" charset="-78"/>
              </a:rPr>
              <a:t>مقدمه </a:t>
            </a:r>
            <a:endParaRPr lang="fa-IR" sz="2000" b="1" dirty="0" smtClean="0">
              <a:cs typeface="B Nazanin" pitchFamily="2" charset="-78"/>
            </a:endParaRPr>
          </a:p>
          <a:p>
            <a:pPr lvl="0" algn="justLow" rtl="1"/>
            <a:r>
              <a:rPr lang="fa-IR" sz="2000" b="1" dirty="0" smtClean="0">
                <a:cs typeface="B Nazanin" pitchFamily="2" charset="-78"/>
              </a:rPr>
              <a:t>انسان فانی است.        </a:t>
            </a:r>
            <a:r>
              <a:rPr lang="fa-IR" sz="2000" b="1" dirty="0" smtClean="0">
                <a:solidFill>
                  <a:srgbClr val="FF0000"/>
                </a:solidFill>
                <a:cs typeface="B Nazanin" pitchFamily="2" charset="-78"/>
              </a:rPr>
              <a:t>مقدمه                        </a:t>
            </a:r>
            <a:r>
              <a:rPr lang="fa-IR" sz="2000" b="1" dirty="0" smtClean="0">
                <a:cs typeface="B Nazanin" pitchFamily="2" charset="-78"/>
              </a:rPr>
              <a:t>هر فلزی رساناست.</a:t>
            </a:r>
            <a:r>
              <a:rPr lang="fa-IR" sz="2000" b="1" dirty="0" smtClean="0">
                <a:solidFill>
                  <a:srgbClr val="FF0000"/>
                </a:solidFill>
                <a:cs typeface="B Nazanin" pitchFamily="2" charset="-78"/>
              </a:rPr>
              <a:t>  مقدمه </a:t>
            </a:r>
            <a:endParaRPr lang="fa-IR" sz="2000" b="1" dirty="0" smtClean="0">
              <a:cs typeface="B Nazanin" pitchFamily="2" charset="-78"/>
            </a:endParaRPr>
          </a:p>
          <a:p>
            <a:pPr lvl="0" algn="justLow" rtl="1"/>
            <a:r>
              <a:rPr lang="fa-IR" sz="2000" b="1" dirty="0" smtClean="0">
                <a:cs typeface="B Nazanin" pitchFamily="2" charset="-78"/>
              </a:rPr>
              <a:t>سقراط فانی است.      </a:t>
            </a:r>
            <a:r>
              <a:rPr lang="fa-IR" sz="2000" b="1" dirty="0" smtClean="0">
                <a:solidFill>
                  <a:srgbClr val="FF0000"/>
                </a:solidFill>
                <a:cs typeface="B Nazanin" pitchFamily="2" charset="-78"/>
              </a:rPr>
              <a:t>نتیجه                         </a:t>
            </a:r>
            <a:r>
              <a:rPr lang="fa-IR" sz="2000" b="1" dirty="0" smtClean="0">
                <a:cs typeface="B Nazanin" pitchFamily="2" charset="-78"/>
              </a:rPr>
              <a:t>جیوه رساناست.       </a:t>
            </a:r>
            <a:r>
              <a:rPr lang="fa-IR" sz="2000" b="1" dirty="0" smtClean="0">
                <a:solidFill>
                  <a:srgbClr val="FF0000"/>
                </a:solidFill>
                <a:cs typeface="B Nazanin" pitchFamily="2" charset="-78"/>
              </a:rPr>
              <a:t>نتیجه</a:t>
            </a:r>
          </a:p>
          <a:p>
            <a:pPr lvl="0" algn="justLow" rtl="1"/>
            <a:endParaRPr lang="fa-IR" sz="2000" b="1" dirty="0" smtClean="0">
              <a:solidFill>
                <a:srgbClr val="FF0000"/>
              </a:solidFill>
              <a:cs typeface="B Nazanin" pitchFamily="2" charset="-78"/>
            </a:endParaRPr>
          </a:p>
          <a:p>
            <a:pPr lvl="0" algn="justLow" rtl="1"/>
            <a:r>
              <a:rPr lang="fa-IR" sz="2000" b="1" dirty="0" smtClean="0">
                <a:solidFill>
                  <a:srgbClr val="FF0000"/>
                </a:solidFill>
                <a:cs typeface="B Nazanin" pitchFamily="2" charset="-78"/>
              </a:rPr>
              <a:t>نکته: </a:t>
            </a:r>
            <a:r>
              <a:rPr lang="fa-IR" sz="2000" b="1" dirty="0" smtClean="0">
                <a:cs typeface="B Nazanin" pitchFamily="2" charset="-78"/>
              </a:rPr>
              <a:t>از دل استدلال نتیجه بیرون می اید</a:t>
            </a:r>
            <a:endParaRPr lang="fa-IR" sz="2000" b="1" dirty="0" smtClean="0">
              <a:solidFill>
                <a:srgbClr val="FF0000"/>
              </a:solidFill>
              <a:cs typeface="B Nazanin" pitchFamily="2" charset="-78"/>
            </a:endParaRPr>
          </a:p>
          <a:p>
            <a:pPr lvl="0" algn="justLow" rtl="1"/>
            <a:endParaRPr lang="fa-IR" sz="2000" b="1" dirty="0" smtClean="0">
              <a:solidFill>
                <a:srgbClr val="FF0000"/>
              </a:solidFill>
              <a:cs typeface="B Nazanin" pitchFamily="2" charset="-78"/>
            </a:endParaRPr>
          </a:p>
        </p:txBody>
      </p:sp>
      <p:sp>
        <p:nvSpPr>
          <p:cNvPr id="8" name="TextBox 7"/>
          <p:cNvSpPr txBox="1"/>
          <p:nvPr/>
        </p:nvSpPr>
        <p:spPr>
          <a:xfrm>
            <a:off x="1143000" y="609600"/>
            <a:ext cx="6705600" cy="523220"/>
          </a:xfrm>
          <a:prstGeom prst="rect">
            <a:avLst/>
          </a:prstGeom>
          <a:noFill/>
        </p:spPr>
        <p:txBody>
          <a:bodyPr wrap="square" rtlCol="0">
            <a:spAutoFit/>
          </a:bodyPr>
          <a:lstStyle/>
          <a:p>
            <a:pPr algn="ctr" rtl="1"/>
            <a:r>
              <a:rPr lang="fa-IR" sz="2800" b="1" dirty="0" smtClean="0">
                <a:solidFill>
                  <a:srgbClr val="FF3300"/>
                </a:solidFill>
                <a:cs typeface="B Nazanin" pitchFamily="2" charset="-78"/>
              </a:rPr>
              <a:t>دو حیطه اصلی منطق:    </a:t>
            </a:r>
            <a:r>
              <a:rPr lang="fa-IR" sz="2800" dirty="0" smtClean="0">
                <a:solidFill>
                  <a:srgbClr val="FF3300"/>
                </a:solidFill>
                <a:cs typeface="B Nazanin" pitchFamily="2" charset="-78"/>
              </a:rPr>
              <a:t>1- </a:t>
            </a:r>
            <a:r>
              <a:rPr lang="fa-IR" sz="2800" dirty="0" smtClean="0">
                <a:cs typeface="B Nazanin" pitchFamily="2" charset="-78"/>
              </a:rPr>
              <a:t>تعریف</a:t>
            </a:r>
            <a:r>
              <a:rPr lang="fa-IR" sz="2800" dirty="0" smtClean="0">
                <a:solidFill>
                  <a:srgbClr val="FF3300"/>
                </a:solidFill>
                <a:cs typeface="B Nazanin" pitchFamily="2" charset="-78"/>
              </a:rPr>
              <a:t>      2-</a:t>
            </a:r>
            <a:r>
              <a:rPr lang="fa-IR" sz="2800" dirty="0" smtClean="0">
                <a:cs typeface="B Nazanin" pitchFamily="2" charset="-78"/>
              </a:rPr>
              <a:t> استدلال</a:t>
            </a:r>
            <a:endParaRPr lang="en-US" sz="2800" dirty="0">
              <a:cs typeface="B Nazanin" pitchFamily="2" charset="-78"/>
            </a:endParaRPr>
          </a:p>
        </p:txBody>
      </p:sp>
      <p:sp>
        <p:nvSpPr>
          <p:cNvPr id="17" name="Left Brace 16"/>
          <p:cNvSpPr/>
          <p:nvPr/>
        </p:nvSpPr>
        <p:spPr>
          <a:xfrm>
            <a:off x="6047806" y="3886200"/>
            <a:ext cx="45719" cy="457200"/>
          </a:xfrm>
          <a:prstGeom prst="leftBrace">
            <a:avLst/>
          </a:prstGeom>
        </p:spPr>
        <p:style>
          <a:lnRef idx="1">
            <a:schemeClr val="dk1"/>
          </a:lnRef>
          <a:fillRef idx="0">
            <a:schemeClr val="dk1"/>
          </a:fillRef>
          <a:effectRef idx="0">
            <a:schemeClr val="dk1"/>
          </a:effectRef>
          <a:fontRef idx="minor">
            <a:schemeClr val="tx1"/>
          </a:fontRef>
        </p:style>
        <p:txBody>
          <a:bodyPr rtlCol="1" anchor="ctr"/>
          <a:lstStyle/>
          <a:p>
            <a:pPr algn="ctr"/>
            <a:endParaRPr lang="fa-IR"/>
          </a:p>
        </p:txBody>
      </p:sp>
      <p:sp>
        <p:nvSpPr>
          <p:cNvPr id="18" name="Left Brace 17"/>
          <p:cNvSpPr/>
          <p:nvPr/>
        </p:nvSpPr>
        <p:spPr>
          <a:xfrm>
            <a:off x="2552700" y="3886200"/>
            <a:ext cx="342900" cy="338554"/>
          </a:xfrm>
          <a:prstGeom prst="leftBrace">
            <a:avLst/>
          </a:prstGeom>
        </p:spPr>
        <p:style>
          <a:lnRef idx="1">
            <a:schemeClr val="dk1"/>
          </a:lnRef>
          <a:fillRef idx="0">
            <a:schemeClr val="dk1"/>
          </a:fillRef>
          <a:effectRef idx="0">
            <a:schemeClr val="dk1"/>
          </a:effectRef>
          <a:fontRef idx="minor">
            <a:schemeClr val="tx1"/>
          </a:fontRef>
        </p:style>
        <p:txBody>
          <a:bodyPr rtlCol="1" anchor="ctr"/>
          <a:lstStyle/>
          <a:p>
            <a:pPr algn="ctr"/>
            <a:endParaRPr lang="fa-IR"/>
          </a:p>
        </p:txBody>
      </p:sp>
      <p:sp>
        <p:nvSpPr>
          <p:cNvPr id="19" name="TextBox 18"/>
          <p:cNvSpPr txBox="1"/>
          <p:nvPr/>
        </p:nvSpPr>
        <p:spPr>
          <a:xfrm flipH="1">
            <a:off x="1524000" y="3930732"/>
            <a:ext cx="788668" cy="338554"/>
          </a:xfrm>
          <a:prstGeom prst="rect">
            <a:avLst/>
          </a:prstGeom>
          <a:noFill/>
        </p:spPr>
        <p:txBody>
          <a:bodyPr wrap="square" rtlCol="1">
            <a:spAutoFit/>
          </a:bodyPr>
          <a:lstStyle/>
          <a:p>
            <a:r>
              <a:rPr lang="fa-IR" sz="1600" dirty="0" smtClean="0"/>
              <a:t>استدلال</a:t>
            </a:r>
            <a:endParaRPr lang="fa-IR" sz="1600" dirty="0"/>
          </a:p>
        </p:txBody>
      </p:sp>
      <p:sp>
        <p:nvSpPr>
          <p:cNvPr id="20" name="TextBox 19"/>
          <p:cNvSpPr txBox="1"/>
          <p:nvPr/>
        </p:nvSpPr>
        <p:spPr>
          <a:xfrm>
            <a:off x="5410200" y="3886200"/>
            <a:ext cx="685800" cy="338554"/>
          </a:xfrm>
          <a:prstGeom prst="rect">
            <a:avLst/>
          </a:prstGeom>
          <a:noFill/>
        </p:spPr>
        <p:txBody>
          <a:bodyPr wrap="square" rtlCol="1">
            <a:spAutoFit/>
          </a:bodyPr>
          <a:lstStyle/>
          <a:p>
            <a:r>
              <a:rPr lang="fa-IR" sz="1600" dirty="0" smtClean="0"/>
              <a:t>استدلال</a:t>
            </a:r>
            <a:endParaRPr lang="fa-IR" sz="1600" dirty="0"/>
          </a:p>
        </p:txBody>
      </p:sp>
    </p:spTree>
  </p:cSld>
  <p:clrMapOvr>
    <a:masterClrMapping/>
  </p:clrMapOvr>
  <p:transition>
    <p:pull dir="u"/>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sp>
        <p:nvSpPr>
          <p:cNvPr id="4" name="Round Diagonal Corner Rectangle 3"/>
          <p:cNvSpPr/>
          <p:nvPr/>
        </p:nvSpPr>
        <p:spPr>
          <a:xfrm>
            <a:off x="457200" y="304800"/>
            <a:ext cx="8229600" cy="6172200"/>
          </a:xfrm>
          <a:prstGeom prst="round2DiagRect">
            <a:avLst/>
          </a:prstGeom>
          <a:ln>
            <a:solidFill>
              <a:srgbClr val="FFCC00"/>
            </a:solidFill>
            <a:prstDash val="lgDash"/>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dirty="0"/>
          </a:p>
        </p:txBody>
      </p:sp>
      <p:sp>
        <p:nvSpPr>
          <p:cNvPr id="5" name="TextBox 4"/>
          <p:cNvSpPr txBox="1"/>
          <p:nvPr/>
        </p:nvSpPr>
        <p:spPr>
          <a:xfrm>
            <a:off x="1066800" y="762000"/>
            <a:ext cx="7391400" cy="4708981"/>
          </a:xfrm>
          <a:prstGeom prst="rect">
            <a:avLst/>
          </a:prstGeom>
          <a:noFill/>
        </p:spPr>
        <p:txBody>
          <a:bodyPr wrap="square" rtlCol="0">
            <a:spAutoFit/>
          </a:bodyPr>
          <a:lstStyle/>
          <a:p>
            <a:pPr algn="just" rtl="1"/>
            <a:r>
              <a:rPr lang="fa-IR" sz="2000" dirty="0" smtClean="0">
                <a:solidFill>
                  <a:schemeClr val="accent3"/>
                </a:solidFill>
                <a:cs typeface="B Nazanin" pitchFamily="2" charset="-78"/>
              </a:rPr>
              <a:t>به کمک تعریف از تصور های معلوم به شناخت تصور های مجهول و به کمک استدلال از تصدیق های معلوم به کشف تصدیق های مجهول دست می یابیم. </a:t>
            </a:r>
          </a:p>
          <a:p>
            <a:pPr algn="just" rtl="1"/>
            <a:r>
              <a:rPr lang="fa-IR" sz="2000" dirty="0" smtClean="0">
                <a:solidFill>
                  <a:schemeClr val="accent3"/>
                </a:solidFill>
                <a:cs typeface="B Nazanin" pitchFamily="2" charset="-78"/>
              </a:rPr>
              <a:t>                   </a:t>
            </a:r>
          </a:p>
          <a:p>
            <a:pPr algn="just" rtl="1"/>
            <a:r>
              <a:rPr lang="fa-IR" sz="2000" dirty="0" smtClean="0">
                <a:cs typeface="B Nazanin" pitchFamily="2" charset="-78"/>
              </a:rPr>
              <a:t>                   تصور های معلوم</a:t>
            </a:r>
          </a:p>
          <a:p>
            <a:pPr algn="just" rtl="1"/>
            <a:r>
              <a:rPr lang="fa-IR" sz="2000" dirty="0" smtClean="0">
                <a:cs typeface="B Nazanin" pitchFamily="2" charset="-78"/>
              </a:rPr>
              <a:t>تصور</a:t>
            </a:r>
          </a:p>
          <a:p>
            <a:pPr algn="just" rtl="1"/>
            <a:r>
              <a:rPr lang="fa-IR" sz="2000" dirty="0" smtClean="0">
                <a:solidFill>
                  <a:schemeClr val="accent3"/>
                </a:solidFill>
                <a:cs typeface="B Nazanin" pitchFamily="2" charset="-78"/>
              </a:rPr>
              <a:t>                 </a:t>
            </a:r>
          </a:p>
          <a:p>
            <a:pPr algn="just" rtl="1"/>
            <a:r>
              <a:rPr lang="fa-IR" sz="2000" dirty="0" smtClean="0">
                <a:cs typeface="B Nazanin" pitchFamily="2" charset="-78"/>
              </a:rPr>
              <a:t>                 تصور های مجهول</a:t>
            </a:r>
          </a:p>
          <a:p>
            <a:pPr algn="just" rtl="1"/>
            <a:endParaRPr lang="fa-IR" sz="2000" dirty="0" smtClean="0">
              <a:solidFill>
                <a:schemeClr val="accent3"/>
              </a:solidFill>
              <a:cs typeface="B Nazanin" pitchFamily="2" charset="-78"/>
            </a:endParaRPr>
          </a:p>
          <a:p>
            <a:pPr algn="just" rtl="1"/>
            <a:endParaRPr lang="fa-IR" sz="2000" dirty="0" smtClean="0">
              <a:solidFill>
                <a:schemeClr val="accent3"/>
              </a:solidFill>
              <a:cs typeface="B Nazanin" pitchFamily="2" charset="-78"/>
            </a:endParaRPr>
          </a:p>
          <a:p>
            <a:pPr algn="just" rtl="1"/>
            <a:r>
              <a:rPr lang="fa-IR" sz="2000" dirty="0" smtClean="0">
                <a:solidFill>
                  <a:schemeClr val="accent3"/>
                </a:solidFill>
                <a:cs typeface="B Nazanin" pitchFamily="2" charset="-78"/>
              </a:rPr>
              <a:t> </a:t>
            </a:r>
          </a:p>
          <a:p>
            <a:pPr algn="just" rtl="1"/>
            <a:endParaRPr lang="fa-IR" sz="2000" dirty="0" smtClean="0">
              <a:solidFill>
                <a:schemeClr val="accent3"/>
              </a:solidFill>
              <a:cs typeface="B Nazanin" pitchFamily="2" charset="-78"/>
            </a:endParaRPr>
          </a:p>
          <a:p>
            <a:pPr algn="just" rtl="1"/>
            <a:r>
              <a:rPr lang="fa-IR" sz="2000" dirty="0" smtClean="0">
                <a:cs typeface="B Nazanin" pitchFamily="2" charset="-78"/>
              </a:rPr>
              <a:t>                     تصدیق های معلوم</a:t>
            </a:r>
          </a:p>
          <a:p>
            <a:pPr algn="just" rtl="1"/>
            <a:r>
              <a:rPr lang="fa-IR" sz="2000" dirty="0" smtClean="0">
                <a:cs typeface="B Nazanin" pitchFamily="2" charset="-78"/>
              </a:rPr>
              <a:t>تصدیق</a:t>
            </a:r>
          </a:p>
          <a:p>
            <a:pPr algn="just" rtl="1"/>
            <a:endParaRPr lang="fa-IR" sz="2000" dirty="0" smtClean="0">
              <a:cs typeface="B Nazanin" pitchFamily="2" charset="-78"/>
            </a:endParaRPr>
          </a:p>
          <a:p>
            <a:pPr algn="just" rtl="1"/>
            <a:r>
              <a:rPr lang="fa-IR" sz="2000" dirty="0" smtClean="0">
                <a:cs typeface="B Nazanin" pitchFamily="2" charset="-78"/>
              </a:rPr>
              <a:t>                    تصدیق های مجهول</a:t>
            </a:r>
            <a:endParaRPr lang="en-US" sz="2000" dirty="0">
              <a:cs typeface="B Nazanin" pitchFamily="2" charset="-78"/>
            </a:endParaRPr>
          </a:p>
        </p:txBody>
      </p:sp>
      <p:cxnSp>
        <p:nvCxnSpPr>
          <p:cNvPr id="9" name="Straight Connector 8"/>
          <p:cNvCxnSpPr/>
          <p:nvPr/>
        </p:nvCxnSpPr>
        <p:spPr>
          <a:xfrm>
            <a:off x="7315200" y="1905000"/>
            <a:ext cx="609600" cy="381000"/>
          </a:xfrm>
          <a:prstGeom prst="line">
            <a:avLst/>
          </a:prstGeom>
        </p:spPr>
        <p:style>
          <a:lnRef idx="2">
            <a:schemeClr val="accent3"/>
          </a:lnRef>
          <a:fillRef idx="0">
            <a:schemeClr val="accent3"/>
          </a:fillRef>
          <a:effectRef idx="1">
            <a:schemeClr val="accent3"/>
          </a:effectRef>
          <a:fontRef idx="minor">
            <a:schemeClr val="tx1"/>
          </a:fontRef>
        </p:style>
      </p:cxnSp>
      <p:cxnSp>
        <p:nvCxnSpPr>
          <p:cNvPr id="12" name="Straight Connector 11"/>
          <p:cNvCxnSpPr/>
          <p:nvPr/>
        </p:nvCxnSpPr>
        <p:spPr>
          <a:xfrm flipV="1">
            <a:off x="7391400" y="2286000"/>
            <a:ext cx="533400" cy="457200"/>
          </a:xfrm>
          <a:prstGeom prst="line">
            <a:avLst/>
          </a:prstGeom>
        </p:spPr>
        <p:style>
          <a:lnRef idx="2">
            <a:schemeClr val="accent3"/>
          </a:lnRef>
          <a:fillRef idx="0">
            <a:schemeClr val="accent3"/>
          </a:fillRef>
          <a:effectRef idx="1">
            <a:schemeClr val="accent3"/>
          </a:effectRef>
          <a:fontRef idx="minor">
            <a:schemeClr val="tx1"/>
          </a:fontRef>
        </p:style>
      </p:cxnSp>
      <p:sp>
        <p:nvSpPr>
          <p:cNvPr id="21" name="Curved Right Arrow 20"/>
          <p:cNvSpPr/>
          <p:nvPr/>
        </p:nvSpPr>
        <p:spPr>
          <a:xfrm>
            <a:off x="4953000" y="4267200"/>
            <a:ext cx="457200" cy="1066800"/>
          </a:xfrm>
          <a:prstGeom prst="curvedRightArrow">
            <a:avLst/>
          </a:prstGeom>
        </p:spPr>
        <p:style>
          <a:lnRef idx="1">
            <a:schemeClr val="accent3"/>
          </a:lnRef>
          <a:fillRef idx="2">
            <a:schemeClr val="accent3"/>
          </a:fillRef>
          <a:effectRef idx="1">
            <a:schemeClr val="accent3"/>
          </a:effectRef>
          <a:fontRef idx="minor">
            <a:schemeClr val="dk1"/>
          </a:fontRef>
        </p:style>
        <p:txBody>
          <a:bodyPr rtlCol="1" anchor="ctr"/>
          <a:lstStyle/>
          <a:p>
            <a:pPr algn="ctr"/>
            <a:endParaRPr lang="fa-IR">
              <a:solidFill>
                <a:schemeClr val="tx1"/>
              </a:solidFill>
            </a:endParaRPr>
          </a:p>
        </p:txBody>
      </p:sp>
      <p:sp>
        <p:nvSpPr>
          <p:cNvPr id="22" name="TextBox 21"/>
          <p:cNvSpPr txBox="1"/>
          <p:nvPr/>
        </p:nvSpPr>
        <p:spPr>
          <a:xfrm>
            <a:off x="3657600" y="2209800"/>
            <a:ext cx="1371600" cy="369332"/>
          </a:xfrm>
          <a:prstGeom prst="rect">
            <a:avLst/>
          </a:prstGeom>
          <a:noFill/>
        </p:spPr>
        <p:txBody>
          <a:bodyPr wrap="square" rtlCol="1">
            <a:spAutoFit/>
          </a:bodyPr>
          <a:lstStyle/>
          <a:p>
            <a:r>
              <a:rPr lang="fa-IR" dirty="0" smtClean="0">
                <a:solidFill>
                  <a:schemeClr val="accent3"/>
                </a:solidFill>
              </a:rPr>
              <a:t>به کمک تعریف</a:t>
            </a:r>
            <a:endParaRPr lang="fa-IR" dirty="0">
              <a:solidFill>
                <a:schemeClr val="accent3"/>
              </a:solidFill>
            </a:endParaRPr>
          </a:p>
        </p:txBody>
      </p:sp>
      <p:cxnSp>
        <p:nvCxnSpPr>
          <p:cNvPr id="23" name="Straight Connector 22"/>
          <p:cNvCxnSpPr/>
          <p:nvPr/>
        </p:nvCxnSpPr>
        <p:spPr>
          <a:xfrm>
            <a:off x="7162800" y="4343400"/>
            <a:ext cx="609600" cy="381000"/>
          </a:xfrm>
          <a:prstGeom prst="line">
            <a:avLst/>
          </a:prstGeom>
        </p:spPr>
        <p:style>
          <a:lnRef idx="2">
            <a:schemeClr val="accent3"/>
          </a:lnRef>
          <a:fillRef idx="0">
            <a:schemeClr val="accent3"/>
          </a:fillRef>
          <a:effectRef idx="1">
            <a:schemeClr val="accent3"/>
          </a:effectRef>
          <a:fontRef idx="minor">
            <a:schemeClr val="tx1"/>
          </a:fontRef>
        </p:style>
      </p:cxnSp>
      <p:cxnSp>
        <p:nvCxnSpPr>
          <p:cNvPr id="24" name="Straight Connector 23"/>
          <p:cNvCxnSpPr/>
          <p:nvPr/>
        </p:nvCxnSpPr>
        <p:spPr>
          <a:xfrm flipV="1">
            <a:off x="7239000" y="4724400"/>
            <a:ext cx="533400" cy="457200"/>
          </a:xfrm>
          <a:prstGeom prst="line">
            <a:avLst/>
          </a:prstGeom>
        </p:spPr>
        <p:style>
          <a:lnRef idx="2">
            <a:schemeClr val="accent3"/>
          </a:lnRef>
          <a:fillRef idx="0">
            <a:schemeClr val="accent3"/>
          </a:fillRef>
          <a:effectRef idx="1">
            <a:schemeClr val="accent3"/>
          </a:effectRef>
          <a:fontRef idx="minor">
            <a:schemeClr val="tx1"/>
          </a:fontRef>
        </p:style>
      </p:cxnSp>
      <p:sp>
        <p:nvSpPr>
          <p:cNvPr id="25" name="Curved Right Arrow 24"/>
          <p:cNvSpPr/>
          <p:nvPr/>
        </p:nvSpPr>
        <p:spPr>
          <a:xfrm>
            <a:off x="5257800" y="1828800"/>
            <a:ext cx="457200" cy="1066800"/>
          </a:xfrm>
          <a:prstGeom prst="curvedRightArrow">
            <a:avLst/>
          </a:prstGeom>
        </p:spPr>
        <p:style>
          <a:lnRef idx="1">
            <a:schemeClr val="accent3"/>
          </a:lnRef>
          <a:fillRef idx="2">
            <a:schemeClr val="accent3"/>
          </a:fillRef>
          <a:effectRef idx="1">
            <a:schemeClr val="accent3"/>
          </a:effectRef>
          <a:fontRef idx="minor">
            <a:schemeClr val="dk1"/>
          </a:fontRef>
        </p:style>
        <p:txBody>
          <a:bodyPr rtlCol="1" anchor="ctr"/>
          <a:lstStyle/>
          <a:p>
            <a:pPr algn="ctr"/>
            <a:endParaRPr lang="fa-IR">
              <a:solidFill>
                <a:schemeClr val="tx1"/>
              </a:solidFill>
            </a:endParaRPr>
          </a:p>
        </p:txBody>
      </p:sp>
      <p:sp>
        <p:nvSpPr>
          <p:cNvPr id="26" name="TextBox 25"/>
          <p:cNvSpPr txBox="1"/>
          <p:nvPr/>
        </p:nvSpPr>
        <p:spPr>
          <a:xfrm>
            <a:off x="3276600" y="4572000"/>
            <a:ext cx="1447800" cy="369332"/>
          </a:xfrm>
          <a:prstGeom prst="rect">
            <a:avLst/>
          </a:prstGeom>
          <a:noFill/>
        </p:spPr>
        <p:txBody>
          <a:bodyPr wrap="square" rtlCol="1">
            <a:spAutoFit/>
          </a:bodyPr>
          <a:lstStyle/>
          <a:p>
            <a:r>
              <a:rPr lang="fa-IR" dirty="0" smtClean="0">
                <a:solidFill>
                  <a:schemeClr val="accent3"/>
                </a:solidFill>
              </a:rPr>
              <a:t>به کمک استدلال</a:t>
            </a:r>
            <a:endParaRPr lang="fa-IR" dirty="0">
              <a:solidFill>
                <a:schemeClr val="accent3"/>
              </a:solidFill>
            </a:endParaRPr>
          </a:p>
        </p:txBody>
      </p:sp>
    </p:spTree>
  </p:cSld>
  <p:clrMapOvr>
    <a:masterClrMapping/>
  </p:clrMapOvr>
  <p:transition>
    <p:pull dir="rd"/>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a:r>
              <a:rPr lang="fa-IR" sz="2800" dirty="0" smtClean="0">
                <a:cs typeface="B Nazanin" pitchFamily="2" charset="-78"/>
              </a:rPr>
              <a:t>چند نمونه سوال: </a:t>
            </a:r>
            <a:endParaRPr lang="en-US" sz="2800" dirty="0">
              <a:cs typeface="B Nazanin" pitchFamily="2" charset="-78"/>
            </a:endParaRPr>
          </a:p>
        </p:txBody>
      </p:sp>
      <p:sp>
        <p:nvSpPr>
          <p:cNvPr id="3" name="Content Placeholder 2"/>
          <p:cNvSpPr>
            <a:spLocks noGrp="1"/>
          </p:cNvSpPr>
          <p:nvPr>
            <p:ph idx="1"/>
          </p:nvPr>
        </p:nvSpPr>
        <p:spPr/>
        <p:txBody>
          <a:bodyPr>
            <a:normAutofit fontScale="70000" lnSpcReduction="20000"/>
          </a:bodyPr>
          <a:lstStyle/>
          <a:p>
            <a:pPr algn="r" rtl="1"/>
            <a:r>
              <a:rPr lang="fa-IR" dirty="0" smtClean="0"/>
              <a:t>علم منطق در پی ................ است و منطق دانان در صدد ..................... هستند.</a:t>
            </a:r>
          </a:p>
          <a:p>
            <a:pPr algn="r" rtl="1">
              <a:buNone/>
            </a:pPr>
            <a:r>
              <a:rPr lang="fa-IR" dirty="0" smtClean="0"/>
              <a:t>1)جلوگیری از خطای در اندیشه-تشخیص انواع خطاهای ذهنی و راههای مقابله با آن</a:t>
            </a:r>
          </a:p>
          <a:p>
            <a:pPr algn="r" rtl="1">
              <a:buNone/>
            </a:pPr>
            <a:r>
              <a:rPr lang="fa-IR" dirty="0" smtClean="0"/>
              <a:t>2)توسعه ی دانش-شناخت چگونگی طرز کار ذهن</a:t>
            </a:r>
          </a:p>
          <a:p>
            <a:pPr algn="r" rtl="1">
              <a:buNone/>
            </a:pPr>
            <a:r>
              <a:rPr lang="fa-IR" dirty="0" smtClean="0"/>
              <a:t>3)جلوگیری از خطای در استدلال- تشخیص انواع خطاهای تصدیقی و راههای مقابله با آن</a:t>
            </a:r>
          </a:p>
          <a:p>
            <a:pPr algn="r" rtl="1">
              <a:buNone/>
            </a:pPr>
            <a:r>
              <a:rPr lang="fa-IR" dirty="0" smtClean="0"/>
              <a:t>4) جلوگیری از خطای در تعریف- تشخیص انواع خطاهای تصوری و راههای مقابله با آن</a:t>
            </a:r>
          </a:p>
          <a:p>
            <a:pPr algn="r" rtl="1">
              <a:buNone/>
            </a:pPr>
            <a:r>
              <a:rPr lang="fa-IR" dirty="0" smtClean="0"/>
              <a:t/>
            </a:r>
            <a:br>
              <a:rPr lang="fa-IR" dirty="0" smtClean="0"/>
            </a:br>
            <a:endParaRPr lang="fa-IR" dirty="0" smtClean="0"/>
          </a:p>
          <a:p>
            <a:pPr algn="r" rtl="1">
              <a:buNone/>
            </a:pPr>
            <a:r>
              <a:rPr lang="fa-IR" dirty="0" smtClean="0"/>
              <a:t>پاسخ:</a:t>
            </a:r>
          </a:p>
          <a:p>
            <a:pPr algn="r" rtl="1">
              <a:buNone/>
            </a:pPr>
            <a:r>
              <a:rPr lang="fa-IR" dirty="0" smtClean="0"/>
              <a:t>  پاسخ صحیح گزینه ی یک، گزینه ی دو نادرست است چون منطق در پی توسعه ی علوم نیست گزینه سه و چهار هر یک فقط یک قسم از فکر را مطرح کرده اند و کامل نیستند.</a:t>
            </a:r>
          </a:p>
          <a:p>
            <a:pPr marL="514350" indent="-514350" algn="r" rtl="1">
              <a:buFont typeface="Courier New" pitchFamily="49" charset="0"/>
              <a:buChar char="o"/>
            </a:pPr>
            <a:endParaRPr lang="en-US" dirty="0"/>
          </a:p>
        </p:txBody>
      </p:sp>
    </p:spTree>
  </p:cSld>
  <p:clrMapOvr>
    <a:masterClrMapping/>
  </p:clrMapOvr>
  <p:transition>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5" presetClass="entr" presetSubtype="0" fill="hold" nodeType="clickEffect">
                                  <p:stCondLst>
                                    <p:cond delay="0"/>
                                  </p:stCondLst>
                                  <p:childTnLst>
                                    <p:set>
                                      <p:cBhvr>
                                        <p:cTn id="6" dur="1" fill="hold">
                                          <p:stCondLst>
                                            <p:cond delay="0"/>
                                          </p:stCondLst>
                                        </p:cTn>
                                        <p:tgtEl>
                                          <p:spTgt spid="3">
                                            <p:txEl>
                                              <p:pRg st="6" end="6"/>
                                            </p:txEl>
                                          </p:spTgt>
                                        </p:tgtEl>
                                        <p:attrNameLst>
                                          <p:attrName>style.visibility</p:attrName>
                                        </p:attrNameLst>
                                      </p:cBhvr>
                                      <p:to>
                                        <p:strVal val="visible"/>
                                      </p:to>
                                    </p:set>
                                    <p:anim calcmode="lin" valueType="num">
                                      <p:cBhvr>
                                        <p:cTn id="7" dur="1000" fill="hold"/>
                                        <p:tgtEl>
                                          <p:spTgt spid="3">
                                            <p:txEl>
                                              <p:pRg st="6" end="6"/>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6" end="6"/>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6" end="6"/>
                                            </p:txEl>
                                          </p:spTgt>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3">
                                            <p:txEl>
                                              <p:pRg st="6" end="6"/>
                                            </p:txEl>
                                          </p:spTgt>
                                        </p:tgtEl>
                                        <p:attrNameLst>
                                          <p:attrName>ppt_y</p:attrName>
                                        </p:attrNameLst>
                                      </p:cBhvr>
                                      <p:tavLst>
                                        <p:tav tm="0" fmla="#ppt_y+(sin(-2*pi*(1-$))*-#ppt_x+cos(-2*pi*(1-$))*(1-#ppt_y))*(1-$)">
                                          <p:val>
                                            <p:fltVal val="0"/>
                                          </p:val>
                                        </p:tav>
                                        <p:tav tm="100000">
                                          <p:val>
                                            <p:fltVal val="1"/>
                                          </p:val>
                                        </p:tav>
                                      </p:tavLst>
                                    </p:anim>
                                  </p:childTnLst>
                                </p:cTn>
                              </p:par>
                              <p:par>
                                <p:cTn id="11" presetID="15" presetClass="entr" presetSubtype="0" fill="hold" nodeType="withEffect">
                                  <p:stCondLst>
                                    <p:cond delay="0"/>
                                  </p:stCondLst>
                                  <p:childTnLst>
                                    <p:set>
                                      <p:cBhvr>
                                        <p:cTn id="12" dur="1" fill="hold">
                                          <p:stCondLst>
                                            <p:cond delay="0"/>
                                          </p:stCondLst>
                                        </p:cTn>
                                        <p:tgtEl>
                                          <p:spTgt spid="3">
                                            <p:txEl>
                                              <p:pRg st="7" end="7"/>
                                            </p:txEl>
                                          </p:spTgt>
                                        </p:tgtEl>
                                        <p:attrNameLst>
                                          <p:attrName>style.visibility</p:attrName>
                                        </p:attrNameLst>
                                      </p:cBhvr>
                                      <p:to>
                                        <p:strVal val="visible"/>
                                      </p:to>
                                    </p:set>
                                    <p:anim calcmode="lin" valueType="num">
                                      <p:cBhvr>
                                        <p:cTn id="13" dur="1000" fill="hold"/>
                                        <p:tgtEl>
                                          <p:spTgt spid="3">
                                            <p:txEl>
                                              <p:pRg st="7" end="7"/>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7" end="7"/>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7" end="7"/>
                                            </p:txEl>
                                          </p:spTgt>
                                        </p:tgtEl>
                                        <p:attrNameLst>
                                          <p:attrName>ppt_x</p:attrName>
                                        </p:attrNameLst>
                                      </p:cBhvr>
                                      <p:tavLst>
                                        <p:tav tm="0" fmla="#ppt_x+(cos(-2*pi*(1-$))*-#ppt_x-sin(-2*pi*(1-$))*(1-#ppt_y))*(1-$)">
                                          <p:val>
                                            <p:fltVal val="0"/>
                                          </p:val>
                                        </p:tav>
                                        <p:tav tm="100000">
                                          <p:val>
                                            <p:fltVal val="1"/>
                                          </p:val>
                                        </p:tav>
                                      </p:tavLst>
                                    </p:anim>
                                    <p:anim calcmode="lin" valueType="num">
                                      <p:cBhvr>
                                        <p:cTn id="16" dur="1000" fill="hold"/>
                                        <p:tgtEl>
                                          <p:spTgt spid="3">
                                            <p:txEl>
                                              <p:pRg st="7" end="7"/>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838200"/>
            <a:ext cx="8229600" cy="5287963"/>
          </a:xfrm>
        </p:spPr>
        <p:txBody>
          <a:bodyPr>
            <a:normAutofit fontScale="55000" lnSpcReduction="20000"/>
          </a:bodyPr>
          <a:lstStyle/>
          <a:p>
            <a:pPr algn="r" rtl="1"/>
            <a:r>
              <a:rPr lang="fa-IR" sz="4000" dirty="0" smtClean="0"/>
              <a:t>مغالطه و خطاهای ذهنی ناشی از چیست؟</a:t>
            </a:r>
          </a:p>
          <a:p>
            <a:pPr algn="r" rtl="1">
              <a:buNone/>
            </a:pPr>
            <a:r>
              <a:rPr lang="fa-IR" sz="4000" dirty="0" smtClean="0"/>
              <a:t/>
            </a:r>
            <a:br>
              <a:rPr lang="fa-IR" sz="4000" dirty="0" smtClean="0"/>
            </a:br>
            <a:endParaRPr lang="fa-IR" sz="4000" dirty="0" smtClean="0"/>
          </a:p>
          <a:p>
            <a:pPr algn="r" rtl="1">
              <a:buNone/>
            </a:pPr>
            <a:r>
              <a:rPr lang="fa-IR" sz="4000" dirty="0" smtClean="0"/>
              <a:t>1)حکم غلط،استدلال باطل،تصور اشتباه</a:t>
            </a:r>
          </a:p>
          <a:p>
            <a:pPr algn="r" rtl="1">
              <a:buNone/>
            </a:pPr>
            <a:r>
              <a:rPr lang="fa-IR" sz="4000" dirty="0" smtClean="0"/>
              <a:t>2)تصور اشتباه،تعریف غلط،استدلال باطل</a:t>
            </a:r>
          </a:p>
          <a:p>
            <a:pPr algn="r" rtl="1">
              <a:buNone/>
            </a:pPr>
            <a:r>
              <a:rPr lang="fa-IR" sz="4000" dirty="0" smtClean="0"/>
              <a:t>3)حکم غلط،تصور اشتباه،تاثیرات احساسی و روانی</a:t>
            </a:r>
          </a:p>
          <a:p>
            <a:pPr algn="r" rtl="1">
              <a:buNone/>
            </a:pPr>
            <a:r>
              <a:rPr lang="fa-IR" sz="4000" dirty="0" smtClean="0"/>
              <a:t>4)تاثیرات احساسی و روانی،حکم غلط،استدلال ناروا </a:t>
            </a:r>
          </a:p>
          <a:p>
            <a:pPr algn="r" rtl="1">
              <a:buNone/>
            </a:pPr>
            <a:r>
              <a:rPr lang="fa-IR" sz="4000" dirty="0" smtClean="0"/>
              <a:t/>
            </a:r>
            <a:br>
              <a:rPr lang="fa-IR" sz="4000" dirty="0" smtClean="0"/>
            </a:br>
            <a:endParaRPr lang="fa-IR" sz="4000" dirty="0" smtClean="0"/>
          </a:p>
          <a:p>
            <a:pPr algn="r" rtl="1">
              <a:buNone/>
            </a:pPr>
            <a:r>
              <a:rPr lang="fa-IR" sz="4000" dirty="0" smtClean="0"/>
              <a:t>پاسخ:</a:t>
            </a:r>
          </a:p>
          <a:p>
            <a:pPr algn="r" rtl="1">
              <a:buNone/>
            </a:pPr>
            <a:r>
              <a:rPr lang="fa-IR" sz="4000" dirty="0" smtClean="0"/>
              <a:t>پاسخ صحیح گزینه ی سه </a:t>
            </a:r>
          </a:p>
          <a:p>
            <a:pPr algn="r" rtl="1">
              <a:buNone/>
            </a:pPr>
            <a:r>
              <a:rPr lang="fa-IR" sz="4000" dirty="0" smtClean="0"/>
              <a:t>چون مغالطه می تواند ناشی از حکم غلط یا تصور اشتباه باشد و یا ناشی از یکسری تاثیرات روانی، گزینه یک  و چهار نادرست است چون حکم غلط و استدلال نادرست یکی هستند و گزینه دو هم نادرست است چون تصور اشتباه و تعریف غلط مفاهیم یکسانی هستند</a:t>
            </a:r>
          </a:p>
          <a:p>
            <a:pPr algn="r" rtl="1">
              <a:buNone/>
            </a:pPr>
            <a:endParaRPr lang="en-US" dirty="0"/>
          </a:p>
        </p:txBody>
      </p:sp>
    </p:spTree>
  </p:cSld>
  <p:clrMapOvr>
    <a:masterClrMapping/>
  </p:clrMapOvr>
  <p:transition>
    <p:split orient="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nodeType="clickEffect">
                                  <p:stCondLst>
                                    <p:cond delay="0"/>
                                  </p:stCondLst>
                                  <p:childTnLst>
                                    <p:set>
                                      <p:cBhvr>
                                        <p:cTn id="6" dur="1" fill="hold">
                                          <p:stCondLst>
                                            <p:cond delay="0"/>
                                          </p:stCondLst>
                                        </p:cTn>
                                        <p:tgtEl>
                                          <p:spTgt spid="3">
                                            <p:txEl>
                                              <p:pRg st="7" end="7"/>
                                            </p:txEl>
                                          </p:spTgt>
                                        </p:tgtEl>
                                        <p:attrNameLst>
                                          <p:attrName>style.visibility</p:attrName>
                                        </p:attrNameLst>
                                      </p:cBhvr>
                                      <p:to>
                                        <p:strVal val="visible"/>
                                      </p:to>
                                    </p:set>
                                    <p:animEffect transition="in" filter="fade">
                                      <p:cBhvr>
                                        <p:cTn id="7" dur="800" decel="100000"/>
                                        <p:tgtEl>
                                          <p:spTgt spid="3">
                                            <p:txEl>
                                              <p:pRg st="7" end="7"/>
                                            </p:txEl>
                                          </p:spTgt>
                                        </p:tgtEl>
                                      </p:cBhvr>
                                    </p:animEffect>
                                    <p:anim calcmode="lin" valueType="num">
                                      <p:cBhvr>
                                        <p:cTn id="8" dur="800" decel="100000" fill="hold"/>
                                        <p:tgtEl>
                                          <p:spTgt spid="3">
                                            <p:txEl>
                                              <p:pRg st="7" end="7"/>
                                            </p:txEl>
                                          </p:spTgt>
                                        </p:tgtEl>
                                        <p:attrNameLst>
                                          <p:attrName>style.rotation</p:attrName>
                                        </p:attrNameLst>
                                      </p:cBhvr>
                                      <p:tavLst>
                                        <p:tav tm="0">
                                          <p:val>
                                            <p:fltVal val="-90"/>
                                          </p:val>
                                        </p:tav>
                                        <p:tav tm="100000">
                                          <p:val>
                                            <p:fltVal val="0"/>
                                          </p:val>
                                        </p:tav>
                                      </p:tavLst>
                                    </p:anim>
                                    <p:anim calcmode="lin" valueType="num">
                                      <p:cBhvr>
                                        <p:cTn id="9" dur="800" decel="100000" fill="hold"/>
                                        <p:tgtEl>
                                          <p:spTgt spid="3">
                                            <p:txEl>
                                              <p:pRg st="7" end="7"/>
                                            </p:txEl>
                                          </p:spTgt>
                                        </p:tgtEl>
                                        <p:attrNameLst>
                                          <p:attrName>ppt_x</p:attrName>
                                        </p:attrNameLst>
                                      </p:cBhvr>
                                      <p:tavLst>
                                        <p:tav tm="0">
                                          <p:val>
                                            <p:strVal val="#ppt_x+0.4"/>
                                          </p:val>
                                        </p:tav>
                                        <p:tav tm="100000">
                                          <p:val>
                                            <p:strVal val="#ppt_x-0.05"/>
                                          </p:val>
                                        </p:tav>
                                      </p:tavLst>
                                    </p:anim>
                                    <p:anim calcmode="lin" valueType="num">
                                      <p:cBhvr>
                                        <p:cTn id="10" dur="800" decel="100000" fill="hold"/>
                                        <p:tgtEl>
                                          <p:spTgt spid="3">
                                            <p:txEl>
                                              <p:pRg st="7" end="7"/>
                                            </p:txEl>
                                          </p:spTgt>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3">
                                            <p:txEl>
                                              <p:pRg st="7" end="7"/>
                                            </p:txEl>
                                          </p:spTgt>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3">
                                            <p:txEl>
                                              <p:pRg st="7" end="7"/>
                                            </p:txEl>
                                          </p:spTgt>
                                        </p:tgtEl>
                                        <p:attrNameLst>
                                          <p:attrName>ppt_y</p:attrName>
                                        </p:attrNameLst>
                                      </p:cBhvr>
                                      <p:tavLst>
                                        <p:tav tm="0">
                                          <p:val>
                                            <p:strVal val="#ppt_y+0.1"/>
                                          </p:val>
                                        </p:tav>
                                        <p:tav tm="100000">
                                          <p:val>
                                            <p:strVal val="#ppt_y"/>
                                          </p:val>
                                        </p:tav>
                                      </p:tavLst>
                                    </p:anim>
                                  </p:childTnLst>
                                </p:cTn>
                              </p:par>
                              <p:par>
                                <p:cTn id="13" presetID="30" presetClass="entr" presetSubtype="0" fill="hold" nodeType="withEffect">
                                  <p:stCondLst>
                                    <p:cond delay="0"/>
                                  </p:stCondLst>
                                  <p:childTnLst>
                                    <p:set>
                                      <p:cBhvr>
                                        <p:cTn id="14" dur="1" fill="hold">
                                          <p:stCondLst>
                                            <p:cond delay="0"/>
                                          </p:stCondLst>
                                        </p:cTn>
                                        <p:tgtEl>
                                          <p:spTgt spid="3">
                                            <p:txEl>
                                              <p:pRg st="8" end="8"/>
                                            </p:txEl>
                                          </p:spTgt>
                                        </p:tgtEl>
                                        <p:attrNameLst>
                                          <p:attrName>style.visibility</p:attrName>
                                        </p:attrNameLst>
                                      </p:cBhvr>
                                      <p:to>
                                        <p:strVal val="visible"/>
                                      </p:to>
                                    </p:set>
                                    <p:animEffect transition="in" filter="fade">
                                      <p:cBhvr>
                                        <p:cTn id="15" dur="800" decel="100000"/>
                                        <p:tgtEl>
                                          <p:spTgt spid="3">
                                            <p:txEl>
                                              <p:pRg st="8" end="8"/>
                                            </p:txEl>
                                          </p:spTgt>
                                        </p:tgtEl>
                                      </p:cBhvr>
                                    </p:animEffect>
                                    <p:anim calcmode="lin" valueType="num">
                                      <p:cBhvr>
                                        <p:cTn id="16" dur="800" decel="100000" fill="hold"/>
                                        <p:tgtEl>
                                          <p:spTgt spid="3">
                                            <p:txEl>
                                              <p:pRg st="8" end="8"/>
                                            </p:txEl>
                                          </p:spTgt>
                                        </p:tgtEl>
                                        <p:attrNameLst>
                                          <p:attrName>style.rotation</p:attrName>
                                        </p:attrNameLst>
                                      </p:cBhvr>
                                      <p:tavLst>
                                        <p:tav tm="0">
                                          <p:val>
                                            <p:fltVal val="-90"/>
                                          </p:val>
                                        </p:tav>
                                        <p:tav tm="100000">
                                          <p:val>
                                            <p:fltVal val="0"/>
                                          </p:val>
                                        </p:tav>
                                      </p:tavLst>
                                    </p:anim>
                                    <p:anim calcmode="lin" valueType="num">
                                      <p:cBhvr>
                                        <p:cTn id="17" dur="800" decel="100000" fill="hold"/>
                                        <p:tgtEl>
                                          <p:spTgt spid="3">
                                            <p:txEl>
                                              <p:pRg st="8" end="8"/>
                                            </p:txEl>
                                          </p:spTgt>
                                        </p:tgtEl>
                                        <p:attrNameLst>
                                          <p:attrName>ppt_x</p:attrName>
                                        </p:attrNameLst>
                                      </p:cBhvr>
                                      <p:tavLst>
                                        <p:tav tm="0">
                                          <p:val>
                                            <p:strVal val="#ppt_x+0.4"/>
                                          </p:val>
                                        </p:tav>
                                        <p:tav tm="100000">
                                          <p:val>
                                            <p:strVal val="#ppt_x-0.05"/>
                                          </p:val>
                                        </p:tav>
                                      </p:tavLst>
                                    </p:anim>
                                    <p:anim calcmode="lin" valueType="num">
                                      <p:cBhvr>
                                        <p:cTn id="18" dur="800" decel="100000" fill="hold"/>
                                        <p:tgtEl>
                                          <p:spTgt spid="3">
                                            <p:txEl>
                                              <p:pRg st="8" end="8"/>
                                            </p:txEl>
                                          </p:spTgt>
                                        </p:tgtEl>
                                        <p:attrNameLst>
                                          <p:attrName>ppt_y</p:attrName>
                                        </p:attrNameLst>
                                      </p:cBhvr>
                                      <p:tavLst>
                                        <p:tav tm="0">
                                          <p:val>
                                            <p:strVal val="#ppt_y-0.4"/>
                                          </p:val>
                                        </p:tav>
                                        <p:tav tm="100000">
                                          <p:val>
                                            <p:strVal val="#ppt_y+0.1"/>
                                          </p:val>
                                        </p:tav>
                                      </p:tavLst>
                                    </p:anim>
                                    <p:anim calcmode="lin" valueType="num">
                                      <p:cBhvr>
                                        <p:cTn id="19" dur="200" accel="100000" fill="hold">
                                          <p:stCondLst>
                                            <p:cond delay="800"/>
                                          </p:stCondLst>
                                        </p:cTn>
                                        <p:tgtEl>
                                          <p:spTgt spid="3">
                                            <p:txEl>
                                              <p:pRg st="8" end="8"/>
                                            </p:txEl>
                                          </p:spTgt>
                                        </p:tgtEl>
                                        <p:attrNameLst>
                                          <p:attrName>ppt_x</p:attrName>
                                        </p:attrNameLst>
                                      </p:cBhvr>
                                      <p:tavLst>
                                        <p:tav tm="0">
                                          <p:val>
                                            <p:strVal val="#ppt_x-0.05"/>
                                          </p:val>
                                        </p:tav>
                                        <p:tav tm="100000">
                                          <p:val>
                                            <p:strVal val="#ppt_x"/>
                                          </p:val>
                                        </p:tav>
                                      </p:tavLst>
                                    </p:anim>
                                    <p:anim calcmode="lin" valueType="num">
                                      <p:cBhvr>
                                        <p:cTn id="20" dur="200" accel="100000" fill="hold">
                                          <p:stCondLst>
                                            <p:cond delay="800"/>
                                          </p:stCondLst>
                                        </p:cTn>
                                        <p:tgtEl>
                                          <p:spTgt spid="3">
                                            <p:txEl>
                                              <p:pRg st="8" end="8"/>
                                            </p:txEl>
                                          </p:spTgt>
                                        </p:tgtEl>
                                        <p:attrNameLst>
                                          <p:attrName>ppt_y</p:attrName>
                                        </p:attrNameLst>
                                      </p:cBhvr>
                                      <p:tavLst>
                                        <p:tav tm="0">
                                          <p:val>
                                            <p:strVal val="#ppt_y+0.1"/>
                                          </p:val>
                                        </p:tav>
                                        <p:tav tm="100000">
                                          <p:val>
                                            <p:strVal val="#ppt_y"/>
                                          </p:val>
                                        </p:tav>
                                      </p:tavLst>
                                    </p:anim>
                                  </p:childTnLst>
                                </p:cTn>
                              </p:par>
                              <p:par>
                                <p:cTn id="21" presetID="30" presetClass="entr" presetSubtype="0" fill="hold" nodeType="withEffect">
                                  <p:stCondLst>
                                    <p:cond delay="0"/>
                                  </p:stCondLst>
                                  <p:childTnLst>
                                    <p:set>
                                      <p:cBhvr>
                                        <p:cTn id="22" dur="1" fill="hold">
                                          <p:stCondLst>
                                            <p:cond delay="0"/>
                                          </p:stCondLst>
                                        </p:cTn>
                                        <p:tgtEl>
                                          <p:spTgt spid="3">
                                            <p:txEl>
                                              <p:pRg st="9" end="9"/>
                                            </p:txEl>
                                          </p:spTgt>
                                        </p:tgtEl>
                                        <p:attrNameLst>
                                          <p:attrName>style.visibility</p:attrName>
                                        </p:attrNameLst>
                                      </p:cBhvr>
                                      <p:to>
                                        <p:strVal val="visible"/>
                                      </p:to>
                                    </p:set>
                                    <p:animEffect transition="in" filter="fade">
                                      <p:cBhvr>
                                        <p:cTn id="23" dur="800" decel="100000"/>
                                        <p:tgtEl>
                                          <p:spTgt spid="3">
                                            <p:txEl>
                                              <p:pRg st="9" end="9"/>
                                            </p:txEl>
                                          </p:spTgt>
                                        </p:tgtEl>
                                      </p:cBhvr>
                                    </p:animEffect>
                                    <p:anim calcmode="lin" valueType="num">
                                      <p:cBhvr>
                                        <p:cTn id="24" dur="800" decel="100000" fill="hold"/>
                                        <p:tgtEl>
                                          <p:spTgt spid="3">
                                            <p:txEl>
                                              <p:pRg st="9" end="9"/>
                                            </p:txEl>
                                          </p:spTgt>
                                        </p:tgtEl>
                                        <p:attrNameLst>
                                          <p:attrName>style.rotation</p:attrName>
                                        </p:attrNameLst>
                                      </p:cBhvr>
                                      <p:tavLst>
                                        <p:tav tm="0">
                                          <p:val>
                                            <p:fltVal val="-90"/>
                                          </p:val>
                                        </p:tav>
                                        <p:tav tm="100000">
                                          <p:val>
                                            <p:fltVal val="0"/>
                                          </p:val>
                                        </p:tav>
                                      </p:tavLst>
                                    </p:anim>
                                    <p:anim calcmode="lin" valueType="num">
                                      <p:cBhvr>
                                        <p:cTn id="25" dur="800" decel="100000" fill="hold"/>
                                        <p:tgtEl>
                                          <p:spTgt spid="3">
                                            <p:txEl>
                                              <p:pRg st="9" end="9"/>
                                            </p:txEl>
                                          </p:spTgt>
                                        </p:tgtEl>
                                        <p:attrNameLst>
                                          <p:attrName>ppt_x</p:attrName>
                                        </p:attrNameLst>
                                      </p:cBhvr>
                                      <p:tavLst>
                                        <p:tav tm="0">
                                          <p:val>
                                            <p:strVal val="#ppt_x+0.4"/>
                                          </p:val>
                                        </p:tav>
                                        <p:tav tm="100000">
                                          <p:val>
                                            <p:strVal val="#ppt_x-0.05"/>
                                          </p:val>
                                        </p:tav>
                                      </p:tavLst>
                                    </p:anim>
                                    <p:anim calcmode="lin" valueType="num">
                                      <p:cBhvr>
                                        <p:cTn id="26" dur="800" decel="100000" fill="hold"/>
                                        <p:tgtEl>
                                          <p:spTgt spid="3">
                                            <p:txEl>
                                              <p:pRg st="9" end="9"/>
                                            </p:txEl>
                                          </p:spTgt>
                                        </p:tgtEl>
                                        <p:attrNameLst>
                                          <p:attrName>ppt_y</p:attrName>
                                        </p:attrNameLst>
                                      </p:cBhvr>
                                      <p:tavLst>
                                        <p:tav tm="0">
                                          <p:val>
                                            <p:strVal val="#ppt_y-0.4"/>
                                          </p:val>
                                        </p:tav>
                                        <p:tav tm="100000">
                                          <p:val>
                                            <p:strVal val="#ppt_y+0.1"/>
                                          </p:val>
                                        </p:tav>
                                      </p:tavLst>
                                    </p:anim>
                                    <p:anim calcmode="lin" valueType="num">
                                      <p:cBhvr>
                                        <p:cTn id="27" dur="200" accel="100000" fill="hold">
                                          <p:stCondLst>
                                            <p:cond delay="800"/>
                                          </p:stCondLst>
                                        </p:cTn>
                                        <p:tgtEl>
                                          <p:spTgt spid="3">
                                            <p:txEl>
                                              <p:pRg st="9" end="9"/>
                                            </p:txEl>
                                          </p:spTgt>
                                        </p:tgtEl>
                                        <p:attrNameLst>
                                          <p:attrName>ppt_x</p:attrName>
                                        </p:attrNameLst>
                                      </p:cBhvr>
                                      <p:tavLst>
                                        <p:tav tm="0">
                                          <p:val>
                                            <p:strVal val="#ppt_x-0.05"/>
                                          </p:val>
                                        </p:tav>
                                        <p:tav tm="100000">
                                          <p:val>
                                            <p:strVal val="#ppt_x"/>
                                          </p:val>
                                        </p:tav>
                                      </p:tavLst>
                                    </p:anim>
                                    <p:anim calcmode="lin" valueType="num">
                                      <p:cBhvr>
                                        <p:cTn id="28" dur="200" accel="100000" fill="hold">
                                          <p:stCondLst>
                                            <p:cond delay="800"/>
                                          </p:stCondLst>
                                        </p:cTn>
                                        <p:tgtEl>
                                          <p:spTgt spid="3">
                                            <p:txEl>
                                              <p:pRg st="9" end="9"/>
                                            </p:txEl>
                                          </p:spTgt>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62000"/>
            <a:ext cx="8229600" cy="5364163"/>
          </a:xfrm>
        </p:spPr>
        <p:txBody>
          <a:bodyPr>
            <a:normAutofit lnSpcReduction="10000"/>
          </a:bodyPr>
          <a:lstStyle/>
          <a:p>
            <a:pPr algn="r" rtl="1"/>
            <a:r>
              <a:rPr lang="fa-IR" sz="2400" dirty="0" smtClean="0"/>
              <a:t>وظیفه ی علم منطق چیست؟</a:t>
            </a:r>
          </a:p>
          <a:p>
            <a:pPr algn="r" rtl="1">
              <a:buNone/>
            </a:pPr>
            <a:endParaRPr lang="fa-IR" sz="2400" dirty="0" smtClean="0"/>
          </a:p>
          <a:p>
            <a:pPr algn="r" rtl="1">
              <a:buNone/>
            </a:pPr>
            <a:r>
              <a:rPr lang="fa-IR" sz="2400" dirty="0" smtClean="0"/>
              <a:t>1)ابداع شیوه ی تفکر وارائه ی راهکار جهت  توفیق بر مغالطه </a:t>
            </a:r>
          </a:p>
          <a:p>
            <a:pPr algn="r" rtl="1">
              <a:buNone/>
            </a:pPr>
            <a:r>
              <a:rPr lang="fa-IR" sz="2400" dirty="0" smtClean="0"/>
              <a:t>2)بیان قوانین حاکم بر ذهن و روشهای جلوگیری از مغالطه و پاسخ به مغالطات </a:t>
            </a:r>
          </a:p>
          <a:p>
            <a:pPr algn="r" rtl="1">
              <a:buNone/>
            </a:pPr>
            <a:r>
              <a:rPr lang="fa-IR" sz="2400" dirty="0" smtClean="0"/>
              <a:t>3)آموزش شیوه ی درست اندیشیدن و بیان انواع مغالطه</a:t>
            </a:r>
          </a:p>
          <a:p>
            <a:pPr algn="r" rtl="1">
              <a:buNone/>
            </a:pPr>
            <a:r>
              <a:rPr lang="fa-IR" sz="2400" dirty="0" smtClean="0"/>
              <a:t>4)کمک به انسان برای فهم مسائل فلسفی و توفیق بر مغالطه</a:t>
            </a:r>
            <a:r>
              <a:rPr lang="en-US" sz="2400" dirty="0" smtClean="0"/>
              <a:t/>
            </a:r>
            <a:br>
              <a:rPr lang="en-US" sz="2400" dirty="0" smtClean="0"/>
            </a:br>
            <a:endParaRPr lang="fa-IR" sz="2400" dirty="0" smtClean="0"/>
          </a:p>
          <a:p>
            <a:pPr algn="r" rtl="1">
              <a:buNone/>
            </a:pPr>
            <a:endParaRPr lang="en-US" sz="2400" dirty="0" smtClean="0"/>
          </a:p>
          <a:p>
            <a:pPr algn="r" rtl="1">
              <a:buNone/>
            </a:pPr>
            <a:r>
              <a:rPr lang="fa-IR" sz="2400" dirty="0" smtClean="0"/>
              <a:t>پاسخ</a:t>
            </a:r>
          </a:p>
          <a:p>
            <a:pPr algn="r" rtl="1">
              <a:buNone/>
            </a:pPr>
            <a:r>
              <a:rPr lang="fa-IR" sz="2400" dirty="0" smtClean="0"/>
              <a:t>پاسخ صحیح گزینه ی دو </a:t>
            </a:r>
          </a:p>
          <a:p>
            <a:pPr algn="r" rtl="1">
              <a:buNone/>
            </a:pPr>
            <a:r>
              <a:rPr lang="fa-IR" sz="2400" dirty="0" smtClean="0"/>
              <a:t>چون همه ی موارد ذکر شده گزینه دو نادرست چون وظیفه ی منطق ابداع تفکر نیست گزینه ی سه نادرست چون کار منطق فقط بیان انواع مغالطه نیست گزینه ی چهار نادرست چون منطق صرفا ابزار فلسفه نیست.</a:t>
            </a:r>
          </a:p>
          <a:p>
            <a:pPr algn="r" rtl="1"/>
            <a:endParaRPr lang="en-US" dirty="0"/>
          </a:p>
        </p:txBody>
      </p:sp>
    </p:spTree>
  </p:cSld>
  <p:clrMapOvr>
    <a:masterClrMapping/>
  </p:clrMapOvr>
  <p:transition>
    <p:cover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7" end="7"/>
                                            </p:txEl>
                                          </p:spTgt>
                                        </p:tgtEl>
                                        <p:attrNameLst>
                                          <p:attrName>style.visibility</p:attrName>
                                        </p:attrNameLst>
                                      </p:cBhvr>
                                      <p:to>
                                        <p:strVal val="visible"/>
                                      </p:to>
                                    </p:set>
                                    <p:anim calcmode="lin" valueType="num">
                                      <p:cBhvr additive="base">
                                        <p:cTn id="7"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7" end="7"/>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8" end="8"/>
                                            </p:txEl>
                                          </p:spTgt>
                                        </p:tgtEl>
                                        <p:attrNameLst>
                                          <p:attrName>style.visibility</p:attrName>
                                        </p:attrNameLst>
                                      </p:cBhvr>
                                      <p:to>
                                        <p:strVal val="visible"/>
                                      </p:to>
                                    </p:set>
                                    <p:anim calcmode="lin" valueType="num">
                                      <p:cBhvr additive="base">
                                        <p:cTn id="11"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8" end="8"/>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9" end="9"/>
                                            </p:txEl>
                                          </p:spTgt>
                                        </p:tgtEl>
                                        <p:attrNameLst>
                                          <p:attrName>style.visibility</p:attrName>
                                        </p:attrNameLst>
                                      </p:cBhvr>
                                      <p:to>
                                        <p:strVal val="visible"/>
                                      </p:to>
                                    </p:set>
                                    <p:anim calcmode="lin" valueType="num">
                                      <p:cBhvr additive="base">
                                        <p:cTn id="15" dur="500" fill="hold"/>
                                        <p:tgtEl>
                                          <p:spTgt spid="3">
                                            <p:txEl>
                                              <p:pRg st="9" end="9"/>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9" end="9"/>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33400"/>
            <a:ext cx="8229600" cy="5592763"/>
          </a:xfrm>
        </p:spPr>
        <p:txBody>
          <a:bodyPr>
            <a:normAutofit fontScale="55000" lnSpcReduction="20000"/>
          </a:bodyPr>
          <a:lstStyle/>
          <a:p>
            <a:pPr algn="r" rtl="1">
              <a:buNone/>
            </a:pPr>
            <a:endParaRPr lang="en-US" dirty="0" smtClean="0"/>
          </a:p>
          <a:p>
            <a:pPr algn="r" rtl="1"/>
            <a:r>
              <a:rPr lang="fa-IR" sz="4000" dirty="0" smtClean="0"/>
              <a:t>تصور مجهول را باید از........و تصدیق مجهول را باید از.......به دست آورد.(سراسری 83) </a:t>
            </a:r>
          </a:p>
          <a:p>
            <a:pPr algn="r" rtl="1">
              <a:buNone/>
            </a:pPr>
            <a:r>
              <a:rPr lang="fa-IR" sz="3500" dirty="0" smtClean="0"/>
              <a:t/>
            </a:r>
            <a:br>
              <a:rPr lang="fa-IR" sz="3500" dirty="0" smtClean="0"/>
            </a:br>
            <a:endParaRPr lang="fa-IR" sz="3500" dirty="0" smtClean="0"/>
          </a:p>
          <a:p>
            <a:pPr algn="r" rtl="1">
              <a:buNone/>
            </a:pPr>
            <a:r>
              <a:rPr lang="fa-IR" sz="4000" dirty="0" smtClean="0"/>
              <a:t>1)تصدیق های مجهول-تصورات مجهول        </a:t>
            </a:r>
          </a:p>
          <a:p>
            <a:pPr algn="r" rtl="1">
              <a:buNone/>
            </a:pPr>
            <a:r>
              <a:rPr lang="fa-IR" sz="4000" dirty="0" smtClean="0"/>
              <a:t>2)تصورات مجهول-تصدیقات مجهول</a:t>
            </a:r>
          </a:p>
          <a:p>
            <a:pPr algn="r" rtl="1">
              <a:buNone/>
            </a:pPr>
            <a:r>
              <a:rPr lang="fa-IR" sz="4000" dirty="0" smtClean="0"/>
              <a:t>3)تصدیقات مجهول-تصورات معلوم              </a:t>
            </a:r>
          </a:p>
          <a:p>
            <a:pPr algn="r" rtl="1">
              <a:buNone/>
            </a:pPr>
            <a:r>
              <a:rPr lang="fa-IR" sz="4000" dirty="0" smtClean="0"/>
              <a:t>4)تصورات معلوم-تصدیقهای معلوم </a:t>
            </a:r>
            <a:r>
              <a:rPr lang="en-US" sz="4000" dirty="0" smtClean="0"/>
              <a:t/>
            </a:r>
            <a:br>
              <a:rPr lang="en-US" sz="4000" dirty="0" smtClean="0"/>
            </a:br>
            <a:endParaRPr lang="en-US" sz="4000" dirty="0" smtClean="0"/>
          </a:p>
          <a:p>
            <a:pPr algn="r" rtl="1">
              <a:buNone/>
            </a:pPr>
            <a:endParaRPr lang="en-US" sz="4000" dirty="0" smtClean="0"/>
          </a:p>
          <a:p>
            <a:pPr algn="r" rtl="1">
              <a:buNone/>
            </a:pPr>
            <a:endParaRPr lang="en-US" sz="4000" dirty="0" smtClean="0"/>
          </a:p>
          <a:p>
            <a:pPr algn="r" rtl="1">
              <a:buNone/>
            </a:pPr>
            <a:r>
              <a:rPr lang="en-US" sz="4000" dirty="0" smtClean="0"/>
              <a:t> </a:t>
            </a:r>
            <a:r>
              <a:rPr lang="fa-IR" sz="4000" dirty="0" smtClean="0"/>
              <a:t>پاسخ</a:t>
            </a:r>
            <a:br>
              <a:rPr lang="fa-IR" sz="4000" dirty="0" smtClean="0"/>
            </a:br>
            <a:endParaRPr lang="fa-IR" sz="4000" dirty="0" smtClean="0"/>
          </a:p>
          <a:p>
            <a:pPr algn="r" rtl="1">
              <a:buNone/>
            </a:pPr>
            <a:r>
              <a:rPr lang="fa-IR" sz="4000" dirty="0" smtClean="0"/>
              <a:t>پاسخ صحیح گزینه ی چهار </a:t>
            </a:r>
          </a:p>
          <a:p>
            <a:pPr algn="r" rtl="1">
              <a:buNone/>
            </a:pPr>
            <a:r>
              <a:rPr lang="fa-IR" sz="4000" dirty="0" smtClean="0"/>
              <a:t>تصور مجهول از طریق تصورات معلوم و تصدیق مجهول از طریق تصدیقهای معلوم آشکار می گردد(رد گزینه های یک و سه) گزینه یک به دلیل جابجایی معلوم و مجهول نادرست است.</a:t>
            </a:r>
          </a:p>
          <a:p>
            <a:pPr algn="r" rtl="1"/>
            <a:endParaRPr lang="en-US" dirty="0"/>
          </a:p>
        </p:txBody>
      </p:sp>
    </p:spTree>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nodeType="clickEffect">
                                  <p:stCondLst>
                                    <p:cond delay="0"/>
                                  </p:stCondLst>
                                  <p:childTnLst>
                                    <p:set>
                                      <p:cBhvr>
                                        <p:cTn id="6" dur="1" fill="hold">
                                          <p:stCondLst>
                                            <p:cond delay="0"/>
                                          </p:stCondLst>
                                        </p:cTn>
                                        <p:tgtEl>
                                          <p:spTgt spid="3">
                                            <p:txEl>
                                              <p:pRg st="9" end="9"/>
                                            </p:txEl>
                                          </p:spTgt>
                                        </p:tgtEl>
                                        <p:attrNameLst>
                                          <p:attrName>style.visibility</p:attrName>
                                        </p:attrNameLst>
                                      </p:cBhvr>
                                      <p:to>
                                        <p:strVal val="visible"/>
                                      </p:to>
                                    </p:set>
                                    <p:animEffect transition="in" filter="fade">
                                      <p:cBhvr>
                                        <p:cTn id="7" dur="800" decel="100000"/>
                                        <p:tgtEl>
                                          <p:spTgt spid="3">
                                            <p:txEl>
                                              <p:pRg st="9" end="9"/>
                                            </p:txEl>
                                          </p:spTgt>
                                        </p:tgtEl>
                                      </p:cBhvr>
                                    </p:animEffect>
                                    <p:anim calcmode="lin" valueType="num">
                                      <p:cBhvr>
                                        <p:cTn id="8" dur="800" decel="100000" fill="hold"/>
                                        <p:tgtEl>
                                          <p:spTgt spid="3">
                                            <p:txEl>
                                              <p:pRg st="9" end="9"/>
                                            </p:txEl>
                                          </p:spTgt>
                                        </p:tgtEl>
                                        <p:attrNameLst>
                                          <p:attrName>style.rotation</p:attrName>
                                        </p:attrNameLst>
                                      </p:cBhvr>
                                      <p:tavLst>
                                        <p:tav tm="0">
                                          <p:val>
                                            <p:fltVal val="-90"/>
                                          </p:val>
                                        </p:tav>
                                        <p:tav tm="100000">
                                          <p:val>
                                            <p:fltVal val="0"/>
                                          </p:val>
                                        </p:tav>
                                      </p:tavLst>
                                    </p:anim>
                                    <p:anim calcmode="lin" valueType="num">
                                      <p:cBhvr>
                                        <p:cTn id="9" dur="800" decel="100000" fill="hold"/>
                                        <p:tgtEl>
                                          <p:spTgt spid="3">
                                            <p:txEl>
                                              <p:pRg st="9" end="9"/>
                                            </p:txEl>
                                          </p:spTgt>
                                        </p:tgtEl>
                                        <p:attrNameLst>
                                          <p:attrName>ppt_x</p:attrName>
                                        </p:attrNameLst>
                                      </p:cBhvr>
                                      <p:tavLst>
                                        <p:tav tm="0">
                                          <p:val>
                                            <p:strVal val="#ppt_x+0.4"/>
                                          </p:val>
                                        </p:tav>
                                        <p:tav tm="100000">
                                          <p:val>
                                            <p:strVal val="#ppt_x-0.05"/>
                                          </p:val>
                                        </p:tav>
                                      </p:tavLst>
                                    </p:anim>
                                    <p:anim calcmode="lin" valueType="num">
                                      <p:cBhvr>
                                        <p:cTn id="10" dur="800" decel="100000" fill="hold"/>
                                        <p:tgtEl>
                                          <p:spTgt spid="3">
                                            <p:txEl>
                                              <p:pRg st="9" end="9"/>
                                            </p:txEl>
                                          </p:spTgt>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3">
                                            <p:txEl>
                                              <p:pRg st="9" end="9"/>
                                            </p:txEl>
                                          </p:spTgt>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3">
                                            <p:txEl>
                                              <p:pRg st="9" end="9"/>
                                            </p:txEl>
                                          </p:spTgt>
                                        </p:tgtEl>
                                        <p:attrNameLst>
                                          <p:attrName>ppt_y</p:attrName>
                                        </p:attrNameLst>
                                      </p:cBhvr>
                                      <p:tavLst>
                                        <p:tav tm="0">
                                          <p:val>
                                            <p:strVal val="#ppt_y+0.1"/>
                                          </p:val>
                                        </p:tav>
                                        <p:tav tm="100000">
                                          <p:val>
                                            <p:strVal val="#ppt_y"/>
                                          </p:val>
                                        </p:tav>
                                      </p:tavLst>
                                    </p:anim>
                                  </p:childTnLst>
                                </p:cTn>
                              </p:par>
                              <p:par>
                                <p:cTn id="13" presetID="30" presetClass="entr" presetSubtype="0" fill="hold" nodeType="withEffect">
                                  <p:stCondLst>
                                    <p:cond delay="0"/>
                                  </p:stCondLst>
                                  <p:childTnLst>
                                    <p:set>
                                      <p:cBhvr>
                                        <p:cTn id="14" dur="1" fill="hold">
                                          <p:stCondLst>
                                            <p:cond delay="0"/>
                                          </p:stCondLst>
                                        </p:cTn>
                                        <p:tgtEl>
                                          <p:spTgt spid="3">
                                            <p:txEl>
                                              <p:pRg st="10" end="10"/>
                                            </p:txEl>
                                          </p:spTgt>
                                        </p:tgtEl>
                                        <p:attrNameLst>
                                          <p:attrName>style.visibility</p:attrName>
                                        </p:attrNameLst>
                                      </p:cBhvr>
                                      <p:to>
                                        <p:strVal val="visible"/>
                                      </p:to>
                                    </p:set>
                                    <p:animEffect transition="in" filter="fade">
                                      <p:cBhvr>
                                        <p:cTn id="15" dur="800" decel="100000"/>
                                        <p:tgtEl>
                                          <p:spTgt spid="3">
                                            <p:txEl>
                                              <p:pRg st="10" end="10"/>
                                            </p:txEl>
                                          </p:spTgt>
                                        </p:tgtEl>
                                      </p:cBhvr>
                                    </p:animEffect>
                                    <p:anim calcmode="lin" valueType="num">
                                      <p:cBhvr>
                                        <p:cTn id="16" dur="800" decel="100000" fill="hold"/>
                                        <p:tgtEl>
                                          <p:spTgt spid="3">
                                            <p:txEl>
                                              <p:pRg st="10" end="10"/>
                                            </p:txEl>
                                          </p:spTgt>
                                        </p:tgtEl>
                                        <p:attrNameLst>
                                          <p:attrName>style.rotation</p:attrName>
                                        </p:attrNameLst>
                                      </p:cBhvr>
                                      <p:tavLst>
                                        <p:tav tm="0">
                                          <p:val>
                                            <p:fltVal val="-90"/>
                                          </p:val>
                                        </p:tav>
                                        <p:tav tm="100000">
                                          <p:val>
                                            <p:fltVal val="0"/>
                                          </p:val>
                                        </p:tav>
                                      </p:tavLst>
                                    </p:anim>
                                    <p:anim calcmode="lin" valueType="num">
                                      <p:cBhvr>
                                        <p:cTn id="17" dur="800" decel="100000" fill="hold"/>
                                        <p:tgtEl>
                                          <p:spTgt spid="3">
                                            <p:txEl>
                                              <p:pRg st="10" end="10"/>
                                            </p:txEl>
                                          </p:spTgt>
                                        </p:tgtEl>
                                        <p:attrNameLst>
                                          <p:attrName>ppt_x</p:attrName>
                                        </p:attrNameLst>
                                      </p:cBhvr>
                                      <p:tavLst>
                                        <p:tav tm="0">
                                          <p:val>
                                            <p:strVal val="#ppt_x+0.4"/>
                                          </p:val>
                                        </p:tav>
                                        <p:tav tm="100000">
                                          <p:val>
                                            <p:strVal val="#ppt_x-0.05"/>
                                          </p:val>
                                        </p:tav>
                                      </p:tavLst>
                                    </p:anim>
                                    <p:anim calcmode="lin" valueType="num">
                                      <p:cBhvr>
                                        <p:cTn id="18" dur="800" decel="100000" fill="hold"/>
                                        <p:tgtEl>
                                          <p:spTgt spid="3">
                                            <p:txEl>
                                              <p:pRg st="10" end="10"/>
                                            </p:txEl>
                                          </p:spTgt>
                                        </p:tgtEl>
                                        <p:attrNameLst>
                                          <p:attrName>ppt_y</p:attrName>
                                        </p:attrNameLst>
                                      </p:cBhvr>
                                      <p:tavLst>
                                        <p:tav tm="0">
                                          <p:val>
                                            <p:strVal val="#ppt_y-0.4"/>
                                          </p:val>
                                        </p:tav>
                                        <p:tav tm="100000">
                                          <p:val>
                                            <p:strVal val="#ppt_y+0.1"/>
                                          </p:val>
                                        </p:tav>
                                      </p:tavLst>
                                    </p:anim>
                                    <p:anim calcmode="lin" valueType="num">
                                      <p:cBhvr>
                                        <p:cTn id="19" dur="200" accel="100000" fill="hold">
                                          <p:stCondLst>
                                            <p:cond delay="800"/>
                                          </p:stCondLst>
                                        </p:cTn>
                                        <p:tgtEl>
                                          <p:spTgt spid="3">
                                            <p:txEl>
                                              <p:pRg st="10" end="10"/>
                                            </p:txEl>
                                          </p:spTgt>
                                        </p:tgtEl>
                                        <p:attrNameLst>
                                          <p:attrName>ppt_x</p:attrName>
                                        </p:attrNameLst>
                                      </p:cBhvr>
                                      <p:tavLst>
                                        <p:tav tm="0">
                                          <p:val>
                                            <p:strVal val="#ppt_x-0.05"/>
                                          </p:val>
                                        </p:tav>
                                        <p:tav tm="100000">
                                          <p:val>
                                            <p:strVal val="#ppt_x"/>
                                          </p:val>
                                        </p:tav>
                                      </p:tavLst>
                                    </p:anim>
                                    <p:anim calcmode="lin" valueType="num">
                                      <p:cBhvr>
                                        <p:cTn id="20" dur="200" accel="100000" fill="hold">
                                          <p:stCondLst>
                                            <p:cond delay="800"/>
                                          </p:stCondLst>
                                        </p:cTn>
                                        <p:tgtEl>
                                          <p:spTgt spid="3">
                                            <p:txEl>
                                              <p:pRg st="10" end="10"/>
                                            </p:txEl>
                                          </p:spTgt>
                                        </p:tgtEl>
                                        <p:attrNameLst>
                                          <p:attrName>ppt_y</p:attrName>
                                        </p:attrNameLst>
                                      </p:cBhvr>
                                      <p:tavLst>
                                        <p:tav tm="0">
                                          <p:val>
                                            <p:strVal val="#ppt_y+0.1"/>
                                          </p:val>
                                        </p:tav>
                                        <p:tav tm="100000">
                                          <p:val>
                                            <p:strVal val="#ppt_y"/>
                                          </p:val>
                                        </p:tav>
                                      </p:tavLst>
                                    </p:anim>
                                  </p:childTnLst>
                                </p:cTn>
                              </p:par>
                              <p:par>
                                <p:cTn id="21" presetID="30" presetClass="entr" presetSubtype="0" fill="hold" nodeType="withEffect">
                                  <p:stCondLst>
                                    <p:cond delay="0"/>
                                  </p:stCondLst>
                                  <p:childTnLst>
                                    <p:set>
                                      <p:cBhvr>
                                        <p:cTn id="22" dur="1" fill="hold">
                                          <p:stCondLst>
                                            <p:cond delay="0"/>
                                          </p:stCondLst>
                                        </p:cTn>
                                        <p:tgtEl>
                                          <p:spTgt spid="3">
                                            <p:txEl>
                                              <p:pRg st="11" end="11"/>
                                            </p:txEl>
                                          </p:spTgt>
                                        </p:tgtEl>
                                        <p:attrNameLst>
                                          <p:attrName>style.visibility</p:attrName>
                                        </p:attrNameLst>
                                      </p:cBhvr>
                                      <p:to>
                                        <p:strVal val="visible"/>
                                      </p:to>
                                    </p:set>
                                    <p:animEffect transition="in" filter="fade">
                                      <p:cBhvr>
                                        <p:cTn id="23" dur="800" decel="100000"/>
                                        <p:tgtEl>
                                          <p:spTgt spid="3">
                                            <p:txEl>
                                              <p:pRg st="11" end="11"/>
                                            </p:txEl>
                                          </p:spTgt>
                                        </p:tgtEl>
                                      </p:cBhvr>
                                    </p:animEffect>
                                    <p:anim calcmode="lin" valueType="num">
                                      <p:cBhvr>
                                        <p:cTn id="24" dur="800" decel="100000" fill="hold"/>
                                        <p:tgtEl>
                                          <p:spTgt spid="3">
                                            <p:txEl>
                                              <p:pRg st="11" end="11"/>
                                            </p:txEl>
                                          </p:spTgt>
                                        </p:tgtEl>
                                        <p:attrNameLst>
                                          <p:attrName>style.rotation</p:attrName>
                                        </p:attrNameLst>
                                      </p:cBhvr>
                                      <p:tavLst>
                                        <p:tav tm="0">
                                          <p:val>
                                            <p:fltVal val="-90"/>
                                          </p:val>
                                        </p:tav>
                                        <p:tav tm="100000">
                                          <p:val>
                                            <p:fltVal val="0"/>
                                          </p:val>
                                        </p:tav>
                                      </p:tavLst>
                                    </p:anim>
                                    <p:anim calcmode="lin" valueType="num">
                                      <p:cBhvr>
                                        <p:cTn id="25" dur="800" decel="100000" fill="hold"/>
                                        <p:tgtEl>
                                          <p:spTgt spid="3">
                                            <p:txEl>
                                              <p:pRg st="11" end="11"/>
                                            </p:txEl>
                                          </p:spTgt>
                                        </p:tgtEl>
                                        <p:attrNameLst>
                                          <p:attrName>ppt_x</p:attrName>
                                        </p:attrNameLst>
                                      </p:cBhvr>
                                      <p:tavLst>
                                        <p:tav tm="0">
                                          <p:val>
                                            <p:strVal val="#ppt_x+0.4"/>
                                          </p:val>
                                        </p:tav>
                                        <p:tav tm="100000">
                                          <p:val>
                                            <p:strVal val="#ppt_x-0.05"/>
                                          </p:val>
                                        </p:tav>
                                      </p:tavLst>
                                    </p:anim>
                                    <p:anim calcmode="lin" valueType="num">
                                      <p:cBhvr>
                                        <p:cTn id="26" dur="800" decel="100000" fill="hold"/>
                                        <p:tgtEl>
                                          <p:spTgt spid="3">
                                            <p:txEl>
                                              <p:pRg st="11" end="11"/>
                                            </p:txEl>
                                          </p:spTgt>
                                        </p:tgtEl>
                                        <p:attrNameLst>
                                          <p:attrName>ppt_y</p:attrName>
                                        </p:attrNameLst>
                                      </p:cBhvr>
                                      <p:tavLst>
                                        <p:tav tm="0">
                                          <p:val>
                                            <p:strVal val="#ppt_y-0.4"/>
                                          </p:val>
                                        </p:tav>
                                        <p:tav tm="100000">
                                          <p:val>
                                            <p:strVal val="#ppt_y+0.1"/>
                                          </p:val>
                                        </p:tav>
                                      </p:tavLst>
                                    </p:anim>
                                    <p:anim calcmode="lin" valueType="num">
                                      <p:cBhvr>
                                        <p:cTn id="27" dur="200" accel="100000" fill="hold">
                                          <p:stCondLst>
                                            <p:cond delay="800"/>
                                          </p:stCondLst>
                                        </p:cTn>
                                        <p:tgtEl>
                                          <p:spTgt spid="3">
                                            <p:txEl>
                                              <p:pRg st="11" end="11"/>
                                            </p:txEl>
                                          </p:spTgt>
                                        </p:tgtEl>
                                        <p:attrNameLst>
                                          <p:attrName>ppt_x</p:attrName>
                                        </p:attrNameLst>
                                      </p:cBhvr>
                                      <p:tavLst>
                                        <p:tav tm="0">
                                          <p:val>
                                            <p:strVal val="#ppt_x-0.05"/>
                                          </p:val>
                                        </p:tav>
                                        <p:tav tm="100000">
                                          <p:val>
                                            <p:strVal val="#ppt_x"/>
                                          </p:val>
                                        </p:tav>
                                      </p:tavLst>
                                    </p:anim>
                                    <p:anim calcmode="lin" valueType="num">
                                      <p:cBhvr>
                                        <p:cTn id="28" dur="200" accel="100000" fill="hold">
                                          <p:stCondLst>
                                            <p:cond delay="800"/>
                                          </p:stCondLst>
                                        </p:cTn>
                                        <p:tgtEl>
                                          <p:spTgt spid="3">
                                            <p:txEl>
                                              <p:pRg st="11" end="11"/>
                                            </p:txEl>
                                          </p:spTgt>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81000"/>
            <a:ext cx="8229600" cy="5897563"/>
          </a:xfrm>
        </p:spPr>
        <p:txBody>
          <a:bodyPr>
            <a:normAutofit/>
          </a:bodyPr>
          <a:lstStyle/>
          <a:p>
            <a:pPr algn="r" rtl="1">
              <a:buNone/>
            </a:pPr>
            <a:endParaRPr lang="en-US" sz="2800" dirty="0" smtClean="0"/>
          </a:p>
          <a:p>
            <a:pPr algn="r" rtl="1"/>
            <a:r>
              <a:rPr lang="fa-IR" sz="2200" dirty="0" smtClean="0"/>
              <a:t>کدام یک از موارد زیر به ترتیب تصور و تصدیق است؟</a:t>
            </a:r>
          </a:p>
          <a:p>
            <a:pPr algn="r" rtl="1">
              <a:buNone/>
            </a:pPr>
            <a:endParaRPr lang="fa-IR" sz="2200" dirty="0" smtClean="0"/>
          </a:p>
          <a:p>
            <a:pPr algn="r" rtl="1">
              <a:buNone/>
            </a:pPr>
            <a:r>
              <a:rPr lang="fa-IR" sz="2200" dirty="0" smtClean="0"/>
              <a:t>1)انسان ناطق است- خانه ی ویلایی        </a:t>
            </a:r>
          </a:p>
          <a:p>
            <a:pPr algn="r" rtl="1">
              <a:buNone/>
            </a:pPr>
            <a:r>
              <a:rPr lang="fa-IR" sz="2200" dirty="0" smtClean="0"/>
              <a:t> 2)کتاب منطق- او می آید</a:t>
            </a:r>
          </a:p>
          <a:p>
            <a:pPr algn="r" rtl="1">
              <a:buNone/>
            </a:pPr>
            <a:r>
              <a:rPr lang="fa-IR" sz="2200" dirty="0" smtClean="0"/>
              <a:t>3)کتابی که خواندم-مدرسه ی زیبا            </a:t>
            </a:r>
          </a:p>
          <a:p>
            <a:pPr algn="r" rtl="1">
              <a:buNone/>
            </a:pPr>
            <a:r>
              <a:rPr lang="fa-IR" sz="2200" dirty="0" smtClean="0"/>
              <a:t>4)زمین سیاره است-دماوند بلندترین کوه ایران است</a:t>
            </a:r>
          </a:p>
          <a:p>
            <a:pPr algn="r" rtl="1">
              <a:buNone/>
            </a:pPr>
            <a:r>
              <a:rPr lang="en-US" sz="2200" dirty="0" smtClean="0"/>
              <a:t/>
            </a:r>
            <a:br>
              <a:rPr lang="en-US" sz="2200" dirty="0" smtClean="0"/>
            </a:br>
            <a:endParaRPr lang="en-US" sz="2200" dirty="0" smtClean="0"/>
          </a:p>
          <a:p>
            <a:pPr algn="r" rtl="1">
              <a:buNone/>
            </a:pPr>
            <a:r>
              <a:rPr lang="fa-IR" sz="2200" dirty="0" smtClean="0"/>
              <a:t>پاسخ:</a:t>
            </a:r>
            <a:br>
              <a:rPr lang="fa-IR" sz="2200" dirty="0" smtClean="0"/>
            </a:br>
            <a:endParaRPr lang="fa-IR" sz="2200" dirty="0" smtClean="0"/>
          </a:p>
          <a:p>
            <a:pPr algn="r" rtl="1">
              <a:buNone/>
            </a:pPr>
            <a:r>
              <a:rPr lang="fa-IR" sz="2200" dirty="0" smtClean="0"/>
              <a:t>پاسخ صحیح گزینه دو</a:t>
            </a:r>
          </a:p>
          <a:p>
            <a:pPr algn="r" rtl="1">
              <a:buNone/>
            </a:pPr>
            <a:r>
              <a:rPr lang="fa-IR" sz="2200" dirty="0" smtClean="0"/>
              <a:t>گزینه یک قسمت اول تصدیق و قسمت دوم تصور است. گزینه سه هر دو تصور هستند. گزینه چهار هردو تصدیق هستند.</a:t>
            </a:r>
          </a:p>
          <a:p>
            <a:pPr algn="r" rtl="1">
              <a:buNone/>
            </a:pPr>
            <a:endParaRPr lang="en-US" sz="4000" dirty="0"/>
          </a:p>
        </p:txBody>
      </p:sp>
    </p:spTree>
  </p:cSld>
  <p:clrMapOvr>
    <a:masterClrMapping/>
  </p:clrMapOvr>
  <p:transition>
    <p:blinds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6" fill="hold" nodeType="clickEffect">
                                  <p:stCondLst>
                                    <p:cond delay="0"/>
                                  </p:stCondLst>
                                  <p:childTnLst>
                                    <p:set>
                                      <p:cBhvr>
                                        <p:cTn id="6" dur="1" fill="hold">
                                          <p:stCondLst>
                                            <p:cond delay="0"/>
                                          </p:stCondLst>
                                        </p:cTn>
                                        <p:tgtEl>
                                          <p:spTgt spid="3">
                                            <p:txEl>
                                              <p:pRg st="8" end="8"/>
                                            </p:txEl>
                                          </p:spTgt>
                                        </p:tgtEl>
                                        <p:attrNameLst>
                                          <p:attrName>style.visibility</p:attrName>
                                        </p:attrNameLst>
                                      </p:cBhvr>
                                      <p:to>
                                        <p:strVal val="visible"/>
                                      </p:to>
                                    </p:set>
                                    <p:animEffect transition="in" filter="barn(inHorizontal)">
                                      <p:cBhvr>
                                        <p:cTn id="7" dur="500"/>
                                        <p:tgtEl>
                                          <p:spTgt spid="3">
                                            <p:txEl>
                                              <p:pRg st="8" end="8"/>
                                            </p:txEl>
                                          </p:spTgt>
                                        </p:tgtEl>
                                      </p:cBhvr>
                                    </p:animEffect>
                                  </p:childTnLst>
                                </p:cTn>
                              </p:par>
                              <p:par>
                                <p:cTn id="8" presetID="16" presetClass="entr" presetSubtype="26" fill="hold" nodeType="withEffect">
                                  <p:stCondLst>
                                    <p:cond delay="0"/>
                                  </p:stCondLst>
                                  <p:childTnLst>
                                    <p:set>
                                      <p:cBhvr>
                                        <p:cTn id="9" dur="1" fill="hold">
                                          <p:stCondLst>
                                            <p:cond delay="0"/>
                                          </p:stCondLst>
                                        </p:cTn>
                                        <p:tgtEl>
                                          <p:spTgt spid="3">
                                            <p:txEl>
                                              <p:pRg st="9" end="9"/>
                                            </p:txEl>
                                          </p:spTgt>
                                        </p:tgtEl>
                                        <p:attrNameLst>
                                          <p:attrName>style.visibility</p:attrName>
                                        </p:attrNameLst>
                                      </p:cBhvr>
                                      <p:to>
                                        <p:strVal val="visible"/>
                                      </p:to>
                                    </p:set>
                                    <p:animEffect transition="in" filter="barn(inHorizontal)">
                                      <p:cBhvr>
                                        <p:cTn id="10" dur="500"/>
                                        <p:tgtEl>
                                          <p:spTgt spid="3">
                                            <p:txEl>
                                              <p:pRg st="9" end="9"/>
                                            </p:txEl>
                                          </p:spTgt>
                                        </p:tgtEl>
                                      </p:cBhvr>
                                    </p:animEffect>
                                  </p:childTnLst>
                                </p:cTn>
                              </p:par>
                              <p:par>
                                <p:cTn id="11" presetID="16" presetClass="entr" presetSubtype="26" fill="hold" nodeType="withEffect">
                                  <p:stCondLst>
                                    <p:cond delay="0"/>
                                  </p:stCondLst>
                                  <p:childTnLst>
                                    <p:set>
                                      <p:cBhvr>
                                        <p:cTn id="12" dur="1" fill="hold">
                                          <p:stCondLst>
                                            <p:cond delay="0"/>
                                          </p:stCondLst>
                                        </p:cTn>
                                        <p:tgtEl>
                                          <p:spTgt spid="3">
                                            <p:txEl>
                                              <p:pRg st="10" end="10"/>
                                            </p:txEl>
                                          </p:spTgt>
                                        </p:tgtEl>
                                        <p:attrNameLst>
                                          <p:attrName>style.visibility</p:attrName>
                                        </p:attrNameLst>
                                      </p:cBhvr>
                                      <p:to>
                                        <p:strVal val="visible"/>
                                      </p:to>
                                    </p:set>
                                    <p:animEffect transition="in" filter="barn(inHorizontal)">
                                      <p:cBhvr>
                                        <p:cTn id="13"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33400"/>
            <a:ext cx="8229600" cy="5592763"/>
          </a:xfrm>
        </p:spPr>
        <p:txBody>
          <a:bodyPr>
            <a:normAutofit fontScale="62500" lnSpcReduction="20000"/>
          </a:bodyPr>
          <a:lstStyle/>
          <a:p>
            <a:pPr algn="r" rtl="1"/>
            <a:r>
              <a:rPr lang="en-US" sz="3500" dirty="0" smtClean="0"/>
              <a:t/>
            </a:r>
            <a:br>
              <a:rPr lang="en-US" sz="3500" dirty="0" smtClean="0"/>
            </a:br>
            <a:r>
              <a:rPr lang="fa-IR" sz="3500" dirty="0" smtClean="0"/>
              <a:t>کدام دسته از گزینه های زیر بیانگر تصدیقات است؟</a:t>
            </a:r>
          </a:p>
          <a:p>
            <a:pPr algn="r" rtl="1">
              <a:buNone/>
            </a:pPr>
            <a:endParaRPr lang="fa-IR" sz="3500" dirty="0" smtClean="0"/>
          </a:p>
          <a:p>
            <a:pPr algn="r" rtl="1">
              <a:buNone/>
            </a:pPr>
            <a:r>
              <a:rPr lang="fa-IR" sz="3500" dirty="0" smtClean="0"/>
              <a:t>1)شب بارانی-خورشید روشن و گرم است- زمین به دور خورشید می گردد</a:t>
            </a:r>
          </a:p>
          <a:p>
            <a:pPr algn="r" rtl="1">
              <a:buNone/>
            </a:pPr>
            <a:r>
              <a:rPr lang="fa-IR" sz="3500" dirty="0" smtClean="0"/>
              <a:t>2)دیوان حافظ - شعر شاعر- سخن حکیم</a:t>
            </a:r>
          </a:p>
          <a:p>
            <a:pPr algn="r" rtl="1">
              <a:buNone/>
            </a:pPr>
            <a:r>
              <a:rPr lang="fa-IR" sz="3500" dirty="0" smtClean="0"/>
              <a:t>3)کتاب گلستان،اثر سعدی است- باد می وزد - عسل شیرین است</a:t>
            </a:r>
          </a:p>
          <a:p>
            <a:pPr algn="r" rtl="1">
              <a:buNone/>
            </a:pPr>
            <a:r>
              <a:rPr lang="fa-IR" sz="3500" dirty="0" smtClean="0"/>
              <a:t>4)انسان پر از رمز و راز - روز اول مهر ماه هزار و سیصد و نود وچهار - زمین کروی است</a:t>
            </a:r>
            <a:endParaRPr lang="en-US" sz="3500" dirty="0" smtClean="0"/>
          </a:p>
          <a:p>
            <a:pPr algn="r" rtl="1">
              <a:buNone/>
            </a:pPr>
            <a:endParaRPr lang="en-US" sz="3500" dirty="0" smtClean="0"/>
          </a:p>
          <a:p>
            <a:pPr algn="r" rtl="1">
              <a:buNone/>
            </a:pPr>
            <a:endParaRPr lang="fa-IR" sz="3500" dirty="0" smtClean="0"/>
          </a:p>
          <a:p>
            <a:pPr algn="r" rtl="1">
              <a:buNone/>
            </a:pPr>
            <a:endParaRPr lang="en-US" sz="3500" dirty="0" smtClean="0"/>
          </a:p>
          <a:p>
            <a:pPr algn="r" rtl="1">
              <a:buNone/>
            </a:pPr>
            <a:r>
              <a:rPr lang="en-US" sz="3500" dirty="0" smtClean="0"/>
              <a:t> </a:t>
            </a:r>
            <a:r>
              <a:rPr lang="fa-IR" sz="3500" dirty="0" smtClean="0"/>
              <a:t>پاسخ:</a:t>
            </a:r>
          </a:p>
          <a:p>
            <a:pPr algn="r" rtl="1">
              <a:buNone/>
            </a:pPr>
            <a:endParaRPr lang="en-US" sz="3500" dirty="0" smtClean="0"/>
          </a:p>
          <a:p>
            <a:pPr algn="r" rtl="1">
              <a:buNone/>
            </a:pPr>
            <a:endParaRPr lang="en-US" sz="3500" dirty="0" smtClean="0"/>
          </a:p>
          <a:p>
            <a:pPr algn="r" rtl="1">
              <a:buNone/>
            </a:pPr>
            <a:r>
              <a:rPr lang="fa-IR" sz="3500" dirty="0" smtClean="0"/>
              <a:t>پاسخ صحیح گزینه ی سه(رد سه گزینه دیگر که در آنها تصور هم وجود دارد.)</a:t>
            </a:r>
          </a:p>
          <a:p>
            <a:pPr algn="r" rtl="1">
              <a:buNone/>
            </a:pPr>
            <a:r>
              <a:rPr lang="fa-IR" sz="3500" dirty="0" smtClean="0"/>
              <a:t>شب بارانی ، دیوان حافظ، شعر شاعر ، سخن حکیم، انسان پر از رمز و راز ، روز اول مهر ماه هزار و سیصد و نود و چهار ، همه تصور هستند.</a:t>
            </a:r>
          </a:p>
          <a:p>
            <a:pPr algn="r" rtl="1"/>
            <a:endParaRPr lang="en-US" dirty="0"/>
          </a:p>
        </p:txBody>
      </p:sp>
    </p:spTree>
  </p:cSld>
  <p:clrMapOvr>
    <a:masterClrMapping/>
  </p:clrMapOvr>
  <p:transition>
    <p:strips dir="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nodeType="clickEffect">
                                  <p:stCondLst>
                                    <p:cond delay="0"/>
                                  </p:stCondLst>
                                  <p:childTnLst>
                                    <p:set>
                                      <p:cBhvr>
                                        <p:cTn id="6" dur="1" fill="hold">
                                          <p:stCondLst>
                                            <p:cond delay="0"/>
                                          </p:stCondLst>
                                        </p:cTn>
                                        <p:tgtEl>
                                          <p:spTgt spid="3">
                                            <p:txEl>
                                              <p:pRg st="9" end="9"/>
                                            </p:txEl>
                                          </p:spTgt>
                                        </p:tgtEl>
                                        <p:attrNameLst>
                                          <p:attrName>style.visibility</p:attrName>
                                        </p:attrNameLst>
                                      </p:cBhvr>
                                      <p:to>
                                        <p:strVal val="visible"/>
                                      </p:to>
                                    </p:set>
                                    <p:anim calcmode="lin" valueType="num">
                                      <p:cBhvr>
                                        <p:cTn id="7" dur="500" fill="hold"/>
                                        <p:tgtEl>
                                          <p:spTgt spid="3">
                                            <p:txEl>
                                              <p:pRg st="9" end="9"/>
                                            </p:txEl>
                                          </p:spTgt>
                                        </p:tgtEl>
                                        <p:attrNameLst>
                                          <p:attrName>ppt_w</p:attrName>
                                        </p:attrNameLst>
                                      </p:cBhvr>
                                      <p:tavLst>
                                        <p:tav tm="0">
                                          <p:val>
                                            <p:fltVal val="0"/>
                                          </p:val>
                                        </p:tav>
                                        <p:tav tm="100000">
                                          <p:val>
                                            <p:strVal val="#ppt_w"/>
                                          </p:val>
                                        </p:tav>
                                      </p:tavLst>
                                    </p:anim>
                                    <p:anim calcmode="lin" valueType="num">
                                      <p:cBhvr>
                                        <p:cTn id="8" dur="500" fill="hold"/>
                                        <p:tgtEl>
                                          <p:spTgt spid="3">
                                            <p:txEl>
                                              <p:pRg st="9" end="9"/>
                                            </p:txEl>
                                          </p:spTgt>
                                        </p:tgtEl>
                                        <p:attrNameLst>
                                          <p:attrName>ppt_h</p:attrName>
                                        </p:attrNameLst>
                                      </p:cBhvr>
                                      <p:tavLst>
                                        <p:tav tm="0">
                                          <p:val>
                                            <p:fltVal val="0"/>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3">
                                            <p:txEl>
                                              <p:pRg st="12" end="12"/>
                                            </p:txEl>
                                          </p:spTgt>
                                        </p:tgtEl>
                                        <p:attrNameLst>
                                          <p:attrName>style.visibility</p:attrName>
                                        </p:attrNameLst>
                                      </p:cBhvr>
                                      <p:to>
                                        <p:strVal val="visible"/>
                                      </p:to>
                                    </p:set>
                                    <p:anim calcmode="lin" valueType="num">
                                      <p:cBhvr>
                                        <p:cTn id="11" dur="500" fill="hold"/>
                                        <p:tgtEl>
                                          <p:spTgt spid="3">
                                            <p:txEl>
                                              <p:pRg st="12" end="12"/>
                                            </p:txEl>
                                          </p:spTgt>
                                        </p:tgtEl>
                                        <p:attrNameLst>
                                          <p:attrName>ppt_w</p:attrName>
                                        </p:attrNameLst>
                                      </p:cBhvr>
                                      <p:tavLst>
                                        <p:tav tm="0">
                                          <p:val>
                                            <p:fltVal val="0"/>
                                          </p:val>
                                        </p:tav>
                                        <p:tav tm="100000">
                                          <p:val>
                                            <p:strVal val="#ppt_w"/>
                                          </p:val>
                                        </p:tav>
                                      </p:tavLst>
                                    </p:anim>
                                    <p:anim calcmode="lin" valueType="num">
                                      <p:cBhvr>
                                        <p:cTn id="12" dur="500" fill="hold"/>
                                        <p:tgtEl>
                                          <p:spTgt spid="3">
                                            <p:txEl>
                                              <p:pRg st="12" end="12"/>
                                            </p:txEl>
                                          </p:spTgt>
                                        </p:tgtEl>
                                        <p:attrNameLst>
                                          <p:attrName>ppt_h</p:attrName>
                                        </p:attrNameLst>
                                      </p:cBhvr>
                                      <p:tavLst>
                                        <p:tav tm="0">
                                          <p:val>
                                            <p:fltVal val="0"/>
                                          </p:val>
                                        </p:tav>
                                        <p:tav tm="100000">
                                          <p:val>
                                            <p:strVal val="#ppt_h"/>
                                          </p:val>
                                        </p:tav>
                                      </p:tavLst>
                                    </p:anim>
                                  </p:childTnLst>
                                </p:cTn>
                              </p:par>
                              <p:par>
                                <p:cTn id="13" presetID="23" presetClass="entr" presetSubtype="16" fill="hold" nodeType="withEffect">
                                  <p:stCondLst>
                                    <p:cond delay="0"/>
                                  </p:stCondLst>
                                  <p:childTnLst>
                                    <p:set>
                                      <p:cBhvr>
                                        <p:cTn id="14" dur="1" fill="hold">
                                          <p:stCondLst>
                                            <p:cond delay="0"/>
                                          </p:stCondLst>
                                        </p:cTn>
                                        <p:tgtEl>
                                          <p:spTgt spid="3">
                                            <p:txEl>
                                              <p:pRg st="13" end="13"/>
                                            </p:txEl>
                                          </p:spTgt>
                                        </p:tgtEl>
                                        <p:attrNameLst>
                                          <p:attrName>style.visibility</p:attrName>
                                        </p:attrNameLst>
                                      </p:cBhvr>
                                      <p:to>
                                        <p:strVal val="visible"/>
                                      </p:to>
                                    </p:set>
                                    <p:anim calcmode="lin" valueType="num">
                                      <p:cBhvr>
                                        <p:cTn id="15" dur="500" fill="hold"/>
                                        <p:tgtEl>
                                          <p:spTgt spid="3">
                                            <p:txEl>
                                              <p:pRg st="13" end="13"/>
                                            </p:txEl>
                                          </p:spTgt>
                                        </p:tgtEl>
                                        <p:attrNameLst>
                                          <p:attrName>ppt_w</p:attrName>
                                        </p:attrNameLst>
                                      </p:cBhvr>
                                      <p:tavLst>
                                        <p:tav tm="0">
                                          <p:val>
                                            <p:fltVal val="0"/>
                                          </p:val>
                                        </p:tav>
                                        <p:tav tm="100000">
                                          <p:val>
                                            <p:strVal val="#ppt_w"/>
                                          </p:val>
                                        </p:tav>
                                      </p:tavLst>
                                    </p:anim>
                                    <p:anim calcmode="lin" valueType="num">
                                      <p:cBhvr>
                                        <p:cTn id="16" dur="500" fill="hold"/>
                                        <p:tgtEl>
                                          <p:spTgt spid="3">
                                            <p:txEl>
                                              <p:pRg st="13" end="13"/>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57200"/>
            <a:ext cx="8229600" cy="5668963"/>
          </a:xfrm>
        </p:spPr>
        <p:txBody>
          <a:bodyPr>
            <a:normAutofit fontScale="25000" lnSpcReduction="20000"/>
          </a:bodyPr>
          <a:lstStyle/>
          <a:p>
            <a:pPr algn="r" rtl="1"/>
            <a:r>
              <a:rPr lang="fa-IR" sz="8800" dirty="0" smtClean="0"/>
              <a:t>عبارات زیر تصور است یا تصدیق؟</a:t>
            </a:r>
          </a:p>
          <a:p>
            <a:pPr algn="r" rtl="1">
              <a:buNone/>
            </a:pPr>
            <a:r>
              <a:rPr lang="fa-IR" sz="8800" dirty="0" smtClean="0"/>
              <a:t/>
            </a:r>
            <a:br>
              <a:rPr lang="fa-IR" sz="8800" dirty="0" smtClean="0"/>
            </a:br>
            <a:endParaRPr lang="fa-IR" sz="8800" dirty="0" smtClean="0"/>
          </a:p>
          <a:p>
            <a:pPr algn="r" rtl="1">
              <a:buNone/>
            </a:pPr>
            <a:r>
              <a:rPr lang="fa-IR" sz="8800" dirty="0" smtClean="0"/>
              <a:t>روز بیستم دی ماه هزار و سیصد و نود و پنج</a:t>
            </a:r>
            <a:endParaRPr lang="en-US" sz="8800" dirty="0" smtClean="0"/>
          </a:p>
          <a:p>
            <a:pPr algn="r" rtl="1">
              <a:buNone/>
            </a:pPr>
            <a:r>
              <a:rPr lang="en-US" sz="8800" dirty="0" smtClean="0"/>
              <a:t> </a:t>
            </a:r>
            <a:r>
              <a:rPr lang="fa-IR" sz="8800" dirty="0" smtClean="0"/>
              <a:t>(تصور)</a:t>
            </a:r>
          </a:p>
          <a:p>
            <a:pPr algn="r" rtl="1">
              <a:buNone/>
            </a:pPr>
            <a:r>
              <a:rPr lang="fa-IR" sz="8800" dirty="0" smtClean="0"/>
              <a:t>مریخ سیاره است </a:t>
            </a:r>
            <a:endParaRPr lang="en-US" sz="8800" dirty="0" smtClean="0"/>
          </a:p>
          <a:p>
            <a:pPr algn="r" rtl="1">
              <a:buNone/>
            </a:pPr>
            <a:r>
              <a:rPr lang="fa-IR" sz="8800" dirty="0" smtClean="0"/>
              <a:t>(تصدیق)</a:t>
            </a:r>
          </a:p>
          <a:p>
            <a:pPr algn="r" rtl="1">
              <a:buNone/>
            </a:pPr>
            <a:r>
              <a:rPr lang="fa-IR" sz="8800" dirty="0" smtClean="0"/>
              <a:t>آپارتمان پنج طبقه روبروی خانه ی ما </a:t>
            </a:r>
            <a:endParaRPr lang="en-US" sz="8800" dirty="0" smtClean="0"/>
          </a:p>
          <a:p>
            <a:pPr algn="r" rtl="1">
              <a:buNone/>
            </a:pPr>
            <a:r>
              <a:rPr lang="fa-IR" sz="8800" dirty="0" smtClean="0"/>
              <a:t>(تصور)</a:t>
            </a:r>
          </a:p>
          <a:p>
            <a:pPr algn="r" rtl="1">
              <a:buNone/>
            </a:pPr>
            <a:r>
              <a:rPr lang="fa-IR" sz="8800" dirty="0" smtClean="0"/>
              <a:t>کتاب منطق پایه دهم انسانی </a:t>
            </a:r>
            <a:endParaRPr lang="en-US" sz="8800" dirty="0" smtClean="0"/>
          </a:p>
          <a:p>
            <a:pPr algn="r" rtl="1">
              <a:buNone/>
            </a:pPr>
            <a:r>
              <a:rPr lang="en-US" sz="8800" dirty="0" smtClean="0"/>
              <a:t>)</a:t>
            </a:r>
            <a:r>
              <a:rPr lang="fa-IR" sz="8800" dirty="0" smtClean="0"/>
              <a:t>تصور)</a:t>
            </a:r>
          </a:p>
          <a:p>
            <a:pPr algn="r" rtl="1">
              <a:buNone/>
            </a:pPr>
            <a:r>
              <a:rPr lang="fa-IR" sz="8800" dirty="0" smtClean="0"/>
              <a:t>جواد مقاله اش را نوشت </a:t>
            </a:r>
            <a:endParaRPr lang="en-US" sz="8800" dirty="0" smtClean="0"/>
          </a:p>
          <a:p>
            <a:pPr algn="r" rtl="1">
              <a:buNone/>
            </a:pPr>
            <a:r>
              <a:rPr lang="fa-IR" sz="8800" dirty="0" smtClean="0"/>
              <a:t>(تصدیق)</a:t>
            </a:r>
          </a:p>
          <a:p>
            <a:pPr algn="r" rtl="1">
              <a:buNone/>
            </a:pPr>
            <a:r>
              <a:rPr lang="fa-IR" sz="8800" dirty="0" smtClean="0"/>
              <a:t>مردان دلیر و فداکار جنگ </a:t>
            </a:r>
            <a:endParaRPr lang="en-US" sz="8800" dirty="0" smtClean="0"/>
          </a:p>
          <a:p>
            <a:pPr algn="r" rtl="1">
              <a:buNone/>
            </a:pPr>
            <a:r>
              <a:rPr lang="fa-IR" sz="8800" dirty="0" smtClean="0"/>
              <a:t>(تصور)</a:t>
            </a:r>
          </a:p>
          <a:p>
            <a:pPr algn="r" rtl="1"/>
            <a:endParaRPr lang="en-US" dirty="0"/>
          </a:p>
        </p:txBody>
      </p:sp>
    </p:spTree>
  </p:cSld>
  <p:clrMapOvr>
    <a:masterClrMapping/>
  </p:clrMapOvr>
  <p:transition>
    <p:checke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fade">
                                      <p:cBhvr>
                                        <p:cTn id="7" dur="2000"/>
                                        <p:tgtEl>
                                          <p:spTgt spid="3">
                                            <p:txEl>
                                              <p:pRg st="3" end="3"/>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5" end="5"/>
                                            </p:txEl>
                                          </p:spTgt>
                                        </p:tgtEl>
                                        <p:attrNameLst>
                                          <p:attrName>style.visibility</p:attrName>
                                        </p:attrNameLst>
                                      </p:cBhvr>
                                      <p:to>
                                        <p:strVal val="visible"/>
                                      </p:to>
                                    </p:set>
                                    <p:animEffect transition="in" filter="fade">
                                      <p:cBhvr>
                                        <p:cTn id="12" dur="2000"/>
                                        <p:tgtEl>
                                          <p:spTgt spid="3">
                                            <p:txEl>
                                              <p:pRg st="5" end="5"/>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7" end="7"/>
                                            </p:txEl>
                                          </p:spTgt>
                                        </p:tgtEl>
                                        <p:attrNameLst>
                                          <p:attrName>style.visibility</p:attrName>
                                        </p:attrNameLst>
                                      </p:cBhvr>
                                      <p:to>
                                        <p:strVal val="visible"/>
                                      </p:to>
                                    </p:set>
                                    <p:animEffect transition="in" filter="fade">
                                      <p:cBhvr>
                                        <p:cTn id="17" dur="2000"/>
                                        <p:tgtEl>
                                          <p:spTgt spid="3">
                                            <p:txEl>
                                              <p:pRg st="7" end="7"/>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9" end="9"/>
                                            </p:txEl>
                                          </p:spTgt>
                                        </p:tgtEl>
                                        <p:attrNameLst>
                                          <p:attrName>style.visibility</p:attrName>
                                        </p:attrNameLst>
                                      </p:cBhvr>
                                      <p:to>
                                        <p:strVal val="visible"/>
                                      </p:to>
                                    </p:set>
                                    <p:animEffect transition="in" filter="fade">
                                      <p:cBhvr>
                                        <p:cTn id="22" dur="2000"/>
                                        <p:tgtEl>
                                          <p:spTgt spid="3">
                                            <p:txEl>
                                              <p:pRg st="9" end="9"/>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11" end="11"/>
                                            </p:txEl>
                                          </p:spTgt>
                                        </p:tgtEl>
                                        <p:attrNameLst>
                                          <p:attrName>style.visibility</p:attrName>
                                        </p:attrNameLst>
                                      </p:cBhvr>
                                      <p:to>
                                        <p:strVal val="visible"/>
                                      </p:to>
                                    </p:set>
                                    <p:animEffect transition="in" filter="fade">
                                      <p:cBhvr>
                                        <p:cTn id="27" dur="2000"/>
                                        <p:tgtEl>
                                          <p:spTgt spid="3">
                                            <p:txEl>
                                              <p:pRg st="11" end="11"/>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13" end="13"/>
                                            </p:txEl>
                                          </p:spTgt>
                                        </p:tgtEl>
                                        <p:attrNameLst>
                                          <p:attrName>style.visibility</p:attrName>
                                        </p:attrNameLst>
                                      </p:cBhvr>
                                      <p:to>
                                        <p:strVal val="visible"/>
                                      </p:to>
                                    </p:set>
                                    <p:animEffect transition="in" filter="fade">
                                      <p:cBhvr>
                                        <p:cTn id="32" dur="2000"/>
                                        <p:tgtEl>
                                          <p:spTgt spid="3">
                                            <p:txEl>
                                              <p:pRg st="13" end="1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04800"/>
            <a:ext cx="8229600" cy="5821363"/>
          </a:xfrm>
        </p:spPr>
        <p:txBody>
          <a:bodyPr>
            <a:normAutofit/>
          </a:bodyPr>
          <a:lstStyle/>
          <a:p>
            <a:pPr algn="r" rtl="1">
              <a:buNone/>
            </a:pPr>
            <a:endParaRPr lang="fa-IR" dirty="0" smtClean="0"/>
          </a:p>
          <a:p>
            <a:pPr algn="r" rtl="1">
              <a:buNone/>
            </a:pPr>
            <a:r>
              <a:rPr lang="fa-IR" sz="2200" dirty="0" smtClean="0"/>
              <a:t>عدد دو از عدد سه کوچکتر است </a:t>
            </a:r>
            <a:endParaRPr lang="en-US" sz="2200" dirty="0" smtClean="0"/>
          </a:p>
          <a:p>
            <a:pPr algn="r" rtl="1">
              <a:buNone/>
            </a:pPr>
            <a:r>
              <a:rPr lang="fa-IR" sz="2200" dirty="0" smtClean="0"/>
              <a:t>(تصدیق)</a:t>
            </a:r>
          </a:p>
          <a:p>
            <a:pPr algn="r" rtl="1">
              <a:buNone/>
            </a:pPr>
            <a:r>
              <a:rPr lang="fa-IR" sz="2200" dirty="0" smtClean="0"/>
              <a:t>حیاط بزرگ مدرسه ی ما </a:t>
            </a:r>
            <a:endParaRPr lang="en-US" sz="2200" dirty="0" smtClean="0"/>
          </a:p>
          <a:p>
            <a:pPr algn="r" rtl="1">
              <a:buNone/>
            </a:pPr>
            <a:r>
              <a:rPr lang="fa-IR" sz="2200" dirty="0" smtClean="0"/>
              <a:t>(تصور)</a:t>
            </a:r>
          </a:p>
          <a:p>
            <a:pPr algn="r" rtl="1">
              <a:buNone/>
            </a:pPr>
            <a:r>
              <a:rPr lang="fa-IR" sz="2200" dirty="0" smtClean="0"/>
              <a:t>منطق علم درست اندیشیدن است </a:t>
            </a:r>
            <a:endParaRPr lang="en-US" sz="2200" dirty="0" smtClean="0"/>
          </a:p>
          <a:p>
            <a:pPr algn="r" rtl="1">
              <a:buNone/>
            </a:pPr>
            <a:r>
              <a:rPr lang="fa-IR" sz="2200" dirty="0" smtClean="0"/>
              <a:t>(تصدیق)</a:t>
            </a:r>
          </a:p>
          <a:p>
            <a:pPr algn="r" rtl="1">
              <a:buNone/>
            </a:pPr>
            <a:r>
              <a:rPr lang="fa-IR" sz="2200" dirty="0" smtClean="0"/>
              <a:t>مجموع زوایای مثلث صد و هشتاد درجه است </a:t>
            </a:r>
            <a:endParaRPr lang="en-US" sz="2200" dirty="0" smtClean="0"/>
          </a:p>
          <a:p>
            <a:pPr algn="r" rtl="1">
              <a:buNone/>
            </a:pPr>
            <a:r>
              <a:rPr lang="fa-IR" sz="2200" dirty="0" smtClean="0"/>
              <a:t>(تصدیق)</a:t>
            </a:r>
          </a:p>
          <a:p>
            <a:pPr algn="r" rtl="1">
              <a:buNone/>
            </a:pPr>
            <a:r>
              <a:rPr lang="fa-IR" sz="2200" dirty="0" smtClean="0"/>
              <a:t>مسلمانان صدر اسلام </a:t>
            </a:r>
            <a:endParaRPr lang="en-US" sz="2200" dirty="0" smtClean="0"/>
          </a:p>
          <a:p>
            <a:pPr algn="r" rtl="1">
              <a:buNone/>
            </a:pPr>
            <a:r>
              <a:rPr lang="fa-IR" sz="2200" dirty="0" smtClean="0"/>
              <a:t>(تصور)</a:t>
            </a:r>
          </a:p>
          <a:p>
            <a:pPr algn="r" rtl="1">
              <a:buNone/>
            </a:pPr>
            <a:r>
              <a:rPr lang="fa-IR" sz="2200" dirty="0" smtClean="0"/>
              <a:t>شکل سه ضلعی </a:t>
            </a:r>
            <a:endParaRPr lang="en-US" sz="2200" dirty="0" smtClean="0"/>
          </a:p>
          <a:p>
            <a:pPr algn="r" rtl="1">
              <a:buNone/>
            </a:pPr>
            <a:r>
              <a:rPr lang="fa-IR" sz="2200" dirty="0" smtClean="0"/>
              <a:t>(تصور)</a:t>
            </a:r>
          </a:p>
          <a:p>
            <a:endParaRPr lang="en-US" dirty="0"/>
          </a:p>
        </p:txBody>
      </p:sp>
    </p:spTree>
  </p:cSld>
  <p:clrMapOvr>
    <a:masterClrMapping/>
  </p:clrMapOvr>
  <p:transition>
    <p:wheel spokes="8"/>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2000"/>
                                        <p:tgtEl>
                                          <p:spTgt spid="3">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Effect transition="in" filter="fade">
                                      <p:cBhvr>
                                        <p:cTn id="12" dur="2000"/>
                                        <p:tgtEl>
                                          <p:spTgt spid="3">
                                            <p:txEl>
                                              <p:pRg st="4" end="4"/>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6" end="6"/>
                                            </p:txEl>
                                          </p:spTgt>
                                        </p:tgtEl>
                                        <p:attrNameLst>
                                          <p:attrName>style.visibility</p:attrName>
                                        </p:attrNameLst>
                                      </p:cBhvr>
                                      <p:to>
                                        <p:strVal val="visible"/>
                                      </p:to>
                                    </p:set>
                                    <p:animEffect transition="in" filter="fade">
                                      <p:cBhvr>
                                        <p:cTn id="17" dur="2000"/>
                                        <p:tgtEl>
                                          <p:spTgt spid="3">
                                            <p:txEl>
                                              <p:pRg st="6" end="6"/>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8" end="8"/>
                                            </p:txEl>
                                          </p:spTgt>
                                        </p:tgtEl>
                                        <p:attrNameLst>
                                          <p:attrName>style.visibility</p:attrName>
                                        </p:attrNameLst>
                                      </p:cBhvr>
                                      <p:to>
                                        <p:strVal val="visible"/>
                                      </p:to>
                                    </p:set>
                                    <p:animEffect transition="in" filter="fade">
                                      <p:cBhvr>
                                        <p:cTn id="22" dur="2000"/>
                                        <p:tgtEl>
                                          <p:spTgt spid="3">
                                            <p:txEl>
                                              <p:pRg st="8" end="8"/>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10" end="10"/>
                                            </p:txEl>
                                          </p:spTgt>
                                        </p:tgtEl>
                                        <p:attrNameLst>
                                          <p:attrName>style.visibility</p:attrName>
                                        </p:attrNameLst>
                                      </p:cBhvr>
                                      <p:to>
                                        <p:strVal val="visible"/>
                                      </p:to>
                                    </p:set>
                                    <p:animEffect transition="in" filter="fade">
                                      <p:cBhvr>
                                        <p:cTn id="27" dur="2000"/>
                                        <p:tgtEl>
                                          <p:spTgt spid="3">
                                            <p:txEl>
                                              <p:pRg st="10" end="10"/>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12" end="12"/>
                                            </p:txEl>
                                          </p:spTgt>
                                        </p:tgtEl>
                                        <p:attrNameLst>
                                          <p:attrName>style.visibility</p:attrName>
                                        </p:attrNameLst>
                                      </p:cBhvr>
                                      <p:to>
                                        <p:strVal val="visible"/>
                                      </p:to>
                                    </p:set>
                                    <p:animEffect transition="in" filter="fade">
                                      <p:cBhvr>
                                        <p:cTn id="32" dur="2000"/>
                                        <p:tgtEl>
                                          <p:spTgt spid="3">
                                            <p:txEl>
                                              <p:pRg st="12" end="1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81000"/>
            <a:ext cx="8229600" cy="5745163"/>
          </a:xfrm>
        </p:spPr>
        <p:txBody>
          <a:bodyPr>
            <a:normAutofit/>
          </a:bodyPr>
          <a:lstStyle/>
          <a:p>
            <a:pPr algn="r" rtl="1"/>
            <a:r>
              <a:rPr lang="fa-IR" sz="2200" dirty="0" smtClean="0"/>
              <a:t>علم منطق از آن جهت که عیب اندیشه را نشان می دهد به چه چیزی تشبیه </a:t>
            </a:r>
            <a:r>
              <a:rPr lang="fa-IR" sz="2200" u="sng" dirty="0" smtClean="0"/>
              <a:t>نشده است</a:t>
            </a:r>
            <a:r>
              <a:rPr lang="fa-IR" sz="2200" dirty="0" smtClean="0"/>
              <a:t>؟</a:t>
            </a:r>
          </a:p>
          <a:p>
            <a:pPr algn="r" rtl="1">
              <a:buNone/>
            </a:pPr>
            <a:r>
              <a:rPr lang="fa-IR" sz="2200" dirty="0" smtClean="0"/>
              <a:t/>
            </a:r>
            <a:br>
              <a:rPr lang="fa-IR" sz="2200" dirty="0" smtClean="0"/>
            </a:br>
            <a:endParaRPr lang="fa-IR" sz="2200" dirty="0" smtClean="0"/>
          </a:p>
          <a:p>
            <a:pPr algn="r" rtl="1">
              <a:buNone/>
            </a:pPr>
            <a:r>
              <a:rPr lang="fa-IR" sz="2200" dirty="0" smtClean="0"/>
              <a:t>1- علم پزشکی</a:t>
            </a:r>
          </a:p>
          <a:p>
            <a:pPr algn="r" rtl="1">
              <a:buNone/>
            </a:pPr>
            <a:r>
              <a:rPr lang="fa-IR" sz="2200" dirty="0" smtClean="0"/>
              <a:t>2- شاقول</a:t>
            </a:r>
          </a:p>
          <a:p>
            <a:pPr algn="r" rtl="1">
              <a:buNone/>
            </a:pPr>
            <a:r>
              <a:rPr lang="fa-IR" sz="2200" dirty="0" smtClean="0"/>
              <a:t>3- سیستم کنترل خودرو</a:t>
            </a:r>
          </a:p>
          <a:p>
            <a:pPr algn="r" rtl="1">
              <a:buNone/>
            </a:pPr>
            <a:r>
              <a:rPr lang="fa-IR" sz="2200" dirty="0" smtClean="0"/>
              <a:t>4- دوچرخه</a:t>
            </a:r>
          </a:p>
          <a:p>
            <a:pPr algn="r" rtl="1">
              <a:buNone/>
            </a:pPr>
            <a:r>
              <a:rPr lang="fa-IR" sz="2200" dirty="0" smtClean="0"/>
              <a:t/>
            </a:r>
            <a:br>
              <a:rPr lang="fa-IR" sz="2200" dirty="0" smtClean="0"/>
            </a:br>
            <a:endParaRPr lang="en-US" sz="2200" dirty="0" smtClean="0"/>
          </a:p>
          <a:p>
            <a:pPr algn="r" rtl="1">
              <a:buNone/>
            </a:pPr>
            <a:endParaRPr lang="en-US" sz="2200" dirty="0" smtClean="0"/>
          </a:p>
          <a:p>
            <a:pPr algn="r" rtl="1">
              <a:buNone/>
            </a:pPr>
            <a:endParaRPr lang="fa-IR" sz="2200" dirty="0" smtClean="0"/>
          </a:p>
          <a:p>
            <a:pPr algn="r" rtl="1">
              <a:buNone/>
            </a:pPr>
            <a:r>
              <a:rPr lang="fa-IR" sz="2200" dirty="0" smtClean="0"/>
              <a:t>پاسخ: گزینه یک</a:t>
            </a:r>
          </a:p>
          <a:p>
            <a:pPr algn="r" rtl="1"/>
            <a:endParaRPr lang="en-US" dirty="0"/>
          </a:p>
        </p:txBody>
      </p:sp>
    </p:spTree>
  </p:cSld>
  <p:clrMapOvr>
    <a:masterClrMapping/>
  </p:clrMapOvr>
  <p:transition>
    <p:blinds/>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7" presetClass="entr" presetSubtype="0" fill="hold" nodeType="clickEffect">
                                  <p:stCondLst>
                                    <p:cond delay="0"/>
                                  </p:stCondLst>
                                  <p:childTnLst>
                                    <p:set>
                                      <p:cBhvr>
                                        <p:cTn id="6" dur="1" fill="hold">
                                          <p:stCondLst>
                                            <p:cond delay="0"/>
                                          </p:stCondLst>
                                        </p:cTn>
                                        <p:tgtEl>
                                          <p:spTgt spid="3">
                                            <p:txEl>
                                              <p:pRg st="9" end="9"/>
                                            </p:txEl>
                                          </p:spTgt>
                                        </p:tgtEl>
                                        <p:attrNameLst>
                                          <p:attrName>style.visibility</p:attrName>
                                        </p:attrNameLst>
                                      </p:cBhvr>
                                      <p:to>
                                        <p:strVal val="visible"/>
                                      </p:to>
                                    </p:set>
                                    <p:animEffect transition="in" filter="fade">
                                      <p:cBhvr>
                                        <p:cTn id="7" dur="1000"/>
                                        <p:tgtEl>
                                          <p:spTgt spid="3">
                                            <p:txEl>
                                              <p:pRg st="9" end="9"/>
                                            </p:txEl>
                                          </p:spTgt>
                                        </p:tgtEl>
                                      </p:cBhvr>
                                    </p:animEffect>
                                    <p:anim calcmode="lin" valueType="num">
                                      <p:cBhvr>
                                        <p:cTn id="8" dur="1000" fill="hold"/>
                                        <p:tgtEl>
                                          <p:spTgt spid="3">
                                            <p:txEl>
                                              <p:pRg st="9" end="9"/>
                                            </p:txEl>
                                          </p:spTgt>
                                        </p:tgtEl>
                                        <p:attrNameLst>
                                          <p:attrName>ppt_x</p:attrName>
                                        </p:attrNameLst>
                                      </p:cBhvr>
                                      <p:tavLst>
                                        <p:tav tm="0">
                                          <p:val>
                                            <p:strVal val="#ppt_x"/>
                                          </p:val>
                                        </p:tav>
                                        <p:tav tm="100000">
                                          <p:val>
                                            <p:strVal val="#ppt_x"/>
                                          </p:val>
                                        </p:tav>
                                      </p:tavLst>
                                    </p:anim>
                                    <p:anim calcmode="lin" valueType="num">
                                      <p:cBhvr>
                                        <p:cTn id="9" dur="900" decel="100000" fill="hold"/>
                                        <p:tgtEl>
                                          <p:spTgt spid="3">
                                            <p:txEl>
                                              <p:pRg st="9" end="9"/>
                                            </p:txEl>
                                          </p:spTgt>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3">
                                            <p:txEl>
                                              <p:pRg st="9" end="9"/>
                                            </p:txEl>
                                          </p:spTgt>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33400"/>
            <a:ext cx="8229600" cy="5592763"/>
          </a:xfrm>
        </p:spPr>
        <p:txBody>
          <a:bodyPr/>
          <a:lstStyle/>
          <a:p>
            <a:pPr algn="r" rtl="1"/>
            <a:r>
              <a:rPr lang="fa-IR" sz="2500" dirty="0" smtClean="0"/>
              <a:t>استدلال کنید: چرا انسان گل سرسبد آفرينش و برترين مخلوق خداوند است؟</a:t>
            </a:r>
            <a:endParaRPr lang="en-US" sz="2500" dirty="0" smtClean="0"/>
          </a:p>
          <a:p>
            <a:pPr algn="r" rtl="1">
              <a:buNone/>
            </a:pPr>
            <a:endParaRPr lang="fa-IR" dirty="0" smtClean="0"/>
          </a:p>
          <a:p>
            <a:pPr algn="r" rtl="1">
              <a:buNone/>
            </a:pPr>
            <a:endParaRPr lang="fa-IR" dirty="0" smtClean="0"/>
          </a:p>
          <a:p>
            <a:pPr algn="r" rtl="1">
              <a:buNone/>
            </a:pPr>
            <a:endParaRPr lang="en-US" dirty="0" smtClean="0"/>
          </a:p>
          <a:p>
            <a:pPr algn="r" rtl="1">
              <a:buNone/>
            </a:pPr>
            <a:r>
              <a:rPr lang="fa-IR" sz="2200" dirty="0" smtClean="0"/>
              <a:t>پاسخ:</a:t>
            </a:r>
            <a:endParaRPr lang="en-US" sz="2200" dirty="0" smtClean="0"/>
          </a:p>
          <a:p>
            <a:pPr algn="r" rtl="1">
              <a:buNone/>
            </a:pPr>
            <a:r>
              <a:rPr lang="fa-IR" sz="2500" dirty="0" smtClean="0"/>
              <a:t>انسان عقل دارد.</a:t>
            </a:r>
          </a:p>
          <a:p>
            <a:pPr algn="r" rtl="1">
              <a:buNone/>
            </a:pPr>
            <a:r>
              <a:rPr lang="fa-IR" sz="2500" dirty="0" smtClean="0"/>
              <a:t>موجودی که عقل دارد از بقیه مخلوقات برتر است.</a:t>
            </a:r>
          </a:p>
          <a:p>
            <a:pPr algn="r" rtl="1">
              <a:buNone/>
            </a:pPr>
            <a:r>
              <a:rPr lang="fa-IR" sz="2500" dirty="0" smtClean="0"/>
              <a:t>------------------------------------------------</a:t>
            </a:r>
          </a:p>
          <a:p>
            <a:pPr algn="r" rtl="1">
              <a:buNone/>
            </a:pPr>
            <a:r>
              <a:rPr lang="fa-IR" sz="2500" dirty="0" smtClean="0"/>
              <a:t>انسان از بقیه مخلوقات برتر است.</a:t>
            </a: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fade">
                                      <p:cBhvr>
                                        <p:cTn id="7" dur="2000"/>
                                        <p:tgtEl>
                                          <p:spTgt spid="3">
                                            <p:txEl>
                                              <p:pRg st="4" end="4"/>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5" end="5"/>
                                            </p:txEl>
                                          </p:spTgt>
                                        </p:tgtEl>
                                        <p:attrNameLst>
                                          <p:attrName>style.visibility</p:attrName>
                                        </p:attrNameLst>
                                      </p:cBhvr>
                                      <p:to>
                                        <p:strVal val="visible"/>
                                      </p:to>
                                    </p:set>
                                    <p:animEffect transition="in" filter="fade">
                                      <p:cBhvr>
                                        <p:cTn id="10" dur="2000"/>
                                        <p:tgtEl>
                                          <p:spTgt spid="3">
                                            <p:txEl>
                                              <p:pRg st="5" end="5"/>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6" end="6"/>
                                            </p:txEl>
                                          </p:spTgt>
                                        </p:tgtEl>
                                        <p:attrNameLst>
                                          <p:attrName>style.visibility</p:attrName>
                                        </p:attrNameLst>
                                      </p:cBhvr>
                                      <p:to>
                                        <p:strVal val="visible"/>
                                      </p:to>
                                    </p:set>
                                    <p:animEffect transition="in" filter="fade">
                                      <p:cBhvr>
                                        <p:cTn id="13" dur="2000"/>
                                        <p:tgtEl>
                                          <p:spTgt spid="3">
                                            <p:txEl>
                                              <p:pRg st="6" end="6"/>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3">
                                            <p:txEl>
                                              <p:pRg st="7" end="7"/>
                                            </p:txEl>
                                          </p:spTgt>
                                        </p:tgtEl>
                                        <p:attrNameLst>
                                          <p:attrName>style.visibility</p:attrName>
                                        </p:attrNameLst>
                                      </p:cBhvr>
                                      <p:to>
                                        <p:strVal val="visible"/>
                                      </p:to>
                                    </p:set>
                                    <p:animEffect transition="in" filter="fade">
                                      <p:cBhvr>
                                        <p:cTn id="16" dur="2000"/>
                                        <p:tgtEl>
                                          <p:spTgt spid="3">
                                            <p:txEl>
                                              <p:pRg st="7" end="7"/>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3">
                                            <p:txEl>
                                              <p:pRg st="8" end="8"/>
                                            </p:txEl>
                                          </p:spTgt>
                                        </p:tgtEl>
                                        <p:attrNameLst>
                                          <p:attrName>style.visibility</p:attrName>
                                        </p:attrNameLst>
                                      </p:cBhvr>
                                      <p:to>
                                        <p:strVal val="visible"/>
                                      </p:to>
                                    </p:set>
                                    <p:animEffect transition="in" filter="fade">
                                      <p:cBhvr>
                                        <p:cTn id="19" dur="20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33400"/>
            <a:ext cx="8229600" cy="5592763"/>
          </a:xfrm>
        </p:spPr>
        <p:txBody>
          <a:bodyPr>
            <a:normAutofit/>
          </a:bodyPr>
          <a:lstStyle/>
          <a:p>
            <a:pPr algn="r" rtl="1"/>
            <a:r>
              <a:rPr lang="fa-IR" sz="2500" dirty="0" smtClean="0"/>
              <a:t>صحیح یا غلط بودن جملات زیر را مشخص کنید:</a:t>
            </a:r>
          </a:p>
          <a:p>
            <a:pPr algn="r" rtl="1"/>
            <a:endParaRPr lang="fa-IR" sz="2500" dirty="0" smtClean="0"/>
          </a:p>
          <a:p>
            <a:pPr algn="r" rtl="1"/>
            <a:endParaRPr lang="fa-IR" sz="2500" dirty="0" smtClean="0"/>
          </a:p>
          <a:p>
            <a:pPr algn="r" rtl="1">
              <a:buNone/>
            </a:pPr>
            <a:r>
              <a:rPr lang="fa-IR" sz="2800" dirty="0" smtClean="0"/>
              <a:t>ارسطو ابداع كننده علم منطق است.</a:t>
            </a:r>
          </a:p>
          <a:p>
            <a:pPr algn="r" rtl="1">
              <a:buNone/>
            </a:pPr>
            <a:r>
              <a:rPr lang="fa-IR" sz="2800" dirty="0" smtClean="0"/>
              <a:t>ص      غ  </a:t>
            </a:r>
          </a:p>
          <a:p>
            <a:pPr algn="r" rtl="1">
              <a:buNone/>
            </a:pPr>
            <a:r>
              <a:rPr lang="fa-IR" sz="2800" dirty="0" smtClean="0"/>
              <a:t>غلط</a:t>
            </a:r>
          </a:p>
          <a:p>
            <a:pPr algn="r" rtl="1">
              <a:buNone/>
            </a:pPr>
            <a:endParaRPr lang="fa-IR" sz="2800" dirty="0" smtClean="0"/>
          </a:p>
          <a:p>
            <a:pPr algn="r" rtl="1">
              <a:buNone/>
            </a:pPr>
            <a:r>
              <a:rPr lang="fa-IR" sz="2800" dirty="0" smtClean="0"/>
              <a:t> منطق برنامه اي است كه يك دانشمند بسازد و به ديگران بياموزد كه </a:t>
            </a:r>
          </a:p>
          <a:p>
            <a:pPr algn="r" rtl="1">
              <a:buNone/>
            </a:pPr>
            <a:r>
              <a:rPr lang="fa-IR" sz="2800" dirty="0" smtClean="0"/>
              <a:t>اينگونه بينديشيد. </a:t>
            </a:r>
          </a:p>
          <a:p>
            <a:pPr algn="r" rtl="1">
              <a:buNone/>
            </a:pPr>
            <a:r>
              <a:rPr lang="fa-IR" sz="2800" dirty="0" smtClean="0"/>
              <a:t>ص     غ</a:t>
            </a:r>
          </a:p>
          <a:p>
            <a:pPr algn="r" rtl="1">
              <a:buNone/>
            </a:pPr>
            <a:r>
              <a:rPr lang="fa-IR" sz="2800" dirty="0" smtClean="0"/>
              <a:t>غلط</a:t>
            </a:r>
          </a:p>
          <a:p>
            <a:pPr algn="r" rtl="1">
              <a:buNone/>
            </a:pPr>
            <a:endParaRPr lang="fa-IR" sz="2800" dirty="0" smtClean="0"/>
          </a:p>
          <a:p>
            <a:pPr algn="r" rtl="1">
              <a:buNone/>
            </a:pPr>
            <a:endParaRPr lang="en-US" sz="2500" dirty="0"/>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6" fill="hold" nodeType="clickEffect">
                                  <p:stCondLst>
                                    <p:cond delay="0"/>
                                  </p:stCondLst>
                                  <p:childTnLst>
                                    <p:set>
                                      <p:cBhvr>
                                        <p:cTn id="6" dur="1" fill="hold">
                                          <p:stCondLst>
                                            <p:cond delay="0"/>
                                          </p:stCondLst>
                                        </p:cTn>
                                        <p:tgtEl>
                                          <p:spTgt spid="3">
                                            <p:txEl>
                                              <p:pRg st="5" end="5"/>
                                            </p:txEl>
                                          </p:spTgt>
                                        </p:tgtEl>
                                        <p:attrNameLst>
                                          <p:attrName>style.visibility</p:attrName>
                                        </p:attrNameLst>
                                      </p:cBhvr>
                                      <p:to>
                                        <p:strVal val="visible"/>
                                      </p:to>
                                    </p:set>
                                    <p:animEffect transition="in" filter="barn(inHorizontal)">
                                      <p:cBhvr>
                                        <p:cTn id="7" dur="500"/>
                                        <p:tgtEl>
                                          <p:spTgt spid="3">
                                            <p:txEl>
                                              <p:pRg st="5" end="5"/>
                                            </p:txEl>
                                          </p:spTgt>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3">
                                            <p:txEl>
                                              <p:pRg st="10" end="10"/>
                                            </p:txEl>
                                          </p:spTgt>
                                        </p:tgtEl>
                                        <p:attrNameLst>
                                          <p:attrName>style.visibility</p:attrName>
                                        </p:attrNameLst>
                                      </p:cBhvr>
                                      <p:to>
                                        <p:strVal val="visible"/>
                                      </p:to>
                                    </p:set>
                                    <p:anim calcmode="lin" valueType="num">
                                      <p:cBhvr additive="base">
                                        <p:cTn id="12" dur="500" fill="hold"/>
                                        <p:tgtEl>
                                          <p:spTgt spid="3">
                                            <p:txEl>
                                              <p:pRg st="10" end="10"/>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3">
                                            <p:txEl>
                                              <p:pRg st="10" end="1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endParaRPr lang="en-US" dirty="0"/>
          </a:p>
        </p:txBody>
      </p:sp>
      <p:sp>
        <p:nvSpPr>
          <p:cNvPr id="4" name="Snip Diagonal Corner Rectangle 3"/>
          <p:cNvSpPr/>
          <p:nvPr/>
        </p:nvSpPr>
        <p:spPr>
          <a:xfrm>
            <a:off x="457200" y="304800"/>
            <a:ext cx="8229600" cy="6172200"/>
          </a:xfrm>
          <a:prstGeom prst="snip2DiagRect">
            <a:avLst/>
          </a:prstGeom>
          <a:ln>
            <a:solidFill>
              <a:srgbClr val="9900FF"/>
            </a:solidFill>
            <a:prstDash val="lgDashDotDot"/>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pic>
        <p:nvPicPr>
          <p:cNvPr id="36866" name="Picture 2" descr="D:\مدرسه\ورزش\images.png"/>
          <p:cNvPicPr>
            <a:picLocks noChangeAspect="1" noChangeArrowheads="1"/>
          </p:cNvPicPr>
          <p:nvPr/>
        </p:nvPicPr>
        <p:blipFill>
          <a:blip r:embed="rId2"/>
          <a:srcRect/>
          <a:stretch>
            <a:fillRect/>
          </a:stretch>
        </p:blipFill>
        <p:spPr bwMode="auto">
          <a:xfrm>
            <a:off x="1676400" y="3810000"/>
            <a:ext cx="5867400" cy="2145071"/>
          </a:xfrm>
          <a:prstGeom prst="rect">
            <a:avLst/>
          </a:prstGeom>
          <a:noFill/>
        </p:spPr>
      </p:pic>
      <p:pic>
        <p:nvPicPr>
          <p:cNvPr id="36867" name="Picture 3" descr="D:\مدرسه\ورزش\images (8).png"/>
          <p:cNvPicPr>
            <a:picLocks noChangeAspect="1" noChangeArrowheads="1"/>
          </p:cNvPicPr>
          <p:nvPr/>
        </p:nvPicPr>
        <p:blipFill>
          <a:blip r:embed="rId3"/>
          <a:srcRect/>
          <a:stretch>
            <a:fillRect/>
          </a:stretch>
        </p:blipFill>
        <p:spPr bwMode="auto">
          <a:xfrm rot="20392157">
            <a:off x="5008738" y="1046337"/>
            <a:ext cx="2369899" cy="2369899"/>
          </a:xfrm>
          <a:prstGeom prst="rect">
            <a:avLst/>
          </a:prstGeom>
          <a:noFill/>
        </p:spPr>
      </p:pic>
    </p:spTree>
  </p:cSld>
  <p:clrMapOvr>
    <a:masterClrMapping/>
  </p:clrMapOvr>
  <p:transition>
    <p:dissolve/>
  </p:transition>
  <p:timing>
    <p:tnLst>
      <p:par>
        <p:cTn id="1" dur="indefinite" restart="never" nodeType="tmRoot"/>
      </p:par>
    </p:tnLst>
  </p:timing>
</p:sld>
</file>

<file path=ppt/theme/theme1.xml><?xml version="1.0" encoding="utf-8"?>
<a:theme xmlns:a="http://schemas.openxmlformats.org/drawingml/2006/main" name="Office Theme">
  <a:themeElements>
    <a:clrScheme name="Metro">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558</TotalTime>
  <Words>1012</Words>
  <Application>Microsoft Office PowerPoint</Application>
  <PresentationFormat>On-screen Show (4:3)</PresentationFormat>
  <Paragraphs>228</Paragraphs>
  <Slides>21</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21</vt:i4>
      </vt:variant>
    </vt:vector>
  </HeadingPairs>
  <TitlesOfParts>
    <vt:vector size="29" baseType="lpstr">
      <vt:lpstr>Arial</vt:lpstr>
      <vt:lpstr>B Nazanin</vt:lpstr>
      <vt:lpstr>Calibri</vt:lpstr>
      <vt:lpstr>Courier New</vt:lpstr>
      <vt:lpstr>Tahoma</vt:lpstr>
      <vt:lpstr>Times New Roman</vt:lpstr>
      <vt:lpstr>Wingdings</vt:lpstr>
      <vt:lpstr>Office Theme</vt:lpstr>
      <vt:lpstr>منطق ترازوی اندیشه</vt:lpstr>
      <vt:lpstr>PowerPoint Presentation</vt:lpstr>
      <vt:lpstr>علم</vt:lpstr>
      <vt:lpstr>PowerPoint Presentation</vt:lpstr>
      <vt:lpstr>PowerPoint Presentation</vt:lpstr>
      <vt:lpstr>PowerPoint Presentation</vt:lpstr>
      <vt:lpstr>PowerPoint Presentation</vt:lpstr>
      <vt:lpstr>PowerPoint Presentation</vt:lpstr>
      <vt:lpstr>PowerPoint Presentation</vt:lpstr>
      <vt:lpstr>چند نمونه سوال: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User</dc:creator>
  <cp:lastModifiedBy>hadi</cp:lastModifiedBy>
  <cp:revision>43</cp:revision>
  <dcterms:created xsi:type="dcterms:W3CDTF">2017-01-26T11:41:59Z</dcterms:created>
  <dcterms:modified xsi:type="dcterms:W3CDTF">2009-12-31T20:50:44Z</dcterms:modified>
</cp:coreProperties>
</file>