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66" r:id="rId2"/>
    <p:sldId id="256" r:id="rId3"/>
    <p:sldId id="262" r:id="rId4"/>
    <p:sldId id="257" r:id="rId5"/>
    <p:sldId id="258" r:id="rId6"/>
    <p:sldId id="264" r:id="rId7"/>
    <p:sldId id="263" r:id="rId8"/>
    <p:sldId id="259" r:id="rId9"/>
    <p:sldId id="260" r:id="rId10"/>
    <p:sldId id="261" r:id="rId11"/>
    <p:sldId id="265" r:id="rId1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67CEBC41-B756-4C6C-A25D-9E576F9AB658}" type="datetimeFigureOut">
              <a:rPr lang="fa-IR" smtClean="0"/>
              <a:t>15/08/1441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7CEBC41-B756-4C6C-A25D-9E576F9AB658}" type="datetimeFigureOut">
              <a:rPr lang="fa-IR" smtClean="0"/>
              <a:t>15/08/1441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CEBC41-B756-4C6C-A25D-9E576F9AB658}" type="datetimeFigureOut">
              <a:rPr lang="fa-IR" smtClean="0"/>
              <a:t>15/08/1441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67CEBC41-B756-4C6C-A25D-9E576F9AB658}" type="datetimeFigureOut">
              <a:rPr lang="fa-IR" smtClean="0"/>
              <a:t>15/08/1441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67CEBC41-B756-4C6C-A25D-9E576F9AB658}" type="datetimeFigureOut">
              <a:rPr lang="fa-IR" smtClean="0"/>
              <a:t>15/08/1441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67CEBC41-B756-4C6C-A25D-9E576F9AB658}" type="datetimeFigureOut">
              <a:rPr lang="fa-IR" smtClean="0"/>
              <a:t>15/08/1441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CEBC41-B756-4C6C-A25D-9E576F9AB658}" type="datetimeFigureOut">
              <a:rPr lang="fa-IR" smtClean="0"/>
              <a:t>15/08/1441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CEBC41-B756-4C6C-A25D-9E576F9AB658}" type="datetimeFigureOut">
              <a:rPr lang="fa-IR" smtClean="0"/>
              <a:t>15/08/1441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CEBC41-B756-4C6C-A25D-9E576F9AB658}" type="datetimeFigureOut">
              <a:rPr lang="fa-IR" smtClean="0"/>
              <a:t>15/08/1441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7CEBC41-B756-4C6C-A25D-9E576F9AB658}" type="datetimeFigureOut">
              <a:rPr lang="fa-IR" smtClean="0"/>
              <a:t>15/08/1441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7CEBC41-B756-4C6C-A25D-9E576F9AB658}" type="datetimeFigureOut">
              <a:rPr lang="fa-IR" smtClean="0"/>
              <a:t>15/08/1441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84DB285-07E8-49E9-ABB1-773AF39B1408}"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7CEBC41-B756-4C6C-A25D-9E576F9AB658}" type="datetimeFigureOut">
              <a:rPr lang="fa-IR" smtClean="0"/>
              <a:t>15/08/1441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84DB285-07E8-49E9-ABB1-773AF39B1408}"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fa.wikipedia.org/wiki/%D9%85%D9%86%D8%B4%D9%88%D8%B1_(%D9%87%D9%86%D8%AF%D8%B3%D9%87)" TargetMode="External"/><Relationship Id="rId2" Type="http://schemas.openxmlformats.org/officeDocument/2006/relationships/hyperlink" Target="https://fa.wikipedia.org/wiki/%D8%A8%D9%84%D9%88%D8%B1"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fa.wikipedia.org/wiki/%D9%81%D8%B1%D9%88%D8%B3%D8%B1%D8%A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fa.wikipedia.org/wiki/%D9%81%D8%B1%D8%A7%D8%A8%D9%86%D9%81%D8%B4" TargetMode="External"/><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hyperlink" Target="https://fa.wikipedia.org/wiki/%D9%82%D8%B7%D8%A8%D8%B4"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054.jpg"/>
          <p:cNvPicPr>
            <a:picLocks noGrp="1" noChangeAspect="1"/>
          </p:cNvPicPr>
          <p:nvPr>
            <p:ph idx="1"/>
          </p:nvPr>
        </p:nvPicPr>
        <p:blipFill>
          <a:blip r:embed="rId2" cstate="print"/>
          <a:stretch>
            <a:fillRect/>
          </a:stretch>
        </p:blipFill>
        <p:spPr>
          <a:xfrm>
            <a:off x="1" y="1772816"/>
            <a:ext cx="8726344" cy="3600400"/>
          </a:xfrm>
        </p:spPr>
      </p:pic>
    </p:spTree>
  </p:cSld>
  <p:clrMapOvr>
    <a:masterClrMapping/>
  </p:clrMapOvr>
  <p:transition spd="slow" advClick="0" advTm="7000">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wn Ribbon 3"/>
          <p:cNvSpPr/>
          <p:nvPr/>
        </p:nvSpPr>
        <p:spPr>
          <a:xfrm>
            <a:off x="827584" y="332656"/>
            <a:ext cx="6624736" cy="2376264"/>
          </a:xfrm>
          <a:prstGeom prst="ribb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7200" dirty="0" smtClean="0">
                <a:solidFill>
                  <a:srgbClr val="7030A0"/>
                </a:solidFill>
                <a:cs typeface="B Titr" pitchFamily="2" charset="-78"/>
              </a:rPr>
              <a:t>منشور</a:t>
            </a:r>
            <a:endParaRPr lang="fa-IR" sz="7200" dirty="0">
              <a:solidFill>
                <a:srgbClr val="7030A0"/>
              </a:solidFill>
              <a:cs typeface="B Titr" pitchFamily="2" charset="-78"/>
            </a:endParaRPr>
          </a:p>
        </p:txBody>
      </p:sp>
    </p:spTree>
  </p:cSld>
  <p:clrMapOvr>
    <a:masterClrMapping/>
  </p:clrMapOvr>
  <p:transition advClick="0" advTm="5000">
    <p:sndAc>
      <p:stSnd>
        <p:snd r:embed="rId2" name="chimes.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Hadi system\Desktop\20120410112518575_a3.gif"/>
          <p:cNvPicPr>
            <a:picLocks noGrp="1" noChangeAspect="1" noChangeArrowheads="1"/>
          </p:cNvPicPr>
          <p:nvPr>
            <p:ph idx="1"/>
          </p:nvPr>
        </p:nvPicPr>
        <p:blipFill>
          <a:blip r:embed="rId3" cstate="print"/>
          <a:srcRect/>
          <a:stretch>
            <a:fillRect/>
          </a:stretch>
        </p:blipFill>
        <p:spPr bwMode="auto">
          <a:xfrm>
            <a:off x="971600" y="826844"/>
            <a:ext cx="6840760" cy="5769041"/>
          </a:xfrm>
          <a:prstGeom prst="rect">
            <a:avLst/>
          </a:prstGeom>
          <a:noFill/>
        </p:spPr>
      </p:pic>
    </p:spTree>
  </p:cSld>
  <p:clrMapOvr>
    <a:masterClrMapping/>
  </p:clrMapOvr>
  <p:transition spd="slow" advClick="0" advTm="7000">
    <p:dissolve/>
    <p:sndAc>
      <p:stSnd>
        <p:snd r:embed="rId2" name="chimes.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rgbClr val="92D050"/>
          </a:solidFill>
        </p:spPr>
        <p:txBody>
          <a:bodyPr/>
          <a:lstStyle/>
          <a:p>
            <a:r>
              <a:rPr lang="fa-IR" b="1" dirty="0"/>
              <a:t>مَنشور</a:t>
            </a:r>
            <a:r>
              <a:rPr lang="fa-IR" dirty="0"/>
              <a:t> یا </a:t>
            </a:r>
            <a:r>
              <a:rPr lang="fa-IR" b="1" dirty="0"/>
              <a:t>شوشه</a:t>
            </a:r>
            <a:r>
              <a:rPr lang="fa-IR" dirty="0"/>
              <a:t>، </a:t>
            </a:r>
            <a:r>
              <a:rPr lang="fa-IR" dirty="0">
                <a:solidFill>
                  <a:srgbClr val="7030A0"/>
                </a:solidFill>
              </a:rPr>
              <a:t>جسمی است از جنس </a:t>
            </a:r>
            <a:r>
              <a:rPr lang="fa-IR" dirty="0">
                <a:solidFill>
                  <a:srgbClr val="7030A0"/>
                </a:solidFill>
                <a:hlinkClick r:id="rId2" tooltip="بلور"/>
              </a:rPr>
              <a:t>بلور</a:t>
            </a:r>
            <a:r>
              <a:rPr lang="fa-IR" dirty="0">
                <a:solidFill>
                  <a:srgbClr val="7030A0"/>
                </a:solidFill>
              </a:rPr>
              <a:t>یا جنسی دیگر که نور پس از عبور از آن تجزیه می‌شود. از نگاهی دیگر، منشور محیط شفافی است که به دو سطح صاف و شفاف غیر موازی ختم می‌گردد که از یک طرف همدیگر را قطع نموده، تشکیل رأس منشور را می‌دهند و در طرف دیگر قاعدهٔ منشور را می‌سازند</a:t>
            </a:r>
            <a:r>
              <a:rPr lang="en-US" dirty="0">
                <a:solidFill>
                  <a:srgbClr val="7030A0"/>
                </a:solidFill>
              </a:rPr>
              <a:t>. </a:t>
            </a:r>
            <a:r>
              <a:rPr lang="fa-IR" dirty="0">
                <a:solidFill>
                  <a:srgbClr val="7030A0"/>
                </a:solidFill>
                <a:hlinkClick r:id="rId3" tooltip="منشور (هندسه)"/>
              </a:rPr>
              <a:t>منشور</a:t>
            </a:r>
            <a:r>
              <a:rPr lang="en-US" dirty="0">
                <a:solidFill>
                  <a:srgbClr val="7030A0"/>
                </a:solidFill>
              </a:rPr>
              <a:t> </a:t>
            </a:r>
            <a:r>
              <a:rPr lang="fa-IR" dirty="0">
                <a:solidFill>
                  <a:srgbClr val="7030A0"/>
                </a:solidFill>
              </a:rPr>
              <a:t>از ا</a:t>
            </a:r>
            <a:r>
              <a:rPr lang="fa-IR" b="1" dirty="0">
                <a:solidFill>
                  <a:srgbClr val="7030A0"/>
                </a:solidFill>
              </a:rPr>
              <a:t> </a:t>
            </a:r>
            <a:r>
              <a:rPr lang="fa-IR" dirty="0">
                <a:solidFill>
                  <a:srgbClr val="7030A0"/>
                </a:solidFill>
              </a:rPr>
              <a:t>صطلاحات معروف هندسه است</a:t>
            </a:r>
            <a:r>
              <a:rPr lang="en-US" dirty="0">
                <a:solidFill>
                  <a:srgbClr val="7030A0"/>
                </a:solidFill>
              </a:rPr>
              <a:t>.</a:t>
            </a:r>
          </a:p>
          <a:p>
            <a:endParaRPr lang="fa-IR" dirty="0"/>
          </a:p>
        </p:txBody>
      </p:sp>
    </p:spTree>
  </p:cSld>
  <p:clrMapOvr>
    <a:masterClrMapping/>
  </p:clrMapOvr>
  <p:transition advClick="0" advTm="11000">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ماهیت منشور </a:t>
            </a:r>
            <a:endParaRPr lang="fa-IR" dirty="0"/>
          </a:p>
        </p:txBody>
      </p:sp>
      <p:sp>
        <p:nvSpPr>
          <p:cNvPr id="3" name="Content Placeholder 2"/>
          <p:cNvSpPr>
            <a:spLocks noGrp="1"/>
          </p:cNvSpPr>
          <p:nvPr>
            <p:ph idx="1"/>
          </p:nvPr>
        </p:nvSpPr>
        <p:spPr>
          <a:solidFill>
            <a:srgbClr val="FFFF00"/>
          </a:solidFill>
        </p:spPr>
        <p:txBody>
          <a:bodyPr/>
          <a:lstStyle/>
          <a:p>
            <a:r>
              <a:rPr lang="fa-IR" dirty="0"/>
              <a:t>نوری که از شیشه منشور می‌گذرد، به لحاظ بستگی ضریب شکست به طول موج و یا پاشندگی مواد، به رنگهای تشکیل دهنده آن تجزیه می‌شود (تجزیه نور </a:t>
            </a:r>
            <a:r>
              <a:rPr lang="fa-IR" dirty="0" smtClean="0"/>
              <a:t>سفید)</a:t>
            </a:r>
            <a:r>
              <a:rPr lang="en-US" dirty="0" smtClean="0"/>
              <a:t>. </a:t>
            </a:r>
            <a:r>
              <a:rPr lang="fa-IR" dirty="0"/>
              <a:t>مثلاً نور سفید به طیف وسیع هفت رنگ خود تجزیه می‌گردد. مزیت منشور بر مجموعه چند آینه این است که منشورها پس از تعبیه شدن در سیستم، سمتگیری طراحی شده را حفظ می‌کنند و نیازی به تنظیم در دستگاه نهایی را ندارند. به غیر از اینکه خود منشور به عنوان یک مجموعه کل تنظیم شده‌باشد</a:t>
            </a:r>
          </a:p>
        </p:txBody>
      </p:sp>
    </p:spTree>
  </p:cSld>
  <p:clrMapOvr>
    <a:masterClrMapping/>
  </p:clrMapOvr>
  <p:transition advClick="0" advTm="5000">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0" end="0"/>
                                            </p:txEl>
                                          </p:spTgt>
                                        </p:tgtEl>
                                        <p:attrNameLst>
                                          <p:attrName>ppt_x</p:attrName>
                                          <p:attrName>ppt_y</p:attrName>
                                        </p:attrNameLst>
                                      </p:cBhvr>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pic>
        <p:nvPicPr>
          <p:cNvPr id="3074" name="Picture 2" descr="C:\Users\Hadi system\Desktop\spect1.JPG"/>
          <p:cNvPicPr>
            <a:picLocks noGrp="1" noChangeAspect="1" noChangeArrowheads="1"/>
          </p:cNvPicPr>
          <p:nvPr>
            <p:ph idx="1"/>
          </p:nvPr>
        </p:nvPicPr>
        <p:blipFill>
          <a:blip r:embed="rId3" cstate="print"/>
          <a:srcRect/>
          <a:stretch>
            <a:fillRect/>
          </a:stretch>
        </p:blipFill>
        <p:spPr bwMode="auto">
          <a:xfrm>
            <a:off x="1524000" y="1634331"/>
            <a:ext cx="6096000" cy="4457700"/>
          </a:xfrm>
          <a:prstGeom prst="rect">
            <a:avLst/>
          </a:prstGeom>
          <a:noFill/>
        </p:spPr>
      </p:pic>
    </p:spTree>
  </p:cSld>
  <p:clrMapOvr>
    <a:masterClrMapping/>
  </p:clrMapOvr>
  <p:transition advClick="0" advTm="6000">
    <p:wheel spokes="3"/>
    <p:sndAc>
      <p:stSnd>
        <p:snd r:embed="rId2" name="chimes.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Hadi system\Desktop\kev7h8b20wp4cpge6m6.jpg"/>
          <p:cNvPicPr>
            <a:picLocks noGrp="1" noChangeAspect="1" noChangeArrowheads="1"/>
          </p:cNvPicPr>
          <p:nvPr>
            <p:ph idx="1"/>
          </p:nvPr>
        </p:nvPicPr>
        <p:blipFill>
          <a:blip r:embed="rId3" cstate="print"/>
          <a:srcRect/>
          <a:stretch>
            <a:fillRect/>
          </a:stretch>
        </p:blipFill>
        <p:spPr bwMode="auto">
          <a:xfrm>
            <a:off x="1746469" y="1600200"/>
            <a:ext cx="5651061" cy="4525963"/>
          </a:xfrm>
          <a:prstGeom prst="rect">
            <a:avLst/>
          </a:prstGeom>
          <a:noFill/>
        </p:spPr>
      </p:pic>
    </p:spTree>
  </p:cSld>
  <p:clrMapOvr>
    <a:masterClrMapping/>
  </p:clrMapOvr>
  <p:transition advClick="0" advTm="6000">
    <p:newsflash/>
    <p:sndAc>
      <p:stSnd>
        <p:snd r:embed="rId2" name="chimes.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مفهوم فیزیکی</a:t>
            </a:r>
            <a:endParaRPr lang="fa-IR" dirty="0"/>
          </a:p>
        </p:txBody>
      </p:sp>
      <p:sp>
        <p:nvSpPr>
          <p:cNvPr id="3" name="Content Placeholder 2"/>
          <p:cNvSpPr>
            <a:spLocks noGrp="1"/>
          </p:cNvSpPr>
          <p:nvPr>
            <p:ph idx="1"/>
          </p:nvPr>
        </p:nvSpPr>
        <p:spPr>
          <a:solidFill>
            <a:schemeClr val="accent5">
              <a:lumMod val="40000"/>
              <a:lumOff val="60000"/>
            </a:schemeClr>
          </a:solidFill>
        </p:spPr>
        <p:txBody>
          <a:bodyPr>
            <a:normAutofit fontScale="92500" lnSpcReduction="10000"/>
          </a:bodyPr>
          <a:lstStyle/>
          <a:p>
            <a:r>
              <a:rPr lang="fa-IR" dirty="0">
                <a:solidFill>
                  <a:srgbClr val="7030A0"/>
                </a:solidFill>
              </a:rPr>
              <a:t>محیط شفافی است که بین دو سطح متقاطع قرار گرفته است. غالباً منشور را به شکل منشور مثلث القاعده می‌سازند. معمولاً برای نور مرئی از منشورهای شیشه‌ای و برای پرتو فرابنفش و </a:t>
            </a:r>
            <a:r>
              <a:rPr lang="fa-IR" dirty="0">
                <a:solidFill>
                  <a:srgbClr val="7030A0"/>
                </a:solidFill>
                <a:hlinkClick r:id="rId2" tooltip="فروسرخ"/>
              </a:rPr>
              <a:t>فروسرخ</a:t>
            </a:r>
            <a:r>
              <a:rPr lang="en-US" dirty="0">
                <a:solidFill>
                  <a:srgbClr val="7030A0"/>
                </a:solidFill>
              </a:rPr>
              <a:t> </a:t>
            </a:r>
            <a:r>
              <a:rPr lang="fa-IR" dirty="0">
                <a:solidFill>
                  <a:srgbClr val="7030A0"/>
                </a:solidFill>
              </a:rPr>
              <a:t>از منشورهای دُر کوهی استفاده می‌کنند. در زوایای تابشی بزرگتر از زاویه بحرانی بر خلاف انتظار زاویه شکست بیشتر از ۹۰ درجه می‌شود. یعنی نور اجازه ورود به محیط دوم را ندارد این پدیده به وسیله محاسبات فیزیکی، توجیحات فیزیکی و نیز آزمایش‌های عملی بررسی شده است. بنابراین از این پدیده در سایر ناحیه‌های طول موجی امواج الکترومغناطیسی نیز استفاده‌های وسیعی می‌شود</a:t>
            </a:r>
          </a:p>
        </p:txBody>
      </p:sp>
    </p:spTree>
  </p:cSld>
  <p:clrMapOvr>
    <a:masterClrMapping/>
  </p:clrMapOvr>
  <p:transition advClick="0" advTm="9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0" end="0"/>
                                            </p:txEl>
                                          </p:spTgt>
                                        </p:tgtEl>
                                        <p:attrNameLst>
                                          <p:attrName>ppt_x</p:attrName>
                                          <p:attrName>ppt_y</p:attrName>
                                        </p:attrNameLst>
                                      </p:cBhvr>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3">
              <a:lumMod val="60000"/>
              <a:lumOff val="40000"/>
            </a:schemeClr>
          </a:solidFill>
        </p:spPr>
        <p:txBody>
          <a:bodyPr>
            <a:normAutofit lnSpcReduction="10000"/>
          </a:bodyPr>
          <a:lstStyle/>
          <a:p>
            <a:r>
              <a:rPr lang="fa-IR" dirty="0" smtClean="0">
                <a:solidFill>
                  <a:srgbClr val="C00000"/>
                </a:solidFill>
              </a:rPr>
              <a:t>ساختار کلی :</a:t>
            </a:r>
          </a:p>
          <a:p>
            <a:r>
              <a:rPr lang="fa-IR" dirty="0" smtClean="0">
                <a:solidFill>
                  <a:srgbClr val="C00000"/>
                </a:solidFill>
              </a:rPr>
              <a:t>از </a:t>
            </a:r>
            <a:r>
              <a:rPr lang="fa-IR" dirty="0">
                <a:solidFill>
                  <a:srgbClr val="C00000"/>
                </a:solidFill>
              </a:rPr>
              <a:t>آنجا که کلیه منشورها جهت بازتابیدگی به لایه‌های مواد فلزی و دی‌الکتریک‌ها در سطح خود لازم ندارند، برعکس، آینه‌ها وقتی مورد استفاده قرار می‌گیرند، کارآیی آنها تقریباً بدون اتلاف تابش است. و تنها اتلاف ناشی از ناخالصی و ناهمواری‌های سطح منشور و بازتابش‌های فرنل مربوط می‌شود که ناچیزند. آنچه مهم است تنظیم دائمی سطوح بازتابنده و بازتابش داخلی کلی است، استفاده از این منشورها در بیشتر دستگاه‌های نوری توصیه می‌شود</a:t>
            </a:r>
          </a:p>
        </p:txBody>
      </p:sp>
    </p:spTree>
  </p:cSld>
  <p:clrMapOvr>
    <a:masterClrMapping/>
  </p:clrMapOvr>
  <p:transition advClick="0" advTm="9000">
    <p:wip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4.44444E-6 1.15607E-6 L 0.00173 -0.09017 " pathEditMode="relative" rAng="0" ptsTypes="AA">
                                      <p:cBhvr>
                                        <p:cTn id="6" dur="250" accel="50000" decel="50000" autoRev="1" fill="hold">
                                          <p:stCondLst>
                                            <p:cond delay="0"/>
                                          </p:stCondLst>
                                        </p:cTn>
                                        <p:tgtEl>
                                          <p:spTgt spid="3">
                                            <p:txEl>
                                              <p:pRg st="0" end="0"/>
                                            </p:txEl>
                                          </p:spTgt>
                                        </p:tgtEl>
                                        <p:attrNameLst>
                                          <p:attrName>ppt_x</p:attrName>
                                          <p:attrName>ppt_y</p:attrName>
                                        </p:attrNameLst>
                                      </p:cBhvr>
                                      <p:rCtr x="1" y="-45"/>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nodeType="clickEffect">
                                  <p:stCondLst>
                                    <p:cond delay="0"/>
                                  </p:stCondLst>
                                  <p:iterate type="lt">
                                    <p:tmPct val="10000"/>
                                  </p:iterate>
                                  <p:childTnLst>
                                    <p:animMotion origin="layout" path="M -5.55556E-7 -9.82659E-7 L -5.55556E-7 -0.07214 " pathEditMode="relative" rAng="0" ptsTypes="AA">
                                      <p:cBhvr>
                                        <p:cTn id="14" dur="250" accel="50000" decel="50000" autoRev="1" fill="hold">
                                          <p:stCondLst>
                                            <p:cond delay="0"/>
                                          </p:stCondLst>
                                        </p:cTn>
                                        <p:tgtEl>
                                          <p:spTgt spid="3">
                                            <p:txEl>
                                              <p:pRg st="1" end="1"/>
                                            </p:txEl>
                                          </p:spTgt>
                                        </p:tgtEl>
                                        <p:attrNameLst>
                                          <p:attrName>ppt_x</p:attrName>
                                          <p:attrName>ppt_y</p:attrName>
                                        </p:attrNameLst>
                                      </p:cBhvr>
                                      <p:rCtr x="0" y="-36"/>
                                    </p:animMotion>
                                    <p:animRot by="1500000">
                                      <p:cBhvr>
                                        <p:cTn id="15" dur="125" fill="hold">
                                          <p:stCondLst>
                                            <p:cond delay="0"/>
                                          </p:stCondLst>
                                        </p:cTn>
                                        <p:tgtEl>
                                          <p:spTgt spid="3">
                                            <p:txEl>
                                              <p:pRg st="1" end="1"/>
                                            </p:txEl>
                                          </p:spTgt>
                                        </p:tgtEl>
                                        <p:attrNameLst>
                                          <p:attrName>r</p:attrName>
                                        </p:attrNameLst>
                                      </p:cBhvr>
                                    </p:animRot>
                                    <p:animRot by="-1500000">
                                      <p:cBhvr>
                                        <p:cTn id="16" dur="125" fill="hold">
                                          <p:stCondLst>
                                            <p:cond delay="125"/>
                                          </p:stCondLst>
                                        </p:cTn>
                                        <p:tgtEl>
                                          <p:spTgt spid="3">
                                            <p:txEl>
                                              <p:pRg st="1" end="1"/>
                                            </p:txEl>
                                          </p:spTgt>
                                        </p:tgtEl>
                                        <p:attrNameLst>
                                          <p:attrName>r</p:attrName>
                                        </p:attrNameLst>
                                      </p:cBhvr>
                                    </p:animRot>
                                    <p:animRot by="-1500000">
                                      <p:cBhvr>
                                        <p:cTn id="17" dur="125" fill="hold">
                                          <p:stCondLst>
                                            <p:cond delay="250"/>
                                          </p:stCondLst>
                                        </p:cTn>
                                        <p:tgtEl>
                                          <p:spTgt spid="3">
                                            <p:txEl>
                                              <p:pRg st="1" end="1"/>
                                            </p:txEl>
                                          </p:spTgt>
                                        </p:tgtEl>
                                        <p:attrNameLst>
                                          <p:attrName>r</p:attrName>
                                        </p:attrNameLst>
                                      </p:cBhvr>
                                    </p:animRot>
                                    <p:animRot by="1500000">
                                      <p:cBhvr>
                                        <p:cTn id="18"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92D050"/>
                </a:solidFill>
              </a:rPr>
              <a:t>انواع</a:t>
            </a:r>
            <a:r>
              <a:rPr lang="fa-IR" dirty="0" smtClean="0"/>
              <a:t> </a:t>
            </a:r>
            <a:r>
              <a:rPr lang="fa-IR" dirty="0" smtClean="0">
                <a:solidFill>
                  <a:srgbClr val="92D050"/>
                </a:solidFill>
              </a:rPr>
              <a:t>منشور</a:t>
            </a:r>
            <a:endParaRPr lang="fa-IR" dirty="0">
              <a:solidFill>
                <a:srgbClr val="92D050"/>
              </a:solidFill>
            </a:endParaRPr>
          </a:p>
        </p:txBody>
      </p:sp>
      <p:sp>
        <p:nvSpPr>
          <p:cNvPr id="3" name="Content Placeholder 2"/>
          <p:cNvSpPr>
            <a:spLocks noGrp="1"/>
          </p:cNvSpPr>
          <p:nvPr>
            <p:ph idx="1"/>
          </p:nvPr>
        </p:nvSpPr>
        <p:spPr>
          <a:xfrm>
            <a:off x="467544" y="1916832"/>
            <a:ext cx="8229600" cy="4525963"/>
          </a:xfrm>
          <a:solidFill>
            <a:schemeClr val="accent6">
              <a:lumMod val="60000"/>
              <a:lumOff val="40000"/>
            </a:schemeClr>
          </a:solidFill>
        </p:spPr>
        <p:txBody>
          <a:bodyPr>
            <a:normAutofit fontScale="92500"/>
          </a:bodyPr>
          <a:lstStyle/>
          <a:p>
            <a:pPr rtl="0"/>
            <a:r>
              <a:rPr lang="en-US" b="1" dirty="0"/>
              <a:t> </a:t>
            </a:r>
            <a:endParaRPr lang="en-US" dirty="0"/>
          </a:p>
          <a:p>
            <a:pPr lvl="0" rtl="0"/>
            <a:r>
              <a:rPr lang="fa-IR" b="1" dirty="0" smtClean="0"/>
              <a:t>منشور </a:t>
            </a:r>
            <a:r>
              <a:rPr lang="fa-IR" b="1" dirty="0" smtClean="0">
                <a:solidFill>
                  <a:srgbClr val="0070C0"/>
                </a:solidFill>
              </a:rPr>
              <a:t>نیکول</a:t>
            </a:r>
            <a:r>
              <a:rPr lang="fa-IR" dirty="0" smtClean="0">
                <a:solidFill>
                  <a:srgbClr val="0070C0"/>
                </a:solidFill>
              </a:rPr>
              <a:t>منشوری </a:t>
            </a:r>
            <a:r>
              <a:rPr lang="fa-IR" dirty="0">
                <a:solidFill>
                  <a:srgbClr val="0070C0"/>
                </a:solidFill>
              </a:rPr>
              <a:t>که برای تهیه نور قطبیده مسطح و در مواردی از این قبیل به کار می‌رود. اگر این منشور از دُر کوهی ساخته شده باشد برای آزمایش تابش‌های </a:t>
            </a:r>
            <a:r>
              <a:rPr lang="fa-IR" dirty="0">
                <a:solidFill>
                  <a:srgbClr val="0070C0"/>
                </a:solidFill>
                <a:hlinkClick r:id="rId3" tooltip="فرابنفش"/>
              </a:rPr>
              <a:t>فرابنفش</a:t>
            </a:r>
            <a:r>
              <a:rPr lang="en-US" dirty="0">
                <a:solidFill>
                  <a:srgbClr val="0070C0"/>
                </a:solidFill>
              </a:rPr>
              <a:t> </a:t>
            </a:r>
            <a:r>
              <a:rPr lang="fa-IR" dirty="0">
                <a:solidFill>
                  <a:srgbClr val="0070C0"/>
                </a:solidFill>
              </a:rPr>
              <a:t>استعمال می‌شود</a:t>
            </a:r>
            <a:r>
              <a:rPr lang="en-US" dirty="0"/>
              <a:t>.</a:t>
            </a:r>
          </a:p>
          <a:p>
            <a:r>
              <a:rPr lang="fa-IR" b="1" dirty="0"/>
              <a:t>منشور ولاستون</a:t>
            </a:r>
            <a:r>
              <a:rPr lang="en-US" dirty="0"/>
              <a:t>: </a:t>
            </a:r>
            <a:r>
              <a:rPr lang="fa-IR" dirty="0">
                <a:solidFill>
                  <a:srgbClr val="7030A0"/>
                </a:solidFill>
              </a:rPr>
              <a:t>منشوری است که برای تولید نور «قطبیده» صفحه</a:t>
            </a:r>
            <a:r>
              <a:rPr lang="en-US" dirty="0">
                <a:solidFill>
                  <a:srgbClr val="7030A0"/>
                </a:solidFill>
              </a:rPr>
              <a:t> «</a:t>
            </a:r>
            <a:r>
              <a:rPr lang="fa-IR" dirty="0">
                <a:solidFill>
                  <a:srgbClr val="7030A0"/>
                </a:solidFill>
                <a:hlinkClick r:id="rId4" tooltip="قطبش"/>
              </a:rPr>
              <a:t>قطبش</a:t>
            </a:r>
            <a:r>
              <a:rPr lang="en-US" dirty="0">
                <a:solidFill>
                  <a:srgbClr val="7030A0"/>
                </a:solidFill>
              </a:rPr>
              <a:t>» </a:t>
            </a:r>
            <a:r>
              <a:rPr lang="fa-IR" dirty="0">
                <a:solidFill>
                  <a:srgbClr val="7030A0"/>
                </a:solidFill>
              </a:rPr>
              <a:t>به کار می‌رود. این منشور معمولاً از دُر کوهی ساخته می‌شود و نظیر منشور نیکل هنگام کار با تابش فرابنفش می‌تواند مورد استفاده قرار </a:t>
            </a:r>
            <a:r>
              <a:rPr lang="fa-IR" dirty="0" smtClean="0">
                <a:solidFill>
                  <a:srgbClr val="7030A0"/>
                </a:solidFill>
              </a:rPr>
              <a:t>گیرد.</a:t>
            </a:r>
            <a:endParaRPr lang="fa-IR" dirty="0">
              <a:solidFill>
                <a:srgbClr val="7030A0"/>
              </a:solidFill>
            </a:endParaRPr>
          </a:p>
        </p:txBody>
      </p:sp>
    </p:spTree>
  </p:cSld>
  <p:clrMapOvr>
    <a:masterClrMapping/>
  </p:clrMapOvr>
  <p:transition advClick="0" advTm="9000">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36" presetClass="emph" presetSubtype="0" fill="hold" nodeType="clickEffect">
                                  <p:stCondLst>
                                    <p:cond delay="0"/>
                                  </p:stCondLst>
                                  <p:iterate type="lt">
                                    <p:tmPct val="10000"/>
                                  </p:iterate>
                                  <p:childTnLst>
                                    <p:animScale>
                                      <p:cBhvr>
                                        <p:cTn id="10" dur="250" autoRev="1" fill="hold">
                                          <p:stCondLst>
                                            <p:cond delay="0"/>
                                          </p:stCondLst>
                                        </p:cTn>
                                        <p:tgtEl>
                                          <p:spTgt spid="3">
                                            <p:txEl>
                                              <p:pRg st="1" end="1"/>
                                            </p:txEl>
                                          </p:spTgt>
                                        </p:tgtEl>
                                      </p:cBhvr>
                                      <p:to x="80000" y="100000"/>
                                    </p:animScale>
                                    <p:anim by="(#ppt_w*0.10)" calcmode="lin" valueType="num">
                                      <p:cBhvr>
                                        <p:cTn id="11" dur="250" autoRev="1" fill="hold">
                                          <p:stCondLst>
                                            <p:cond delay="0"/>
                                          </p:stCondLst>
                                        </p:cTn>
                                        <p:tgtEl>
                                          <p:spTgt spid="3">
                                            <p:txEl>
                                              <p:pRg st="1" end="1"/>
                                            </p:txEl>
                                          </p:spTgt>
                                        </p:tgtEl>
                                        <p:attrNameLst>
                                          <p:attrName>ppt_x</p:attrName>
                                        </p:attrNameLst>
                                      </p:cBhvr>
                                    </p:anim>
                                    <p:anim by="(-#ppt_w*0.10)" calcmode="lin" valueType="num">
                                      <p:cBhvr>
                                        <p:cTn id="12" dur="250" autoRev="1" fill="hold">
                                          <p:stCondLst>
                                            <p:cond delay="0"/>
                                          </p:stCondLst>
                                        </p:cTn>
                                        <p:tgtEl>
                                          <p:spTgt spid="3">
                                            <p:txEl>
                                              <p:pRg st="1" end="1"/>
                                            </p:txEl>
                                          </p:spTgt>
                                        </p:tgtEl>
                                        <p:attrNameLst>
                                          <p:attrName>ppt_y</p:attrName>
                                        </p:attrNameLst>
                                      </p:cBhvr>
                                    </p:anim>
                                    <p:animRot by="-480000">
                                      <p:cBhvr>
                                        <p:cTn id="13" dur="250" autoRev="1" fill="hold">
                                          <p:stCondLst>
                                            <p:cond delay="0"/>
                                          </p:stCondLst>
                                        </p:cTn>
                                        <p:tgtEl>
                                          <p:spTgt spid="3">
                                            <p:txEl>
                                              <p:pRg st="1" end="1"/>
                                            </p:txEl>
                                          </p:spTgt>
                                        </p:tgtEl>
                                        <p:attrNameLst>
                                          <p:attrName>r</p:attrName>
                                        </p:attrNameLst>
                                      </p:cBhvr>
                                    </p:animRot>
                                  </p:childTnLst>
                                </p:cTn>
                              </p:par>
                            </p:childTnLst>
                          </p:cTn>
                        </p:par>
                      </p:childTnLst>
                    </p:cTn>
                  </p:par>
                  <p:par>
                    <p:cTn id="14" fill="hold">
                      <p:stCondLst>
                        <p:cond delay="indefinite"/>
                      </p:stCondLst>
                      <p:childTnLst>
                        <p:par>
                          <p:cTn id="15" fill="hold">
                            <p:stCondLst>
                              <p:cond delay="0"/>
                            </p:stCondLst>
                            <p:childTnLst>
                              <p:par>
                                <p:cTn id="16" presetID="36" presetClass="emph" presetSubtype="0" fill="hold" nodeType="clickEffect">
                                  <p:stCondLst>
                                    <p:cond delay="0"/>
                                  </p:stCondLst>
                                  <p:iterate type="lt">
                                    <p:tmPct val="10000"/>
                                  </p:iterate>
                                  <p:childTnLst>
                                    <p:animScale>
                                      <p:cBhvr>
                                        <p:cTn id="17" dur="250" autoRev="1" fill="hold">
                                          <p:stCondLst>
                                            <p:cond delay="0"/>
                                          </p:stCondLst>
                                        </p:cTn>
                                        <p:tgtEl>
                                          <p:spTgt spid="3">
                                            <p:txEl>
                                              <p:pRg st="2" end="2"/>
                                            </p:txEl>
                                          </p:spTgt>
                                        </p:tgtEl>
                                      </p:cBhvr>
                                      <p:to x="80000" y="100000"/>
                                    </p:animScale>
                                    <p:anim by="(#ppt_w*0.10)" calcmode="lin" valueType="num">
                                      <p:cBhvr>
                                        <p:cTn id="18" dur="250" autoRev="1" fill="hold">
                                          <p:stCondLst>
                                            <p:cond delay="0"/>
                                          </p:stCondLst>
                                        </p:cTn>
                                        <p:tgtEl>
                                          <p:spTgt spid="3">
                                            <p:txEl>
                                              <p:pRg st="2" end="2"/>
                                            </p:txEl>
                                          </p:spTgt>
                                        </p:tgtEl>
                                        <p:attrNameLst>
                                          <p:attrName>ppt_x</p:attrName>
                                        </p:attrNameLst>
                                      </p:cBhvr>
                                    </p:anim>
                                    <p:anim by="(-#ppt_w*0.10)" calcmode="lin" valueType="num">
                                      <p:cBhvr>
                                        <p:cTn id="19" dur="250" autoRev="1" fill="hold">
                                          <p:stCondLst>
                                            <p:cond delay="0"/>
                                          </p:stCondLst>
                                        </p:cTn>
                                        <p:tgtEl>
                                          <p:spTgt spid="3">
                                            <p:txEl>
                                              <p:pRg st="2" end="2"/>
                                            </p:txEl>
                                          </p:spTgt>
                                        </p:tgtEl>
                                        <p:attrNameLst>
                                          <p:attrName>ppt_y</p:attrName>
                                        </p:attrNameLst>
                                      </p:cBhvr>
                                    </p:anim>
                                    <p:animRot by="-480000">
                                      <p:cBhvr>
                                        <p:cTn id="20" dur="250" autoRev="1"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17232"/>
            <a:ext cx="8229600" cy="1340768"/>
          </a:xfrm>
          <a:solidFill>
            <a:srgbClr val="FFC000"/>
          </a:solidFill>
        </p:spPr>
        <p:txBody>
          <a:bodyPr>
            <a:normAutofit/>
          </a:bodyPr>
          <a:lstStyle/>
          <a:p>
            <a:r>
              <a:rPr lang="fa-IR" dirty="0" smtClean="0">
                <a:solidFill>
                  <a:srgbClr val="FF0000"/>
                </a:solidFill>
              </a:rPr>
              <a:t>فتبارک الله احسن الخالقین</a:t>
            </a:r>
            <a:endParaRPr lang="fa-IR" dirty="0">
              <a:solidFill>
                <a:srgbClr val="FF0000"/>
              </a:solidFill>
            </a:endParaRPr>
          </a:p>
        </p:txBody>
      </p:sp>
      <p:pic>
        <p:nvPicPr>
          <p:cNvPr id="4098" name="Picture 2" descr="H:\New folder (4)\New folder\New folder\New folder\New folder\th.jpg"/>
          <p:cNvPicPr>
            <a:picLocks noGrp="1" noChangeAspect="1" noChangeArrowheads="1"/>
          </p:cNvPicPr>
          <p:nvPr>
            <p:ph idx="1"/>
          </p:nvPr>
        </p:nvPicPr>
        <p:blipFill>
          <a:blip r:embed="rId3" cstate="print"/>
          <a:srcRect/>
          <a:stretch>
            <a:fillRect/>
          </a:stretch>
        </p:blipFill>
        <p:spPr bwMode="auto">
          <a:xfrm>
            <a:off x="513710" y="476672"/>
            <a:ext cx="8630290" cy="4752528"/>
          </a:xfrm>
          <a:prstGeom prst="rect">
            <a:avLst/>
          </a:prstGeom>
          <a:noFill/>
        </p:spPr>
      </p:pic>
    </p:spTree>
  </p:cSld>
  <p:clrMapOvr>
    <a:masterClrMapping/>
  </p:clrMapOvr>
  <p:transition spd="slow" advClick="0" advTm="9000">
    <p:wheel spokes="8"/>
    <p:sndAc>
      <p:stSnd>
        <p:snd r:embed="rId2" name="chimes.wav"/>
      </p:stSnd>
    </p:sndAc>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354</Words>
  <Application>Microsoft Office PowerPoint</Application>
  <PresentationFormat>On-screen Show (4:3)</PresentationFormat>
  <Paragraphs>13</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ماهیت منشور </vt:lpstr>
      <vt:lpstr>PowerPoint Presentation</vt:lpstr>
      <vt:lpstr>PowerPoint Presentation</vt:lpstr>
      <vt:lpstr>مفهوم فیزیکی</vt:lpstr>
      <vt:lpstr>PowerPoint Presentation</vt:lpstr>
      <vt:lpstr>انواع منشور</vt:lpstr>
      <vt:lpstr>فتبارک الله احسن الخالقین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Hadi system</dc:creator>
  <cp:lastModifiedBy>Windows User</cp:lastModifiedBy>
  <cp:revision>8</cp:revision>
  <dcterms:created xsi:type="dcterms:W3CDTF">2016-01-13T13:17:16Z</dcterms:created>
  <dcterms:modified xsi:type="dcterms:W3CDTF">2020-04-08T13:57:31Z</dcterms:modified>
</cp:coreProperties>
</file>