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4" r:id="rId6"/>
    <p:sldId id="263" r:id="rId7"/>
    <p:sldId id="260" r:id="rId8"/>
    <p:sldId id="261" r:id="rId9"/>
    <p:sldId id="262" r:id="rId10"/>
    <p:sldId id="268" r:id="rId11"/>
    <p:sldId id="265" r:id="rId12"/>
    <p:sldId id="266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80" r:id="rId24"/>
    <p:sldId id="279" r:id="rId25"/>
    <p:sldId id="281" r:id="rId26"/>
    <p:sldId id="282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71632A-FDEA-4DE0-B27F-4511AADEA409}" type="datetimeFigureOut">
              <a:rPr lang="en-US" smtClean="0"/>
              <a:pPr/>
              <a:t>11/2/2018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2FFB46-1C7A-4E6D-A6D3-400D5291015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71632A-FDEA-4DE0-B27F-4511AADEA409}" type="datetimeFigureOut">
              <a:rPr lang="en-US" smtClean="0"/>
              <a:pPr/>
              <a:t>11/2/2018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2FFB46-1C7A-4E6D-A6D3-400D529101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71632A-FDEA-4DE0-B27F-4511AADEA409}" type="datetimeFigureOut">
              <a:rPr lang="en-US" smtClean="0"/>
              <a:pPr/>
              <a:t>11/2/2018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2FFB46-1C7A-4E6D-A6D3-400D5291015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71632A-FDEA-4DE0-B27F-4511AADEA409}" type="datetimeFigureOut">
              <a:rPr lang="en-US" smtClean="0"/>
              <a:pPr/>
              <a:t>11/2/2018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2FFB46-1C7A-4E6D-A6D3-400D529101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71632A-FDEA-4DE0-B27F-4511AADEA409}" type="datetimeFigureOut">
              <a:rPr lang="en-US" smtClean="0"/>
              <a:pPr/>
              <a:t>11/2/2018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2FFB46-1C7A-4E6D-A6D3-400D529101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71632A-FDEA-4DE0-B27F-4511AADEA409}" type="datetimeFigureOut">
              <a:rPr lang="en-US" smtClean="0"/>
              <a:pPr/>
              <a:t>11/2/2018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2FFB46-1C7A-4E6D-A6D3-400D529101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71632A-FDEA-4DE0-B27F-4511AADEA409}" type="datetimeFigureOut">
              <a:rPr lang="en-US" smtClean="0"/>
              <a:pPr/>
              <a:t>11/2/2018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2FFB46-1C7A-4E6D-A6D3-400D5291015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71632A-FDEA-4DE0-B27F-4511AADEA409}" type="datetimeFigureOut">
              <a:rPr lang="en-US" smtClean="0"/>
              <a:pPr/>
              <a:t>11/2/2018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2FFB46-1C7A-4E6D-A6D3-400D529101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71632A-FDEA-4DE0-B27F-4511AADEA409}" type="datetimeFigureOut">
              <a:rPr lang="en-US" smtClean="0"/>
              <a:pPr/>
              <a:t>11/2/2018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2FFB46-1C7A-4E6D-A6D3-400D5291015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71632A-FDEA-4DE0-B27F-4511AADEA409}" type="datetimeFigureOut">
              <a:rPr lang="en-US" smtClean="0"/>
              <a:pPr/>
              <a:t>11/2/2018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2FFB46-1C7A-4E6D-A6D3-400D529101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71632A-FDEA-4DE0-B27F-4511AADEA409}" type="datetimeFigureOut">
              <a:rPr lang="en-US" smtClean="0"/>
              <a:pPr/>
              <a:t>11/2/2018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2FFB46-1C7A-4E6D-A6D3-400D5291015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271632A-FDEA-4DE0-B27F-4511AADEA409}" type="datetimeFigureOut">
              <a:rPr lang="en-US" smtClean="0"/>
              <a:pPr/>
              <a:t>11/2/2018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B2FFB46-1C7A-4E6D-A6D3-400D5291015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daneshnameh.roshd.ir/mavara/mavara-index.php?page=%D8%B1%D8%A7%D8%AF%D9%88%D9%86" TargetMode="External"/><Relationship Id="rId13" Type="http://schemas.openxmlformats.org/officeDocument/2006/relationships/hyperlink" Target="http://daneshnameh.roshd.ir/mavara/mavara-index.php?page=%D8%B1%D8%A7%D8%AF%DB%8C%D9%88%D9%85" TargetMode="External"/><Relationship Id="rId3" Type="http://schemas.openxmlformats.org/officeDocument/2006/relationships/hyperlink" Target="http://daneshnameh.roshd.ir/mavara/mavara-index.php?page=%D8%B3%D9%86%DA%AF+%D8%A2%D9%87%DA%A9" TargetMode="External"/><Relationship Id="rId7" Type="http://schemas.openxmlformats.org/officeDocument/2006/relationships/hyperlink" Target="http://daneshnameh.roshd.ir/mavara/mavara-index.php?page=%D8%B9%D9%85%D8%B1+%D8%B2%D9%85%DB%8C%D9%86" TargetMode="External"/><Relationship Id="rId12" Type="http://schemas.openxmlformats.org/officeDocument/2006/relationships/hyperlink" Target="http://daneshnameh.roshd.ir/mavara/mavara-index.php?page=%D9%BE%D8%AA%D8%A7%D8%B3%DB%8C%D9%85" TargetMode="External"/><Relationship Id="rId2" Type="http://schemas.openxmlformats.org/officeDocument/2006/relationships/hyperlink" Target="http://daneshnameh.roshd.ir/mavara/mavara-index.php?page=%D8%A7%D8%B4%D8%B9%D9%87+%DA%AF%D8%A7%D9%85%D8%A7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aneshnameh.roshd.ir/mavara/mavara-index.php?page=%D9%86%DB%8C%D9%85+%D8%B9%D9%85%D8%B1" TargetMode="External"/><Relationship Id="rId11" Type="http://schemas.openxmlformats.org/officeDocument/2006/relationships/hyperlink" Target="http://daneshnameh.roshd.ir/mavara/mavara-index.php?page=%D9%BE%D9%84%D9%88%D9%86%DB%8C%D9%88%D9%85" TargetMode="External"/><Relationship Id="rId5" Type="http://schemas.openxmlformats.org/officeDocument/2006/relationships/hyperlink" Target="http://daneshnameh.roshd.ir/mavara/mavara-index.php?page=%D8%AA%D9%88%D8%B1%DB%8C%D9%85" TargetMode="External"/><Relationship Id="rId10" Type="http://schemas.openxmlformats.org/officeDocument/2006/relationships/hyperlink" Target="http://daneshnameh.roshd.ir/mavara/mavara-index.php?page=%D8%A8%DB%8C%D8%B3%D9%85%D9%88%D8%AA" TargetMode="External"/><Relationship Id="rId4" Type="http://schemas.openxmlformats.org/officeDocument/2006/relationships/hyperlink" Target="http://daneshnameh.roshd.ir/mavara/mavara-index.php?page=%D8%A7%D9%88%D8%B1%D8%A7%D9%86%DB%8C%D9%88%D9%85" TargetMode="External"/><Relationship Id="rId9" Type="http://schemas.openxmlformats.org/officeDocument/2006/relationships/hyperlink" Target="http://daneshnameh.roshd.ir/mavara/mavara-index.php?page=%D8%B3%D8%B1%D8%A8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544" y="1268760"/>
            <a:ext cx="8206680" cy="1470025"/>
          </a:xfrm>
        </p:spPr>
        <p:txBody>
          <a:bodyPr>
            <a:normAutofit/>
          </a:bodyPr>
          <a:lstStyle/>
          <a:p>
            <a:pPr algn="ctr" rtl="1"/>
            <a:r>
              <a:rPr lang="fa-IR" sz="6000" dirty="0" smtClean="0"/>
              <a:t>پرستاری بهداشت محیط </a:t>
            </a:r>
            <a:endParaRPr lang="en-US" sz="6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35696" y="3212976"/>
            <a:ext cx="5544616" cy="1224136"/>
          </a:xfrm>
        </p:spPr>
        <p:txBody>
          <a:bodyPr>
            <a:normAutofit/>
          </a:bodyPr>
          <a:lstStyle/>
          <a:p>
            <a:pPr algn="ctr" rtl="1"/>
            <a:r>
              <a:rPr lang="fa-IR" sz="5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بهداشت پرتوها                                                                                                                                                  </a:t>
            </a:r>
            <a:endParaRPr lang="en-US" sz="5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85220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7890080" cy="922114"/>
          </a:xfrm>
        </p:spPr>
        <p:txBody>
          <a:bodyPr/>
          <a:lstStyle/>
          <a:p>
            <a:pPr algn="ctr" rtl="1"/>
            <a:r>
              <a:rPr lang="fa-IR" dirty="0" smtClean="0"/>
              <a:t>رادیو اکتیو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268760"/>
            <a:ext cx="8034096" cy="4979640"/>
          </a:xfrm>
        </p:spPr>
        <p:txBody>
          <a:bodyPr/>
          <a:lstStyle/>
          <a:p>
            <a:pPr algn="r" rtl="1"/>
            <a:r>
              <a:rPr lang="fa-IR" dirty="0" smtClean="0"/>
              <a:t>عناصری که هسته اتم ناپایدار داشته و بتدریج شکسته می شوند و ذراتی از آنها به خارج پرتاب می گردند عناصر رادیو اکتیو و به این خاصیت رادیو اکتیویته گویند.</a:t>
            </a:r>
          </a:p>
          <a:p>
            <a:pPr algn="r" rtl="1"/>
            <a:endParaRPr lang="fa-IR" dirty="0" smtClean="0"/>
          </a:p>
          <a:p>
            <a:pPr algn="r" rtl="1"/>
            <a:r>
              <a:rPr lang="fa-IR" dirty="0" smtClean="0"/>
              <a:t> زمانی که اتمهای اولیه به نصف تقلیل می یابند نیم عمر می گویند</a:t>
            </a:r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92526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انواع اشعه های رادیو اکتیویته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196752"/>
            <a:ext cx="7890080" cy="5051648"/>
          </a:xfrm>
        </p:spPr>
        <p:txBody>
          <a:bodyPr>
            <a:normAutofit/>
          </a:bodyPr>
          <a:lstStyle/>
          <a:p>
            <a:pPr algn="r" rtl="1"/>
            <a:r>
              <a:rPr lang="fa-IR" dirty="0" smtClean="0"/>
              <a:t>اشعه الفا : دارای قدرت یونیزان شدید و برد کم است و یک ورق کاغذ برای توقف اشعه کافی است</a:t>
            </a:r>
          </a:p>
          <a:p>
            <a:pPr algn="r" rtl="1"/>
            <a:r>
              <a:rPr lang="fa-IR" dirty="0" smtClean="0"/>
              <a:t>اشعه بتا: قدرت یونیزان آن کمتر از آلفا است ولی قدرت نفوذ بیشتری دارد و یک ورقه آلومینیوم آنرا متوقف می کند</a:t>
            </a:r>
          </a:p>
          <a:p>
            <a:pPr algn="r" rtl="1"/>
            <a:r>
              <a:rPr lang="fa-IR" dirty="0" smtClean="0"/>
              <a:t>اشعه گاما: قدرت یونیزان کم و لی نفوذ زیاد دارد و ورقه چند سانتیمتری </a:t>
            </a:r>
            <a:endParaRPr lang="en-US" dirty="0" smtClean="0"/>
          </a:p>
          <a:p>
            <a:pPr marL="82296" indent="0" algn="r" rtl="1">
              <a:buNone/>
            </a:pPr>
            <a:r>
              <a:rPr lang="fa-IR" dirty="0" smtClean="0"/>
              <a:t>سربی برای مهار آن استفاده </a:t>
            </a:r>
            <a:endParaRPr lang="en-US" dirty="0" smtClean="0"/>
          </a:p>
          <a:p>
            <a:pPr marL="82296" indent="0" algn="r" rtl="1">
              <a:buNone/>
            </a:pPr>
            <a:r>
              <a:rPr lang="fa-IR" dirty="0" smtClean="0"/>
              <a:t>می شود</a:t>
            </a:r>
            <a:r>
              <a:rPr lang="en-US" dirty="0" smtClean="0"/>
              <a:t> </a:t>
            </a:r>
            <a:r>
              <a:rPr lang="fa-IR" dirty="0" smtClean="0"/>
              <a:t>مانند اشعه </a:t>
            </a:r>
            <a:r>
              <a:rPr lang="en-US" dirty="0" smtClean="0"/>
              <a:t>x</a:t>
            </a:r>
            <a:endParaRPr lang="en-US" dirty="0"/>
          </a:p>
        </p:txBody>
      </p:sp>
      <p:pic>
        <p:nvPicPr>
          <p:cNvPr id="1028" name="Picture 4" descr="Image result for RADIOACTIVI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9358" y="4365103"/>
            <a:ext cx="5187422" cy="2376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06696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818072" cy="922114"/>
          </a:xfrm>
        </p:spPr>
        <p:txBody>
          <a:bodyPr/>
          <a:lstStyle/>
          <a:p>
            <a:pPr algn="ctr" rtl="1"/>
            <a:r>
              <a:rPr lang="fa-IR" dirty="0" smtClean="0"/>
              <a:t>انواع مواد پرتوزا : </a:t>
            </a:r>
            <a:r>
              <a:rPr lang="fa-IR" dirty="0" smtClean="0">
                <a:solidFill>
                  <a:schemeClr val="tx1"/>
                </a:solidFill>
              </a:rPr>
              <a:t>منابع </a:t>
            </a:r>
            <a:r>
              <a:rPr lang="fa-IR" dirty="0">
                <a:solidFill>
                  <a:schemeClr val="tx1"/>
                </a:solidFill>
              </a:rPr>
              <a:t>طبیعی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600" y="1196752"/>
            <a:ext cx="7962088" cy="5328592"/>
          </a:xfrm>
        </p:spPr>
        <p:txBody>
          <a:bodyPr>
            <a:normAutofit fontScale="92500" lnSpcReduction="20000"/>
          </a:bodyPr>
          <a:lstStyle/>
          <a:p>
            <a:pPr algn="just" rtl="1"/>
            <a:r>
              <a:rPr lang="fa-IR" dirty="0" smtClean="0"/>
              <a:t>: پرتوهای کیهانی که در ارتفاع بیش از 20 کیلومتر وجود دارند و خلبانان با آن مواجه هستند</a:t>
            </a:r>
          </a:p>
          <a:p>
            <a:pPr algn="just" rtl="1"/>
            <a:r>
              <a:rPr lang="fa-IR" dirty="0" smtClean="0"/>
              <a:t>پرتوهای زمینی مانند اورانیوم، رادیوم، ایزوتوپهای پتاسیم که درسنگ ريال خاک و ساختمانها وجود دارد</a:t>
            </a:r>
          </a:p>
          <a:p>
            <a:pPr algn="just" rtl="1"/>
            <a:r>
              <a:rPr lang="fa-IR" dirty="0"/>
              <a:t>اشخاص به طور متوسط در بریتانیا سالیانه مقدار 2500 میکروسیورت اشعه دریافت می‌کنند به طور کلی حدود 88 درصد از اشعه دریافتی </a:t>
            </a:r>
            <a:r>
              <a:rPr lang="fa-IR" dirty="0" smtClean="0"/>
              <a:t>منشأ </a:t>
            </a:r>
            <a:r>
              <a:rPr lang="fa-IR" dirty="0"/>
              <a:t>طبیعی </a:t>
            </a:r>
            <a:r>
              <a:rPr lang="fa-IR" dirty="0" smtClean="0"/>
              <a:t>دارد</a:t>
            </a:r>
          </a:p>
          <a:p>
            <a:pPr algn="just" rtl="1"/>
            <a:r>
              <a:rPr lang="fa-IR" dirty="0"/>
              <a:t>منابع طبیعی پرتوزایی شامل اشعه کیهانی (10 درصد کل تشعشعات) اشعه گاما از صخره‌ها و خاک (چهارده درصد که با وضعیت زمین شناسی منطقه بسیار متغیر است)، گاز رادون و تورن داخل ساختمانها (52 درصد که بسته به منابع موجود در منطقه متغیر است) و اشعه تجمع یافته در بافتها از طریق غذا و شرب (12 درصد) </a:t>
            </a:r>
            <a:r>
              <a:rPr lang="fa-IR" dirty="0" smtClean="0"/>
              <a:t>می‌شود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xmlns="" val="2632863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منابع طبیعی پرتوزا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rtl="1"/>
            <a:r>
              <a:rPr lang="fa-IR" dirty="0"/>
              <a:t>تحقیقات نشان داد که میزان پرتوافشانی در </a:t>
            </a:r>
            <a:r>
              <a:rPr lang="fa-IR" dirty="0" smtClean="0"/>
              <a:t>مناطق مختلف اردبیل مانند </a:t>
            </a:r>
            <a:r>
              <a:rPr lang="fa-IR" dirty="0"/>
              <a:t>مسکونی 25-20، ساختمانهای دولتی 30-14، دریاچه شورابیل 66-30 ، سرعین 38-28 و بیله دره 66-44 میکرورونتگن در ساعت بود.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49122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rtl="1"/>
            <a:r>
              <a:rPr lang="fa-IR" sz="6000" dirty="0">
                <a:solidFill>
                  <a:schemeClr val="tx1"/>
                </a:solidFill>
              </a:rPr>
              <a:t>منابع </a:t>
            </a:r>
            <a:r>
              <a:rPr lang="fa-IR" sz="6000" dirty="0" smtClean="0">
                <a:solidFill>
                  <a:schemeClr val="tx1"/>
                </a:solidFill>
              </a:rPr>
              <a:t>مصنوعی رادیواکتیو </a:t>
            </a:r>
            <a:r>
              <a:rPr lang="fa-IR" sz="6000" dirty="0">
                <a:solidFill>
                  <a:schemeClr val="tx1"/>
                </a:solidFill>
              </a:rPr>
              <a:t/>
            </a:r>
            <a:br>
              <a:rPr lang="fa-IR" sz="6000" dirty="0">
                <a:solidFill>
                  <a:schemeClr val="tx1"/>
                </a:solidFill>
              </a:rPr>
            </a:b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پرتوهای </a:t>
            </a:r>
            <a:r>
              <a:rPr lang="en-US" dirty="0"/>
              <a:t>x</a:t>
            </a:r>
            <a:r>
              <a:rPr lang="fa-IR" dirty="0"/>
              <a:t>: بیماران و کارکنان پرتوشناسی در معرضند</a:t>
            </a:r>
            <a:endParaRPr lang="en-US" dirty="0"/>
          </a:p>
          <a:p>
            <a:pPr algn="r" rtl="1"/>
            <a:r>
              <a:rPr lang="fa-IR" dirty="0"/>
              <a:t>انفجارهای هسته ای که پرتوهای یونسازو مواد پرتوساز آزاد می کنند</a:t>
            </a:r>
          </a:p>
          <a:p>
            <a:pPr algn="r" rtl="1"/>
            <a:r>
              <a:rPr lang="fa-IR" dirty="0"/>
              <a:t>منابع متفرقه مانند ساعت های مچی شب تاب، تلویزیون و .... که اهمیت کمی دارند</a:t>
            </a:r>
            <a:endParaRPr lang="en-US" dirty="0"/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009102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انواع اشعه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447800"/>
            <a:ext cx="7890080" cy="4800600"/>
          </a:xfrm>
        </p:spPr>
        <p:txBody>
          <a:bodyPr/>
          <a:lstStyle/>
          <a:p>
            <a:pPr algn="r" rtl="1"/>
            <a:r>
              <a:rPr lang="fa-IR" dirty="0" smtClean="0">
                <a:solidFill>
                  <a:schemeClr val="accent3">
                    <a:lumMod val="75000"/>
                  </a:schemeClr>
                </a:solidFill>
              </a:rPr>
              <a:t>اشعه های غیریونیزان</a:t>
            </a:r>
          </a:p>
          <a:p>
            <a:pPr marL="82296" indent="0" algn="r" rtl="1">
              <a:buNone/>
            </a:pPr>
            <a:r>
              <a:rPr lang="fa-IR" dirty="0" smtClean="0"/>
              <a:t>اشعه مادون قرمز(جوشکاری موجب کاتاراکت و سوختگی می گردد)</a:t>
            </a:r>
          </a:p>
          <a:p>
            <a:pPr marL="82296" indent="0" algn="r" rtl="1">
              <a:buNone/>
            </a:pPr>
            <a:r>
              <a:rPr lang="fa-IR" dirty="0" smtClean="0"/>
              <a:t>ماورای بنفش (التهاب قرنیه ، سرطان پوست، سوختگی)</a:t>
            </a:r>
          </a:p>
          <a:p>
            <a:pPr marL="82296" indent="0" algn="r" rtl="1">
              <a:buNone/>
            </a:pPr>
            <a:r>
              <a:rPr lang="fa-IR" dirty="0" smtClean="0"/>
              <a:t>نور قابل روئیت، میکروویو، امواج رادیویی)</a:t>
            </a:r>
          </a:p>
          <a:p>
            <a:pPr marL="82296" indent="0" algn="r" rtl="1">
              <a:buNone/>
            </a:pPr>
            <a:endParaRPr lang="fa-IR" dirty="0"/>
          </a:p>
          <a:p>
            <a:pPr algn="r" rtl="1"/>
            <a:r>
              <a:rPr lang="fa-IR" dirty="0" smtClean="0">
                <a:solidFill>
                  <a:schemeClr val="accent3">
                    <a:lumMod val="75000"/>
                  </a:schemeClr>
                </a:solidFill>
              </a:rPr>
              <a:t>پرتوهای یونساز</a:t>
            </a:r>
            <a:r>
              <a:rPr lang="fa-IR" dirty="0" smtClean="0"/>
              <a:t>: مانند اورانیوم</a:t>
            </a:r>
          </a:p>
          <a:p>
            <a:pPr marL="82296" indent="0" algn="r" rtl="1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00179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کاربرد پرتوهای یونساز در پزشکی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5616" y="1447800"/>
            <a:ext cx="7818072" cy="5221560"/>
          </a:xfrm>
        </p:spPr>
        <p:txBody>
          <a:bodyPr>
            <a:normAutofit/>
          </a:bodyPr>
          <a:lstStyle/>
          <a:p>
            <a:pPr algn="r" rtl="1"/>
            <a:r>
              <a:rPr lang="fa-IR" dirty="0" smtClean="0"/>
              <a:t>تشخیص بیماریها در پزشکی و دندانپزشکی</a:t>
            </a:r>
          </a:p>
          <a:p>
            <a:pPr algn="r" rtl="1"/>
            <a:endParaRPr lang="fa-IR" dirty="0" smtClean="0"/>
          </a:p>
          <a:p>
            <a:pPr algn="r" rtl="1"/>
            <a:r>
              <a:rPr lang="fa-IR" dirty="0" smtClean="0"/>
              <a:t>تعیین عملکرد طبیعی بدن با استفاده از ایزوتوپهای پرتوزا</a:t>
            </a:r>
          </a:p>
          <a:p>
            <a:pPr algn="r" rtl="1"/>
            <a:endParaRPr lang="fa-IR" dirty="0" smtClean="0"/>
          </a:p>
          <a:p>
            <a:pPr algn="r" rtl="1"/>
            <a:r>
              <a:rPr lang="fa-IR" dirty="0" smtClean="0"/>
              <a:t>درمان بیماریها</a:t>
            </a:r>
          </a:p>
          <a:p>
            <a:pPr marL="82296" indent="0" algn="ctr" rtl="1">
              <a:buNone/>
            </a:pPr>
            <a:r>
              <a:rPr lang="fa-IR" dirty="0" smtClean="0">
                <a:solidFill>
                  <a:schemeClr val="accent6">
                    <a:lumMod val="75000"/>
                  </a:schemeClr>
                </a:solidFill>
              </a:rPr>
              <a:t>اثرات پرتوهای یونساز </a:t>
            </a:r>
            <a:r>
              <a:rPr lang="fa-IR" dirty="0" smtClean="0">
                <a:solidFill>
                  <a:srgbClr val="FF0000"/>
                </a:solidFill>
              </a:rPr>
              <a:t>تنی</a:t>
            </a:r>
            <a:r>
              <a:rPr lang="fa-IR" dirty="0" smtClean="0">
                <a:solidFill>
                  <a:schemeClr val="accent6">
                    <a:lumMod val="75000"/>
                  </a:schemeClr>
                </a:solidFill>
              </a:rPr>
              <a:t>( در طول زندگی شناخته می شوند) یا </a:t>
            </a:r>
            <a:r>
              <a:rPr lang="fa-IR" dirty="0" smtClean="0">
                <a:solidFill>
                  <a:srgbClr val="FF0000"/>
                </a:solidFill>
              </a:rPr>
              <a:t>ژنتیکی</a:t>
            </a:r>
            <a:r>
              <a:rPr lang="fa-IR" dirty="0" smtClean="0">
                <a:solidFill>
                  <a:schemeClr val="accent6">
                    <a:lumMod val="75000"/>
                  </a:schemeClr>
                </a:solidFill>
              </a:rPr>
              <a:t> (در طول یک یا چند نسل بعد تجلی می یابند)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93167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اثرات پرتوها روی انسانها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اثرات زودرس: تهوع استفراغ،خستگی افسردگی و تغییرات خونی</a:t>
            </a:r>
          </a:p>
          <a:p>
            <a:pPr algn="r" rtl="1"/>
            <a:endParaRPr lang="fa-IR" dirty="0"/>
          </a:p>
          <a:p>
            <a:pPr algn="r" rtl="1"/>
            <a:r>
              <a:rPr lang="fa-IR" smtClean="0"/>
              <a:t>اثرات دیررس: کاهش طول عمر، کاتاراکت، اثرات ژنتیکی، سرطان و ناهنجازیهای جنینی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128929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/>
              <a:t>اثرات پرتوها روی انسانها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5616" y="1268760"/>
            <a:ext cx="7818072" cy="5328592"/>
          </a:xfrm>
        </p:spPr>
        <p:txBody>
          <a:bodyPr>
            <a:normAutofit fontScale="70000" lnSpcReduction="20000"/>
          </a:bodyPr>
          <a:lstStyle/>
          <a:p>
            <a:pPr marL="82296" indent="0" algn="ctr" rtl="1">
              <a:buNone/>
            </a:pPr>
            <a:r>
              <a:rPr lang="fa-IR" sz="3800" dirty="0" smtClean="0">
                <a:solidFill>
                  <a:srgbClr val="FF0000"/>
                </a:solidFill>
              </a:rPr>
              <a:t>عوامل موثر در پرتوگیری</a:t>
            </a:r>
          </a:p>
          <a:p>
            <a:pPr algn="r" rtl="1"/>
            <a:r>
              <a:rPr lang="fa-IR" dirty="0"/>
              <a:t> </a:t>
            </a:r>
            <a:r>
              <a:rPr lang="fa-IR" b="1" dirty="0"/>
              <a:t> </a:t>
            </a:r>
            <a:r>
              <a:rPr lang="fa-IR" dirty="0" smtClean="0">
                <a:solidFill>
                  <a:schemeClr val="accent1"/>
                </a:solidFill>
              </a:rPr>
              <a:t>   زمان</a:t>
            </a:r>
            <a:endParaRPr lang="fa-IR" dirty="0">
              <a:solidFill>
                <a:schemeClr val="accent1"/>
              </a:solidFill>
            </a:endParaRPr>
          </a:p>
          <a:p>
            <a:pPr algn="r" rtl="1"/>
            <a:r>
              <a:rPr lang="fa-IR" dirty="0">
                <a:solidFill>
                  <a:schemeClr val="accent1"/>
                </a:solidFill>
              </a:rPr>
              <a:t>     فاصله</a:t>
            </a:r>
          </a:p>
          <a:p>
            <a:pPr algn="r" rtl="1"/>
            <a:r>
              <a:rPr lang="fa-IR" dirty="0">
                <a:solidFill>
                  <a:schemeClr val="accent1"/>
                </a:solidFill>
              </a:rPr>
              <a:t>     حفاظ مناسب</a:t>
            </a:r>
          </a:p>
          <a:p>
            <a:pPr marL="82296" indent="0" algn="ctr" rtl="1">
              <a:buNone/>
            </a:pPr>
            <a:r>
              <a:rPr lang="fa-IR" dirty="0">
                <a:solidFill>
                  <a:srgbClr val="FF0000"/>
                </a:solidFill>
              </a:rPr>
              <a:t>اعضاء حساس بدن در برابر اشعه</a:t>
            </a:r>
            <a:r>
              <a:rPr lang="fa-IR" dirty="0" smtClean="0">
                <a:solidFill>
                  <a:srgbClr val="FF0000"/>
                </a:solidFill>
              </a:rPr>
              <a:t>: (بحرانی)</a:t>
            </a:r>
            <a:endParaRPr lang="fa-IR" dirty="0">
              <a:solidFill>
                <a:srgbClr val="FF0000"/>
              </a:solidFill>
            </a:endParaRPr>
          </a:p>
          <a:p>
            <a:pPr algn="r" rtl="1"/>
            <a:r>
              <a:rPr lang="fa-IR" dirty="0"/>
              <a:t>     سیستم خون ( مغز استخوان </a:t>
            </a:r>
            <a:r>
              <a:rPr lang="fa-IR" dirty="0" smtClean="0"/>
              <a:t>)، دستگاه گوارش، اعصاب مرکزی </a:t>
            </a:r>
            <a:endParaRPr lang="fa-IR" dirty="0"/>
          </a:p>
          <a:p>
            <a:pPr algn="r" rtl="1"/>
            <a:r>
              <a:rPr lang="fa-IR" dirty="0"/>
              <a:t>     سیستم ژنتیکی: ( بیضه </a:t>
            </a:r>
            <a:r>
              <a:rPr lang="fa-IR" dirty="0" smtClean="0"/>
              <a:t>ها )</a:t>
            </a:r>
            <a:endParaRPr lang="fa-IR" dirty="0"/>
          </a:p>
          <a:p>
            <a:pPr algn="r" rtl="1"/>
            <a:r>
              <a:rPr lang="fa-IR" dirty="0"/>
              <a:t>     پوست </a:t>
            </a:r>
            <a:r>
              <a:rPr lang="fa-IR" dirty="0" smtClean="0"/>
              <a:t>بدن ، تیروئید</a:t>
            </a:r>
            <a:endParaRPr lang="fa-IR" dirty="0"/>
          </a:p>
          <a:p>
            <a:pPr algn="r" rtl="1"/>
            <a:r>
              <a:rPr lang="fa-IR" dirty="0"/>
              <a:t>     دستگاه تنفسی</a:t>
            </a:r>
          </a:p>
          <a:p>
            <a:pPr marL="82296" indent="0" algn="ctr" rtl="1">
              <a:buNone/>
            </a:pPr>
            <a:r>
              <a:rPr lang="fa-IR" dirty="0">
                <a:solidFill>
                  <a:srgbClr val="FF0000"/>
                </a:solidFill>
              </a:rPr>
              <a:t>آزمایشات مورد نیاز :</a:t>
            </a:r>
          </a:p>
          <a:p>
            <a:pPr algn="r" rtl="1"/>
            <a:r>
              <a:rPr lang="fa-IR" dirty="0"/>
              <a:t>     </a:t>
            </a:r>
            <a:r>
              <a:rPr lang="fa-IR" dirty="0">
                <a:solidFill>
                  <a:schemeClr val="accent3">
                    <a:lumMod val="75000"/>
                  </a:schemeClr>
                </a:solidFill>
              </a:rPr>
              <a:t>آزمایش خون (شمارش سلولی ، شکل ظاهری )</a:t>
            </a:r>
          </a:p>
          <a:p>
            <a:pPr algn="r" rtl="1"/>
            <a:r>
              <a:rPr lang="fa-IR" dirty="0">
                <a:solidFill>
                  <a:schemeClr val="accent3">
                    <a:lumMod val="75000"/>
                  </a:schemeClr>
                </a:solidFill>
              </a:rPr>
              <a:t>     آزمایش کرموزومی</a:t>
            </a:r>
          </a:p>
          <a:p>
            <a:pPr algn="r" rtl="1"/>
            <a:r>
              <a:rPr lang="fa-IR" dirty="0">
                <a:solidFill>
                  <a:schemeClr val="accent3">
                    <a:lumMod val="75000"/>
                  </a:schemeClr>
                </a:solidFill>
              </a:rPr>
              <a:t>     آزمایش ادرار</a:t>
            </a:r>
          </a:p>
          <a:p>
            <a:pPr algn="r" rtl="1"/>
            <a:r>
              <a:rPr lang="fa-IR" dirty="0">
                <a:solidFill>
                  <a:schemeClr val="accent3">
                    <a:lumMod val="75000"/>
                  </a:schemeClr>
                </a:solidFill>
              </a:rPr>
              <a:t>     آزمایش اسپرم کانت ( شمارش اسپرم ها)</a:t>
            </a:r>
          </a:p>
          <a:p>
            <a:pPr algn="r" rtl="1"/>
            <a:r>
              <a:rPr lang="fa-IR" dirty="0">
                <a:solidFill>
                  <a:schemeClr val="accent3">
                    <a:lumMod val="75000"/>
                  </a:schemeClr>
                </a:solidFill>
              </a:rPr>
              <a:t>     معاینه عصبی و روحی روانی</a:t>
            </a:r>
          </a:p>
          <a:p>
            <a:pPr algn="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304167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498080" cy="1143000"/>
          </a:xfrm>
        </p:spPr>
        <p:txBody>
          <a:bodyPr/>
          <a:lstStyle/>
          <a:p>
            <a:pPr algn="ctr" rtl="1"/>
            <a:r>
              <a:rPr lang="fa-IR" dirty="0"/>
              <a:t>ر</a:t>
            </a:r>
            <a:r>
              <a:rPr lang="fa-IR" dirty="0" smtClean="0"/>
              <a:t>اههای ورود اشعه به بدن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196752"/>
            <a:ext cx="7890080" cy="5328592"/>
          </a:xfrm>
        </p:spPr>
        <p:txBody>
          <a:bodyPr/>
          <a:lstStyle/>
          <a:p>
            <a:pPr algn="r" rtl="1"/>
            <a:r>
              <a:rPr lang="fa-IR" dirty="0" smtClean="0"/>
              <a:t>استنشاق ذرات رادیواکتیو معلق در هوا</a:t>
            </a:r>
          </a:p>
          <a:p>
            <a:pPr algn="r" rtl="1"/>
            <a:r>
              <a:rPr lang="fa-IR" dirty="0" smtClean="0"/>
              <a:t>مصرف مواد خوراکی آلوده</a:t>
            </a:r>
          </a:p>
          <a:p>
            <a:pPr algn="r" rtl="1"/>
            <a:r>
              <a:rPr lang="fa-IR" dirty="0" smtClean="0"/>
              <a:t>جذب از راه ساییدگی و زخمهای پوست</a:t>
            </a:r>
          </a:p>
          <a:p>
            <a:pPr marL="82296" indent="0" algn="r" rtl="1">
              <a:buNone/>
            </a:pPr>
            <a:endParaRPr lang="fa-IR" dirty="0"/>
          </a:p>
          <a:p>
            <a:pPr marL="82296" indent="0" algn="ctr" rtl="1">
              <a:buNone/>
            </a:pPr>
            <a:r>
              <a:rPr lang="fa-IR" dirty="0" smtClean="0">
                <a:solidFill>
                  <a:schemeClr val="accent5">
                    <a:lumMod val="75000"/>
                  </a:schemeClr>
                </a:solidFill>
              </a:rPr>
              <a:t> ماکزیمم دوز مجاز </a:t>
            </a:r>
          </a:p>
          <a:p>
            <a:pPr marL="82296" indent="0" algn="ctr" rtl="1">
              <a:buNone/>
            </a:pPr>
            <a:r>
              <a:rPr lang="fa-IR" dirty="0" smtClean="0">
                <a:solidFill>
                  <a:schemeClr val="accent5">
                    <a:lumMod val="75000"/>
                  </a:schemeClr>
                </a:solidFill>
              </a:rPr>
              <a:t>مقدار دوزی که جذب بدن می شود بدون آنکه آسیب بیولوژیکی به بدن وارد شود20 میلی سیورت در سال است</a:t>
            </a:r>
            <a:endParaRPr lang="en-US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631139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24744"/>
            <a:ext cx="7498080" cy="5123656"/>
          </a:xfrm>
        </p:spPr>
        <p:txBody>
          <a:bodyPr>
            <a:noAutofit/>
          </a:bodyPr>
          <a:lstStyle/>
          <a:p>
            <a:pPr algn="r" rtl="1"/>
            <a:r>
              <a:rPr lang="fa-IR" sz="1100" dirty="0"/>
              <a:t>شدت پرتوهای کیهانی با عرض جغرافیایی متغیر است، زیرا زمین مانند آهنربایی عظیم عمل می‌کند (</a:t>
            </a:r>
            <a:r>
              <a:rPr lang="fa-IR" sz="1100" u="sng" dirty="0"/>
              <a:t>خاصیت مغناطیسی زمین</a:t>
            </a:r>
            <a:r>
              <a:rPr lang="fa-IR" sz="1100" dirty="0"/>
              <a:t>). این پرتوهای کیهانی ذرات بارداری هستند که از </a:t>
            </a:r>
            <a:r>
              <a:rPr lang="fa-IR" sz="1100" u="sng" dirty="0"/>
              <a:t>خط استوا</a:t>
            </a:r>
            <a:r>
              <a:rPr lang="fa-IR" sz="1100" dirty="0"/>
              <a:t> منحرف شده و به نواحی قطبی هدایت می‌شوند. در نتیجه شدت پرتوهای کیهانی در نواحی استوایی حداقل بوده و در جهت قطبین افزایش می‌یابد.</a:t>
            </a:r>
            <a:br>
              <a:rPr lang="fa-IR" sz="1100" dirty="0"/>
            </a:br>
            <a:r>
              <a:rPr lang="fa-IR" sz="1100" dirty="0"/>
              <a:t/>
            </a:r>
            <a:br>
              <a:rPr lang="fa-IR" sz="1100" dirty="0"/>
            </a:br>
            <a:endParaRPr lang="fa-IR" sz="1100" dirty="0"/>
          </a:p>
          <a:p>
            <a:pPr algn="r" rtl="1"/>
            <a:r>
              <a:rPr lang="fa-IR" sz="1100" dirty="0"/>
              <a:t>شدت پرتوهای کیهانی در برابر ارتفاع نیز بسیار متغیر است. در ارتفاعات بالاتر از سطح دریا ، اتمسفر کمتری برای جذب پرتوهای کیهانی وجود دارد و از اینرو شدت اشعه بیشتر می‌باشد.</a:t>
            </a:r>
          </a:p>
          <a:p>
            <a:pPr algn="r" rtl="1"/>
            <a:r>
              <a:rPr lang="fa-IR" sz="1100" b="1" dirty="0"/>
              <a:t>تابش طبیعی در پوسته زمین</a:t>
            </a:r>
          </a:p>
          <a:p>
            <a:pPr algn="r" rtl="1"/>
            <a:r>
              <a:rPr lang="fa-IR" sz="1100" dirty="0"/>
              <a:t>مواد پرتوزای طبیعی ، بطور وسیعی در سرتاسر پوسته‌های زمین گسترده‌اند و در نتیجه انسانها تحت </a:t>
            </a:r>
            <a:r>
              <a:rPr lang="fa-IR" sz="1100" u="sng" dirty="0">
                <a:hlinkClick r:id="rId2" tooltip="اشعه گاما"/>
              </a:rPr>
              <a:t>تابش اشعه گامایی</a:t>
            </a:r>
            <a:r>
              <a:rPr lang="fa-IR" sz="1100" dirty="0"/>
              <a:t> که از این مواد ساطع می‌شود، قرار دارند. مقدار تابش مورد بحث ، از کمی کمتر از حد تابش پرتوهای کیهانی در چند نقطه ، تا چندین برابر آنها در بعضی نقاط دیگر ، تغییر می‌کند. عموما</a:t>
            </a:r>
            <a:r>
              <a:rPr lang="fa-IR" sz="1100" u="sng" dirty="0"/>
              <a:t>رادیونکلئویدهای طبیعی</a:t>
            </a:r>
            <a:r>
              <a:rPr lang="fa-IR" sz="1100" dirty="0"/>
              <a:t> در صخره‌های </a:t>
            </a:r>
            <a:r>
              <a:rPr lang="fa-IR" sz="1100" u="sng" dirty="0"/>
              <a:t>گرانیت</a:t>
            </a:r>
            <a:r>
              <a:rPr lang="fa-IR" sz="1100" dirty="0"/>
              <a:t> تمرکز یافته‌اند. </a:t>
            </a:r>
            <a:r>
              <a:rPr lang="fa-IR" sz="1100" u="sng" dirty="0">
                <a:hlinkClick r:id="rId3" tooltip="سنگ آهک"/>
              </a:rPr>
              <a:t>سنگهای آهک</a:t>
            </a:r>
            <a:r>
              <a:rPr lang="fa-IR" sz="1100" dirty="0"/>
              <a:t> و </a:t>
            </a:r>
            <a:r>
              <a:rPr lang="fa-IR" sz="1100" u="sng" dirty="0"/>
              <a:t>ماسه سنگها</a:t>
            </a:r>
            <a:r>
              <a:rPr lang="fa-IR" sz="1100" dirty="0"/>
              <a:t> ، دارای پرتوزایی کمی هستند، اما بعضی </a:t>
            </a:r>
            <a:r>
              <a:rPr lang="fa-IR" sz="1100" u="sng" dirty="0"/>
              <a:t>سنگهای رسی</a:t>
            </a:r>
            <a:r>
              <a:rPr lang="fa-IR" sz="1100" dirty="0"/>
              <a:t> ، بویژه آنهایی که دارای ماده آلی هستند، تابش زیادی دارند. </a:t>
            </a:r>
            <a:br>
              <a:rPr lang="fa-IR" sz="1100" dirty="0"/>
            </a:br>
            <a:r>
              <a:rPr lang="fa-IR" sz="1100" b="1" dirty="0"/>
              <a:t>مواد پرتوزا</a:t>
            </a:r>
          </a:p>
          <a:p>
            <a:pPr algn="r" rtl="1"/>
            <a:r>
              <a:rPr lang="fa-IR" sz="1100" dirty="0"/>
              <a:t>در طبیعت دو ماده پرتوزای مهم </a:t>
            </a:r>
            <a:r>
              <a:rPr lang="fa-IR" sz="1100" baseline="30000" dirty="0"/>
              <a:t>238</a:t>
            </a:r>
            <a:r>
              <a:rPr lang="en-US" sz="1100" dirty="0"/>
              <a:t>U (</a:t>
            </a:r>
            <a:r>
              <a:rPr lang="fa-IR" sz="1100" u="sng" dirty="0">
                <a:hlinkClick r:id="rId4" tooltip="اورانیوم"/>
              </a:rPr>
              <a:t>اورانیوم 238</a:t>
            </a:r>
            <a:r>
              <a:rPr lang="fa-IR" sz="1100" dirty="0"/>
              <a:t>) و </a:t>
            </a:r>
            <a:r>
              <a:rPr lang="fa-IR" sz="1100" baseline="30000" dirty="0"/>
              <a:t>232</a:t>
            </a:r>
            <a:r>
              <a:rPr lang="en-US" sz="1100" dirty="0" err="1"/>
              <a:t>Th</a:t>
            </a:r>
            <a:r>
              <a:rPr lang="en-US" sz="1100" dirty="0"/>
              <a:t> (</a:t>
            </a:r>
            <a:r>
              <a:rPr lang="fa-IR" sz="1100" u="sng" dirty="0">
                <a:hlinkClick r:id="rId5" tooltip="توریم"/>
              </a:rPr>
              <a:t>توریم 232</a:t>
            </a:r>
            <a:r>
              <a:rPr lang="fa-IR" sz="1100" dirty="0"/>
              <a:t>) وجود دارند که </a:t>
            </a:r>
            <a:r>
              <a:rPr lang="fa-IR" sz="1100" u="sng" dirty="0">
                <a:hlinkClick r:id="rId6" tooltip="نیم عمر"/>
              </a:rPr>
              <a:t>نیم عمری</a:t>
            </a:r>
            <a:r>
              <a:rPr lang="fa-IR" sz="1100" dirty="0"/>
              <a:t> معادل میلیونها سال دارند و چون این نیم عمر نزدیک </a:t>
            </a:r>
            <a:r>
              <a:rPr lang="fa-IR" sz="1100" u="sng" dirty="0">
                <a:hlinkClick r:id="rId7" tooltip="عمر زمین"/>
              </a:rPr>
              <a:t>عمر زمین</a:t>
            </a:r>
            <a:r>
              <a:rPr lang="fa-IR" sz="1100" dirty="0"/>
              <a:t> است، از این رو نیز فیزیکدانان می‌گویند که این مواد از همان ابتدای تشکیل زمین وجود داشته‌اند. وقتی که این دو ماده استحاله شده و می‌شکنند، نه فقط از خود تشعشع ساطع می‌کنند، بلکه مواد پرتوزای دیگری با نیم عمر کوتاه بوجود می‌آورند. شدت این منابع در مناطقی که صخره‌های گرانیتی شامل اورانیوم وجود دارد، بیشتر است.</a:t>
            </a:r>
            <a:br>
              <a:rPr lang="fa-IR" sz="1100" dirty="0"/>
            </a:br>
            <a:r>
              <a:rPr lang="fa-IR" sz="1100" dirty="0"/>
              <a:t/>
            </a:r>
            <a:br>
              <a:rPr lang="fa-IR" sz="1100" dirty="0"/>
            </a:br>
            <a:r>
              <a:rPr lang="fa-IR" sz="1100" dirty="0"/>
              <a:t>مهمترین محصول واپاشی </a:t>
            </a:r>
            <a:r>
              <a:rPr lang="fa-IR" sz="1100" u="sng" dirty="0">
                <a:hlinkClick r:id="rId8" tooltip="رادون"/>
              </a:rPr>
              <a:t>رادون</a:t>
            </a:r>
            <a:r>
              <a:rPr lang="fa-IR" sz="1100" dirty="0"/>
              <a:t> است که </a:t>
            </a:r>
            <a:r>
              <a:rPr lang="fa-IR" sz="1100" u="sng" dirty="0"/>
              <a:t>گازی بی‌اثر</a:t>
            </a:r>
            <a:r>
              <a:rPr lang="fa-IR" sz="1100" dirty="0"/>
              <a:t> و سنگین می‌باشد و از واپاشی </a:t>
            </a:r>
            <a:r>
              <a:rPr lang="fa-IR" sz="1100" baseline="30000" dirty="0"/>
              <a:t>238</a:t>
            </a:r>
            <a:r>
              <a:rPr lang="en-US" sz="1100" dirty="0"/>
              <a:t>U (</a:t>
            </a:r>
            <a:r>
              <a:rPr lang="fa-IR" sz="1100" dirty="0"/>
              <a:t>اورانیوم 238) و </a:t>
            </a:r>
            <a:r>
              <a:rPr lang="fa-IR" sz="1100" baseline="30000" dirty="0"/>
              <a:t>232</a:t>
            </a:r>
            <a:r>
              <a:rPr lang="en-US" sz="1100" dirty="0" err="1"/>
              <a:t>Th</a:t>
            </a:r>
            <a:r>
              <a:rPr lang="en-US" sz="1100" dirty="0"/>
              <a:t> (</a:t>
            </a:r>
            <a:r>
              <a:rPr lang="fa-IR" sz="1100" dirty="0"/>
              <a:t>توریم 232) حاصل می‌شود. رادون به مقدار کمی از صخره‌های محتوی اورانیوم و توریم به خارج نفوذ می‌کند و در محلهای بسته ، مثل معدنهای بدون هواکش ، یا ساختمانهایی که هواکش آنها خوب کار نمی‌کند، جمع می‌شود. محصولات واپاشی رادون شامل ایزوتوپهای پرتوزای </a:t>
            </a:r>
            <a:r>
              <a:rPr lang="fa-IR" sz="1100" u="sng" dirty="0">
                <a:hlinkClick r:id="rId9" tooltip="سرب"/>
              </a:rPr>
              <a:t>سرب</a:t>
            </a:r>
            <a:r>
              <a:rPr lang="fa-IR" sz="1100" dirty="0"/>
              <a:t> ، </a:t>
            </a:r>
            <a:r>
              <a:rPr lang="fa-IR" sz="1100" u="sng" dirty="0">
                <a:hlinkClick r:id="rId10" tooltip="بیسموت"/>
              </a:rPr>
              <a:t>بیسموت</a:t>
            </a:r>
            <a:r>
              <a:rPr lang="fa-IR" sz="1100" dirty="0"/>
              <a:t> و </a:t>
            </a:r>
            <a:r>
              <a:rPr lang="fa-IR" sz="1100" u="sng" dirty="0">
                <a:hlinkClick r:id="rId11" tooltip="پلونیوم"/>
              </a:rPr>
              <a:t>پلونیوم</a:t>
            </a:r>
            <a:r>
              <a:rPr lang="fa-IR" sz="1100" dirty="0"/>
              <a:t> است و اگر استنشاق شود، این محصولات در ریه‌ها می‌نشینند و باعث بروز خطر برای سلامتی می‌شوند. </a:t>
            </a:r>
            <a:br>
              <a:rPr lang="fa-IR" sz="1100" dirty="0"/>
            </a:br>
            <a:r>
              <a:rPr lang="fa-IR" sz="1100" b="1" dirty="0"/>
              <a:t>منبع تابش داخلی</a:t>
            </a:r>
          </a:p>
          <a:p>
            <a:pPr algn="r" rtl="1"/>
            <a:r>
              <a:rPr lang="fa-IR" sz="1100" dirty="0"/>
              <a:t>غذایی که می‌خوریم، مثل مقادیر ناچیزی از </a:t>
            </a:r>
            <a:r>
              <a:rPr lang="fa-IR" sz="1100" u="sng" dirty="0"/>
              <a:t>عناصر پرتوزا</a:t>
            </a:r>
            <a:r>
              <a:rPr lang="fa-IR" sz="1100" dirty="0"/>
              <a:t> است که جزئی از بدن ما شده و یک منبع تشعشع داخلی و همیشگی محسوب می‌شود. </a:t>
            </a:r>
            <a:br>
              <a:rPr lang="fa-IR" sz="1100" dirty="0"/>
            </a:br>
            <a:r>
              <a:rPr lang="fa-IR" sz="1100" b="1" dirty="0"/>
              <a:t>پرتوزایی طبیعی در بدن انسان</a:t>
            </a:r>
          </a:p>
          <a:p>
            <a:pPr algn="r" rtl="1"/>
            <a:r>
              <a:rPr lang="fa-IR" sz="1100" dirty="0"/>
              <a:t>مواد پرتوزا در مقادیر بسیار کم معمولا در بدن انسان وجود دارند. این مواد در نتیجه وجود مقادیر بسیار کم مواد پرتوزا بخصوص </a:t>
            </a:r>
            <a:r>
              <a:rPr lang="fa-IR" sz="1100" baseline="30000" dirty="0"/>
              <a:t>40</a:t>
            </a:r>
            <a:r>
              <a:rPr lang="en-US" sz="1100" dirty="0"/>
              <a:t>K (</a:t>
            </a:r>
            <a:r>
              <a:rPr lang="fa-IR" sz="1100" u="sng" dirty="0">
                <a:hlinkClick r:id="rId12" tooltip="پتاسیم"/>
              </a:rPr>
              <a:t>پتاسیم 40</a:t>
            </a:r>
            <a:r>
              <a:rPr lang="fa-IR" sz="1100" dirty="0"/>
              <a:t>) در مواد غذایی جذب بدن می‌شوند. چنانچه روشهای بسیار حساس و پیچیده بکار گرفته شوند، می‌توان وجود </a:t>
            </a:r>
            <a:r>
              <a:rPr lang="fa-IR" sz="1100" u="sng" dirty="0">
                <a:hlinkClick r:id="rId5" tooltip="توریم"/>
              </a:rPr>
              <a:t>توریم</a:t>
            </a:r>
            <a:r>
              <a:rPr lang="fa-IR" sz="1100" dirty="0"/>
              <a:t> و </a:t>
            </a:r>
            <a:r>
              <a:rPr lang="fa-IR" sz="1100" u="sng" dirty="0">
                <a:hlinkClick r:id="rId13" tooltip="رادیوم"/>
              </a:rPr>
              <a:t>رادیوم</a:t>
            </a:r>
            <a:r>
              <a:rPr lang="fa-IR" sz="1100" dirty="0"/>
              <a:t> و سرب پرتوزا را در اکثر مردم شناسایی کرد. اما اشعه مورد بررسی در واقع بسیار کم بوده و از فردی به فرد دیگر بسیار متغیر است.</a:t>
            </a:r>
            <a:br>
              <a:rPr lang="fa-IR" sz="1100" dirty="0"/>
            </a:br>
            <a:r>
              <a:rPr lang="fa-IR" sz="1100" dirty="0"/>
              <a:t/>
            </a:r>
            <a:br>
              <a:rPr lang="fa-IR" sz="1100" dirty="0"/>
            </a:br>
            <a:r>
              <a:rPr lang="fa-IR" sz="1100" dirty="0"/>
              <a:t>تنها ایزوتوپی که از طریق جذب ، موجب افزایش قابل توجه تابش تشعشع به انسان می‌شود، ایزوتوپ پرتوزای پتاسیم است. تمرکز پتاسیم در انسانها بطور قابل ملاحظه‌ای با سن و بسیاری شرایط دیگر ، تغییر می‌کند. 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xmlns="" val="12372442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447800"/>
            <a:ext cx="7890080" cy="4800600"/>
          </a:xfrm>
        </p:spPr>
        <p:txBody>
          <a:bodyPr>
            <a:noAutofit/>
          </a:bodyPr>
          <a:lstStyle/>
          <a:p>
            <a:pPr algn="r" rtl="1"/>
            <a:r>
              <a:rPr lang="fa-IR" sz="2600" b="1" dirty="0"/>
              <a:t>انواع آلودگی  :</a:t>
            </a:r>
            <a:endParaRPr lang="fa-IR" sz="2600" dirty="0"/>
          </a:p>
          <a:p>
            <a:pPr algn="r" rtl="1"/>
            <a:r>
              <a:rPr lang="fa-IR" sz="2600" dirty="0"/>
              <a:t> </a:t>
            </a:r>
            <a:r>
              <a:rPr lang="fa-IR" sz="2600" dirty="0" smtClean="0"/>
              <a:t>آلو</a:t>
            </a:r>
            <a:r>
              <a:rPr lang="fa-IR" sz="2600" b="1" dirty="0" smtClean="0"/>
              <a:t>دگی </a:t>
            </a:r>
            <a:r>
              <a:rPr lang="fa-IR" sz="2600" b="1" dirty="0"/>
              <a:t>خارجی</a:t>
            </a:r>
            <a:r>
              <a:rPr lang="fa-IR" sz="2600" dirty="0"/>
              <a:t> : </a:t>
            </a:r>
            <a:r>
              <a:rPr lang="fa-IR" sz="2600" b="1" dirty="0"/>
              <a:t>در اثر اتفاقات و انفجارات هسته ای اتفاق می افتد.</a:t>
            </a:r>
            <a:endParaRPr lang="fa-IR" sz="2600" dirty="0"/>
          </a:p>
          <a:p>
            <a:pPr algn="r" rtl="1"/>
            <a:r>
              <a:rPr lang="fa-IR" sz="2600" dirty="0"/>
              <a:t> </a:t>
            </a:r>
            <a:r>
              <a:rPr lang="fa-IR" sz="2600" b="1" dirty="0" smtClean="0"/>
              <a:t>آلودگی </a:t>
            </a:r>
            <a:r>
              <a:rPr lang="fa-IR" sz="2600" b="1" dirty="0"/>
              <a:t>داخلی :</a:t>
            </a:r>
            <a:r>
              <a:rPr lang="fa-IR" sz="2600" dirty="0"/>
              <a:t> </a:t>
            </a:r>
            <a:r>
              <a:rPr lang="fa-IR" sz="2600" b="1" dirty="0"/>
              <a:t>در اثر مصرف مواد پرتو زا اتفاق می افتد.</a:t>
            </a:r>
            <a:endParaRPr lang="fa-IR" sz="2600" dirty="0"/>
          </a:p>
          <a:p>
            <a:pPr algn="r" rtl="1"/>
            <a:r>
              <a:rPr lang="fa-IR" sz="2600" b="1" dirty="0"/>
              <a:t>نحوه رفع آلودگی خارجی :</a:t>
            </a:r>
            <a:endParaRPr lang="fa-IR" sz="2600" dirty="0"/>
          </a:p>
          <a:p>
            <a:pPr algn="r" rtl="1"/>
            <a:r>
              <a:rPr lang="fa-IR" sz="2600" dirty="0"/>
              <a:t>×  </a:t>
            </a:r>
            <a:r>
              <a:rPr lang="fa-IR" sz="2600" b="1" dirty="0"/>
              <a:t>در آوردن لباس آلوده و پوشیدن لباس راحت و گشاد</a:t>
            </a:r>
            <a:endParaRPr lang="fa-IR" sz="2600" dirty="0"/>
          </a:p>
          <a:p>
            <a:pPr algn="r" rtl="1"/>
            <a:r>
              <a:rPr lang="fa-IR" sz="2600" dirty="0"/>
              <a:t>×  </a:t>
            </a:r>
            <a:r>
              <a:rPr lang="fa-IR" sz="2600" b="1" dirty="0"/>
              <a:t>در صورت وجود زخم روی بدن آن را با مواد روغنی بپوشانیم.</a:t>
            </a:r>
            <a:endParaRPr lang="fa-IR" sz="2600" dirty="0"/>
          </a:p>
          <a:p>
            <a:pPr algn="r" rtl="1"/>
            <a:r>
              <a:rPr lang="fa-IR" sz="2600" dirty="0"/>
              <a:t>× </a:t>
            </a:r>
            <a:r>
              <a:rPr lang="fa-IR" sz="2600" b="1" dirty="0" smtClean="0"/>
              <a:t>پس </a:t>
            </a:r>
            <a:r>
              <a:rPr lang="fa-IR" sz="2600" b="1" dirty="0"/>
              <a:t>از انتقال به اورژانس لباس را در آورده  و با آب و صابون شستشو دهیم.</a:t>
            </a:r>
            <a:endParaRPr lang="fa-IR" sz="2600" dirty="0"/>
          </a:p>
          <a:p>
            <a:pPr algn="r" rtl="1"/>
            <a:r>
              <a:rPr lang="fa-IR" sz="2600" dirty="0"/>
              <a:t>×     </a:t>
            </a:r>
            <a:r>
              <a:rPr lang="fa-IR" sz="2600" b="1" dirty="0"/>
              <a:t>در صورت ایجاد زخم بلافاصله باید شستشو را متوقف کرد.</a:t>
            </a:r>
            <a:endParaRPr lang="fa-IR" sz="2600" dirty="0"/>
          </a:p>
          <a:p>
            <a:pPr algn="r" rtl="1"/>
            <a:r>
              <a:rPr lang="fa-IR" sz="2600" dirty="0"/>
              <a:t>×     </a:t>
            </a:r>
            <a:r>
              <a:rPr lang="fa-IR" sz="2600" b="1" dirty="0"/>
              <a:t>برای مکانهایی که زخم شده اند از آب مقطر استفاده می کنیم.</a:t>
            </a:r>
            <a:endParaRPr lang="fa-IR" sz="2600" dirty="0"/>
          </a:p>
          <a:p>
            <a:pPr algn="r"/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xmlns="" val="5092767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نکات ضروری برای کار با اشعه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600" y="1268760"/>
            <a:ext cx="7962088" cy="5400600"/>
          </a:xfrm>
        </p:spPr>
        <p:txBody>
          <a:bodyPr>
            <a:normAutofit fontScale="92500"/>
          </a:bodyPr>
          <a:lstStyle/>
          <a:p>
            <a:pPr algn="r" rtl="1"/>
            <a:r>
              <a:rPr lang="fa-IR" dirty="0" smtClean="0"/>
              <a:t>حداقل دوز اشعه به بیمار ومحل مورد نظرتابانده شود</a:t>
            </a:r>
          </a:p>
          <a:p>
            <a:pPr algn="r" rtl="1"/>
            <a:r>
              <a:rPr lang="fa-IR" dirty="0" smtClean="0"/>
              <a:t>کاهش زمان پرتوگیری</a:t>
            </a:r>
          </a:p>
          <a:p>
            <a:pPr algn="r" rtl="1"/>
            <a:r>
              <a:rPr lang="fa-IR" dirty="0" smtClean="0"/>
              <a:t>تشکیل پرونده و مراقبت از افرادی که با اشعه سروکار دارند</a:t>
            </a:r>
          </a:p>
          <a:p>
            <a:pPr algn="r" rtl="1"/>
            <a:r>
              <a:rPr lang="fa-IR" dirty="0" smtClean="0"/>
              <a:t>ممنوعیت کار با اشعه برای کسانی که زخم باز دارند</a:t>
            </a:r>
          </a:p>
          <a:p>
            <a:pPr algn="r" rtl="1"/>
            <a:r>
              <a:rPr lang="fa-IR" dirty="0" smtClean="0"/>
              <a:t>انجام آزمایشان مکرر خون برای افراد مواجه با اشعه</a:t>
            </a:r>
          </a:p>
          <a:p>
            <a:pPr algn="r" rtl="1"/>
            <a:r>
              <a:rPr lang="fa-IR" dirty="0" smtClean="0"/>
              <a:t>ممنوعیت خوردن غذا و سیگار در محیطهای نگهداری مواد رادیواکتیو</a:t>
            </a:r>
          </a:p>
          <a:p>
            <a:pPr algn="r" rtl="1"/>
            <a:r>
              <a:rPr lang="fa-IR" dirty="0" smtClean="0"/>
              <a:t>استفاده از فیلم بچ برای کارکنان (</a:t>
            </a:r>
            <a:r>
              <a:rPr lang="en-US" dirty="0" smtClean="0"/>
              <a:t>(Dosimeter</a:t>
            </a:r>
          </a:p>
          <a:p>
            <a:pPr algn="r" rtl="1"/>
            <a:r>
              <a:rPr lang="fa-IR" dirty="0" smtClean="0"/>
              <a:t>انجام آزمایشات دوره ای هر 6 ماه یکبار</a:t>
            </a:r>
          </a:p>
          <a:p>
            <a:pPr algn="r" rtl="1"/>
            <a:r>
              <a:rPr lang="fa-IR" dirty="0" smtClean="0"/>
              <a:t>رفتن به مرخصی تفریح و تعطیلات</a:t>
            </a:r>
            <a:endParaRPr lang="en-US" dirty="0" smtClean="0"/>
          </a:p>
          <a:p>
            <a:pPr marL="82296" indent="0" algn="r" rtl="1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717603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624" y="188640"/>
            <a:ext cx="7498080" cy="1143000"/>
          </a:xfrm>
        </p:spPr>
        <p:txBody>
          <a:bodyPr/>
          <a:lstStyle/>
          <a:p>
            <a:pPr algn="ctr" rtl="1"/>
            <a:r>
              <a:rPr lang="fa-IR" dirty="0" smtClean="0"/>
              <a:t>رفع آلودگی رادیواکتیو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340768"/>
            <a:ext cx="8106104" cy="5328592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dirty="0" smtClean="0"/>
              <a:t>روش مکانیکی: شستن با آب و بکمک برس</a:t>
            </a:r>
          </a:p>
          <a:p>
            <a:pPr algn="r" rtl="1"/>
            <a:endParaRPr lang="fa-IR" dirty="0" smtClean="0"/>
          </a:p>
          <a:p>
            <a:pPr algn="r" rtl="1"/>
            <a:r>
              <a:rPr lang="fa-IR" dirty="0" smtClean="0"/>
              <a:t>روش فیزیکی: حبس اجسام آلوده در الودگی ایزوتوپهای با طول عمر کمتر از 3 روز</a:t>
            </a:r>
          </a:p>
          <a:p>
            <a:pPr algn="r" rtl="1"/>
            <a:endParaRPr lang="fa-IR" dirty="0" smtClean="0"/>
          </a:p>
          <a:p>
            <a:pPr algn="r" rtl="1"/>
            <a:r>
              <a:rPr lang="fa-IR" dirty="0" smtClean="0"/>
              <a:t>رفع آلودگی شیمیایی با استفاده از اسیدها و قلیاهاکه موجب کاهش وابستگی بین مواد رادیو اکتیوو سطوح آلوده است</a:t>
            </a:r>
          </a:p>
          <a:p>
            <a:pPr algn="r" rtl="1"/>
            <a:endParaRPr lang="fa-IR" dirty="0" smtClean="0"/>
          </a:p>
          <a:p>
            <a:pPr algn="r" rtl="1"/>
            <a:r>
              <a:rPr lang="fa-IR" dirty="0" smtClean="0"/>
              <a:t>روش بیولوژیکی: جذب سطحی مواد آلی محلول یا کلوئیدهای آلوده توسط باکتری ها </a:t>
            </a:r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320860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5616" y="1052736"/>
            <a:ext cx="7818072" cy="5195664"/>
          </a:xfrm>
        </p:spPr>
        <p:txBody>
          <a:bodyPr>
            <a:normAutofit/>
          </a:bodyPr>
          <a:lstStyle/>
          <a:p>
            <a:pPr marL="82296" indent="0" algn="ctr" rtl="1">
              <a:buNone/>
            </a:pPr>
            <a:r>
              <a:rPr lang="fa-IR" sz="8800" dirty="0" smtClean="0">
                <a:solidFill>
                  <a:schemeClr val="accent5">
                    <a:lumMod val="75000"/>
                  </a:schemeClr>
                </a:solidFill>
              </a:rPr>
              <a:t>آلودگی صوتی</a:t>
            </a:r>
            <a:endParaRPr lang="en-US" sz="88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marL="82296" indent="0" algn="ctr" rtl="1">
              <a:buNone/>
            </a:pPr>
            <a:endParaRPr lang="fa-IR" sz="88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marL="82296" indent="0" algn="ctr" rtl="1">
              <a:buNone/>
            </a:pPr>
            <a:r>
              <a:rPr lang="en-US" sz="6600" dirty="0" smtClean="0">
                <a:solidFill>
                  <a:schemeClr val="accent5">
                    <a:lumMod val="75000"/>
                  </a:schemeClr>
                </a:solidFill>
              </a:rPr>
              <a:t>Noise pollution</a:t>
            </a:r>
            <a:endParaRPr lang="en-US" sz="66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18261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7890080" cy="1143000"/>
          </a:xfrm>
        </p:spPr>
        <p:txBody>
          <a:bodyPr/>
          <a:lstStyle/>
          <a:p>
            <a:pPr algn="ctr" rtl="1"/>
            <a:r>
              <a:rPr lang="fa-IR" dirty="0" smtClean="0"/>
              <a:t>آلودگی صوتی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447800"/>
            <a:ext cx="7890080" cy="4800600"/>
          </a:xfrm>
        </p:spPr>
        <p:txBody>
          <a:bodyPr/>
          <a:lstStyle/>
          <a:p>
            <a:pPr algn="r" rtl="1"/>
            <a:r>
              <a:rPr lang="fa-IR" dirty="0" smtClean="0"/>
              <a:t>صدای نامناسب درمحلی نابجا و در وقتی بیموقع سرو صدل تلقی می شود</a:t>
            </a:r>
          </a:p>
          <a:p>
            <a:pPr algn="r" rtl="1"/>
            <a:endParaRPr lang="fa-IR" dirty="0" smtClean="0"/>
          </a:p>
          <a:p>
            <a:pPr algn="r" rtl="1"/>
            <a:r>
              <a:rPr lang="fa-IR" dirty="0" smtClean="0"/>
              <a:t>سروصدا مخلوطی از صوتهای مختلف با طول موجها و شدت متفاوت که ترکیب مشخص نداشته و برای گوش ناخوشایند می باشند</a:t>
            </a:r>
            <a:endParaRPr lang="en-US" dirty="0"/>
          </a:p>
        </p:txBody>
      </p:sp>
      <p:sp>
        <p:nvSpPr>
          <p:cNvPr id="5122" name="AutoShape 2" descr="Image result for noise pollution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a-IR"/>
          </a:p>
        </p:txBody>
      </p:sp>
      <p:sp>
        <p:nvSpPr>
          <p:cNvPr id="5124" name="AutoShape 4" descr="Image result for noise pollution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a-IR"/>
          </a:p>
        </p:txBody>
      </p:sp>
      <p:pic>
        <p:nvPicPr>
          <p:cNvPr id="5126" name="Picture 6" descr="Image result for noise polluti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4149080"/>
            <a:ext cx="4608512" cy="25202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352787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اثرات سروصدا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447800"/>
            <a:ext cx="7890080" cy="5149552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dirty="0" smtClean="0">
                <a:solidFill>
                  <a:srgbClr val="00B0F0"/>
                </a:solidFill>
              </a:rPr>
              <a:t>اثرات فیزیولوژیکی صدا</a:t>
            </a:r>
            <a:r>
              <a:rPr lang="fa-IR" dirty="0" smtClean="0"/>
              <a:t>: خستگی شنوایی، وزوز گوش و سوت کشیدن پرده گوش مهمترین اثرات فیزیولوژیکی صدا هستند</a:t>
            </a:r>
          </a:p>
          <a:p>
            <a:pPr algn="r" rtl="1"/>
            <a:r>
              <a:rPr lang="fa-IR" dirty="0" smtClean="0"/>
              <a:t>سروصداموجب تاکیکاردی، هایپرتانسیون، انقباض عروق محیطی، تعدا دتنفس، افزایش تعریق و فشار داخل جمجمه می گردد.</a:t>
            </a:r>
          </a:p>
          <a:p>
            <a:pPr algn="just" rtl="1"/>
            <a:r>
              <a:rPr lang="fa-IR" dirty="0" smtClean="0"/>
              <a:t>سایر اثرات سروصدا: کم خوابی، کاهش دقت، هیجانات بی اشتهایی، باز شدن مردمک چشم، کاهش میدان دید بینایی و تشخیص رنگ، سیستم اندوکرین، کاهش تمرکز، سرگیجه اختلال در کار کلیه ها، تغییرات، احساس وزوز گوش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833828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7890080" cy="1138138"/>
          </a:xfrm>
        </p:spPr>
        <p:txBody>
          <a:bodyPr/>
          <a:lstStyle/>
          <a:p>
            <a:pPr algn="ctr" rtl="1"/>
            <a:r>
              <a:rPr lang="fa-IR" dirty="0" smtClean="0"/>
              <a:t>اثرات فیزیولوژیکی – روانی صدا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447800"/>
            <a:ext cx="7890080" cy="5149552"/>
          </a:xfrm>
        </p:spPr>
        <p:txBody>
          <a:bodyPr/>
          <a:lstStyle/>
          <a:p>
            <a:pPr algn="r" rtl="1"/>
            <a:r>
              <a:rPr lang="fa-IR" smtClean="0"/>
              <a:t>اثر روی خواب، تحریک اعصاب، خستگی و کاهش بازدهی انسان بخصوص در کارهای فکری و بدنی، عدم تطابق با محیط کار خانواده و اجتماع. </a:t>
            </a:r>
            <a:endParaRPr lang="en-US" dirty="0"/>
          </a:p>
        </p:txBody>
      </p:sp>
      <p:sp>
        <p:nvSpPr>
          <p:cNvPr id="3074" name="AutoShape 2" descr="Image result for noise pollution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a-IR"/>
          </a:p>
        </p:txBody>
      </p:sp>
      <p:pic>
        <p:nvPicPr>
          <p:cNvPr id="3076" name="Picture 4" descr="Image result for noise polluti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3284984"/>
            <a:ext cx="5040560" cy="333682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6023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0"/>
            <a:ext cx="7498080" cy="1143000"/>
          </a:xfrm>
        </p:spPr>
        <p:txBody>
          <a:bodyPr/>
          <a:lstStyle/>
          <a:p>
            <a:pPr algn="ctr" rtl="1"/>
            <a:r>
              <a:rPr lang="fa-IR" dirty="0" smtClean="0"/>
              <a:t>اثرات پاتولوژيكي صدا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600" y="980728"/>
            <a:ext cx="7992888" cy="5267672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dirty="0" smtClean="0"/>
              <a:t>كري مهمترين عارضه سروصدا است </a:t>
            </a:r>
          </a:p>
          <a:p>
            <a:pPr algn="r" rtl="1"/>
            <a:r>
              <a:rPr lang="fa-IR" dirty="0" smtClean="0"/>
              <a:t>كم شنوايي موقت </a:t>
            </a:r>
            <a:r>
              <a:rPr lang="en-US" dirty="0" smtClean="0"/>
              <a:t>db</a:t>
            </a:r>
            <a:r>
              <a:rPr lang="fa-IR" dirty="0" smtClean="0"/>
              <a:t>4000-600اتفاق مي افتد</a:t>
            </a:r>
          </a:p>
          <a:p>
            <a:pPr algn="r" rtl="1"/>
            <a:r>
              <a:rPr lang="fa-IR" dirty="0" smtClean="0"/>
              <a:t>مواجهه پيوسته تا حدود </a:t>
            </a:r>
            <a:r>
              <a:rPr lang="en-US" dirty="0" smtClean="0"/>
              <a:t> db</a:t>
            </a:r>
            <a:r>
              <a:rPr lang="fa-IR" dirty="0" smtClean="0"/>
              <a:t>100</a:t>
            </a:r>
            <a:r>
              <a:rPr lang="en-US" dirty="0" smtClean="0"/>
              <a:t> </a:t>
            </a:r>
            <a:r>
              <a:rPr lang="fa-IR" dirty="0" smtClean="0"/>
              <a:t>موجب كم شنوايي دايمي مي شود (كري شغلي و غير قابل برگشت)</a:t>
            </a:r>
          </a:p>
          <a:p>
            <a:pPr algn="r" rtl="1"/>
            <a:r>
              <a:rPr lang="en-US" dirty="0" smtClean="0"/>
              <a:t>Db</a:t>
            </a:r>
            <a:r>
              <a:rPr lang="fa-IR" dirty="0" smtClean="0"/>
              <a:t>160موجب پارگي پرده گوش و كري دائمي مي شود</a:t>
            </a:r>
          </a:p>
          <a:p>
            <a:pPr algn="r" rtl="1"/>
            <a:r>
              <a:rPr lang="fa-IR" dirty="0" smtClean="0"/>
              <a:t>عوارض صدا شامل زخم معده و روده، ،حالت عصبي، بي خوابي و خستگي.</a:t>
            </a:r>
          </a:p>
          <a:p>
            <a:pPr algn="r" rtl="1"/>
            <a:r>
              <a:rPr lang="fa-IR" dirty="0" smtClean="0"/>
              <a:t>نشنيدن صدا تا </a:t>
            </a:r>
            <a:r>
              <a:rPr lang="en-US" dirty="0" smtClean="0"/>
              <a:t>db</a:t>
            </a:r>
            <a:r>
              <a:rPr lang="fa-IR" dirty="0" smtClean="0"/>
              <a:t>45 </a:t>
            </a:r>
          </a:p>
          <a:p>
            <a:pPr algn="r" rtl="1">
              <a:buNone/>
            </a:pPr>
            <a:r>
              <a:rPr lang="fa-IR" dirty="0" smtClean="0"/>
              <a:t>سنگيني گوش و تا</a:t>
            </a:r>
            <a:r>
              <a:rPr lang="en-US" dirty="0" smtClean="0"/>
              <a:t>db</a:t>
            </a:r>
            <a:r>
              <a:rPr lang="fa-IR" dirty="0" smtClean="0"/>
              <a:t>85 كر</a:t>
            </a:r>
          </a:p>
          <a:p>
            <a:pPr algn="r" rtl="1">
              <a:buNone/>
            </a:pPr>
            <a:r>
              <a:rPr lang="fa-IR" dirty="0" smtClean="0"/>
              <a:t>محسوب مي شود</a:t>
            </a:r>
            <a:endParaRPr lang="en-US" dirty="0"/>
          </a:p>
        </p:txBody>
      </p:sp>
      <p:sp>
        <p:nvSpPr>
          <p:cNvPr id="2050" name="AutoShape 2" descr="Image result for noise pollution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a-IR"/>
          </a:p>
        </p:txBody>
      </p:sp>
      <p:sp>
        <p:nvSpPr>
          <p:cNvPr id="2052" name="AutoShape 4" descr="Image result for noise pollution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a-IR"/>
          </a:p>
        </p:txBody>
      </p:sp>
      <p:sp>
        <p:nvSpPr>
          <p:cNvPr id="2054" name="AutoShape 6" descr="Image result for noise pollution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a-IR"/>
          </a:p>
        </p:txBody>
      </p:sp>
      <p:sp>
        <p:nvSpPr>
          <p:cNvPr id="2056" name="AutoShape 8" descr="Image result for noise pollution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a-IR"/>
          </a:p>
        </p:txBody>
      </p:sp>
      <p:pic>
        <p:nvPicPr>
          <p:cNvPr id="2058" name="Picture 10" descr="Image result for noise polluti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4365104"/>
            <a:ext cx="4032448" cy="230425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3963849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اثر سروصدا بر افراد مختلف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600" y="1268760"/>
            <a:ext cx="7962088" cy="5256584"/>
          </a:xfrm>
        </p:spPr>
        <p:txBody>
          <a:bodyPr/>
          <a:lstStyle/>
          <a:p>
            <a:pPr algn="r" rtl="1"/>
            <a:r>
              <a:rPr lang="fa-IR" dirty="0" smtClean="0"/>
              <a:t>حداكثر ميزان مجاز سروصدا</a:t>
            </a:r>
            <a:r>
              <a:rPr lang="en-US" dirty="0" smtClean="0"/>
              <a:t>db</a:t>
            </a:r>
            <a:r>
              <a:rPr lang="fa-IR" dirty="0" smtClean="0"/>
              <a:t>85 است.</a:t>
            </a:r>
          </a:p>
          <a:p>
            <a:pPr algn="r" rtl="1"/>
            <a:r>
              <a:rPr lang="fa-IR" dirty="0" smtClean="0"/>
              <a:t>حساسيت افراد نسبت به سروصدا متفاوت است</a:t>
            </a:r>
          </a:p>
          <a:p>
            <a:pPr algn="r" rtl="1"/>
            <a:r>
              <a:rPr lang="fa-IR" dirty="0" smtClean="0"/>
              <a:t>با افزايش سن سرو صداي زياد موجب كاهش شنوايي مي گردد.</a:t>
            </a:r>
          </a:p>
          <a:p>
            <a:pPr algn="r" rtl="1"/>
            <a:r>
              <a:rPr lang="fa-IR" dirty="0" smtClean="0"/>
              <a:t>افراد با سابقه بيماري گوش بيش از ساير</a:t>
            </a:r>
          </a:p>
          <a:p>
            <a:pPr algn="r" rtl="1">
              <a:buNone/>
            </a:pPr>
            <a:r>
              <a:rPr lang="fa-IR" dirty="0" smtClean="0"/>
              <a:t> افراد از سروصدا متاثر مي شوند.</a:t>
            </a:r>
          </a:p>
          <a:p>
            <a:pPr algn="r" rtl="1"/>
            <a:endParaRPr lang="en-US" dirty="0"/>
          </a:p>
        </p:txBody>
      </p:sp>
      <p:pic>
        <p:nvPicPr>
          <p:cNvPr id="1026" name="Picture 2" descr="Image result for noise polluti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2996952"/>
            <a:ext cx="2088232" cy="24288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579912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اصول مبارزه با سروصدا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5616" y="1268760"/>
            <a:ext cx="7818072" cy="4979640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dirty="0" smtClean="0"/>
              <a:t>استفاده از عايق كم صدا و صدا </a:t>
            </a:r>
          </a:p>
          <a:p>
            <a:pPr algn="r" rtl="1">
              <a:buNone/>
            </a:pPr>
            <a:r>
              <a:rPr lang="fa-IR" dirty="0" smtClean="0"/>
              <a:t>خفه كن در منبع توليد صوت</a:t>
            </a:r>
          </a:p>
          <a:p>
            <a:pPr algn="r" rtl="1"/>
            <a:r>
              <a:rPr lang="fa-IR" dirty="0" smtClean="0"/>
              <a:t>مبارزه با انتقال صدا با استفاده از</a:t>
            </a:r>
          </a:p>
          <a:p>
            <a:pPr algn="r" rtl="1">
              <a:buNone/>
            </a:pPr>
            <a:r>
              <a:rPr lang="fa-IR" dirty="0" smtClean="0"/>
              <a:t>عايق كاري در و ديوار</a:t>
            </a:r>
          </a:p>
          <a:p>
            <a:pPr algn="r" rtl="1"/>
            <a:r>
              <a:rPr lang="fa-IR" dirty="0" smtClean="0"/>
              <a:t> حفاظت افراد در معرض صدا</a:t>
            </a:r>
          </a:p>
          <a:p>
            <a:pPr algn="r" rtl="1"/>
            <a:r>
              <a:rPr lang="fa-IR" dirty="0" smtClean="0"/>
              <a:t>وضع قوانين جهت حمايت كارگران</a:t>
            </a:r>
          </a:p>
          <a:p>
            <a:pPr algn="r" rtl="1"/>
            <a:r>
              <a:rPr lang="fa-IR" dirty="0" smtClean="0"/>
              <a:t>آموزش عمومي مردم</a:t>
            </a:r>
          </a:p>
          <a:p>
            <a:pPr algn="r" rtl="1"/>
            <a:r>
              <a:rPr lang="fa-IR" dirty="0" smtClean="0"/>
              <a:t>كاشت بوته ها و درختان در مسير سروصدابخصوص نوع برگ سوزني مانند سرو وكاج</a:t>
            </a:r>
          </a:p>
          <a:p>
            <a:pPr algn="r" rtl="1"/>
            <a:endParaRPr lang="fa-IR" dirty="0"/>
          </a:p>
        </p:txBody>
      </p:sp>
      <p:pic>
        <p:nvPicPr>
          <p:cNvPr id="3074" name="Picture 2" descr="Image result for noise polluti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340768"/>
            <a:ext cx="3096344" cy="26642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حفاظت انفرادي در مقابل سروصدا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124744"/>
            <a:ext cx="8178112" cy="5123656"/>
          </a:xfrm>
        </p:spPr>
        <p:txBody>
          <a:bodyPr/>
          <a:lstStyle/>
          <a:p>
            <a:pPr algn="r" rtl="1"/>
            <a:r>
              <a:rPr lang="fa-IR" dirty="0" smtClean="0"/>
              <a:t>قراردادن موادي در مجراي گوش خارجي كه صداهاي </a:t>
            </a:r>
            <a:r>
              <a:rPr lang="en-US" dirty="0" smtClean="0"/>
              <a:t>db</a:t>
            </a:r>
            <a:r>
              <a:rPr lang="fa-IR" dirty="0" smtClean="0"/>
              <a:t>35-25 جلوگيري مي كند</a:t>
            </a:r>
          </a:p>
          <a:p>
            <a:pPr algn="r" rtl="1"/>
            <a:r>
              <a:rPr lang="fa-IR" dirty="0" smtClean="0"/>
              <a:t>استفاده از گوشي حفاظتي براي صداهاي كمتر از</a:t>
            </a:r>
            <a:r>
              <a:rPr lang="en-US" dirty="0" smtClean="0"/>
              <a:t>db</a:t>
            </a:r>
            <a:r>
              <a:rPr lang="fa-IR" dirty="0" smtClean="0"/>
              <a:t> 145</a:t>
            </a:r>
          </a:p>
          <a:p>
            <a:pPr algn="r" rtl="1"/>
            <a:r>
              <a:rPr lang="fa-IR" dirty="0" smtClean="0"/>
              <a:t>استفاده از كلاه خود</a:t>
            </a:r>
          </a:p>
          <a:p>
            <a:pPr algn="r" rtl="1"/>
            <a:r>
              <a:rPr lang="fa-IR" dirty="0" smtClean="0"/>
              <a:t>تنظيم صداها به كمتر از</a:t>
            </a:r>
            <a:r>
              <a:rPr lang="en-US" dirty="0" smtClean="0"/>
              <a:t>db</a:t>
            </a:r>
            <a:r>
              <a:rPr lang="fa-IR" dirty="0" smtClean="0"/>
              <a:t>80 </a:t>
            </a:r>
            <a:endParaRPr lang="fa-IR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403648" y="1412776"/>
          <a:ext cx="6912768" cy="5249726"/>
        </p:xfrm>
        <a:graphic>
          <a:graphicData uri="http://schemas.openxmlformats.org/drawingml/2006/table">
            <a:tbl>
              <a:tblPr/>
              <a:tblGrid>
                <a:gridCol w="2860457"/>
                <a:gridCol w="4052311"/>
              </a:tblGrid>
              <a:tr h="504056">
                <a:tc>
                  <a:txBody>
                    <a:bodyPr/>
                    <a:lstStyle/>
                    <a:p>
                      <a:pPr algn="ctr" fontAlgn="t"/>
                      <a:r>
                        <a:rPr lang="fa-IR" sz="1400" dirty="0">
                          <a:solidFill>
                            <a:srgbClr val="FF0000"/>
                          </a:solidFill>
                          <a:latin typeface="inherit"/>
                        </a:rPr>
                        <a:t>فعالیت و یا نوع محیط</a:t>
                      </a:r>
                    </a:p>
                  </a:txBody>
                  <a:tcPr marL="51509" marR="51509" marT="51509" marB="515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a-IR" sz="1400" dirty="0">
                          <a:solidFill>
                            <a:srgbClr val="FF0000"/>
                          </a:solidFill>
                          <a:latin typeface="inherit"/>
                        </a:rPr>
                        <a:t>میزان نویز قابل قبول بر حسب دسی بل با وزن دهی گوش انسان </a:t>
                      </a:r>
                      <a:r>
                        <a:rPr lang="en-US" sz="1400" dirty="0" err="1">
                          <a:solidFill>
                            <a:srgbClr val="FF0000"/>
                          </a:solidFill>
                          <a:latin typeface="inherit"/>
                        </a:rPr>
                        <a:t>dBA</a:t>
                      </a:r>
                      <a:endParaRPr lang="en-US" sz="1400" dirty="0">
                        <a:solidFill>
                          <a:srgbClr val="FF0000"/>
                        </a:solidFill>
                        <a:latin typeface="inherit"/>
                      </a:endParaRPr>
                    </a:p>
                  </a:txBody>
                  <a:tcPr marL="51509" marR="51509" marT="51509" marB="515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8448">
                <a:tc>
                  <a:txBody>
                    <a:bodyPr/>
                    <a:lstStyle/>
                    <a:p>
                      <a:pPr algn="ctr" fontAlgn="t"/>
                      <a:r>
                        <a:rPr lang="fa-IR" sz="1400">
                          <a:latin typeface="inherit"/>
                        </a:rPr>
                        <a:t>مهد کودک</a:t>
                      </a:r>
                    </a:p>
                  </a:txBody>
                  <a:tcPr marL="51509" marR="51509" marT="51509" marB="515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ase"/>
                      <a:r>
                        <a:rPr lang="fa-IR" sz="1400">
                          <a:latin typeface="inherit"/>
                        </a:rPr>
                        <a:t>35</a:t>
                      </a:r>
                    </a:p>
                  </a:txBody>
                  <a:tcPr marL="51509" marR="51509" marT="51509" marB="515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8448">
                <a:tc>
                  <a:txBody>
                    <a:bodyPr/>
                    <a:lstStyle/>
                    <a:p>
                      <a:pPr algn="ctr" fontAlgn="t"/>
                      <a:r>
                        <a:rPr lang="fa-IR" sz="1400">
                          <a:latin typeface="inherit"/>
                        </a:rPr>
                        <a:t>سینما</a:t>
                      </a:r>
                    </a:p>
                  </a:txBody>
                  <a:tcPr marL="51509" marR="51509" marT="51509" marB="515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ase"/>
                      <a:r>
                        <a:rPr lang="fa-IR" sz="1400">
                          <a:latin typeface="inherit"/>
                        </a:rPr>
                        <a:t>35</a:t>
                      </a:r>
                    </a:p>
                  </a:txBody>
                  <a:tcPr marL="51509" marR="51509" marT="51509" marB="515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8448">
                <a:tc>
                  <a:txBody>
                    <a:bodyPr/>
                    <a:lstStyle/>
                    <a:p>
                      <a:pPr algn="ctr" fontAlgn="t"/>
                      <a:r>
                        <a:rPr lang="fa-IR" sz="1400">
                          <a:latin typeface="inherit"/>
                        </a:rPr>
                        <a:t>کتابخانه</a:t>
                      </a:r>
                    </a:p>
                  </a:txBody>
                  <a:tcPr marL="51509" marR="51509" marT="51509" marB="515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ase"/>
                      <a:r>
                        <a:rPr lang="fa-IR" sz="1400">
                          <a:latin typeface="inherit"/>
                        </a:rPr>
                        <a:t>35</a:t>
                      </a:r>
                    </a:p>
                  </a:txBody>
                  <a:tcPr marL="51509" marR="51509" marT="51509" marB="515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8448">
                <a:tc>
                  <a:txBody>
                    <a:bodyPr/>
                    <a:lstStyle/>
                    <a:p>
                      <a:pPr algn="ctr" fontAlgn="t"/>
                      <a:r>
                        <a:rPr lang="fa-IR" sz="1400">
                          <a:latin typeface="inherit"/>
                        </a:rPr>
                        <a:t>سالن کنسرت</a:t>
                      </a:r>
                    </a:p>
                  </a:txBody>
                  <a:tcPr marL="51509" marR="51509" marT="51509" marB="515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ase"/>
                      <a:r>
                        <a:rPr lang="fa-IR" sz="1400">
                          <a:latin typeface="inherit"/>
                        </a:rPr>
                        <a:t>25</a:t>
                      </a:r>
                    </a:p>
                  </a:txBody>
                  <a:tcPr marL="51509" marR="51509" marT="51509" marB="515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8448">
                <a:tc>
                  <a:txBody>
                    <a:bodyPr/>
                    <a:lstStyle/>
                    <a:p>
                      <a:pPr algn="ctr" fontAlgn="t"/>
                      <a:r>
                        <a:rPr lang="fa-IR" sz="1400">
                          <a:latin typeface="inherit"/>
                        </a:rPr>
                        <a:t>محیط دادگاه</a:t>
                      </a:r>
                    </a:p>
                  </a:txBody>
                  <a:tcPr marL="51509" marR="51509" marT="51509" marB="515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ase"/>
                      <a:r>
                        <a:rPr lang="fa-IR" sz="1400">
                          <a:latin typeface="inherit"/>
                        </a:rPr>
                        <a:t>30</a:t>
                      </a:r>
                    </a:p>
                  </a:txBody>
                  <a:tcPr marL="51509" marR="51509" marT="51509" marB="515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8448">
                <a:tc>
                  <a:txBody>
                    <a:bodyPr/>
                    <a:lstStyle/>
                    <a:p>
                      <a:pPr algn="ctr" fontAlgn="t"/>
                      <a:r>
                        <a:rPr lang="fa-IR" sz="1400">
                          <a:latin typeface="inherit"/>
                        </a:rPr>
                        <a:t>فروشگاه های تخصصی</a:t>
                      </a:r>
                    </a:p>
                  </a:txBody>
                  <a:tcPr marL="51509" marR="51509" marT="51509" marB="515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ase"/>
                      <a:r>
                        <a:rPr lang="fa-IR" sz="1400">
                          <a:latin typeface="inherit"/>
                        </a:rPr>
                        <a:t>40</a:t>
                      </a:r>
                    </a:p>
                  </a:txBody>
                  <a:tcPr marL="51509" marR="51509" marT="51509" marB="515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8448">
                <a:tc>
                  <a:txBody>
                    <a:bodyPr/>
                    <a:lstStyle/>
                    <a:p>
                      <a:pPr algn="ctr" fontAlgn="t"/>
                      <a:r>
                        <a:rPr lang="fa-IR" sz="1400">
                          <a:latin typeface="inherit"/>
                        </a:rPr>
                        <a:t>سوپر مارکت</a:t>
                      </a:r>
                    </a:p>
                  </a:txBody>
                  <a:tcPr marL="51509" marR="51509" marT="51509" marB="515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ase"/>
                      <a:r>
                        <a:rPr lang="fa-IR" sz="1400">
                          <a:latin typeface="inherit"/>
                        </a:rPr>
                        <a:t>45</a:t>
                      </a:r>
                    </a:p>
                  </a:txBody>
                  <a:tcPr marL="51509" marR="51509" marT="51509" marB="515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8448">
                <a:tc>
                  <a:txBody>
                    <a:bodyPr/>
                    <a:lstStyle/>
                    <a:p>
                      <a:pPr algn="ctr" fontAlgn="t"/>
                      <a:r>
                        <a:rPr lang="fa-IR" sz="1400">
                          <a:latin typeface="inherit"/>
                        </a:rPr>
                        <a:t>سالن ورودی بیمارستان</a:t>
                      </a:r>
                    </a:p>
                  </a:txBody>
                  <a:tcPr marL="51509" marR="51509" marT="51509" marB="515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ase"/>
                      <a:r>
                        <a:rPr lang="fa-IR" sz="1400">
                          <a:latin typeface="inherit"/>
                        </a:rPr>
                        <a:t>35</a:t>
                      </a:r>
                    </a:p>
                  </a:txBody>
                  <a:tcPr marL="51509" marR="51509" marT="51509" marB="515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8448">
                <a:tc>
                  <a:txBody>
                    <a:bodyPr/>
                    <a:lstStyle/>
                    <a:p>
                      <a:pPr algn="ctr" fontAlgn="t"/>
                      <a:r>
                        <a:rPr lang="fa-IR" sz="1400">
                          <a:latin typeface="inherit"/>
                        </a:rPr>
                        <a:t>اتاق مخصوص بیمار</a:t>
                      </a:r>
                    </a:p>
                  </a:txBody>
                  <a:tcPr marL="51509" marR="51509" marT="51509" marB="515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ase"/>
                      <a:r>
                        <a:rPr lang="fa-IR" sz="1400">
                          <a:latin typeface="inherit"/>
                        </a:rPr>
                        <a:t>25</a:t>
                      </a:r>
                    </a:p>
                  </a:txBody>
                  <a:tcPr marL="51509" marR="51509" marT="51509" marB="515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8448">
                <a:tc>
                  <a:txBody>
                    <a:bodyPr/>
                    <a:lstStyle/>
                    <a:p>
                      <a:pPr algn="ctr" fontAlgn="t"/>
                      <a:r>
                        <a:rPr lang="fa-IR" sz="1400">
                          <a:latin typeface="inherit"/>
                        </a:rPr>
                        <a:t>رستوران</a:t>
                      </a:r>
                    </a:p>
                  </a:txBody>
                  <a:tcPr marL="51509" marR="51509" marT="51509" marB="515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ase"/>
                      <a:r>
                        <a:rPr lang="fa-IR" sz="1400">
                          <a:latin typeface="inherit"/>
                        </a:rPr>
                        <a:t>45</a:t>
                      </a:r>
                    </a:p>
                  </a:txBody>
                  <a:tcPr marL="51509" marR="51509" marT="51509" marB="515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8448">
                <a:tc>
                  <a:txBody>
                    <a:bodyPr/>
                    <a:lstStyle/>
                    <a:p>
                      <a:pPr algn="ctr" fontAlgn="t"/>
                      <a:r>
                        <a:rPr lang="fa-IR" sz="1400">
                          <a:latin typeface="inherit"/>
                        </a:rPr>
                        <a:t>کلیسا</a:t>
                      </a:r>
                    </a:p>
                  </a:txBody>
                  <a:tcPr marL="51509" marR="51509" marT="51509" marB="515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ase"/>
                      <a:r>
                        <a:rPr lang="fa-IR" sz="1400">
                          <a:latin typeface="inherit"/>
                        </a:rPr>
                        <a:t>30</a:t>
                      </a:r>
                    </a:p>
                  </a:txBody>
                  <a:tcPr marL="51509" marR="51509" marT="51509" marB="515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8448">
                <a:tc>
                  <a:txBody>
                    <a:bodyPr/>
                    <a:lstStyle/>
                    <a:p>
                      <a:pPr algn="ctr" fontAlgn="t"/>
                      <a:r>
                        <a:rPr lang="fa-IR" sz="1400">
                          <a:latin typeface="inherit"/>
                        </a:rPr>
                        <a:t>کلاس درس مدارس</a:t>
                      </a:r>
                    </a:p>
                  </a:txBody>
                  <a:tcPr marL="51509" marR="51509" marT="51509" marB="515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ase"/>
                      <a:r>
                        <a:rPr lang="fa-IR" sz="1400">
                          <a:latin typeface="inherit"/>
                        </a:rPr>
                        <a:t>30</a:t>
                      </a:r>
                    </a:p>
                  </a:txBody>
                  <a:tcPr marL="51509" marR="51509" marT="51509" marB="515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8448">
                <a:tc>
                  <a:txBody>
                    <a:bodyPr/>
                    <a:lstStyle/>
                    <a:p>
                      <a:pPr algn="ctr" fontAlgn="t"/>
                      <a:r>
                        <a:rPr lang="fa-IR" sz="1400">
                          <a:latin typeface="inherit"/>
                        </a:rPr>
                        <a:t>استخر</a:t>
                      </a:r>
                    </a:p>
                  </a:txBody>
                  <a:tcPr marL="51509" marR="51509" marT="51509" marB="515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ase"/>
                      <a:r>
                        <a:rPr lang="fa-IR" sz="1400">
                          <a:latin typeface="inherit"/>
                        </a:rPr>
                        <a:t>40</a:t>
                      </a:r>
                    </a:p>
                  </a:txBody>
                  <a:tcPr marL="51509" marR="51509" marT="51509" marB="515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8448">
                <a:tc>
                  <a:txBody>
                    <a:bodyPr/>
                    <a:lstStyle/>
                    <a:p>
                      <a:pPr algn="ctr" fontAlgn="t"/>
                      <a:r>
                        <a:rPr lang="fa-IR" sz="1400">
                          <a:latin typeface="inherit"/>
                        </a:rPr>
                        <a:t>استودیو موسیقی</a:t>
                      </a:r>
                    </a:p>
                  </a:txBody>
                  <a:tcPr marL="51509" marR="51509" marT="51509" marB="515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ase"/>
                      <a:r>
                        <a:rPr lang="fa-IR" sz="1400">
                          <a:latin typeface="inherit"/>
                        </a:rPr>
                        <a:t>25</a:t>
                      </a:r>
                    </a:p>
                  </a:txBody>
                  <a:tcPr marL="51509" marR="51509" marT="51509" marB="515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8448">
                <a:tc>
                  <a:txBody>
                    <a:bodyPr/>
                    <a:lstStyle/>
                    <a:p>
                      <a:pPr algn="ctr" fontAlgn="t"/>
                      <a:r>
                        <a:rPr lang="fa-IR" sz="1400" dirty="0">
                          <a:latin typeface="inherit"/>
                        </a:rPr>
                        <a:t>استودیو رادیو</a:t>
                      </a:r>
                    </a:p>
                  </a:txBody>
                  <a:tcPr marL="51509" marR="51509" marT="51509" marB="515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base"/>
                      <a:r>
                        <a:rPr lang="fa-IR" sz="1400" dirty="0">
                          <a:latin typeface="inherit"/>
                        </a:rPr>
                        <a:t>20</a:t>
                      </a:r>
                    </a:p>
                  </a:txBody>
                  <a:tcPr marL="51509" marR="51509" marT="51509" marB="51509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7890080" cy="922114"/>
          </a:xfrm>
        </p:spPr>
        <p:txBody>
          <a:bodyPr>
            <a:normAutofit/>
          </a:bodyPr>
          <a:lstStyle/>
          <a:p>
            <a:pPr algn="ctr" rtl="1"/>
            <a:r>
              <a:rPr lang="ar-SA" sz="2000" dirty="0" smtClean="0">
                <a:solidFill>
                  <a:srgbClr val="323232"/>
                </a:solidFill>
                <a:effectLst/>
                <a:latin typeface="wYekan"/>
                <a:cs typeface="Arial" pitchFamily="34" charset="0"/>
              </a:rPr>
              <a:t>دول حدود مجاز نویز در حرفه‌ها (حالت ایستا) بر اساس استاندارد </a:t>
            </a:r>
            <a:r>
              <a:rPr lang="en-US" sz="2000" dirty="0" smtClean="0">
                <a:solidFill>
                  <a:srgbClr val="323232"/>
                </a:solidFill>
                <a:effectLst/>
                <a:latin typeface="inherit"/>
                <a:cs typeface="Arial" pitchFamily="34" charset="0"/>
              </a:rPr>
              <a:t>NIOSH and CDC, 2002</a:t>
            </a:r>
            <a:endParaRPr lang="fa-IR" sz="20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331640" y="1124744"/>
          <a:ext cx="6984776" cy="5554980"/>
        </p:xfrm>
        <a:graphic>
          <a:graphicData uri="http://schemas.openxmlformats.org/drawingml/2006/table">
            <a:tbl>
              <a:tblPr rtl="1"/>
              <a:tblGrid>
                <a:gridCol w="3081519"/>
                <a:gridCol w="3903257"/>
              </a:tblGrid>
              <a:tr h="282086"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 sz="1400" dirty="0">
                          <a:latin typeface="inherit"/>
                        </a:rPr>
                        <a:t>شدت صدا بر حسب دسی بل </a:t>
                      </a:r>
                      <a:r>
                        <a:rPr lang="en-US" sz="1400" dirty="0">
                          <a:latin typeface="inherit"/>
                        </a:rPr>
                        <a:t>dB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 sz="1400" dirty="0">
                          <a:latin typeface="inherit"/>
                        </a:rPr>
                        <a:t>زمان مجاز برای حضور در این شدت صدا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2086">
                <a:tc>
                  <a:txBody>
                    <a:bodyPr/>
                    <a:lstStyle/>
                    <a:p>
                      <a:pPr algn="ctr" rtl="1" fontAlgn="base"/>
                      <a:r>
                        <a:rPr lang="fa-IR" sz="1400">
                          <a:latin typeface="inherit"/>
                        </a:rPr>
                        <a:t>85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 sz="1400" dirty="0">
                          <a:latin typeface="inherit"/>
                        </a:rPr>
                        <a:t>8 ساعت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2086">
                <a:tc>
                  <a:txBody>
                    <a:bodyPr/>
                    <a:lstStyle/>
                    <a:p>
                      <a:pPr algn="ctr" rtl="1" fontAlgn="base"/>
                      <a:r>
                        <a:rPr lang="fa-IR" sz="1400">
                          <a:latin typeface="inherit"/>
                        </a:rPr>
                        <a:t>88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 sz="1400">
                          <a:latin typeface="inherit"/>
                        </a:rPr>
                        <a:t>4 ساعت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2086">
                <a:tc>
                  <a:txBody>
                    <a:bodyPr/>
                    <a:lstStyle/>
                    <a:p>
                      <a:pPr algn="ctr" rtl="1" fontAlgn="base"/>
                      <a:r>
                        <a:rPr lang="fa-IR" sz="1400">
                          <a:latin typeface="inherit"/>
                        </a:rPr>
                        <a:t>91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 sz="1400">
                          <a:latin typeface="inherit"/>
                        </a:rPr>
                        <a:t>2 ساعت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2086">
                <a:tc>
                  <a:txBody>
                    <a:bodyPr/>
                    <a:lstStyle/>
                    <a:p>
                      <a:pPr algn="ctr" rtl="1" fontAlgn="base"/>
                      <a:r>
                        <a:rPr lang="fa-IR" sz="1400">
                          <a:latin typeface="inherit"/>
                        </a:rPr>
                        <a:t>94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 sz="1400">
                          <a:latin typeface="inherit"/>
                        </a:rPr>
                        <a:t>1 ساعت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2086">
                <a:tc>
                  <a:txBody>
                    <a:bodyPr/>
                    <a:lstStyle/>
                    <a:p>
                      <a:pPr algn="ctr" rtl="1" fontAlgn="base"/>
                      <a:r>
                        <a:rPr lang="fa-IR" sz="1400">
                          <a:latin typeface="inherit"/>
                        </a:rPr>
                        <a:t>97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 sz="1400" dirty="0">
                          <a:latin typeface="inherit"/>
                        </a:rPr>
                        <a:t>30 دقیقه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2086">
                <a:tc>
                  <a:txBody>
                    <a:bodyPr/>
                    <a:lstStyle/>
                    <a:p>
                      <a:pPr algn="ctr" rtl="1" fontAlgn="base"/>
                      <a:r>
                        <a:rPr lang="fa-IR" sz="1400">
                          <a:latin typeface="inherit"/>
                        </a:rPr>
                        <a:t>100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 sz="1400">
                          <a:latin typeface="inherit"/>
                        </a:rPr>
                        <a:t>15 دقیقه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2086">
                <a:tc>
                  <a:txBody>
                    <a:bodyPr/>
                    <a:lstStyle/>
                    <a:p>
                      <a:pPr algn="ctr" rtl="1" fontAlgn="base"/>
                      <a:r>
                        <a:rPr lang="fa-IR" sz="1400">
                          <a:latin typeface="inherit"/>
                        </a:rPr>
                        <a:t>103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 sz="1400">
                          <a:latin typeface="inherit"/>
                        </a:rPr>
                        <a:t>5/7 دقیقه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2086">
                <a:tc>
                  <a:txBody>
                    <a:bodyPr/>
                    <a:lstStyle/>
                    <a:p>
                      <a:pPr algn="ctr" rtl="1" fontAlgn="base"/>
                      <a:r>
                        <a:rPr lang="fa-IR" sz="1400" dirty="0">
                          <a:latin typeface="inherit"/>
                        </a:rPr>
                        <a:t>106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 sz="1400">
                          <a:latin typeface="inherit"/>
                        </a:rPr>
                        <a:t>7/3 دقیقه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2086">
                <a:tc>
                  <a:txBody>
                    <a:bodyPr/>
                    <a:lstStyle/>
                    <a:p>
                      <a:pPr algn="ctr" rtl="1" fontAlgn="base"/>
                      <a:r>
                        <a:rPr lang="fa-IR" sz="1400">
                          <a:latin typeface="inherit"/>
                        </a:rPr>
                        <a:t>109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 sz="1400">
                          <a:latin typeface="inherit"/>
                        </a:rPr>
                        <a:t>112 ثانیه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2086">
                <a:tc>
                  <a:txBody>
                    <a:bodyPr/>
                    <a:lstStyle/>
                    <a:p>
                      <a:pPr algn="ctr" rtl="1" fontAlgn="base"/>
                      <a:r>
                        <a:rPr lang="fa-IR" sz="1400">
                          <a:latin typeface="inherit"/>
                        </a:rPr>
                        <a:t>112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 sz="1400">
                          <a:latin typeface="inherit"/>
                        </a:rPr>
                        <a:t>56 ثانیه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2086">
                <a:tc>
                  <a:txBody>
                    <a:bodyPr/>
                    <a:lstStyle/>
                    <a:p>
                      <a:pPr algn="ctr" rtl="1" fontAlgn="base"/>
                      <a:r>
                        <a:rPr lang="fa-IR" sz="1400">
                          <a:latin typeface="inherit"/>
                        </a:rPr>
                        <a:t>115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 sz="1400">
                          <a:latin typeface="inherit"/>
                        </a:rPr>
                        <a:t>28 ثانیه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2086">
                <a:tc>
                  <a:txBody>
                    <a:bodyPr/>
                    <a:lstStyle/>
                    <a:p>
                      <a:pPr algn="ctr" rtl="1" fontAlgn="base"/>
                      <a:r>
                        <a:rPr lang="fa-IR" sz="1400">
                          <a:latin typeface="inherit"/>
                        </a:rPr>
                        <a:t>118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 sz="1400">
                          <a:latin typeface="inherit"/>
                        </a:rPr>
                        <a:t>14 ثانیه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2086">
                <a:tc>
                  <a:txBody>
                    <a:bodyPr/>
                    <a:lstStyle/>
                    <a:p>
                      <a:pPr algn="ctr" rtl="1" fontAlgn="base"/>
                      <a:r>
                        <a:rPr lang="fa-IR" sz="1400">
                          <a:latin typeface="inherit"/>
                        </a:rPr>
                        <a:t>121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 sz="1400">
                          <a:latin typeface="inherit"/>
                        </a:rPr>
                        <a:t>7 ثانیه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2086">
                <a:tc>
                  <a:txBody>
                    <a:bodyPr/>
                    <a:lstStyle/>
                    <a:p>
                      <a:pPr algn="ctr" rtl="1" fontAlgn="base"/>
                      <a:r>
                        <a:rPr lang="fa-IR" sz="1400">
                          <a:latin typeface="inherit"/>
                        </a:rPr>
                        <a:t>124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 sz="1400">
                          <a:latin typeface="inherit"/>
                        </a:rPr>
                        <a:t>3 ثانیه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2086">
                <a:tc>
                  <a:txBody>
                    <a:bodyPr/>
                    <a:lstStyle/>
                    <a:p>
                      <a:pPr algn="ctr" rtl="1" fontAlgn="base"/>
                      <a:r>
                        <a:rPr lang="fa-IR" sz="1400">
                          <a:latin typeface="inherit"/>
                        </a:rPr>
                        <a:t>127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 sz="1400">
                          <a:latin typeface="inherit"/>
                        </a:rPr>
                        <a:t>1 ثانیه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2086">
                <a:tc>
                  <a:txBody>
                    <a:bodyPr/>
                    <a:lstStyle/>
                    <a:p>
                      <a:pPr algn="ctr" rtl="1" fontAlgn="base"/>
                      <a:r>
                        <a:rPr lang="fa-IR" sz="1400">
                          <a:latin typeface="inherit"/>
                        </a:rPr>
                        <a:t>130-140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 sz="1400">
                          <a:latin typeface="inherit"/>
                        </a:rPr>
                        <a:t>کمتر از 1 ثانیه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2086">
                <a:tc>
                  <a:txBody>
                    <a:bodyPr/>
                    <a:lstStyle/>
                    <a:p>
                      <a:pPr algn="ctr" rtl="1" fontAlgn="base"/>
                      <a:r>
                        <a:rPr lang="fa-IR" sz="1400">
                          <a:latin typeface="inherit"/>
                        </a:rPr>
                        <a:t>140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 fontAlgn="t"/>
                      <a:r>
                        <a:rPr lang="fa-IR" sz="1400" dirty="0">
                          <a:latin typeface="inherit"/>
                        </a:rPr>
                        <a:t>به هیچ وجه نباید در معرض آن قرار گرفت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 rtl="1">
              <a:buNone/>
            </a:pPr>
            <a:endParaRPr lang="fa-IR" sz="5400" smtClean="0"/>
          </a:p>
          <a:p>
            <a:pPr algn="ctr" rtl="1">
              <a:buNone/>
            </a:pPr>
            <a:r>
              <a:rPr lang="fa-IR" sz="5400" smtClean="0"/>
              <a:t>با </a:t>
            </a:r>
            <a:r>
              <a:rPr lang="fa-IR" sz="5400" dirty="0" smtClean="0"/>
              <a:t>تشكر از توجه شما</a:t>
            </a:r>
            <a:endParaRPr lang="fa-IR" sz="5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1186</TotalTime>
  <Words>1211</Words>
  <Application>Microsoft Office PowerPoint</Application>
  <PresentationFormat>On-screen Show (4:3)</PresentationFormat>
  <Paragraphs>211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Solstice</vt:lpstr>
      <vt:lpstr>پرستاری بهداشت محیط </vt:lpstr>
      <vt:lpstr>رادیو اکتیو</vt:lpstr>
      <vt:lpstr>انواع اشعه های رادیو اکتیویته</vt:lpstr>
      <vt:lpstr>انواع مواد پرتوزا : منابع طبیعی </vt:lpstr>
      <vt:lpstr>منابع طبیعی پرتوزا</vt:lpstr>
      <vt:lpstr>منابع مصنوعی رادیواکتیو  </vt:lpstr>
      <vt:lpstr>انواع اشعه</vt:lpstr>
      <vt:lpstr>کاربرد پرتوهای یونساز در پزشکی</vt:lpstr>
      <vt:lpstr>اثرات پرتوها روی انسانها</vt:lpstr>
      <vt:lpstr>اثرات پرتوها روی انسانها</vt:lpstr>
      <vt:lpstr>راههای ورود اشعه به بدن</vt:lpstr>
      <vt:lpstr>Slide 12</vt:lpstr>
      <vt:lpstr>Slide 13</vt:lpstr>
      <vt:lpstr>نکات ضروری برای کار با اشعه</vt:lpstr>
      <vt:lpstr>رفع آلودگی رادیواکتیو</vt:lpstr>
      <vt:lpstr>Slide 16</vt:lpstr>
      <vt:lpstr>آلودگی صوتی</vt:lpstr>
      <vt:lpstr>اثرات سروصدا</vt:lpstr>
      <vt:lpstr>اثرات فیزیولوژیکی – روانی صدا</vt:lpstr>
      <vt:lpstr>اثرات پاتولوژيكي صدا</vt:lpstr>
      <vt:lpstr>اثر سروصدا بر افراد مختلف</vt:lpstr>
      <vt:lpstr>اصول مبارزه با سروصدا</vt:lpstr>
      <vt:lpstr>حفاظت انفرادي در مقابل سروصدا</vt:lpstr>
      <vt:lpstr>Slide 24</vt:lpstr>
      <vt:lpstr>دول حدود مجاز نویز در حرفه‌ها (حالت ایستا) بر اساس استاندارد NIOSH and CDC, 2002</vt:lpstr>
      <vt:lpstr>Slide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پرستاری بهداشت محیط ()</dc:title>
  <dc:creator>gommnami</dc:creator>
  <cp:lastModifiedBy>somayeh</cp:lastModifiedBy>
  <cp:revision>51</cp:revision>
  <dcterms:created xsi:type="dcterms:W3CDTF">2017-11-09T07:46:02Z</dcterms:created>
  <dcterms:modified xsi:type="dcterms:W3CDTF">2018-11-02T09:24:14Z</dcterms:modified>
</cp:coreProperties>
</file>