
<file path=[Content_Types].xml><?xml version="1.0" encoding="utf-8"?>
<Types xmlns="http://schemas.openxmlformats.org/package/2006/content-types">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9" r:id="rId1"/>
  </p:sldMasterIdLst>
  <p:sldIdLst>
    <p:sldId id="278" r:id="rId2"/>
    <p:sldId id="256" r:id="rId3"/>
    <p:sldId id="274" r:id="rId4"/>
    <p:sldId id="275" r:id="rId5"/>
    <p:sldId id="276" r:id="rId6"/>
    <p:sldId id="277" r:id="rId7"/>
    <p:sldId id="264" r:id="rId8"/>
    <p:sldId id="257" r:id="rId9"/>
    <p:sldId id="258" r:id="rId10"/>
    <p:sldId id="259" r:id="rId11"/>
    <p:sldId id="260" r:id="rId12"/>
    <p:sldId id="261" r:id="rId13"/>
    <p:sldId id="262" r:id="rId14"/>
    <p:sldId id="263" r:id="rId15"/>
    <p:sldId id="265" r:id="rId16"/>
    <p:sldId id="266" r:id="rId17"/>
    <p:sldId id="267" r:id="rId18"/>
    <p:sldId id="268" r:id="rId19"/>
    <p:sldId id="269" r:id="rId20"/>
  </p:sldIdLst>
  <p:sldSz cx="9144000" cy="6858000" type="screen4x3"/>
  <p:notesSz cx="6858000" cy="9144000"/>
  <p:defaultTextStyle>
    <a:defPPr>
      <a:defRPr lang="ar-SA"/>
    </a:defPPr>
    <a:lvl1pPr algn="r" rtl="1" fontAlgn="base">
      <a:spcBef>
        <a:spcPct val="0"/>
      </a:spcBef>
      <a:spcAft>
        <a:spcPct val="0"/>
      </a:spcAft>
      <a:defRPr kern="1200">
        <a:solidFill>
          <a:schemeClr val="tx1"/>
        </a:solidFill>
        <a:latin typeface="Garamond" pitchFamily="18" charset="0"/>
        <a:ea typeface="+mn-ea"/>
        <a:cs typeface="Arial" charset="0"/>
      </a:defRPr>
    </a:lvl1pPr>
    <a:lvl2pPr marL="457200" algn="r" rtl="1" fontAlgn="base">
      <a:spcBef>
        <a:spcPct val="0"/>
      </a:spcBef>
      <a:spcAft>
        <a:spcPct val="0"/>
      </a:spcAft>
      <a:defRPr kern="1200">
        <a:solidFill>
          <a:schemeClr val="tx1"/>
        </a:solidFill>
        <a:latin typeface="Garamond" pitchFamily="18" charset="0"/>
        <a:ea typeface="+mn-ea"/>
        <a:cs typeface="Arial" charset="0"/>
      </a:defRPr>
    </a:lvl2pPr>
    <a:lvl3pPr marL="914400" algn="r" rtl="1" fontAlgn="base">
      <a:spcBef>
        <a:spcPct val="0"/>
      </a:spcBef>
      <a:spcAft>
        <a:spcPct val="0"/>
      </a:spcAft>
      <a:defRPr kern="1200">
        <a:solidFill>
          <a:schemeClr val="tx1"/>
        </a:solidFill>
        <a:latin typeface="Garamond" pitchFamily="18" charset="0"/>
        <a:ea typeface="+mn-ea"/>
        <a:cs typeface="Arial" charset="0"/>
      </a:defRPr>
    </a:lvl3pPr>
    <a:lvl4pPr marL="1371600" algn="r" rtl="1" fontAlgn="base">
      <a:spcBef>
        <a:spcPct val="0"/>
      </a:spcBef>
      <a:spcAft>
        <a:spcPct val="0"/>
      </a:spcAft>
      <a:defRPr kern="1200">
        <a:solidFill>
          <a:schemeClr val="tx1"/>
        </a:solidFill>
        <a:latin typeface="Garamond" pitchFamily="18" charset="0"/>
        <a:ea typeface="+mn-ea"/>
        <a:cs typeface="Arial" charset="0"/>
      </a:defRPr>
    </a:lvl4pPr>
    <a:lvl5pPr marL="1828800" algn="r" rtl="1" fontAlgn="base">
      <a:spcBef>
        <a:spcPct val="0"/>
      </a:spcBef>
      <a:spcAft>
        <a:spcPct val="0"/>
      </a:spcAft>
      <a:defRPr kern="1200">
        <a:solidFill>
          <a:schemeClr val="tx1"/>
        </a:solidFill>
        <a:latin typeface="Garamond" pitchFamily="18" charset="0"/>
        <a:ea typeface="+mn-ea"/>
        <a:cs typeface="Arial" charset="0"/>
      </a:defRPr>
    </a:lvl5pPr>
    <a:lvl6pPr marL="2286000" algn="l" defTabSz="914400" rtl="0" eaLnBrk="1" latinLnBrk="0" hangingPunct="1">
      <a:defRPr kern="1200">
        <a:solidFill>
          <a:schemeClr val="tx1"/>
        </a:solidFill>
        <a:latin typeface="Garamond" pitchFamily="18" charset="0"/>
        <a:ea typeface="+mn-ea"/>
        <a:cs typeface="Arial" charset="0"/>
      </a:defRPr>
    </a:lvl6pPr>
    <a:lvl7pPr marL="2743200" algn="l" defTabSz="914400" rtl="0" eaLnBrk="1" latinLnBrk="0" hangingPunct="1">
      <a:defRPr kern="1200">
        <a:solidFill>
          <a:schemeClr val="tx1"/>
        </a:solidFill>
        <a:latin typeface="Garamond" pitchFamily="18" charset="0"/>
        <a:ea typeface="+mn-ea"/>
        <a:cs typeface="Arial" charset="0"/>
      </a:defRPr>
    </a:lvl7pPr>
    <a:lvl8pPr marL="3200400" algn="l" defTabSz="914400" rtl="0" eaLnBrk="1" latinLnBrk="0" hangingPunct="1">
      <a:defRPr kern="1200">
        <a:solidFill>
          <a:schemeClr val="tx1"/>
        </a:solidFill>
        <a:latin typeface="Garamond" pitchFamily="18" charset="0"/>
        <a:ea typeface="+mn-ea"/>
        <a:cs typeface="Arial" charset="0"/>
      </a:defRPr>
    </a:lvl8pPr>
    <a:lvl9pPr marL="3657600" algn="l" defTabSz="914400" rtl="0" eaLnBrk="1" latinLnBrk="0" hangingPunct="1">
      <a:defRPr kern="1200">
        <a:solidFill>
          <a:schemeClr val="tx1"/>
        </a:solidFill>
        <a:latin typeface="Garamond" pitchFamily="18"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FF"/>
    <a:srgbClr val="FF00FF"/>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 Id="rId4"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6.wmf"/><Relationship Id="rId1"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image" Target="../media/image6.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10.wmf"/><Relationship Id="rId1" Type="http://schemas.openxmlformats.org/officeDocument/2006/relationships/image" Target="../media/image9.wmf"/><Relationship Id="rId4" Type="http://schemas.openxmlformats.org/officeDocument/2006/relationships/image" Target="../media/image11.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image" Target="../media/image6.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0825" cy="6850063"/>
            <a:chOff x="0" y="0"/>
            <a:chExt cx="5758" cy="4315"/>
          </a:xfrm>
        </p:grpSpPr>
        <p:grpSp>
          <p:nvGrpSpPr>
            <p:cNvPr id="5" name="Group 3"/>
            <p:cNvGrpSpPr>
              <a:grpSpLocks/>
            </p:cNvGrpSpPr>
            <p:nvPr userDrawn="1"/>
          </p:nvGrpSpPr>
          <p:grpSpPr bwMode="auto">
            <a:xfrm>
              <a:off x="1728" y="2230"/>
              <a:ext cx="4027" cy="2085"/>
              <a:chOff x="1728" y="2230"/>
              <a:chExt cx="4027" cy="2085"/>
            </a:xfrm>
          </p:grpSpPr>
          <p:sp>
            <p:nvSpPr>
              <p:cNvPr id="8" name="Freeform 4"/>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en-US"/>
              </a:p>
            </p:txBody>
          </p:sp>
          <p:sp>
            <p:nvSpPr>
              <p:cNvPr id="9" name="Freeform 5"/>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en-US"/>
              </a:p>
            </p:txBody>
          </p:sp>
          <p:sp>
            <p:nvSpPr>
              <p:cNvPr id="10" name="Freeform 6"/>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en-US"/>
              </a:p>
            </p:txBody>
          </p:sp>
          <p:sp>
            <p:nvSpPr>
              <p:cNvPr id="11" name="Freeform 7"/>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a:defRPr/>
                </a:pPr>
                <a:endParaRPr lang="en-US"/>
              </a:p>
            </p:txBody>
          </p:sp>
          <p:sp>
            <p:nvSpPr>
              <p:cNvPr id="12" name="Freeform 8"/>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en-US"/>
              </a:p>
            </p:txBody>
          </p:sp>
        </p:grpSp>
        <p:sp>
          <p:nvSpPr>
            <p:cNvPr id="6" name="Freeform 9"/>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en-US"/>
            </a:p>
          </p:txBody>
        </p:sp>
        <p:sp>
          <p:nvSpPr>
            <p:cNvPr id="7" name="Freeform 10"/>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en-US"/>
            </a:p>
          </p:txBody>
        </p:sp>
      </p:grpSp>
      <p:sp>
        <p:nvSpPr>
          <p:cNvPr id="36875" name="Rectangle 11"/>
          <p:cNvSpPr>
            <a:spLocks noGrp="1" noChangeArrowheads="1"/>
          </p:cNvSpPr>
          <p:nvPr>
            <p:ph type="ctrTitle" sz="quarter"/>
          </p:nvPr>
        </p:nvSpPr>
        <p:spPr>
          <a:xfrm>
            <a:off x="685800" y="1736725"/>
            <a:ext cx="7772400" cy="1920875"/>
          </a:xfrm>
        </p:spPr>
        <p:txBody>
          <a:bodyPr/>
          <a:lstStyle>
            <a:lvl1pPr>
              <a:defRPr sz="6000"/>
            </a:lvl1pPr>
          </a:lstStyle>
          <a:p>
            <a:r>
              <a:rPr lang="en-US"/>
              <a:t>Click to edit Master title style</a:t>
            </a:r>
          </a:p>
        </p:txBody>
      </p:sp>
      <p:sp>
        <p:nvSpPr>
          <p:cNvPr id="36876" name="Rectangle 12"/>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13" name="Rectangle 13"/>
          <p:cNvSpPr>
            <a:spLocks noGrp="1" noChangeArrowheads="1"/>
          </p:cNvSpPr>
          <p:nvPr>
            <p:ph type="dt" sz="quarter" idx="10"/>
          </p:nvPr>
        </p:nvSpPr>
        <p:spPr>
          <a:xfrm>
            <a:off x="457200" y="6248400"/>
            <a:ext cx="2133600" cy="476250"/>
          </a:xfrm>
        </p:spPr>
        <p:txBody>
          <a:bodyPr/>
          <a:lstStyle>
            <a:lvl1pPr>
              <a:defRPr smtClean="0"/>
            </a:lvl1pPr>
          </a:lstStyle>
          <a:p>
            <a:pPr>
              <a:defRPr/>
            </a:pPr>
            <a:endParaRPr lang="en-US"/>
          </a:p>
        </p:txBody>
      </p:sp>
      <p:sp>
        <p:nvSpPr>
          <p:cNvPr id="14" name="Rectangle 14"/>
          <p:cNvSpPr>
            <a:spLocks noGrp="1" noChangeArrowheads="1"/>
          </p:cNvSpPr>
          <p:nvPr>
            <p:ph type="ftr" sz="quarter" idx="11"/>
          </p:nvPr>
        </p:nvSpPr>
        <p:spPr>
          <a:xfrm>
            <a:off x="3124200" y="6251575"/>
            <a:ext cx="2895600" cy="476250"/>
          </a:xfrm>
        </p:spPr>
        <p:txBody>
          <a:bodyPr/>
          <a:lstStyle>
            <a:lvl1pPr>
              <a:defRPr smtClean="0"/>
            </a:lvl1pPr>
          </a:lstStyle>
          <a:p>
            <a:pPr>
              <a:defRPr/>
            </a:pPr>
            <a:endParaRPr lang="en-US"/>
          </a:p>
        </p:txBody>
      </p:sp>
      <p:sp>
        <p:nvSpPr>
          <p:cNvPr id="15" name="Rectangle 15"/>
          <p:cNvSpPr>
            <a:spLocks noGrp="1" noChangeArrowheads="1"/>
          </p:cNvSpPr>
          <p:nvPr>
            <p:ph type="sldNum" sz="quarter" idx="12"/>
          </p:nvPr>
        </p:nvSpPr>
        <p:spPr>
          <a:xfrm>
            <a:off x="6553200" y="6254750"/>
            <a:ext cx="2133600" cy="476250"/>
          </a:xfrm>
        </p:spPr>
        <p:txBody>
          <a:bodyPr/>
          <a:lstStyle>
            <a:lvl1pPr>
              <a:defRPr smtClean="0"/>
            </a:lvl1pPr>
          </a:lstStyle>
          <a:p>
            <a:pPr>
              <a:defRPr/>
            </a:pPr>
            <a:fld id="{047582DF-E3F1-468E-A571-DAD3F0105E91}" type="slidenum">
              <a:rPr lang="ar-SA"/>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4E37F261-C8CC-4F64-B9D7-740998D7D576}" type="slidenum">
              <a:rPr lang="ar-SA"/>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4F8DE525-8191-4800-A8F6-DC8BB4EA492F}" type="slidenum">
              <a:rPr lang="ar-SA"/>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E9D7D2BC-2FF7-418B-9295-7FE55C8700E5}" type="slidenum">
              <a:rPr lang="ar-SA"/>
              <a:pPr>
                <a:defRPr/>
              </a:pPr>
              <a:t>‹#›</a:t>
            </a:fld>
            <a:endParaRPr lang="en-US"/>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
          <p:cNvSpPr>
            <a:spLocks noGrp="1" noChangeArrowheads="1"/>
          </p:cNvSpPr>
          <p:nvPr>
            <p:ph type="dt" sz="half" idx="10"/>
          </p:nvPr>
        </p:nvSpPr>
        <p:spPr>
          <a:ln/>
        </p:spPr>
        <p:txBody>
          <a:bodyPr/>
          <a:lstStyle>
            <a:lvl1pPr>
              <a:defRPr/>
            </a:lvl1pPr>
          </a:lstStyle>
          <a:p>
            <a:pPr>
              <a:defRPr/>
            </a:pPr>
            <a:endParaRPr lang="en-US"/>
          </a:p>
        </p:txBody>
      </p:sp>
      <p:sp>
        <p:nvSpPr>
          <p:cNvPr id="8" name="Rectangle 3"/>
          <p:cNvSpPr>
            <a:spLocks noGrp="1" noChangeArrowheads="1"/>
          </p:cNvSpPr>
          <p:nvPr>
            <p:ph type="sldNum" sz="quarter" idx="11"/>
          </p:nvPr>
        </p:nvSpPr>
        <p:spPr>
          <a:ln/>
        </p:spPr>
        <p:txBody>
          <a:bodyPr/>
          <a:lstStyle>
            <a:lvl1pPr>
              <a:defRPr/>
            </a:lvl1pPr>
          </a:lstStyle>
          <a:p>
            <a:pPr>
              <a:defRPr/>
            </a:pPr>
            <a:fld id="{8AC96539-A360-4965-BDC0-3431C6DB130D}" type="slidenum">
              <a:rPr lang="ar-SA"/>
              <a:pPr>
                <a:defRPr/>
              </a:pPr>
              <a:t>‹#›</a:t>
            </a:fld>
            <a:endParaRPr lang="en-US"/>
          </a:p>
        </p:txBody>
      </p:sp>
      <p:sp>
        <p:nvSpPr>
          <p:cNvPr id="9"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
          <p:cNvSpPr>
            <a:spLocks noGrp="1" noChangeArrowheads="1"/>
          </p:cNvSpPr>
          <p:nvPr>
            <p:ph type="dt" sz="half" idx="10"/>
          </p:nvPr>
        </p:nvSpPr>
        <p:spPr>
          <a:ln/>
        </p:spPr>
        <p:txBody>
          <a:bodyPr/>
          <a:lstStyle>
            <a:lvl1pPr>
              <a:defRPr/>
            </a:lvl1pPr>
          </a:lstStyle>
          <a:p>
            <a:pPr>
              <a:defRPr/>
            </a:pPr>
            <a:endParaRPr lang="en-US"/>
          </a:p>
        </p:txBody>
      </p:sp>
      <p:sp>
        <p:nvSpPr>
          <p:cNvPr id="4" name="Rectangle 3"/>
          <p:cNvSpPr>
            <a:spLocks noGrp="1" noChangeArrowheads="1"/>
          </p:cNvSpPr>
          <p:nvPr>
            <p:ph type="sldNum" sz="quarter" idx="11"/>
          </p:nvPr>
        </p:nvSpPr>
        <p:spPr>
          <a:ln/>
        </p:spPr>
        <p:txBody>
          <a:bodyPr/>
          <a:lstStyle>
            <a:lvl1pPr>
              <a:defRPr/>
            </a:lvl1pPr>
          </a:lstStyle>
          <a:p>
            <a:pPr>
              <a:defRPr/>
            </a:pPr>
            <a:fld id="{8AD83573-6B88-4F53-AD05-8D28616B0E5F}" type="slidenum">
              <a:rPr lang="ar-SA"/>
              <a:pPr>
                <a:defRPr/>
              </a:pPr>
              <a:t>‹#›</a:t>
            </a:fld>
            <a:endParaRPr lang="en-US"/>
          </a:p>
        </p:txBody>
      </p:sp>
      <p:sp>
        <p:nvSpPr>
          <p:cNvPr id="5"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en-US"/>
          </a:p>
        </p:txBody>
      </p:sp>
      <p:sp>
        <p:nvSpPr>
          <p:cNvPr id="3" name="Rectangle 3"/>
          <p:cNvSpPr>
            <a:spLocks noGrp="1" noChangeArrowheads="1"/>
          </p:cNvSpPr>
          <p:nvPr>
            <p:ph type="sldNum" sz="quarter" idx="11"/>
          </p:nvPr>
        </p:nvSpPr>
        <p:spPr>
          <a:ln/>
        </p:spPr>
        <p:txBody>
          <a:bodyPr/>
          <a:lstStyle>
            <a:lvl1pPr>
              <a:defRPr/>
            </a:lvl1pPr>
          </a:lstStyle>
          <a:p>
            <a:pPr>
              <a:defRPr/>
            </a:pPr>
            <a:fld id="{015D4372-A1A9-4966-9C8E-F148234C16C4}" type="slidenum">
              <a:rPr lang="ar-SA"/>
              <a:pPr>
                <a:defRPr/>
              </a:pPr>
              <a:t>‹#›</a:t>
            </a:fld>
            <a:endParaRPr lang="en-US"/>
          </a:p>
        </p:txBody>
      </p:sp>
      <p:sp>
        <p:nvSpPr>
          <p:cNvPr id="4"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764354F3-1204-459F-8A68-FDF8F679E226}" type="slidenum">
              <a:rPr lang="ar-SA"/>
              <a:pPr>
                <a:defRPr/>
              </a:pPr>
              <a:t>‹#›</a:t>
            </a:fld>
            <a:endParaRPr lang="en-US"/>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E821846D-2819-4F29-9413-4E314E037A16}" type="slidenum">
              <a:rPr lang="ar-SA"/>
              <a:pPr>
                <a:defRPr/>
              </a:pPr>
              <a:t>‹#›</a:t>
            </a:fld>
            <a:endParaRPr lang="en-US"/>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43E68ECD-F482-4B53-9967-3C0E3577F65E}" type="slidenum">
              <a:rPr lang="ar-SA"/>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
        <p:nvSpPr>
          <p:cNvPr id="5" name="Rectangle 3"/>
          <p:cNvSpPr>
            <a:spLocks noGrp="1" noChangeArrowheads="1"/>
          </p:cNvSpPr>
          <p:nvPr>
            <p:ph type="sldNum" sz="quarter" idx="11"/>
          </p:nvPr>
        </p:nvSpPr>
        <p:spPr>
          <a:ln/>
        </p:spPr>
        <p:txBody>
          <a:bodyPr/>
          <a:lstStyle>
            <a:lvl1pPr>
              <a:defRPr/>
            </a:lvl1pPr>
          </a:lstStyle>
          <a:p>
            <a:pPr>
              <a:defRPr/>
            </a:pPr>
            <a:fld id="{A3928695-D6C6-47AF-8763-B9700BF34573}" type="slidenum">
              <a:rPr lang="ar-SA"/>
              <a:pPr>
                <a:defRPr/>
              </a:pPr>
              <a:t>‹#›</a:t>
            </a:fld>
            <a:endParaRPr lang="en-US"/>
          </a:p>
        </p:txBody>
      </p:sp>
      <p:sp>
        <p:nvSpPr>
          <p:cNvPr id="6" name="Rectangle 14"/>
          <p:cNvSpPr>
            <a:spLocks noGrp="1" noChangeArrowheads="1"/>
          </p:cNvSpPr>
          <p:nvPr>
            <p:ph type="ftr" sz="quarter" idx="12"/>
          </p:nvPr>
        </p:nvSpPr>
        <p:spPr>
          <a:ln/>
        </p:spPr>
        <p:txBody>
          <a:bodyPr/>
          <a:lstStyle>
            <a:lvl1pPr>
              <a:defRPr/>
            </a:lvl1pPr>
          </a:lstStyle>
          <a:p>
            <a:pPr>
              <a:defRPr/>
            </a:pP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p:cNvSpPr>
            <a:spLocks noGrp="1" noChangeArrowheads="1"/>
          </p:cNvSpPr>
          <p:nvPr>
            <p:ph type="dt" sz="half" idx="2"/>
          </p:nvPr>
        </p:nvSpPr>
        <p:spPr bwMode="auto">
          <a:xfrm>
            <a:off x="457200" y="625157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rtl="0">
              <a:defRPr sz="1200" smtClean="0">
                <a:latin typeface="Arial" charset="0"/>
              </a:defRPr>
            </a:lvl1pPr>
          </a:lstStyle>
          <a:p>
            <a:pPr>
              <a:defRPr/>
            </a:pPr>
            <a:endParaRPr lang="en-US"/>
          </a:p>
        </p:txBody>
      </p:sp>
      <p:sp>
        <p:nvSpPr>
          <p:cNvPr id="35843" name="Rectangle 3"/>
          <p:cNvSpPr>
            <a:spLocks noGrp="1" noChangeArrowheads="1"/>
          </p:cNvSpPr>
          <p:nvPr>
            <p:ph type="sldNum" sz="quarter" idx="4"/>
          </p:nvPr>
        </p:nvSpPr>
        <p:spPr bwMode="auto">
          <a:xfrm>
            <a:off x="6553200" y="6248400"/>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rtl="0">
              <a:defRPr sz="1200" smtClean="0">
                <a:latin typeface="Arial" charset="0"/>
              </a:defRPr>
            </a:lvl1pPr>
          </a:lstStyle>
          <a:p>
            <a:pPr>
              <a:defRPr/>
            </a:pPr>
            <a:fld id="{FA1FCDD4-73C5-4101-903F-1E3C2F6DE8E8}" type="slidenum">
              <a:rPr lang="ar-SA"/>
              <a:pPr>
                <a:defRPr/>
              </a:pPr>
              <a:t>‹#›</a:t>
            </a:fld>
            <a:endParaRPr lang="en-US"/>
          </a:p>
        </p:txBody>
      </p:sp>
      <p:grpSp>
        <p:nvGrpSpPr>
          <p:cNvPr id="6148" name="Group 4"/>
          <p:cNvGrpSpPr>
            <a:grpSpLocks/>
          </p:cNvGrpSpPr>
          <p:nvPr/>
        </p:nvGrpSpPr>
        <p:grpSpPr bwMode="auto">
          <a:xfrm>
            <a:off x="0" y="0"/>
            <a:ext cx="9140825" cy="6850063"/>
            <a:chOff x="0" y="0"/>
            <a:chExt cx="5758" cy="4315"/>
          </a:xfrm>
        </p:grpSpPr>
        <p:grpSp>
          <p:nvGrpSpPr>
            <p:cNvPr id="6152" name="Group 5"/>
            <p:cNvGrpSpPr>
              <a:grpSpLocks/>
            </p:cNvGrpSpPr>
            <p:nvPr userDrawn="1"/>
          </p:nvGrpSpPr>
          <p:grpSpPr bwMode="auto">
            <a:xfrm>
              <a:off x="1728" y="2230"/>
              <a:ext cx="4027" cy="2085"/>
              <a:chOff x="1728" y="2230"/>
              <a:chExt cx="4027" cy="2085"/>
            </a:xfrm>
          </p:grpSpPr>
          <p:sp>
            <p:nvSpPr>
              <p:cNvPr id="35846" name="Freeform 6"/>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en-US"/>
              </a:p>
            </p:txBody>
          </p:sp>
          <p:sp>
            <p:nvSpPr>
              <p:cNvPr id="35847" name="Freeform 7"/>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en-US"/>
              </a:p>
            </p:txBody>
          </p:sp>
          <p:sp>
            <p:nvSpPr>
              <p:cNvPr id="35848" name="Freeform 8"/>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en-US"/>
              </a:p>
            </p:txBody>
          </p:sp>
          <p:sp>
            <p:nvSpPr>
              <p:cNvPr id="35849" name="Freeform 9"/>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a:defRPr/>
                </a:pPr>
                <a:endParaRPr lang="en-US"/>
              </a:p>
            </p:txBody>
          </p:sp>
          <p:sp>
            <p:nvSpPr>
              <p:cNvPr id="35850" name="Freeform 10"/>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en-US"/>
              </a:p>
            </p:txBody>
          </p:sp>
        </p:grpSp>
        <p:sp>
          <p:nvSpPr>
            <p:cNvPr id="35851" name="Freeform 11"/>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en-US"/>
            </a:p>
          </p:txBody>
        </p:sp>
        <p:sp>
          <p:nvSpPr>
            <p:cNvPr id="35852" name="Freeform 12"/>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en-US"/>
            </a:p>
          </p:txBody>
        </p:sp>
      </p:grpSp>
      <p:sp>
        <p:nvSpPr>
          <p:cNvPr id="35853" name="Rectangle 13"/>
          <p:cNvSpPr>
            <a:spLocks noGrp="1" noRot="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5854" name="Rectangle 14"/>
          <p:cNvSpPr>
            <a:spLocks noGrp="1" noChangeArrowheads="1"/>
          </p:cNvSpPr>
          <p:nvPr>
            <p:ph type="ftr" sz="quarter" idx="3"/>
          </p:nvPr>
        </p:nvSpPr>
        <p:spPr bwMode="auto">
          <a:xfrm>
            <a:off x="3124200" y="6248400"/>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rtl="0">
              <a:defRPr sz="1200" smtClean="0">
                <a:latin typeface="Arial" charset="0"/>
              </a:defRPr>
            </a:lvl1pPr>
          </a:lstStyle>
          <a:p>
            <a:pPr>
              <a:defRPr/>
            </a:pPr>
            <a:endParaRPr lang="en-US"/>
          </a:p>
        </p:txBody>
      </p:sp>
      <p:sp>
        <p:nvSpPr>
          <p:cNvPr id="35855" name="Rectangle 15"/>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72"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ctr" rtl="1"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1"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2pPr>
      <a:lvl3pPr algn="ctr" rtl="1"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3pPr>
      <a:lvl4pPr algn="ctr" rtl="1"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4pPr>
      <a:lvl5pPr algn="ctr" rtl="1"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5pPr>
      <a:lvl6pPr marL="457200" algn="ctr" rtl="1"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6pPr>
      <a:lvl7pPr marL="914400" algn="ctr" rtl="1"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7pPr>
      <a:lvl8pPr marL="1371600" algn="ctr" rtl="1"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8pPr>
      <a:lvl9pPr marL="1828800" algn="ctr" rtl="1"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9pPr>
    </p:titleStyle>
    <p:bodyStyle>
      <a:lvl1pPr marL="342900" indent="-342900" algn="r" rtl="1" eaLnBrk="0" fontAlgn="base" hangingPunct="0">
        <a:spcBef>
          <a:spcPct val="20000"/>
        </a:spcBef>
        <a:spcAft>
          <a:spcPct val="0"/>
        </a:spcAft>
        <a:buClr>
          <a:schemeClr val="hlink"/>
        </a:buClr>
        <a:buSzPct val="7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r" rtl="1" eaLnBrk="0" fontAlgn="base" hangingPunct="0">
        <a:spcBef>
          <a:spcPct val="20000"/>
        </a:spcBef>
        <a:spcAft>
          <a:spcPct val="0"/>
        </a:spcAft>
        <a:buClr>
          <a:schemeClr val="accent2"/>
        </a:buClr>
        <a:buSzPct val="70000"/>
        <a:buFont typeface="Wingdings" pitchFamily="2" charset="2"/>
        <a:buChar char="n"/>
        <a:defRPr sz="2800">
          <a:solidFill>
            <a:schemeClr val="tx1"/>
          </a:solidFill>
          <a:effectLst>
            <a:outerShdw blurRad="38100" dist="38100" dir="2700000" algn="tl">
              <a:srgbClr val="000000"/>
            </a:outerShdw>
          </a:effectLst>
          <a:latin typeface="+mn-lt"/>
          <a:cs typeface="+mn-cs"/>
        </a:defRPr>
      </a:lvl2pPr>
      <a:lvl3pPr marL="1143000" indent="-228600" algn="r" rtl="1" eaLnBrk="0" fontAlgn="base" hangingPunct="0">
        <a:spcBef>
          <a:spcPct val="20000"/>
        </a:spcBef>
        <a:spcAft>
          <a:spcPct val="0"/>
        </a:spcAft>
        <a:buClr>
          <a:schemeClr val="tx2"/>
        </a:buClr>
        <a:buSzPct val="70000"/>
        <a:buFont typeface="Wingdings" pitchFamily="2" charset="2"/>
        <a:buChar char="n"/>
        <a:defRPr sz="2400">
          <a:solidFill>
            <a:schemeClr val="tx1"/>
          </a:solidFill>
          <a:effectLst>
            <a:outerShdw blurRad="38100" dist="38100" dir="2700000" algn="tl">
              <a:srgbClr val="000000"/>
            </a:outerShdw>
          </a:effectLst>
          <a:latin typeface="+mn-lt"/>
          <a:cs typeface="+mn-cs"/>
        </a:defRPr>
      </a:lvl3pPr>
      <a:lvl4pPr marL="1600200" indent="-228600" algn="r" rtl="1" eaLnBrk="0" fontAlgn="base" hangingPunct="0">
        <a:spcBef>
          <a:spcPct val="20000"/>
        </a:spcBef>
        <a:spcAft>
          <a:spcPct val="0"/>
        </a:spcAft>
        <a:buClr>
          <a:schemeClr val="accent2"/>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4pPr>
      <a:lvl5pPr marL="2057400" indent="-228600" algn="r" rtl="1" eaLnBrk="0" fontAlgn="base" hangingPunct="0">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5pPr>
      <a:lvl6pPr marL="2514600" indent="-228600" algn="r" rtl="1"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6pPr>
      <a:lvl7pPr marL="2971800" indent="-228600" algn="r" rtl="1"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7pPr>
      <a:lvl8pPr marL="3429000" indent="-228600" algn="r" rtl="1"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8pPr>
      <a:lvl9pPr marL="3886200" indent="-228600" algn="r" rtl="1"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oleObject" Target="../embeddings/oleObject4.bin"/><Relationship Id="rId3" Type="http://schemas.openxmlformats.org/officeDocument/2006/relationships/oleObject" Target="../embeddings/oleObject1.bin"/><Relationship Id="rId7" Type="http://schemas.openxmlformats.org/officeDocument/2006/relationships/image" Target="../media/image2.w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3.bin"/><Relationship Id="rId11" Type="http://schemas.openxmlformats.org/officeDocument/2006/relationships/image" Target="../media/image4.wmf"/><Relationship Id="rId5" Type="http://schemas.openxmlformats.org/officeDocument/2006/relationships/oleObject" Target="../embeddings/oleObject2.bin"/><Relationship Id="rId10" Type="http://schemas.openxmlformats.org/officeDocument/2006/relationships/oleObject" Target="../embeddings/oleObject5.bin"/><Relationship Id="rId4" Type="http://schemas.openxmlformats.org/officeDocument/2006/relationships/image" Target="../media/image1.wmf"/><Relationship Id="rId9" Type="http://schemas.openxmlformats.org/officeDocument/2006/relationships/image" Target="../media/image3.w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7.wmf"/><Relationship Id="rId3" Type="http://schemas.openxmlformats.org/officeDocument/2006/relationships/oleObject" Target="../embeddings/oleObject6.bin"/><Relationship Id="rId7"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6.wmf"/><Relationship Id="rId5" Type="http://schemas.openxmlformats.org/officeDocument/2006/relationships/oleObject" Target="../embeddings/oleObject7.bin"/><Relationship Id="rId4" Type="http://schemas.openxmlformats.org/officeDocument/2006/relationships/image" Target="../media/image5.wmf"/></Relationships>
</file>

<file path=ppt/slides/_rels/slide17.xml.rels><?xml version="1.0" encoding="UTF-8" standalone="yes"?>
<Relationships xmlns="http://schemas.openxmlformats.org/package/2006/relationships"><Relationship Id="rId8" Type="http://schemas.openxmlformats.org/officeDocument/2006/relationships/oleObject" Target="../embeddings/oleObject12.bin"/><Relationship Id="rId3" Type="http://schemas.openxmlformats.org/officeDocument/2006/relationships/oleObject" Target="../embeddings/oleObject9.bin"/><Relationship Id="rId7"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7.wmf"/><Relationship Id="rId11" Type="http://schemas.openxmlformats.org/officeDocument/2006/relationships/oleObject" Target="../embeddings/oleObject14.bin"/><Relationship Id="rId5" Type="http://schemas.openxmlformats.org/officeDocument/2006/relationships/oleObject" Target="../embeddings/oleObject10.bin"/><Relationship Id="rId10" Type="http://schemas.openxmlformats.org/officeDocument/2006/relationships/oleObject" Target="../embeddings/oleObject13.bin"/><Relationship Id="rId4" Type="http://schemas.openxmlformats.org/officeDocument/2006/relationships/image" Target="../media/image6.wmf"/><Relationship Id="rId9" Type="http://schemas.openxmlformats.org/officeDocument/2006/relationships/image" Target="../media/image8.wmf"/></Relationships>
</file>

<file path=ppt/slides/_rels/slide18.xml.rels><?xml version="1.0" encoding="UTF-8" standalone="yes"?>
<Relationships xmlns="http://schemas.openxmlformats.org/package/2006/relationships"><Relationship Id="rId8" Type="http://schemas.openxmlformats.org/officeDocument/2006/relationships/image" Target="../media/image6.wmf"/><Relationship Id="rId3" Type="http://schemas.openxmlformats.org/officeDocument/2006/relationships/oleObject" Target="../embeddings/oleObject15.bin"/><Relationship Id="rId7" Type="http://schemas.openxmlformats.org/officeDocument/2006/relationships/oleObject" Target="../embeddings/oleObject17.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10.wmf"/><Relationship Id="rId5" Type="http://schemas.openxmlformats.org/officeDocument/2006/relationships/oleObject" Target="../embeddings/oleObject16.bin"/><Relationship Id="rId10" Type="http://schemas.openxmlformats.org/officeDocument/2006/relationships/image" Target="../media/image11.wmf"/><Relationship Id="rId4" Type="http://schemas.openxmlformats.org/officeDocument/2006/relationships/image" Target="../media/image9.wmf"/><Relationship Id="rId9" Type="http://schemas.openxmlformats.org/officeDocument/2006/relationships/oleObject" Target="../embeddings/oleObject18.bin"/></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19.bin"/><Relationship Id="rId7" Type="http://schemas.openxmlformats.org/officeDocument/2006/relationships/oleObject" Target="../embeddings/oleObject21.bin"/><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8.wmf"/><Relationship Id="rId5" Type="http://schemas.openxmlformats.org/officeDocument/2006/relationships/oleObject" Target="../embeddings/oleObject20.bin"/><Relationship Id="rId4" Type="http://schemas.openxmlformats.org/officeDocument/2006/relationships/image" Target="../media/image6.w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37282724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pPr eaLnBrk="1" hangingPunct="1">
              <a:defRPr/>
            </a:pPr>
            <a:r>
              <a:rPr lang="fa-IR" b="0" dirty="0" smtClean="0">
                <a:cs typeface="B Nazanin" pitchFamily="2" charset="-78"/>
              </a:rPr>
              <a:t>منحني هاي کمک طراحي</a:t>
            </a:r>
            <a:r>
              <a:rPr lang="en-US" b="0" dirty="0" smtClean="0">
                <a:cs typeface="B Nazanin" pitchFamily="2" charset="-78"/>
              </a:rPr>
              <a:t>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Rot="1" noChangeArrowheads="1"/>
          </p:cNvSpPr>
          <p:nvPr>
            <p:ph type="title"/>
          </p:nvPr>
        </p:nvSpPr>
        <p:spPr/>
        <p:txBody>
          <a:bodyPr/>
          <a:lstStyle/>
          <a:p>
            <a:pPr eaLnBrk="1" hangingPunct="1">
              <a:defRPr/>
            </a:pPr>
            <a:r>
              <a:rPr lang="fa-IR" sz="4000" b="0" dirty="0" smtClean="0">
                <a:cs typeface="B Nazanin" pitchFamily="2" charset="-78"/>
              </a:rPr>
              <a:t>پارامترهاي طراحي سازه هاي نگهبان خرپايي</a:t>
            </a:r>
            <a:r>
              <a:rPr lang="en-US" sz="4000" dirty="0" smtClean="0">
                <a:cs typeface="B Nazanin" pitchFamily="2" charset="-78"/>
              </a:rPr>
              <a:t> </a:t>
            </a:r>
          </a:p>
        </p:txBody>
      </p:sp>
      <p:sp>
        <p:nvSpPr>
          <p:cNvPr id="30723" name="Rectangle 3"/>
          <p:cNvSpPr>
            <a:spLocks noGrp="1" noChangeArrowheads="1"/>
          </p:cNvSpPr>
          <p:nvPr>
            <p:ph type="body" idx="1"/>
          </p:nvPr>
        </p:nvSpPr>
        <p:spPr/>
        <p:txBody>
          <a:bodyPr/>
          <a:lstStyle/>
          <a:p>
            <a:pPr marL="609600" indent="-609600" algn="just" eaLnBrk="1" hangingPunct="1">
              <a:defRPr/>
            </a:pPr>
            <a:r>
              <a:rPr lang="fa-IR" dirty="0" smtClean="0">
                <a:cs typeface="B Nazanin" pitchFamily="2" charset="-78"/>
              </a:rPr>
              <a:t>ارتفاع گود، </a:t>
            </a:r>
            <a:r>
              <a:rPr lang="en-US" dirty="0" smtClean="0">
                <a:cs typeface="B Nazanin" pitchFamily="2" charset="-78"/>
              </a:rPr>
              <a:t>H</a:t>
            </a:r>
            <a:r>
              <a:rPr lang="fa-IR" dirty="0" smtClean="0">
                <a:cs typeface="B Nazanin" pitchFamily="2" charset="-78"/>
              </a:rPr>
              <a:t> : اين ارتفاع در آن قسمت از جداره­هاي گود که در مجاورت زمين­ها يا معابر مجاور قرار گرفته­اند، از کف معبر تا زير شالودة سازة در دست ساخت در زمين مورد نظر در نظر گرفته مي­شود. در صورتي که جدارة گود در مجاورت يک ساختمان باشد، ارتفاع گود را از زير شالودة ساختمان مجاور تا زير شالودة ساختمان در دست احداث در نظر مي­گيريم.</a:t>
            </a:r>
            <a:endParaRPr lang="en-US" dirty="0" smtClean="0">
              <a:cs typeface="B Nazanin"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rrowheads="1"/>
          </p:cNvSpPr>
          <p:nvPr>
            <p:ph type="title"/>
          </p:nvPr>
        </p:nvSpPr>
        <p:spPr/>
        <p:txBody>
          <a:bodyPr/>
          <a:lstStyle/>
          <a:p>
            <a:pPr eaLnBrk="1" hangingPunct="1">
              <a:defRPr/>
            </a:pPr>
            <a:r>
              <a:rPr lang="fa-IR" sz="4000" b="0" smtClean="0">
                <a:cs typeface="B Nazanin" pitchFamily="2" charset="-78"/>
              </a:rPr>
              <a:t>پارامترهاي طراحي سازه هاي نگهبان خرپايي</a:t>
            </a:r>
            <a:endParaRPr lang="en-US" sz="4000" b="0" smtClean="0">
              <a:cs typeface="B Nazanin" pitchFamily="2" charset="-78"/>
            </a:endParaRPr>
          </a:p>
        </p:txBody>
      </p:sp>
      <p:sp>
        <p:nvSpPr>
          <p:cNvPr id="31747" name="Rectangle 3"/>
          <p:cNvSpPr>
            <a:spLocks noGrp="1" noChangeArrowheads="1"/>
          </p:cNvSpPr>
          <p:nvPr>
            <p:ph type="body" idx="1"/>
          </p:nvPr>
        </p:nvSpPr>
        <p:spPr/>
        <p:txBody>
          <a:bodyPr/>
          <a:lstStyle/>
          <a:p>
            <a:pPr marL="609600" indent="-609600" algn="just" eaLnBrk="1" hangingPunct="1">
              <a:defRPr/>
            </a:pPr>
            <a:r>
              <a:rPr lang="fa-IR" dirty="0" smtClean="0">
                <a:cs typeface="B Nazanin" pitchFamily="2" charset="-78"/>
              </a:rPr>
              <a:t>سربار مجاور گود، </a:t>
            </a:r>
            <a:r>
              <a:rPr lang="en-US" dirty="0" smtClean="0">
                <a:cs typeface="B Nazanin" pitchFamily="2" charset="-78"/>
              </a:rPr>
              <a:t>Q</a:t>
            </a:r>
            <a:r>
              <a:rPr lang="fa-IR" dirty="0" smtClean="0">
                <a:cs typeface="B Nazanin" pitchFamily="2" charset="-78"/>
              </a:rPr>
              <a:t>: اين سربار مي تواند ناشي از توقف يا تردد وسايل نقليه در معابر مجاور، مصالح و تجهيزات قرار داده شده در زمينهاي مجاور بارهاي زنده و مردة ناشي از ساختمانهاي مجاور، بخش شيبدار زمين مجاور در زمينهاي شيبدار مجاور گود، و نظاير آن باشد.</a:t>
            </a:r>
            <a:endParaRPr lang="en-US" dirty="0" smtClean="0">
              <a:cs typeface="B Nazanin"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Rot="1" noChangeArrowheads="1"/>
          </p:cNvSpPr>
          <p:nvPr>
            <p:ph type="title"/>
          </p:nvPr>
        </p:nvSpPr>
        <p:spPr/>
        <p:txBody>
          <a:bodyPr/>
          <a:lstStyle/>
          <a:p>
            <a:pPr eaLnBrk="1" hangingPunct="1">
              <a:defRPr/>
            </a:pPr>
            <a:r>
              <a:rPr lang="fa-IR" sz="4000" b="0" smtClean="0">
                <a:cs typeface="B Nazanin" pitchFamily="2" charset="-78"/>
              </a:rPr>
              <a:t>پارامترهاي طراحي سازه هاي نگهبان خرپايي</a:t>
            </a:r>
            <a:endParaRPr lang="en-US" sz="4000" b="0" smtClean="0">
              <a:cs typeface="B Nazanin" pitchFamily="2" charset="-78"/>
            </a:endParaRPr>
          </a:p>
        </p:txBody>
      </p:sp>
      <p:sp>
        <p:nvSpPr>
          <p:cNvPr id="32771" name="Rectangle 3"/>
          <p:cNvSpPr>
            <a:spLocks noGrp="1" noChangeArrowheads="1"/>
          </p:cNvSpPr>
          <p:nvPr>
            <p:ph type="body" idx="1"/>
          </p:nvPr>
        </p:nvSpPr>
        <p:spPr/>
        <p:txBody>
          <a:bodyPr/>
          <a:lstStyle/>
          <a:p>
            <a:pPr algn="just" eaLnBrk="1" hangingPunct="1">
              <a:defRPr/>
            </a:pPr>
            <a:r>
              <a:rPr lang="fa-IR" smtClean="0">
                <a:cs typeface="B Nazanin" pitchFamily="2" charset="-78"/>
              </a:rPr>
              <a:t>فاصلة بين خرپاها، </a:t>
            </a:r>
            <a:r>
              <a:rPr lang="en-US" smtClean="0">
                <a:cs typeface="B Nazanin" pitchFamily="2" charset="-78"/>
              </a:rPr>
              <a:t>L</a:t>
            </a:r>
            <a:r>
              <a:rPr lang="fa-IR" smtClean="0">
                <a:cs typeface="B Nazanin" pitchFamily="2" charset="-78"/>
              </a:rPr>
              <a:t>: نحوة چيدمان خرپاها عموماً بايد به گونه اي باشد که فونداسيونهاي ساختمانهاي اصلي در دست احداث، بين اين خرپاها قرار گيرد. حدود مناسب و متعارف </a:t>
            </a:r>
            <a:r>
              <a:rPr lang="en-US" smtClean="0">
                <a:cs typeface="B Nazanin" pitchFamily="2" charset="-78"/>
              </a:rPr>
              <a:t>L</a:t>
            </a:r>
            <a:r>
              <a:rPr lang="fa-IR" smtClean="0">
                <a:cs typeface="B Nazanin" pitchFamily="2" charset="-78"/>
              </a:rPr>
              <a:t> در حدود 3 تا 5 متر است.</a:t>
            </a:r>
            <a:r>
              <a:rPr lang="en-US" smtClean="0">
                <a:cs typeface="B Nazanin" pitchFamily="2" charset="-78"/>
              </a:rPr>
              <a:t>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rrowheads="1"/>
          </p:cNvSpPr>
          <p:nvPr>
            <p:ph type="title"/>
          </p:nvPr>
        </p:nvSpPr>
        <p:spPr/>
        <p:txBody>
          <a:bodyPr/>
          <a:lstStyle/>
          <a:p>
            <a:pPr eaLnBrk="1" hangingPunct="1">
              <a:defRPr/>
            </a:pPr>
            <a:r>
              <a:rPr lang="fa-IR" sz="4000" b="0" smtClean="0">
                <a:cs typeface="B Nazanin" pitchFamily="2" charset="-78"/>
              </a:rPr>
              <a:t>پارامترهاي طراحي سازه هاي نگهبان خرپايي</a:t>
            </a:r>
            <a:endParaRPr lang="en-US" sz="4000" b="0" smtClean="0">
              <a:cs typeface="B Nazanin" pitchFamily="2" charset="-78"/>
            </a:endParaRPr>
          </a:p>
        </p:txBody>
      </p:sp>
      <p:sp>
        <p:nvSpPr>
          <p:cNvPr id="33795" name="Rectangle 3"/>
          <p:cNvSpPr>
            <a:spLocks noGrp="1" noChangeArrowheads="1"/>
          </p:cNvSpPr>
          <p:nvPr>
            <p:ph type="body" idx="1"/>
          </p:nvPr>
        </p:nvSpPr>
        <p:spPr/>
        <p:txBody>
          <a:bodyPr/>
          <a:lstStyle/>
          <a:p>
            <a:pPr algn="just" eaLnBrk="1" hangingPunct="1">
              <a:defRPr/>
            </a:pPr>
            <a:r>
              <a:rPr lang="fa-IR" dirty="0" smtClean="0">
                <a:cs typeface="B Nazanin" pitchFamily="2" charset="-78"/>
              </a:rPr>
              <a:t>مشخصات مکانيکي خاک: پارامترهاي مکانيکي خاک که بر رانش خاک جدارة گودبرداري تأثير مي گذارند، عبارتند از: مقاومت چسبندگي خاک </a:t>
            </a:r>
            <a:r>
              <a:rPr lang="en-US" dirty="0" smtClean="0">
                <a:cs typeface="B Nazanin" pitchFamily="2" charset="-78"/>
              </a:rPr>
              <a:t>(c)</a:t>
            </a:r>
            <a:r>
              <a:rPr lang="fa-IR" dirty="0" smtClean="0">
                <a:cs typeface="B Nazanin" pitchFamily="2" charset="-78"/>
              </a:rPr>
              <a:t>، زاوية اصطکاک داخلي خاک ، و وزن مخصوص يا دانسيتة خاک .</a:t>
            </a:r>
            <a:r>
              <a:rPr lang="en-US" dirty="0" smtClean="0">
                <a:cs typeface="B Nazanin" pitchFamily="2" charset="-78"/>
              </a:rPr>
              <a:t>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Rot="1" noChangeArrowheads="1"/>
          </p:cNvSpPr>
          <p:nvPr>
            <p:ph type="title"/>
          </p:nvPr>
        </p:nvSpPr>
        <p:spPr/>
        <p:txBody>
          <a:bodyPr/>
          <a:lstStyle/>
          <a:p>
            <a:pPr eaLnBrk="1" hangingPunct="1">
              <a:defRPr/>
            </a:pPr>
            <a:r>
              <a:rPr lang="fa-IR" b="0" smtClean="0">
                <a:cs typeface="B Nazanin" pitchFamily="2" charset="-78"/>
              </a:rPr>
              <a:t>منحني هاي کمک طراحي</a:t>
            </a:r>
            <a:endParaRPr lang="en-US" b="0" smtClean="0">
              <a:cs typeface="B Nazanin" pitchFamily="2" charset="-78"/>
            </a:endParaRPr>
          </a:p>
        </p:txBody>
      </p:sp>
      <p:sp>
        <p:nvSpPr>
          <p:cNvPr id="10243" name="Rectangle 3"/>
          <p:cNvSpPr>
            <a:spLocks noGrp="1" noChangeArrowheads="1"/>
          </p:cNvSpPr>
          <p:nvPr>
            <p:ph type="body" idx="1"/>
          </p:nvPr>
        </p:nvSpPr>
        <p:spPr/>
        <p:txBody>
          <a:bodyPr/>
          <a:lstStyle/>
          <a:p>
            <a:pPr algn="just" eaLnBrk="1" hangingPunct="1">
              <a:defRPr/>
            </a:pPr>
            <a:r>
              <a:rPr lang="fa-IR" dirty="0" smtClean="0">
                <a:cs typeface="B Nazanin" pitchFamily="2" charset="-78"/>
              </a:rPr>
              <a:t>در منحني هاي کمک طراحي ارائه شده، مقادير مشخصي براي پارامترهاي طراحي در نظر گرفته شده است:</a:t>
            </a:r>
          </a:p>
          <a:p>
            <a:pPr algn="just" eaLnBrk="1" hangingPunct="1">
              <a:defRPr/>
            </a:pPr>
            <a:r>
              <a:rPr lang="fa-IR" dirty="0" smtClean="0">
                <a:cs typeface="B Nazanin" pitchFamily="2" charset="-78"/>
              </a:rPr>
              <a:t>ارتفاع گود يا سازه، </a:t>
            </a:r>
            <a:r>
              <a:rPr lang="en-US" dirty="0" smtClean="0">
                <a:cs typeface="B Nazanin" pitchFamily="2" charset="-78"/>
              </a:rPr>
              <a:t>H</a:t>
            </a:r>
            <a:r>
              <a:rPr lang="fa-IR" dirty="0" smtClean="0">
                <a:cs typeface="B Nazanin" pitchFamily="2" charset="-78"/>
              </a:rPr>
              <a:t>: 4 ، 7 ، 10 ، 13 ، و 16 متر.</a:t>
            </a:r>
          </a:p>
          <a:p>
            <a:pPr algn="just" eaLnBrk="1" hangingPunct="1">
              <a:defRPr/>
            </a:pPr>
            <a:r>
              <a:rPr lang="fa-IR" dirty="0" smtClean="0">
                <a:cs typeface="B Nazanin" pitchFamily="2" charset="-78"/>
              </a:rPr>
              <a:t>فاصلة بين خرپاها، </a:t>
            </a:r>
            <a:r>
              <a:rPr lang="en-US" dirty="0" smtClean="0">
                <a:cs typeface="B Nazanin" pitchFamily="2" charset="-78"/>
              </a:rPr>
              <a:t>L</a:t>
            </a:r>
            <a:r>
              <a:rPr lang="fa-IR" dirty="0" smtClean="0">
                <a:cs typeface="B Nazanin" pitchFamily="2" charset="-78"/>
              </a:rPr>
              <a:t>: 3 ، 4 ، و 5 متر</a:t>
            </a:r>
          </a:p>
          <a:p>
            <a:pPr algn="just" eaLnBrk="1" hangingPunct="1">
              <a:defRPr/>
            </a:pPr>
            <a:r>
              <a:rPr lang="fa-IR" dirty="0" smtClean="0">
                <a:cs typeface="B Nazanin" pitchFamily="2" charset="-78"/>
              </a:rPr>
              <a:t>سربار کنار گود،</a:t>
            </a:r>
            <a:r>
              <a:rPr lang="en-US" dirty="0" smtClean="0">
                <a:cs typeface="B Nazanin" pitchFamily="2" charset="-78"/>
              </a:rPr>
              <a:t>Q </a:t>
            </a:r>
            <a:r>
              <a:rPr lang="fa-IR" dirty="0" smtClean="0">
                <a:cs typeface="B Nazanin" pitchFamily="2" charset="-78"/>
              </a:rPr>
              <a:t>: 0 ، 2 ، 4 ، و 6 تن بر متر مربع</a:t>
            </a:r>
            <a:r>
              <a:rPr lang="en-US" dirty="0" smtClean="0">
                <a:cs typeface="B Nazanin" pitchFamily="2" charset="-78"/>
              </a:rPr>
              <a:t>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Rot="1" noChangeArrowheads="1"/>
          </p:cNvSpPr>
          <p:nvPr>
            <p:ph type="title"/>
          </p:nvPr>
        </p:nvSpPr>
        <p:spPr/>
        <p:txBody>
          <a:bodyPr/>
          <a:lstStyle/>
          <a:p>
            <a:pPr eaLnBrk="1" hangingPunct="1">
              <a:defRPr/>
            </a:pPr>
            <a:r>
              <a:rPr lang="fa-IR" b="0" dirty="0" smtClean="0">
                <a:cs typeface="B Nazanin" pitchFamily="2" charset="-78"/>
              </a:rPr>
              <a:t>منحني هاي کمک طراحي</a:t>
            </a:r>
            <a:endParaRPr lang="en-US" b="0" dirty="0" smtClean="0">
              <a:cs typeface="B Nazanin" pitchFamily="2" charset="-78"/>
            </a:endParaRPr>
          </a:p>
        </p:txBody>
      </p:sp>
      <p:sp>
        <p:nvSpPr>
          <p:cNvPr id="3075" name="Rectangle 3"/>
          <p:cNvSpPr>
            <a:spLocks noGrp="1" noChangeArrowheads="1"/>
          </p:cNvSpPr>
          <p:nvPr>
            <p:ph type="body" idx="1"/>
          </p:nvPr>
        </p:nvSpPr>
        <p:spPr/>
        <p:txBody>
          <a:bodyPr/>
          <a:lstStyle/>
          <a:p>
            <a:pPr marL="609600" indent="-609600" algn="just" eaLnBrk="1" hangingPunct="1">
              <a:defRPr/>
            </a:pPr>
            <a:r>
              <a:rPr lang="fa-IR" dirty="0" smtClean="0">
                <a:cs typeface="B Nazanin" pitchFamily="2" charset="-78"/>
              </a:rPr>
              <a:t>در صورتي که </a:t>
            </a:r>
            <a:r>
              <a:rPr lang="en-US" dirty="0" smtClean="0">
                <a:cs typeface="B Nazanin" pitchFamily="2" charset="-78"/>
              </a:rPr>
              <a:t>H </a:t>
            </a:r>
            <a:r>
              <a:rPr lang="fa-IR" dirty="0" smtClean="0">
                <a:cs typeface="B Nazanin" pitchFamily="2" charset="-78"/>
              </a:rPr>
              <a:t>يا </a:t>
            </a:r>
            <a:r>
              <a:rPr lang="en-US" dirty="0" smtClean="0">
                <a:cs typeface="B Nazanin" pitchFamily="2" charset="-78"/>
              </a:rPr>
              <a:t>L  </a:t>
            </a:r>
            <a:r>
              <a:rPr lang="fa-IR" dirty="0" smtClean="0">
                <a:cs typeface="B Nazanin" pitchFamily="2" charset="-78"/>
              </a:rPr>
              <a:t>يا </a:t>
            </a:r>
            <a:r>
              <a:rPr lang="en-US" dirty="0" smtClean="0">
                <a:cs typeface="B Nazanin" pitchFamily="2" charset="-78"/>
              </a:rPr>
              <a:t>Q</a:t>
            </a:r>
            <a:r>
              <a:rPr lang="fa-IR" dirty="0" smtClean="0">
                <a:cs typeface="B Nazanin" pitchFamily="2" charset="-78"/>
              </a:rPr>
              <a:t> در پروژة مورد نظر ما، بين دو تا از اعداد نظير در فوق قرار گيرد از منحني مربوط به عدد بزرگتر استفاده مي­کنيم، و گرنه بايد به جاي استفاده از منحني­هاي کمک طراحي، با توجه به مباني محاسباتي ارائه شده، سازة نگهبان را خودمان محاسبه و طراحي کنيم.</a:t>
            </a:r>
            <a:endParaRPr lang="en-US" dirty="0" smtClean="0">
              <a:cs typeface="B Nazanin" pitchFamily="2" charset="-7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Rot="1" noChangeArrowheads="1"/>
          </p:cNvSpPr>
          <p:nvPr>
            <p:ph type="title"/>
          </p:nvPr>
        </p:nvSpPr>
        <p:spPr/>
        <p:txBody>
          <a:bodyPr/>
          <a:lstStyle/>
          <a:p>
            <a:pPr eaLnBrk="1" hangingPunct="1">
              <a:defRPr/>
            </a:pPr>
            <a:r>
              <a:rPr lang="fa-IR" b="0" smtClean="0">
                <a:cs typeface="B Nazanin" pitchFamily="2" charset="-78"/>
              </a:rPr>
              <a:t>منحني هاي کمک طراحي</a:t>
            </a:r>
            <a:endParaRPr lang="en-US" b="0" smtClean="0">
              <a:cs typeface="B Nazanin" pitchFamily="2" charset="-78"/>
            </a:endParaRPr>
          </a:p>
        </p:txBody>
      </p:sp>
      <p:sp>
        <p:nvSpPr>
          <p:cNvPr id="4099" name="Rectangle 3"/>
          <p:cNvSpPr>
            <a:spLocks noGrp="1" noChangeArrowheads="1"/>
          </p:cNvSpPr>
          <p:nvPr>
            <p:ph type="body" idx="1"/>
          </p:nvPr>
        </p:nvSpPr>
        <p:spPr/>
        <p:txBody>
          <a:bodyPr/>
          <a:lstStyle/>
          <a:p>
            <a:pPr marL="609600" indent="-609600" algn="just" eaLnBrk="1" hangingPunct="1">
              <a:defRPr/>
            </a:pPr>
            <a:r>
              <a:rPr lang="fa-IR" smtClean="0">
                <a:cs typeface="B Nazanin" pitchFamily="2" charset="-78"/>
              </a:rPr>
              <a:t>مقدار </a:t>
            </a:r>
            <a:r>
              <a:rPr lang="en-US" smtClean="0">
                <a:cs typeface="B Nazanin" pitchFamily="2" charset="-78"/>
              </a:rPr>
              <a:t>Q</a:t>
            </a:r>
            <a:r>
              <a:rPr lang="fa-IR" smtClean="0">
                <a:cs typeface="B Nazanin" pitchFamily="2" charset="-78"/>
              </a:rPr>
              <a:t> ناشي از ساختمان مجاور را بايد با توجه به بارهاي زنده و مردة وارد بر هر طبقة آن محاسبه کرده و اين مقادير را براي کلية سقفهاي آن محاسبه کنيم. ميتوانيم </a:t>
            </a:r>
            <a:r>
              <a:rPr lang="en-US" smtClean="0">
                <a:cs typeface="B Nazanin" pitchFamily="2" charset="-78"/>
              </a:rPr>
              <a:t>Q</a:t>
            </a:r>
            <a:r>
              <a:rPr lang="fa-IR" smtClean="0">
                <a:cs typeface="B Nazanin" pitchFamily="2" charset="-78"/>
              </a:rPr>
              <a:t>  را در ساختمانها به ازاي هر متر مربع هر سقف برابر با يک تن بر متر مربع در نظر بگيريم. در اين صورت مقادير 2 ، 4 ، و 6 تن بر متر مربع فوق نشان دهندة ساختمانهاي مجاور 2، 4 ، 6 طبقه خواهند بود.</a:t>
            </a:r>
            <a:endParaRPr lang="en-US" smtClean="0">
              <a:cs typeface="B Nazanin" pitchFamily="2" charset="-7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Rot="1" noChangeArrowheads="1"/>
          </p:cNvSpPr>
          <p:nvPr>
            <p:ph type="title"/>
          </p:nvPr>
        </p:nvSpPr>
        <p:spPr/>
        <p:txBody>
          <a:bodyPr/>
          <a:lstStyle/>
          <a:p>
            <a:pPr eaLnBrk="1" hangingPunct="1">
              <a:defRPr/>
            </a:pPr>
            <a:r>
              <a:rPr lang="fa-IR" b="0" dirty="0" smtClean="0">
                <a:cs typeface="B Nazanin" pitchFamily="2" charset="-78"/>
              </a:rPr>
              <a:t>منحني هاي کمک طراحي</a:t>
            </a:r>
            <a:endParaRPr lang="en-US" b="0" dirty="0" smtClean="0">
              <a:cs typeface="B Nazanin" pitchFamily="2" charset="-78"/>
            </a:endParaRPr>
          </a:p>
        </p:txBody>
      </p:sp>
      <p:sp>
        <p:nvSpPr>
          <p:cNvPr id="5123" name="Rectangle 3"/>
          <p:cNvSpPr>
            <a:spLocks noGrp="1" noChangeArrowheads="1"/>
          </p:cNvSpPr>
          <p:nvPr>
            <p:ph type="body" idx="1"/>
          </p:nvPr>
        </p:nvSpPr>
        <p:spPr/>
        <p:txBody>
          <a:bodyPr/>
          <a:lstStyle/>
          <a:p>
            <a:pPr marL="609600" indent="-609600" algn="just" eaLnBrk="1" hangingPunct="1">
              <a:defRPr/>
            </a:pPr>
            <a:r>
              <a:rPr lang="fa-IR" dirty="0" smtClean="0">
                <a:cs typeface="B Nazanin" pitchFamily="2" charset="-78"/>
              </a:rPr>
              <a:t>نشان دهندة آن است که مقدار </a:t>
            </a:r>
            <a:r>
              <a:rPr lang="en-US" dirty="0" smtClean="0">
                <a:cs typeface="B Nazanin" pitchFamily="2" charset="-78"/>
              </a:rPr>
              <a:t>Q</a:t>
            </a:r>
            <a:r>
              <a:rPr lang="fa-IR" dirty="0" smtClean="0">
                <a:cs typeface="B Nazanin" pitchFamily="2" charset="-78"/>
              </a:rPr>
              <a:t>  ناچيز و قابل صرفنظر کردن است.  الزاماً به معناي آن نيست که در مجاور گود زمين يا معبر وجود دارد. همچنين براي زمين يا معبر مجاور گود، الزاماً  نيست، بلکه بايد آن را با قضاوت مهندسي و نيز در صورت لزوم و امکان با استفاده از آيين نامه هاي مربوطه تخمين بزنيم.</a:t>
            </a:r>
            <a:endParaRPr lang="en-US" dirty="0" smtClean="0">
              <a:cs typeface="B Nazanin" pitchFamily="2" charset="-7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rrowheads="1"/>
          </p:cNvSpPr>
          <p:nvPr>
            <p:ph type="title"/>
          </p:nvPr>
        </p:nvSpPr>
        <p:spPr/>
        <p:txBody>
          <a:bodyPr/>
          <a:lstStyle/>
          <a:p>
            <a:pPr eaLnBrk="1" hangingPunct="1">
              <a:defRPr/>
            </a:pPr>
            <a:r>
              <a:rPr lang="fa-IR" b="0" dirty="0" smtClean="0">
                <a:cs typeface="B Nazanin" pitchFamily="2" charset="-78"/>
              </a:rPr>
              <a:t>انواع نمودارهاي کمک طراحي</a:t>
            </a:r>
            <a:r>
              <a:rPr lang="en-US" dirty="0" smtClean="0">
                <a:cs typeface="B Nazanin" pitchFamily="2" charset="-78"/>
              </a:rPr>
              <a:t> </a:t>
            </a:r>
          </a:p>
        </p:txBody>
      </p:sp>
      <p:sp>
        <p:nvSpPr>
          <p:cNvPr id="6147" name="Rectangle 3"/>
          <p:cNvSpPr>
            <a:spLocks noGrp="1" noChangeArrowheads="1"/>
          </p:cNvSpPr>
          <p:nvPr>
            <p:ph type="body" idx="1"/>
          </p:nvPr>
        </p:nvSpPr>
        <p:spPr/>
        <p:txBody>
          <a:bodyPr/>
          <a:lstStyle/>
          <a:p>
            <a:pPr algn="just" eaLnBrk="1" hangingPunct="1">
              <a:defRPr/>
            </a:pPr>
            <a:r>
              <a:rPr lang="fa-IR" dirty="0" smtClean="0">
                <a:cs typeface="B Nazanin" pitchFamily="2" charset="-78"/>
              </a:rPr>
              <a:t>نمودارهاي کمک طراحي، که در اين فصل بررسي ميشوند، به سه نوع تقسيم ميشوند:</a:t>
            </a:r>
          </a:p>
          <a:p>
            <a:pPr algn="just" eaLnBrk="1" hangingPunct="1">
              <a:defRPr/>
            </a:pPr>
            <a:r>
              <a:rPr lang="fa-IR" dirty="0" smtClean="0">
                <a:cs typeface="B Nazanin" pitchFamily="2" charset="-78"/>
              </a:rPr>
              <a:t>نمودارهاي تعيين نوع سازة نگهبان</a:t>
            </a:r>
          </a:p>
          <a:p>
            <a:pPr algn="just" eaLnBrk="1" hangingPunct="1">
              <a:defRPr/>
            </a:pPr>
            <a:r>
              <a:rPr lang="fa-IR" dirty="0" smtClean="0">
                <a:cs typeface="B Nazanin" pitchFamily="2" charset="-78"/>
              </a:rPr>
              <a:t>نمودارهاي تعيين ابعاد پي در پلان</a:t>
            </a:r>
          </a:p>
          <a:p>
            <a:pPr algn="just" eaLnBrk="1" hangingPunct="1">
              <a:defRPr/>
            </a:pPr>
            <a:r>
              <a:rPr lang="fa-IR" dirty="0" smtClean="0">
                <a:cs typeface="B Nazanin" pitchFamily="2" charset="-78"/>
              </a:rPr>
              <a:t>نمودارهاي تعيين نوع و طول شمع</a:t>
            </a:r>
            <a:endParaRPr lang="en-US" dirty="0" smtClean="0">
              <a:cs typeface="B Nazanin" pitchFamily="2" charset="-78"/>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rrowheads="1"/>
          </p:cNvSpPr>
          <p:nvPr>
            <p:ph type="title"/>
          </p:nvPr>
        </p:nvSpPr>
        <p:spPr/>
        <p:txBody>
          <a:bodyPr/>
          <a:lstStyle/>
          <a:p>
            <a:pPr eaLnBrk="1" hangingPunct="1">
              <a:defRPr/>
            </a:pPr>
            <a:r>
              <a:rPr lang="fa-IR" sz="4000" b="0" dirty="0" smtClean="0">
                <a:cs typeface="B Nazanin" pitchFamily="2" charset="-78"/>
              </a:rPr>
              <a:t>نحوة استفاده از نمودارهاي انتخاب نوع سازة نگهبان</a:t>
            </a:r>
            <a:r>
              <a:rPr lang="en-US" sz="4000" dirty="0" smtClean="0">
                <a:cs typeface="B Nazanin" pitchFamily="2" charset="-78"/>
              </a:rPr>
              <a:t> </a:t>
            </a:r>
          </a:p>
        </p:txBody>
      </p:sp>
      <p:sp>
        <p:nvSpPr>
          <p:cNvPr id="7171" name="Rectangle 3"/>
          <p:cNvSpPr>
            <a:spLocks noGrp="1" noChangeArrowheads="1"/>
          </p:cNvSpPr>
          <p:nvPr>
            <p:ph type="body" idx="1"/>
          </p:nvPr>
        </p:nvSpPr>
        <p:spPr/>
        <p:txBody>
          <a:bodyPr/>
          <a:lstStyle/>
          <a:p>
            <a:pPr marL="609600" indent="-609600" algn="just" eaLnBrk="1" hangingPunct="1">
              <a:lnSpc>
                <a:spcPct val="80000"/>
              </a:lnSpc>
              <a:buFontTx/>
              <a:buAutoNum type="arabicPeriod"/>
              <a:defRPr/>
            </a:pPr>
            <a:r>
              <a:rPr lang="fa-IR" sz="2400" dirty="0" smtClean="0">
                <a:cs typeface="B Nazanin" pitchFamily="2" charset="-78"/>
              </a:rPr>
              <a:t>بسته به مقادير </a:t>
            </a:r>
            <a:r>
              <a:rPr lang="en-US" sz="2400" dirty="0" smtClean="0">
                <a:cs typeface="B Nazanin" pitchFamily="2" charset="-78"/>
              </a:rPr>
              <a:t>H</a:t>
            </a:r>
            <a:r>
              <a:rPr lang="fa-IR" sz="2400" dirty="0" smtClean="0">
                <a:cs typeface="B Nazanin" pitchFamily="2" charset="-78"/>
              </a:rPr>
              <a:t> ، </a:t>
            </a:r>
            <a:r>
              <a:rPr lang="en-US" sz="2400" dirty="0" smtClean="0">
                <a:cs typeface="B Nazanin" pitchFamily="2" charset="-78"/>
              </a:rPr>
              <a:t>L</a:t>
            </a:r>
            <a:r>
              <a:rPr lang="fa-IR" sz="2400" dirty="0" smtClean="0">
                <a:cs typeface="B Nazanin" pitchFamily="2" charset="-78"/>
              </a:rPr>
              <a:t> و </a:t>
            </a:r>
            <a:r>
              <a:rPr lang="en-US" sz="2400" dirty="0" smtClean="0">
                <a:cs typeface="B Nazanin" pitchFamily="2" charset="-78"/>
              </a:rPr>
              <a:t>Q</a:t>
            </a:r>
            <a:r>
              <a:rPr lang="fa-IR" sz="2400" dirty="0" smtClean="0">
                <a:cs typeface="B Nazanin" pitchFamily="2" charset="-78"/>
              </a:rPr>
              <a:t> در طرح مورد نظر ما، نمودار مربوط به آن را انتخاب ميکنيم.</a:t>
            </a:r>
            <a:endParaRPr lang="fa-IR" sz="2400" b="1" dirty="0" smtClean="0">
              <a:cs typeface="B Nazanin" pitchFamily="2" charset="-78"/>
            </a:endParaRPr>
          </a:p>
          <a:p>
            <a:pPr marL="609600" indent="-609600" algn="just" eaLnBrk="1" hangingPunct="1">
              <a:lnSpc>
                <a:spcPct val="80000"/>
              </a:lnSpc>
              <a:buFontTx/>
              <a:buAutoNum type="arabicPeriod"/>
              <a:defRPr/>
            </a:pPr>
            <a:r>
              <a:rPr lang="fa-IR" sz="2400" b="1" dirty="0" smtClean="0">
                <a:cs typeface="B Nazanin" pitchFamily="2" charset="-78"/>
              </a:rPr>
              <a:t> </a:t>
            </a:r>
            <a:r>
              <a:rPr lang="fa-IR" sz="2400" dirty="0" smtClean="0">
                <a:cs typeface="B Nazanin" pitchFamily="2" charset="-78"/>
              </a:rPr>
              <a:t>را بر روي محور افقي و </a:t>
            </a:r>
            <a:r>
              <a:rPr lang="en-US" sz="2400" dirty="0" smtClean="0">
                <a:cs typeface="B Nazanin" pitchFamily="2" charset="-78"/>
              </a:rPr>
              <a:t>c</a:t>
            </a:r>
            <a:r>
              <a:rPr lang="fa-IR" sz="2400" dirty="0" smtClean="0">
                <a:cs typeface="B Nazanin" pitchFamily="2" charset="-78"/>
              </a:rPr>
              <a:t> را بر روي محور قائم مشخص مي کنيم. از اين نقاط خطوطي را به ترتيب عمود بر محورهاي افقي و قائم رسم مي کنيم. اين دو خط يکديگر را در يک نقطه قطع مي کنند.</a:t>
            </a:r>
          </a:p>
          <a:p>
            <a:pPr marL="609600" indent="-609600" algn="just" eaLnBrk="1" hangingPunct="1">
              <a:lnSpc>
                <a:spcPct val="80000"/>
              </a:lnSpc>
              <a:buFontTx/>
              <a:buAutoNum type="arabicPeriod"/>
              <a:defRPr/>
            </a:pPr>
            <a:r>
              <a:rPr lang="fa-IR" sz="2400" dirty="0" smtClean="0">
                <a:cs typeface="B Nazanin" pitchFamily="2" charset="-78"/>
              </a:rPr>
              <a:t>اگر اين نقطه در يکي از نواحي </a:t>
            </a:r>
            <a:r>
              <a:rPr lang="en-US" sz="2400" dirty="0" smtClean="0">
                <a:cs typeface="B Nazanin" pitchFamily="2" charset="-78"/>
              </a:rPr>
              <a:t>I </a:t>
            </a:r>
            <a:r>
              <a:rPr lang="fa-IR" sz="2400" dirty="0" smtClean="0">
                <a:cs typeface="B Nazanin" pitchFamily="2" charset="-78"/>
              </a:rPr>
              <a:t>يا </a:t>
            </a:r>
            <a:r>
              <a:rPr lang="en-US" sz="2400" dirty="0" smtClean="0">
                <a:cs typeface="B Nazanin" pitchFamily="2" charset="-78"/>
              </a:rPr>
              <a:t>II </a:t>
            </a:r>
            <a:r>
              <a:rPr lang="fa-IR" sz="2400" dirty="0" smtClean="0">
                <a:cs typeface="B Nazanin" pitchFamily="2" charset="-78"/>
              </a:rPr>
              <a:t>يا </a:t>
            </a:r>
            <a:r>
              <a:rPr lang="en-US" sz="2400" dirty="0" smtClean="0">
                <a:cs typeface="B Nazanin" pitchFamily="2" charset="-78"/>
              </a:rPr>
              <a:t>III</a:t>
            </a:r>
            <a:r>
              <a:rPr lang="fa-IR" sz="2400" dirty="0" smtClean="0">
                <a:cs typeface="B Nazanin" pitchFamily="2" charset="-78"/>
              </a:rPr>
              <a:t>  مطابق شکل قرار گرفت، سازة</a:t>
            </a:r>
            <a:r>
              <a:rPr lang="en-US" sz="2400" dirty="0" smtClean="0">
                <a:cs typeface="B Nazanin" pitchFamily="2" charset="-78"/>
              </a:rPr>
              <a:t>I </a:t>
            </a:r>
            <a:r>
              <a:rPr lang="fa-IR" sz="2400" dirty="0" smtClean="0">
                <a:cs typeface="B Nazanin" pitchFamily="2" charset="-78"/>
              </a:rPr>
              <a:t> ، </a:t>
            </a:r>
            <a:r>
              <a:rPr lang="en-US" sz="2400" dirty="0" smtClean="0">
                <a:cs typeface="B Nazanin" pitchFamily="2" charset="-78"/>
              </a:rPr>
              <a:t>II </a:t>
            </a:r>
            <a:r>
              <a:rPr lang="fa-IR" sz="2400" dirty="0" smtClean="0">
                <a:cs typeface="B Nazanin" pitchFamily="2" charset="-78"/>
              </a:rPr>
              <a:t>يا </a:t>
            </a:r>
            <a:r>
              <a:rPr lang="en-US" sz="2400" dirty="0" smtClean="0">
                <a:cs typeface="B Nazanin" pitchFamily="2" charset="-78"/>
              </a:rPr>
              <a:t>III</a:t>
            </a:r>
            <a:r>
              <a:rPr lang="fa-IR" sz="2400" dirty="0" smtClean="0">
                <a:cs typeface="B Nazanin" pitchFamily="2" charset="-78"/>
              </a:rPr>
              <a:t>  را انتخاب مي کنيم.</a:t>
            </a:r>
          </a:p>
          <a:p>
            <a:pPr marL="609600" indent="-609600" algn="just" eaLnBrk="1" hangingPunct="1">
              <a:lnSpc>
                <a:spcPct val="80000"/>
              </a:lnSpc>
              <a:buFontTx/>
              <a:buAutoNum type="arabicPeriod"/>
              <a:defRPr/>
            </a:pPr>
            <a:r>
              <a:rPr lang="fa-IR" sz="2400" dirty="0" smtClean="0">
                <a:cs typeface="B Nazanin" pitchFamily="2" charset="-78"/>
              </a:rPr>
              <a:t>اگر نقطة مزبور در ناحية « عدم نياز» قرار گرفت، معناي آن اين است که گود پايدار است و نيازي به سازة نگهبان ندارد.</a:t>
            </a:r>
          </a:p>
          <a:p>
            <a:pPr marL="609600" indent="-609600" algn="just" eaLnBrk="1" hangingPunct="1">
              <a:lnSpc>
                <a:spcPct val="80000"/>
              </a:lnSpc>
              <a:buFontTx/>
              <a:buAutoNum type="arabicPeriod"/>
              <a:defRPr/>
            </a:pPr>
            <a:r>
              <a:rPr lang="fa-IR" sz="2400" dirty="0" smtClean="0">
                <a:cs typeface="B Nazanin" pitchFamily="2" charset="-78"/>
              </a:rPr>
              <a:t>در صورتي که نقطة مزبور در ناحية </a:t>
            </a:r>
            <a:r>
              <a:rPr lang="en-US" sz="2400" dirty="0" smtClean="0">
                <a:cs typeface="B Nazanin" pitchFamily="2" charset="-78"/>
              </a:rPr>
              <a:t>IV</a:t>
            </a:r>
            <a:r>
              <a:rPr lang="fa-IR" sz="2400" dirty="0" smtClean="0">
                <a:cs typeface="B Nazanin" pitchFamily="2" charset="-78"/>
              </a:rPr>
              <a:t>  قرار گيرد، نشان دهندة آن است که خاک بسيار ضعيف است و منحنيها و نقشه هاي ارائه شده براي پاسخگويي به شرايط موجود کافي نيستند و مطالعات ژئوتکنيکي گود و طراحي سازة نگهبان بايد به صورت خاص و بر اساس بررسيهاي بيشتر محلي انجام شود. اين نوع سازة نگهبان را « سازة نگهبان خاص» مي ناميم.</a:t>
            </a:r>
            <a:r>
              <a:rPr lang="en-US" sz="2000" dirty="0" smtClean="0">
                <a:cs typeface="B Nazanin" pitchFamily="2" charset="-78"/>
              </a:rPr>
              <a:t>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Rot="1" noChangeArrowheads="1"/>
          </p:cNvSpPr>
          <p:nvPr>
            <p:ph type="title"/>
          </p:nvPr>
        </p:nvSpPr>
        <p:spPr/>
        <p:txBody>
          <a:bodyPr/>
          <a:lstStyle/>
          <a:p>
            <a:pPr eaLnBrk="1" hangingPunct="1">
              <a:defRPr/>
            </a:pPr>
            <a:r>
              <a:rPr lang="fa-IR" sz="4000" b="0" dirty="0" smtClean="0">
                <a:cs typeface="B Nazanin" pitchFamily="2" charset="-78"/>
              </a:rPr>
              <a:t>نمودارهاي تعيين ابعاد پي در پلان و نحوة استفاده از آنها</a:t>
            </a:r>
            <a:r>
              <a:rPr lang="en-US" sz="4000" dirty="0" smtClean="0">
                <a:cs typeface="B Nazanin" pitchFamily="2" charset="-78"/>
              </a:rPr>
              <a:t> </a:t>
            </a:r>
          </a:p>
        </p:txBody>
      </p:sp>
      <p:sp>
        <p:nvSpPr>
          <p:cNvPr id="8195" name="Rectangle 3"/>
          <p:cNvSpPr>
            <a:spLocks noGrp="1" noChangeArrowheads="1"/>
          </p:cNvSpPr>
          <p:nvPr>
            <p:ph type="body" idx="1"/>
          </p:nvPr>
        </p:nvSpPr>
        <p:spPr/>
        <p:txBody>
          <a:bodyPr/>
          <a:lstStyle/>
          <a:p>
            <a:pPr marL="609600" indent="-609600" algn="just" eaLnBrk="1" hangingPunct="1">
              <a:lnSpc>
                <a:spcPct val="90000"/>
              </a:lnSpc>
              <a:defRPr/>
            </a:pPr>
            <a:r>
              <a:rPr lang="fa-IR" dirty="0" smtClean="0">
                <a:cs typeface="B Nazanin" pitchFamily="2" charset="-78"/>
              </a:rPr>
              <a:t>بسته به مقادير </a:t>
            </a:r>
            <a:r>
              <a:rPr lang="en-US" dirty="0" smtClean="0">
                <a:cs typeface="B Nazanin" pitchFamily="2" charset="-78"/>
              </a:rPr>
              <a:t>H</a:t>
            </a:r>
            <a:r>
              <a:rPr lang="fa-IR" dirty="0" smtClean="0">
                <a:cs typeface="B Nazanin" pitchFamily="2" charset="-78"/>
              </a:rPr>
              <a:t> ، </a:t>
            </a:r>
            <a:r>
              <a:rPr lang="en-US" dirty="0" smtClean="0">
                <a:cs typeface="B Nazanin" pitchFamily="2" charset="-78"/>
              </a:rPr>
              <a:t>L</a:t>
            </a:r>
            <a:r>
              <a:rPr lang="fa-IR" dirty="0" smtClean="0">
                <a:cs typeface="B Nazanin" pitchFamily="2" charset="-78"/>
              </a:rPr>
              <a:t> ، و </a:t>
            </a:r>
            <a:r>
              <a:rPr lang="en-US" dirty="0" smtClean="0">
                <a:cs typeface="B Nazanin" pitchFamily="2" charset="-78"/>
              </a:rPr>
              <a:t>Q</a:t>
            </a:r>
            <a:r>
              <a:rPr lang="fa-IR" dirty="0" smtClean="0">
                <a:cs typeface="B Nazanin" pitchFamily="2" charset="-78"/>
              </a:rPr>
              <a:t> ، نمودار مربوط را انتخاب مي کنيم.</a:t>
            </a:r>
          </a:p>
          <a:p>
            <a:pPr marL="609600" indent="-609600" algn="just" eaLnBrk="1" hangingPunct="1">
              <a:lnSpc>
                <a:spcPct val="90000"/>
              </a:lnSpc>
              <a:defRPr/>
            </a:pPr>
            <a:r>
              <a:rPr lang="fa-IR" dirty="0" smtClean="0">
                <a:cs typeface="B Nazanin" pitchFamily="2" charset="-78"/>
              </a:rPr>
              <a:t> را بر روي محور افقي و </a:t>
            </a:r>
            <a:r>
              <a:rPr lang="en-US" dirty="0" smtClean="0">
                <a:cs typeface="B Nazanin" pitchFamily="2" charset="-78"/>
              </a:rPr>
              <a:t>c</a:t>
            </a:r>
            <a:r>
              <a:rPr lang="fa-IR" dirty="0" smtClean="0">
                <a:cs typeface="B Nazanin" pitchFamily="2" charset="-78"/>
              </a:rPr>
              <a:t> را بر محور قائم مشخص مي کنيم. از اين نقاط خطوطي را به ترتيب عمود بر محورهاي افقي و قائم رسم مي کنيم. اين دو خط يکديگر را در يک نقطه قطع مي کنند.</a:t>
            </a:r>
          </a:p>
          <a:p>
            <a:pPr marL="609600" indent="-609600" algn="just" eaLnBrk="1" hangingPunct="1">
              <a:lnSpc>
                <a:spcPct val="90000"/>
              </a:lnSpc>
              <a:defRPr/>
            </a:pPr>
            <a:r>
              <a:rPr lang="fa-IR" dirty="0" smtClean="0">
                <a:cs typeface="B Nazanin" pitchFamily="2" charset="-78"/>
              </a:rPr>
              <a:t>اگر اين نقطه بر روي يکي از خطوط دوم، سوم، يا چهارم بيفتد، مقدار عددي را که بر روي هر يک از خطوط نوشته شده است، به عنوان  انتخاب مي کنيم.</a:t>
            </a:r>
            <a:endParaRPr lang="en-US" dirty="0" smtClean="0">
              <a:cs typeface="B Nazanin" pitchFamily="2" charset="-7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rrowheads="1"/>
          </p:cNvSpPr>
          <p:nvPr>
            <p:ph type="title"/>
          </p:nvPr>
        </p:nvSpPr>
        <p:spPr>
          <a:xfrm>
            <a:off x="457200" y="274638"/>
            <a:ext cx="8229600" cy="792162"/>
          </a:xfrm>
        </p:spPr>
        <p:txBody>
          <a:bodyPr/>
          <a:lstStyle/>
          <a:p>
            <a:pPr eaLnBrk="1" hangingPunct="1">
              <a:defRPr/>
            </a:pPr>
            <a:r>
              <a:rPr lang="fa-IR" sz="4000" b="0" dirty="0" smtClean="0">
                <a:cs typeface="B Nazanin" pitchFamily="2" charset="-78"/>
              </a:rPr>
              <a:t>نمودارهاي تعيين ابعاد پي در پلان و نحوة استفاده از آنها</a:t>
            </a:r>
            <a:endParaRPr lang="en-US" sz="4000" b="0" dirty="0" smtClean="0">
              <a:cs typeface="B Nazanin" pitchFamily="2" charset="-78"/>
            </a:endParaRPr>
          </a:p>
        </p:txBody>
      </p:sp>
      <p:sp>
        <p:nvSpPr>
          <p:cNvPr id="9219" name="Rectangle 3"/>
          <p:cNvSpPr>
            <a:spLocks noGrp="1" noChangeArrowheads="1"/>
          </p:cNvSpPr>
          <p:nvPr>
            <p:ph type="body" idx="1"/>
          </p:nvPr>
        </p:nvSpPr>
        <p:spPr>
          <a:xfrm>
            <a:off x="457200" y="1066800"/>
            <a:ext cx="8229600" cy="5059363"/>
          </a:xfrm>
        </p:spPr>
        <p:txBody>
          <a:bodyPr/>
          <a:lstStyle/>
          <a:p>
            <a:pPr marL="609600" indent="-609600" algn="just" eaLnBrk="1" hangingPunct="1">
              <a:lnSpc>
                <a:spcPct val="90000"/>
              </a:lnSpc>
              <a:defRPr/>
            </a:pPr>
            <a:r>
              <a:rPr lang="fa-IR" dirty="0" smtClean="0">
                <a:cs typeface="B Nazanin" pitchFamily="2" charset="-78"/>
              </a:rPr>
              <a:t>اگر اين نقطه در بالادست خط دوم بيفتد، همان عدد نوشته شده بر روي خط دوم را به عنوان  انتخاب ميکنيم.</a:t>
            </a:r>
          </a:p>
          <a:p>
            <a:pPr marL="609600" indent="-609600" algn="just" eaLnBrk="1" hangingPunct="1">
              <a:lnSpc>
                <a:spcPct val="90000"/>
              </a:lnSpc>
              <a:defRPr/>
            </a:pPr>
            <a:r>
              <a:rPr lang="fa-IR" dirty="0" smtClean="0">
                <a:cs typeface="B Nazanin" pitchFamily="2" charset="-78"/>
              </a:rPr>
              <a:t>اگر نقطة مزبور، در بين خطوط دوم و سوم بيفتد، بايد      را با استفاده از درونيابي خطي مقادير خطوط دوم و سوم به دست بياوريم. به همين طريق اگر نقطة مزبور در بين خطوط سوم و چهارم بيفتد، براي تعيين     از درونيابي مقادير خطوط سوم و چهارم استفاده ميکنيم. براي درونيابي خطي، با توجه به شکل 4ـ3، اگر نقطة مورد نظر بين دو خط با مقادير مشخصة        و          قرار گيرد،  مربوط به سازة نگهبان مورد نظر را ميتوانيم از رابطة زير، که همان رابطة درونيابي خطي است، به دست بياوريم:</a:t>
            </a:r>
            <a:r>
              <a:rPr lang="en-US" dirty="0" smtClean="0">
                <a:cs typeface="B Nazanin" pitchFamily="2" charset="-78"/>
              </a:rPr>
              <a:t> </a:t>
            </a:r>
          </a:p>
        </p:txBody>
      </p:sp>
      <p:sp>
        <p:nvSpPr>
          <p:cNvPr id="1033"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1026" name="Object 4"/>
          <p:cNvGraphicFramePr>
            <a:graphicFrameLocks noChangeAspect="1"/>
          </p:cNvGraphicFramePr>
          <p:nvPr/>
        </p:nvGraphicFramePr>
        <p:xfrm>
          <a:off x="838200" y="2057400"/>
          <a:ext cx="457200" cy="457200"/>
        </p:xfrm>
        <a:graphic>
          <a:graphicData uri="http://schemas.openxmlformats.org/presentationml/2006/ole">
            <mc:AlternateContent xmlns:mc="http://schemas.openxmlformats.org/markup-compatibility/2006">
              <mc:Choice xmlns:v="urn:schemas-microsoft-com:vml" Requires="v">
                <p:oleObj spid="_x0000_s1031" name="Equation" r:id="rId3" imgW="241195" imgH="241195" progId="Equation.3">
                  <p:embed/>
                </p:oleObj>
              </mc:Choice>
              <mc:Fallback>
                <p:oleObj name="Equation" r:id="rId3" imgW="241195" imgH="241195"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2057400"/>
                        <a:ext cx="457200" cy="457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34" name="Rectangle 6"/>
          <p:cNvSpPr>
            <a:spLocks noChangeArrowheads="1"/>
          </p:cNvSpPr>
          <p:nvPr/>
        </p:nvSpPr>
        <p:spPr bwMode="auto">
          <a:xfrm>
            <a:off x="0" y="238125"/>
            <a:ext cx="9144000" cy="0"/>
          </a:xfrm>
          <a:prstGeom prst="rect">
            <a:avLst/>
          </a:prstGeom>
          <a:noFill/>
          <a:ln w="9525">
            <a:noFill/>
            <a:miter lim="800000"/>
            <a:headEnd/>
            <a:tailEnd/>
          </a:ln>
        </p:spPr>
        <p:txBody>
          <a:bodyPr wrap="none" anchor="ctr">
            <a:spAutoFit/>
          </a:bodyPr>
          <a:lstStyle/>
          <a:p>
            <a:endParaRPr lang="en-US"/>
          </a:p>
        </p:txBody>
      </p:sp>
      <p:sp>
        <p:nvSpPr>
          <p:cNvPr id="1035" name="Rectangle 8"/>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sp>
        <p:nvSpPr>
          <p:cNvPr id="1036" name="Rectangle 9"/>
          <p:cNvSpPr>
            <a:spLocks noChangeArrowheads="1"/>
          </p:cNvSpPr>
          <p:nvPr/>
        </p:nvSpPr>
        <p:spPr bwMode="auto">
          <a:xfrm>
            <a:off x="0" y="238125"/>
            <a:ext cx="9144000" cy="0"/>
          </a:xfrm>
          <a:prstGeom prst="rect">
            <a:avLst/>
          </a:prstGeom>
          <a:noFill/>
          <a:ln w="9525">
            <a:noFill/>
            <a:miter lim="800000"/>
            <a:headEnd/>
            <a:tailEnd/>
          </a:ln>
        </p:spPr>
        <p:txBody>
          <a:bodyPr wrap="none" anchor="ctr">
            <a:spAutoFit/>
          </a:bodyPr>
          <a:lstStyle/>
          <a:p>
            <a:endParaRPr lang="en-US"/>
          </a:p>
        </p:txBody>
      </p:sp>
      <p:sp>
        <p:nvSpPr>
          <p:cNvPr id="1037" name="Rectangle 11"/>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1027" name="Object 10"/>
          <p:cNvGraphicFramePr>
            <a:graphicFrameLocks noChangeAspect="1"/>
          </p:cNvGraphicFramePr>
          <p:nvPr/>
        </p:nvGraphicFramePr>
        <p:xfrm>
          <a:off x="3124200" y="3429000"/>
          <a:ext cx="457200" cy="457200"/>
        </p:xfrm>
        <a:graphic>
          <a:graphicData uri="http://schemas.openxmlformats.org/presentationml/2006/ole">
            <mc:AlternateContent xmlns:mc="http://schemas.openxmlformats.org/markup-compatibility/2006">
              <mc:Choice xmlns:v="urn:schemas-microsoft-com:vml" Requires="v">
                <p:oleObj spid="_x0000_s1032" name="Equation" r:id="rId5" imgW="241195" imgH="241195" progId="Equation.3">
                  <p:embed/>
                </p:oleObj>
              </mc:Choice>
              <mc:Fallback>
                <p:oleObj name="Equation" r:id="rId5" imgW="241195" imgH="241195" progId="Equation.3">
                  <p:embed/>
                  <p:pic>
                    <p:nvPicPr>
                      <p:cNvPr id="0" name="Object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24200" y="3429000"/>
                        <a:ext cx="457200" cy="457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38" name="Rectangle 12"/>
          <p:cNvSpPr>
            <a:spLocks noChangeArrowheads="1"/>
          </p:cNvSpPr>
          <p:nvPr/>
        </p:nvSpPr>
        <p:spPr bwMode="auto">
          <a:xfrm>
            <a:off x="0" y="238125"/>
            <a:ext cx="9144000" cy="0"/>
          </a:xfrm>
          <a:prstGeom prst="rect">
            <a:avLst/>
          </a:prstGeom>
          <a:noFill/>
          <a:ln w="9525">
            <a:noFill/>
            <a:miter lim="800000"/>
            <a:headEnd/>
            <a:tailEnd/>
          </a:ln>
        </p:spPr>
        <p:txBody>
          <a:bodyPr wrap="none" anchor="ctr">
            <a:spAutoFit/>
          </a:bodyPr>
          <a:lstStyle/>
          <a:p>
            <a:endParaRPr lang="en-US"/>
          </a:p>
        </p:txBody>
      </p:sp>
      <p:sp>
        <p:nvSpPr>
          <p:cNvPr id="1039" name="Rectangle 1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1028" name="Object 13"/>
          <p:cNvGraphicFramePr>
            <a:graphicFrameLocks noChangeAspect="1"/>
          </p:cNvGraphicFramePr>
          <p:nvPr/>
        </p:nvGraphicFramePr>
        <p:xfrm>
          <a:off x="5334000" y="4724400"/>
          <a:ext cx="762000" cy="422275"/>
        </p:xfrm>
        <a:graphic>
          <a:graphicData uri="http://schemas.openxmlformats.org/presentationml/2006/ole">
            <mc:AlternateContent xmlns:mc="http://schemas.openxmlformats.org/markup-compatibility/2006">
              <mc:Choice xmlns:v="urn:schemas-microsoft-com:vml" Requires="v">
                <p:oleObj spid="_x0000_s1033" name="Equation" r:id="rId6" imgW="431613" imgH="241195" progId="Equation.3">
                  <p:embed/>
                </p:oleObj>
              </mc:Choice>
              <mc:Fallback>
                <p:oleObj name="Equation" r:id="rId6" imgW="431613" imgH="241195" progId="Equation.3">
                  <p:embed/>
                  <p:pic>
                    <p:nvPicPr>
                      <p:cNvPr id="0" name="Object 1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34000" y="4724400"/>
                        <a:ext cx="762000" cy="4222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40" name="Rectangle 15"/>
          <p:cNvSpPr>
            <a:spLocks noChangeArrowheads="1"/>
          </p:cNvSpPr>
          <p:nvPr/>
        </p:nvSpPr>
        <p:spPr bwMode="auto">
          <a:xfrm>
            <a:off x="0" y="238125"/>
            <a:ext cx="9144000" cy="0"/>
          </a:xfrm>
          <a:prstGeom prst="rect">
            <a:avLst/>
          </a:prstGeom>
          <a:noFill/>
          <a:ln w="9525">
            <a:noFill/>
            <a:miter lim="800000"/>
            <a:headEnd/>
            <a:tailEnd/>
          </a:ln>
        </p:spPr>
        <p:txBody>
          <a:bodyPr wrap="none" anchor="ctr">
            <a:spAutoFit/>
          </a:bodyPr>
          <a:lstStyle/>
          <a:p>
            <a:endParaRPr lang="en-US"/>
          </a:p>
        </p:txBody>
      </p:sp>
      <p:sp>
        <p:nvSpPr>
          <p:cNvPr id="1041" name="Rectangle 17"/>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1029" name="Object 16"/>
          <p:cNvGraphicFramePr>
            <a:graphicFrameLocks noChangeAspect="1"/>
          </p:cNvGraphicFramePr>
          <p:nvPr/>
        </p:nvGraphicFramePr>
        <p:xfrm>
          <a:off x="3962400" y="4724400"/>
          <a:ext cx="838200" cy="436563"/>
        </p:xfrm>
        <a:graphic>
          <a:graphicData uri="http://schemas.openxmlformats.org/presentationml/2006/ole">
            <mc:AlternateContent xmlns:mc="http://schemas.openxmlformats.org/markup-compatibility/2006">
              <mc:Choice xmlns:v="urn:schemas-microsoft-com:vml" Requires="v">
                <p:oleObj spid="_x0000_s1034" name="Equation" r:id="rId8" imgW="457200" imgH="241300" progId="Equation.3">
                  <p:embed/>
                </p:oleObj>
              </mc:Choice>
              <mc:Fallback>
                <p:oleObj name="Equation" r:id="rId8" imgW="457200" imgH="241300" progId="Equation.3">
                  <p:embed/>
                  <p:pic>
                    <p:nvPicPr>
                      <p:cNvPr id="0" name="Object 1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62400" y="4724400"/>
                        <a:ext cx="838200" cy="4365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42" name="Rectangle 18"/>
          <p:cNvSpPr>
            <a:spLocks noChangeArrowheads="1"/>
          </p:cNvSpPr>
          <p:nvPr/>
        </p:nvSpPr>
        <p:spPr bwMode="auto">
          <a:xfrm>
            <a:off x="0" y="238125"/>
            <a:ext cx="9144000" cy="0"/>
          </a:xfrm>
          <a:prstGeom prst="rect">
            <a:avLst/>
          </a:prstGeom>
          <a:noFill/>
          <a:ln w="9525">
            <a:noFill/>
            <a:miter lim="800000"/>
            <a:headEnd/>
            <a:tailEnd/>
          </a:ln>
        </p:spPr>
        <p:txBody>
          <a:bodyPr wrap="none" anchor="ctr">
            <a:spAutoFit/>
          </a:bodyPr>
          <a:lstStyle/>
          <a:p>
            <a:endParaRPr lang="en-US"/>
          </a:p>
        </p:txBody>
      </p:sp>
      <p:sp>
        <p:nvSpPr>
          <p:cNvPr id="1043" name="Rectangle 20"/>
          <p:cNvSpPr>
            <a:spLocks noChangeArrowheads="1"/>
          </p:cNvSpPr>
          <p:nvPr/>
        </p:nvSpPr>
        <p:spPr bwMode="auto">
          <a:xfrm>
            <a:off x="0" y="3181350"/>
            <a:ext cx="9144000" cy="0"/>
          </a:xfrm>
          <a:prstGeom prst="rect">
            <a:avLst/>
          </a:prstGeom>
          <a:noFill/>
          <a:ln w="9525">
            <a:noFill/>
            <a:miter lim="800000"/>
            <a:headEnd/>
            <a:tailEnd/>
          </a:ln>
        </p:spPr>
        <p:txBody>
          <a:bodyPr wrap="none" anchor="ctr">
            <a:spAutoFit/>
          </a:bodyPr>
          <a:lstStyle/>
          <a:p>
            <a:endParaRPr lang="en-US"/>
          </a:p>
        </p:txBody>
      </p:sp>
      <p:graphicFrame>
        <p:nvGraphicFramePr>
          <p:cNvPr id="1030" name="Object 19"/>
          <p:cNvGraphicFramePr>
            <a:graphicFrameLocks noChangeAspect="1"/>
          </p:cNvGraphicFramePr>
          <p:nvPr/>
        </p:nvGraphicFramePr>
        <p:xfrm>
          <a:off x="228600" y="6138863"/>
          <a:ext cx="8534400" cy="719137"/>
        </p:xfrm>
        <a:graphic>
          <a:graphicData uri="http://schemas.openxmlformats.org/presentationml/2006/ole">
            <mc:AlternateContent xmlns:mc="http://schemas.openxmlformats.org/markup-compatibility/2006">
              <mc:Choice xmlns:v="urn:schemas-microsoft-com:vml" Requires="v">
                <p:oleObj spid="_x0000_s1035" name="Equation" r:id="rId10" imgW="4178300" imgH="495300" progId="Equation.3">
                  <p:embed/>
                </p:oleObj>
              </mc:Choice>
              <mc:Fallback>
                <p:oleObj name="Equation" r:id="rId10" imgW="4178300" imgH="495300" progId="Equation.3">
                  <p:embed/>
                  <p:pic>
                    <p:nvPicPr>
                      <p:cNvPr id="0" name="Object 19"/>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28600" y="6138863"/>
                        <a:ext cx="8534400" cy="7191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44" name="Rectangle 21"/>
          <p:cNvSpPr>
            <a:spLocks noChangeArrowheads="1"/>
          </p:cNvSpPr>
          <p:nvPr/>
        </p:nvSpPr>
        <p:spPr bwMode="auto">
          <a:xfrm>
            <a:off x="0" y="3676650"/>
            <a:ext cx="9144000" cy="0"/>
          </a:xfrm>
          <a:prstGeom prst="rect">
            <a:avLst/>
          </a:prstGeom>
          <a:noFill/>
          <a:ln w="9525">
            <a:noFill/>
            <a:miter lim="800000"/>
            <a:headEnd/>
            <a:tailEnd/>
          </a:ln>
        </p:spPr>
        <p:txBody>
          <a:bodyPr wrap="none" anchor="ctr">
            <a:spAutoFit/>
          </a:bodyPr>
          <a:lstStyle/>
          <a:p>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Rot="1" noChangeArrowheads="1"/>
          </p:cNvSpPr>
          <p:nvPr>
            <p:ph type="title"/>
          </p:nvPr>
        </p:nvSpPr>
        <p:spPr/>
        <p:txBody>
          <a:bodyPr/>
          <a:lstStyle/>
          <a:p>
            <a:pPr eaLnBrk="1" hangingPunct="1">
              <a:defRPr/>
            </a:pPr>
            <a:r>
              <a:rPr lang="fa-IR" sz="4000" b="0" dirty="0" smtClean="0">
                <a:cs typeface="B Nazanin" pitchFamily="2" charset="-78"/>
              </a:rPr>
              <a:t>نمودارهاي تعيين ابعاد پي در پلان و نحوة استفاده از آنها</a:t>
            </a:r>
            <a:endParaRPr lang="en-US" sz="4000" b="0" dirty="0" smtClean="0">
              <a:cs typeface="B Nazanin" pitchFamily="2" charset="-78"/>
            </a:endParaRPr>
          </a:p>
        </p:txBody>
      </p:sp>
      <p:sp>
        <p:nvSpPr>
          <p:cNvPr id="11267" name="Rectangle 3"/>
          <p:cNvSpPr>
            <a:spLocks noGrp="1" noChangeArrowheads="1"/>
          </p:cNvSpPr>
          <p:nvPr>
            <p:ph type="body" idx="1"/>
          </p:nvPr>
        </p:nvSpPr>
        <p:spPr/>
        <p:txBody>
          <a:bodyPr/>
          <a:lstStyle/>
          <a:p>
            <a:pPr marL="609600" indent="-609600" algn="just" eaLnBrk="1" hangingPunct="1">
              <a:defRPr/>
            </a:pPr>
            <a:r>
              <a:rPr lang="fa-IR" dirty="0" smtClean="0">
                <a:cs typeface="B Nazanin" pitchFamily="2" charset="-78"/>
              </a:rPr>
              <a:t>اگر نقطة مزبور در پايين خط چهارم بيفتد، همانند ناحية </a:t>
            </a:r>
            <a:r>
              <a:rPr lang="en-US" dirty="0" smtClean="0">
                <a:cs typeface="B Nazanin" pitchFamily="2" charset="-78"/>
              </a:rPr>
              <a:t>IV</a:t>
            </a:r>
            <a:r>
              <a:rPr lang="fa-IR" dirty="0" smtClean="0">
                <a:cs typeface="B Nazanin" pitchFamily="2" charset="-78"/>
              </a:rPr>
              <a:t>  نمودارهاي تعيين نوع سازة نگهبان، نمودارهاي ارائه شده براي تعيين نوع سازة نگهبان کافي نيستند و نبايد از آنها استفاده کرد و در نتيجه بايد مطالعات خاصي را براي اين امر صورت دهيم.</a:t>
            </a:r>
            <a:endParaRPr lang="en-US" dirty="0" smtClean="0">
              <a:cs typeface="B Nazanin" pitchFamily="2" charset="-78"/>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Rot="1" noChangeArrowheads="1"/>
          </p:cNvSpPr>
          <p:nvPr>
            <p:ph type="title"/>
          </p:nvPr>
        </p:nvSpPr>
        <p:spPr/>
        <p:txBody>
          <a:bodyPr/>
          <a:lstStyle/>
          <a:p>
            <a:pPr eaLnBrk="1" hangingPunct="1">
              <a:defRPr/>
            </a:pPr>
            <a:r>
              <a:rPr lang="fa-IR" sz="4000" b="0" dirty="0" smtClean="0">
                <a:cs typeface="B Nazanin" pitchFamily="2" charset="-78"/>
              </a:rPr>
              <a:t>نمودارهاي تعيين نوع و طول شمع، و نحوة استفاده از آنها</a:t>
            </a:r>
            <a:r>
              <a:rPr lang="en-US" sz="4000" dirty="0" smtClean="0">
                <a:cs typeface="B Nazanin" pitchFamily="2" charset="-78"/>
              </a:rPr>
              <a:t> </a:t>
            </a:r>
          </a:p>
        </p:txBody>
      </p:sp>
      <p:sp>
        <p:nvSpPr>
          <p:cNvPr id="12291" name="Rectangle 3"/>
          <p:cNvSpPr>
            <a:spLocks noGrp="1" noChangeArrowheads="1"/>
          </p:cNvSpPr>
          <p:nvPr>
            <p:ph type="body" idx="1"/>
          </p:nvPr>
        </p:nvSpPr>
        <p:spPr/>
        <p:txBody>
          <a:bodyPr/>
          <a:lstStyle/>
          <a:p>
            <a:pPr marL="990600" lvl="1" indent="-533400" algn="just" eaLnBrk="1" hangingPunct="1">
              <a:defRPr/>
            </a:pPr>
            <a:r>
              <a:rPr lang="fa-IR" dirty="0" smtClean="0">
                <a:cs typeface="B Nazanin" pitchFamily="2" charset="-78"/>
              </a:rPr>
              <a:t>با توجه به مقادير </a:t>
            </a:r>
            <a:r>
              <a:rPr lang="en-US" dirty="0" smtClean="0">
                <a:cs typeface="B Nazanin" pitchFamily="2" charset="-78"/>
              </a:rPr>
              <a:t>H</a:t>
            </a:r>
            <a:r>
              <a:rPr lang="fa-IR" dirty="0" smtClean="0">
                <a:cs typeface="B Nazanin" pitchFamily="2" charset="-78"/>
              </a:rPr>
              <a:t>، </a:t>
            </a:r>
            <a:r>
              <a:rPr lang="en-US" dirty="0" smtClean="0">
                <a:cs typeface="B Nazanin" pitchFamily="2" charset="-78"/>
              </a:rPr>
              <a:t>L</a:t>
            </a:r>
            <a:r>
              <a:rPr lang="fa-IR" dirty="0" smtClean="0">
                <a:cs typeface="B Nazanin" pitchFamily="2" charset="-78"/>
              </a:rPr>
              <a:t>، و </a:t>
            </a:r>
            <a:r>
              <a:rPr lang="en-US" dirty="0" smtClean="0">
                <a:cs typeface="B Nazanin" pitchFamily="2" charset="-78"/>
              </a:rPr>
              <a:t>Q</a:t>
            </a:r>
            <a:r>
              <a:rPr lang="fa-IR" dirty="0" smtClean="0">
                <a:cs typeface="B Nazanin" pitchFamily="2" charset="-78"/>
              </a:rPr>
              <a:t>، نمودار مربوط را انتخاب مي کنيم.</a:t>
            </a:r>
            <a:endParaRPr lang="fa-IR" b="1" dirty="0" smtClean="0">
              <a:cs typeface="B Nazanin" pitchFamily="2" charset="-78"/>
            </a:endParaRPr>
          </a:p>
          <a:p>
            <a:pPr marL="990600" lvl="1" indent="-533400" algn="just" eaLnBrk="1" hangingPunct="1">
              <a:defRPr/>
            </a:pPr>
            <a:r>
              <a:rPr lang="fa-IR" b="1" dirty="0" smtClean="0">
                <a:cs typeface="B Nazanin" pitchFamily="2" charset="-78"/>
              </a:rPr>
              <a:t>      </a:t>
            </a:r>
            <a:r>
              <a:rPr lang="fa-IR" dirty="0" smtClean="0">
                <a:cs typeface="B Nazanin" pitchFamily="2" charset="-78"/>
              </a:rPr>
              <a:t>را بر روي محور افقي و </a:t>
            </a:r>
            <a:r>
              <a:rPr lang="en-US" dirty="0" smtClean="0">
                <a:cs typeface="B Nazanin" pitchFamily="2" charset="-78"/>
              </a:rPr>
              <a:t>c</a:t>
            </a:r>
            <a:r>
              <a:rPr lang="fa-IR" dirty="0" smtClean="0">
                <a:cs typeface="B Nazanin" pitchFamily="2" charset="-78"/>
              </a:rPr>
              <a:t> را بر روي محور قائم مشخص مي کنيم. از اين نقاط خطوطي را به ترتيب عمود بر محورهاي افقي و قائم رسم مي کنيم. اين دو خط يکديگر را در يک نقطه قطع مي کنند.</a:t>
            </a:r>
          </a:p>
          <a:p>
            <a:pPr marL="990600" lvl="1" indent="-533400" algn="just" eaLnBrk="1" hangingPunct="1">
              <a:defRPr/>
            </a:pPr>
            <a:r>
              <a:rPr lang="fa-IR" dirty="0" smtClean="0">
                <a:cs typeface="B Nazanin" pitchFamily="2" charset="-78"/>
              </a:rPr>
              <a:t>اگر اين نقطه بر روي يکي از خطوط دوم، سوم، يا چهارم بيفتد، مقدار عددي را که بر روي هر يک از آن خطوط نوشته شده است، به عنوان        يا         (بسته به مورد) انتخاب مي کنيم.</a:t>
            </a:r>
            <a:endParaRPr lang="en-US" dirty="0" smtClean="0">
              <a:cs typeface="B Nazanin" pitchFamily="2" charset="-78"/>
            </a:endParaRPr>
          </a:p>
        </p:txBody>
      </p:sp>
      <p:sp>
        <p:nvSpPr>
          <p:cNvPr id="2055"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2050" name="Object 4"/>
          <p:cNvGraphicFramePr>
            <a:graphicFrameLocks noChangeAspect="1"/>
          </p:cNvGraphicFramePr>
          <p:nvPr/>
        </p:nvGraphicFramePr>
        <p:xfrm>
          <a:off x="7288213" y="2133600"/>
          <a:ext cx="298450" cy="457200"/>
        </p:xfrm>
        <a:graphic>
          <a:graphicData uri="http://schemas.openxmlformats.org/presentationml/2006/ole">
            <mc:AlternateContent xmlns:mc="http://schemas.openxmlformats.org/markup-compatibility/2006">
              <mc:Choice xmlns:v="urn:schemas-microsoft-com:vml" Requires="v">
                <p:oleObj spid="_x0000_s2053" name="Equation" r:id="rId3" imgW="139579" imgH="215713" progId="Equation.3">
                  <p:embed/>
                </p:oleObj>
              </mc:Choice>
              <mc:Fallback>
                <p:oleObj name="Equation" r:id="rId3" imgW="139579" imgH="215713"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8213" y="2133600"/>
                        <a:ext cx="298450" cy="457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056" name="Rectangle 6"/>
          <p:cNvSpPr>
            <a:spLocks noChangeArrowheads="1"/>
          </p:cNvSpPr>
          <p:nvPr/>
        </p:nvSpPr>
        <p:spPr bwMode="auto">
          <a:xfrm>
            <a:off x="0" y="219075"/>
            <a:ext cx="9144000" cy="0"/>
          </a:xfrm>
          <a:prstGeom prst="rect">
            <a:avLst/>
          </a:prstGeom>
          <a:noFill/>
          <a:ln w="9525">
            <a:noFill/>
            <a:miter lim="800000"/>
            <a:headEnd/>
            <a:tailEnd/>
          </a:ln>
        </p:spPr>
        <p:txBody>
          <a:bodyPr wrap="none" anchor="ctr">
            <a:spAutoFit/>
          </a:bodyPr>
          <a:lstStyle/>
          <a:p>
            <a:endParaRPr lang="en-US"/>
          </a:p>
        </p:txBody>
      </p:sp>
      <p:sp>
        <p:nvSpPr>
          <p:cNvPr id="2057" name="Rectangle 8"/>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2051" name="Object 7"/>
          <p:cNvGraphicFramePr>
            <a:graphicFrameLocks noChangeAspect="1"/>
          </p:cNvGraphicFramePr>
          <p:nvPr/>
        </p:nvGraphicFramePr>
        <p:xfrm>
          <a:off x="6096000" y="4800600"/>
          <a:ext cx="525463" cy="609600"/>
        </p:xfrm>
        <a:graphic>
          <a:graphicData uri="http://schemas.openxmlformats.org/presentationml/2006/ole">
            <mc:AlternateContent xmlns:mc="http://schemas.openxmlformats.org/markup-compatibility/2006">
              <mc:Choice xmlns:v="urn:schemas-microsoft-com:vml" Requires="v">
                <p:oleObj spid="_x0000_s2054" name="Equation" r:id="rId5" imgW="241195" imgH="279279" progId="Equation.3">
                  <p:embed/>
                </p:oleObj>
              </mc:Choice>
              <mc:Fallback>
                <p:oleObj name="Equation" r:id="rId5" imgW="241195" imgH="279279" progId="Equation.3">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96000" y="4800600"/>
                        <a:ext cx="525463" cy="609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058" name="Rectangle 9"/>
          <p:cNvSpPr>
            <a:spLocks noChangeArrowheads="1"/>
          </p:cNvSpPr>
          <p:nvPr/>
        </p:nvSpPr>
        <p:spPr bwMode="auto">
          <a:xfrm>
            <a:off x="0" y="276225"/>
            <a:ext cx="9144000" cy="0"/>
          </a:xfrm>
          <a:prstGeom prst="rect">
            <a:avLst/>
          </a:prstGeom>
          <a:noFill/>
          <a:ln w="9525">
            <a:noFill/>
            <a:miter lim="800000"/>
            <a:headEnd/>
            <a:tailEnd/>
          </a:ln>
        </p:spPr>
        <p:txBody>
          <a:bodyPr wrap="none" anchor="ctr">
            <a:spAutoFit/>
          </a:bodyPr>
          <a:lstStyle/>
          <a:p>
            <a:endParaRPr lang="en-US"/>
          </a:p>
        </p:txBody>
      </p:sp>
      <p:sp>
        <p:nvSpPr>
          <p:cNvPr id="2059" name="Rectangle 11"/>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2052" name="Object 10"/>
          <p:cNvGraphicFramePr>
            <a:graphicFrameLocks noChangeAspect="1"/>
          </p:cNvGraphicFramePr>
          <p:nvPr/>
        </p:nvGraphicFramePr>
        <p:xfrm>
          <a:off x="5181600" y="4648200"/>
          <a:ext cx="528638" cy="762000"/>
        </p:xfrm>
        <a:graphic>
          <a:graphicData uri="http://schemas.openxmlformats.org/presentationml/2006/ole">
            <mc:AlternateContent xmlns:mc="http://schemas.openxmlformats.org/markup-compatibility/2006">
              <mc:Choice xmlns:v="urn:schemas-microsoft-com:vml" Requires="v">
                <p:oleObj spid="_x0000_s2055" name="Equation" r:id="rId7" imgW="241195" imgH="342751" progId="Equation.3">
                  <p:embed/>
                </p:oleObj>
              </mc:Choice>
              <mc:Fallback>
                <p:oleObj name="Equation" r:id="rId7" imgW="241195" imgH="342751" progId="Equation.3">
                  <p:embed/>
                  <p:pic>
                    <p:nvPicPr>
                      <p:cNvPr id="0" name="Object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181600" y="4648200"/>
                        <a:ext cx="528638" cy="762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060" name="Rectangle 12"/>
          <p:cNvSpPr>
            <a:spLocks noChangeArrowheads="1"/>
          </p:cNvSpPr>
          <p:nvPr/>
        </p:nvSpPr>
        <p:spPr bwMode="auto">
          <a:xfrm>
            <a:off x="0" y="342900"/>
            <a:ext cx="9144000" cy="0"/>
          </a:xfrm>
          <a:prstGeom prst="rect">
            <a:avLst/>
          </a:prstGeom>
          <a:noFill/>
          <a:ln w="9525">
            <a:noFill/>
            <a:miter lim="800000"/>
            <a:headEnd/>
            <a:tailEnd/>
          </a:ln>
        </p:spPr>
        <p:txBody>
          <a:bodyPr wrap="none" anchor="ctr">
            <a:spAutoFit/>
          </a:bodyPr>
          <a:lstStyle/>
          <a:p>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rrowheads="1"/>
          </p:cNvSpPr>
          <p:nvPr>
            <p:ph type="title"/>
          </p:nvPr>
        </p:nvSpPr>
        <p:spPr/>
        <p:txBody>
          <a:bodyPr/>
          <a:lstStyle/>
          <a:p>
            <a:pPr eaLnBrk="1" hangingPunct="1">
              <a:defRPr/>
            </a:pPr>
            <a:r>
              <a:rPr lang="fa-IR" sz="4000" b="0" dirty="0" smtClean="0">
                <a:cs typeface="B Nazanin" pitchFamily="2" charset="-78"/>
              </a:rPr>
              <a:t>نمودارهاي تعيين نوع و طول شمع، و نحوة استفاده از آنها</a:t>
            </a:r>
            <a:endParaRPr lang="en-US" sz="4000" b="0" dirty="0" smtClean="0">
              <a:cs typeface="B Nazanin" pitchFamily="2" charset="-78"/>
            </a:endParaRPr>
          </a:p>
        </p:txBody>
      </p:sp>
      <p:sp>
        <p:nvSpPr>
          <p:cNvPr id="13315" name="Rectangle 3"/>
          <p:cNvSpPr>
            <a:spLocks noGrp="1" noChangeArrowheads="1"/>
          </p:cNvSpPr>
          <p:nvPr>
            <p:ph type="body" idx="1"/>
          </p:nvPr>
        </p:nvSpPr>
        <p:spPr/>
        <p:txBody>
          <a:bodyPr/>
          <a:lstStyle/>
          <a:p>
            <a:pPr marL="609600" indent="-609600" algn="just" eaLnBrk="1" hangingPunct="1">
              <a:lnSpc>
                <a:spcPct val="90000"/>
              </a:lnSpc>
              <a:defRPr/>
            </a:pPr>
            <a:r>
              <a:rPr lang="fa-IR" dirty="0" smtClean="0">
                <a:cs typeface="B Nazanin" pitchFamily="2" charset="-78"/>
              </a:rPr>
              <a:t>اگر اين نقطه در بالادست خط دوم بيفتد، همان عدد نوشته شده بر روي خط دوم را به عنوان     يا    (بسته به مورد) انتخاب مي کنيم.</a:t>
            </a:r>
            <a:r>
              <a:rPr lang="en-US" dirty="0" smtClean="0">
                <a:cs typeface="B Nazanin" pitchFamily="2" charset="-78"/>
              </a:rPr>
              <a:t> </a:t>
            </a:r>
          </a:p>
          <a:p>
            <a:pPr marL="609600" indent="-609600" algn="just" eaLnBrk="1" hangingPunct="1">
              <a:lnSpc>
                <a:spcPct val="90000"/>
              </a:lnSpc>
              <a:defRPr/>
            </a:pPr>
            <a:r>
              <a:rPr lang="fa-IR" dirty="0" smtClean="0">
                <a:cs typeface="B Nazanin" pitchFamily="2" charset="-78"/>
              </a:rPr>
              <a:t>اگر نقطة مزبور در بين خطوط دوم و سوم بيفتد و هر دو  </a:t>
            </a:r>
            <a:r>
              <a:rPr lang="fa-IR" b="1" dirty="0" smtClean="0">
                <a:cs typeface="B Nazanin" pitchFamily="2" charset="-78"/>
              </a:rPr>
              <a:t>            </a:t>
            </a:r>
            <a:r>
              <a:rPr lang="fa-IR" dirty="0" smtClean="0">
                <a:cs typeface="B Nazanin" pitchFamily="2" charset="-78"/>
              </a:rPr>
              <a:t>يا     را (بسته به مورد) با استفاده از درونيابي خطي مقادير خطوط دوم و سوم به دست بياوريم. به همين طريق اگر نقطة مزبور در بين خطوط سوم و چهارم بيفتد، براي تعيين </a:t>
            </a:r>
            <a:r>
              <a:rPr lang="fa-IR" b="1" dirty="0" smtClean="0">
                <a:cs typeface="B Nazanin" pitchFamily="2" charset="-78"/>
              </a:rPr>
              <a:t>     </a:t>
            </a:r>
            <a:r>
              <a:rPr lang="fa-IR" dirty="0" smtClean="0">
                <a:cs typeface="B Nazanin" pitchFamily="2" charset="-78"/>
              </a:rPr>
              <a:t>يا      ، از درونيابي مقادير خطوط سوم و چهارم استفاده مي کنيم.</a:t>
            </a:r>
            <a:r>
              <a:rPr lang="en-US" dirty="0" smtClean="0">
                <a:cs typeface="B Nazanin" pitchFamily="2" charset="-78"/>
              </a:rPr>
              <a:t> </a:t>
            </a:r>
          </a:p>
        </p:txBody>
      </p:sp>
      <p:sp>
        <p:nvSpPr>
          <p:cNvPr id="3082"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3074" name="Object 4"/>
          <p:cNvGraphicFramePr>
            <a:graphicFrameLocks noChangeAspect="1"/>
          </p:cNvGraphicFramePr>
          <p:nvPr/>
        </p:nvGraphicFramePr>
        <p:xfrm>
          <a:off x="3276600" y="2057400"/>
          <a:ext cx="460375" cy="533400"/>
        </p:xfrm>
        <a:graphic>
          <a:graphicData uri="http://schemas.openxmlformats.org/presentationml/2006/ole">
            <mc:AlternateContent xmlns:mc="http://schemas.openxmlformats.org/markup-compatibility/2006">
              <mc:Choice xmlns:v="urn:schemas-microsoft-com:vml" Requires="v">
                <p:oleObj spid="_x0000_s3080" name="Equation" r:id="rId3" imgW="241195" imgH="279279" progId="Equation.3">
                  <p:embed/>
                </p:oleObj>
              </mc:Choice>
              <mc:Fallback>
                <p:oleObj name="Equation" r:id="rId3" imgW="241195" imgH="279279"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76600" y="2057400"/>
                        <a:ext cx="460375" cy="533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083" name="Rectangle 6"/>
          <p:cNvSpPr>
            <a:spLocks noChangeArrowheads="1"/>
          </p:cNvSpPr>
          <p:nvPr/>
        </p:nvSpPr>
        <p:spPr bwMode="auto">
          <a:xfrm>
            <a:off x="0" y="276225"/>
            <a:ext cx="9144000" cy="0"/>
          </a:xfrm>
          <a:prstGeom prst="rect">
            <a:avLst/>
          </a:prstGeom>
          <a:noFill/>
          <a:ln w="9525">
            <a:noFill/>
            <a:miter lim="800000"/>
            <a:headEnd/>
            <a:tailEnd/>
          </a:ln>
        </p:spPr>
        <p:txBody>
          <a:bodyPr wrap="none" anchor="ctr">
            <a:spAutoFit/>
          </a:bodyPr>
          <a:lstStyle/>
          <a:p>
            <a:endParaRPr lang="en-US"/>
          </a:p>
        </p:txBody>
      </p:sp>
      <p:sp>
        <p:nvSpPr>
          <p:cNvPr id="3084" name="Rectangle 8"/>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3075" name="Object 7"/>
          <p:cNvGraphicFramePr>
            <a:graphicFrameLocks noChangeAspect="1"/>
          </p:cNvGraphicFramePr>
          <p:nvPr/>
        </p:nvGraphicFramePr>
        <p:xfrm>
          <a:off x="2514600" y="1981200"/>
          <a:ext cx="425450" cy="609600"/>
        </p:xfrm>
        <a:graphic>
          <a:graphicData uri="http://schemas.openxmlformats.org/presentationml/2006/ole">
            <mc:AlternateContent xmlns:mc="http://schemas.openxmlformats.org/markup-compatibility/2006">
              <mc:Choice xmlns:v="urn:schemas-microsoft-com:vml" Requires="v">
                <p:oleObj spid="_x0000_s3081" name="Equation" r:id="rId5" imgW="241195" imgH="342751" progId="Equation.3">
                  <p:embed/>
                </p:oleObj>
              </mc:Choice>
              <mc:Fallback>
                <p:oleObj name="Equation" r:id="rId5" imgW="241195" imgH="342751" progId="Equation.3">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14600" y="1981200"/>
                        <a:ext cx="425450" cy="609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085" name="Rectangle 9"/>
          <p:cNvSpPr>
            <a:spLocks noChangeArrowheads="1"/>
          </p:cNvSpPr>
          <p:nvPr/>
        </p:nvSpPr>
        <p:spPr bwMode="auto">
          <a:xfrm>
            <a:off x="0" y="342900"/>
            <a:ext cx="9144000" cy="0"/>
          </a:xfrm>
          <a:prstGeom prst="rect">
            <a:avLst/>
          </a:prstGeom>
          <a:noFill/>
          <a:ln w="9525">
            <a:noFill/>
            <a:miter lim="800000"/>
            <a:headEnd/>
            <a:tailEnd/>
          </a:ln>
        </p:spPr>
        <p:txBody>
          <a:bodyPr wrap="none" anchor="ctr">
            <a:spAutoFit/>
          </a:bodyPr>
          <a:lstStyle/>
          <a:p>
            <a:endParaRPr lang="en-US"/>
          </a:p>
        </p:txBody>
      </p:sp>
      <p:sp>
        <p:nvSpPr>
          <p:cNvPr id="3086" name="Rectangle 11"/>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3076" name="Object 10"/>
          <p:cNvGraphicFramePr>
            <a:graphicFrameLocks noChangeAspect="1"/>
          </p:cNvGraphicFramePr>
          <p:nvPr/>
        </p:nvGraphicFramePr>
        <p:xfrm>
          <a:off x="8077200" y="3505200"/>
          <a:ext cx="458788" cy="533400"/>
        </p:xfrm>
        <a:graphic>
          <a:graphicData uri="http://schemas.openxmlformats.org/presentationml/2006/ole">
            <mc:AlternateContent xmlns:mc="http://schemas.openxmlformats.org/markup-compatibility/2006">
              <mc:Choice xmlns:v="urn:schemas-microsoft-com:vml" Requires="v">
                <p:oleObj spid="_x0000_s3082" name="Equation" r:id="rId7" imgW="241195" imgH="279279" progId="Equation.3">
                  <p:embed/>
                </p:oleObj>
              </mc:Choice>
              <mc:Fallback>
                <p:oleObj name="Equation" r:id="rId7" imgW="241195" imgH="279279" progId="Equation.3">
                  <p:embed/>
                  <p:pic>
                    <p:nvPicPr>
                      <p:cNvPr id="0" name="Object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77200" y="3505200"/>
                        <a:ext cx="458788" cy="533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087" name="Rectangle 12"/>
          <p:cNvSpPr>
            <a:spLocks noChangeArrowheads="1"/>
          </p:cNvSpPr>
          <p:nvPr/>
        </p:nvSpPr>
        <p:spPr bwMode="auto">
          <a:xfrm>
            <a:off x="0" y="276225"/>
            <a:ext cx="9144000" cy="0"/>
          </a:xfrm>
          <a:prstGeom prst="rect">
            <a:avLst/>
          </a:prstGeom>
          <a:noFill/>
          <a:ln w="9525">
            <a:noFill/>
            <a:miter lim="800000"/>
            <a:headEnd/>
            <a:tailEnd/>
          </a:ln>
        </p:spPr>
        <p:txBody>
          <a:bodyPr wrap="none" anchor="ctr">
            <a:spAutoFit/>
          </a:bodyPr>
          <a:lstStyle/>
          <a:p>
            <a:endParaRPr lang="en-US"/>
          </a:p>
        </p:txBody>
      </p:sp>
      <p:sp>
        <p:nvSpPr>
          <p:cNvPr id="3088" name="Rectangle 1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3077" name="Object 13"/>
          <p:cNvGraphicFramePr>
            <a:graphicFrameLocks noChangeAspect="1"/>
          </p:cNvGraphicFramePr>
          <p:nvPr/>
        </p:nvGraphicFramePr>
        <p:xfrm>
          <a:off x="7239000" y="3352800"/>
          <a:ext cx="476250" cy="685800"/>
        </p:xfrm>
        <a:graphic>
          <a:graphicData uri="http://schemas.openxmlformats.org/presentationml/2006/ole">
            <mc:AlternateContent xmlns:mc="http://schemas.openxmlformats.org/markup-compatibility/2006">
              <mc:Choice xmlns:v="urn:schemas-microsoft-com:vml" Requires="v">
                <p:oleObj spid="_x0000_s3083" name="Equation" r:id="rId8" imgW="241195" imgH="342751" progId="Equation.3">
                  <p:embed/>
                </p:oleObj>
              </mc:Choice>
              <mc:Fallback>
                <p:oleObj name="Equation" r:id="rId8" imgW="241195" imgH="342751" progId="Equation.3">
                  <p:embed/>
                  <p:pic>
                    <p:nvPicPr>
                      <p:cNvPr id="0" name="Object 1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239000" y="3352800"/>
                        <a:ext cx="476250" cy="685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089" name="Rectangle 15"/>
          <p:cNvSpPr>
            <a:spLocks noChangeArrowheads="1"/>
          </p:cNvSpPr>
          <p:nvPr/>
        </p:nvSpPr>
        <p:spPr bwMode="auto">
          <a:xfrm>
            <a:off x="0" y="342900"/>
            <a:ext cx="9144000" cy="0"/>
          </a:xfrm>
          <a:prstGeom prst="rect">
            <a:avLst/>
          </a:prstGeom>
          <a:noFill/>
          <a:ln w="9525">
            <a:noFill/>
            <a:miter lim="800000"/>
            <a:headEnd/>
            <a:tailEnd/>
          </a:ln>
        </p:spPr>
        <p:txBody>
          <a:bodyPr wrap="none" anchor="ctr">
            <a:spAutoFit/>
          </a:bodyPr>
          <a:lstStyle/>
          <a:p>
            <a:endParaRPr lang="en-US"/>
          </a:p>
        </p:txBody>
      </p:sp>
      <p:sp>
        <p:nvSpPr>
          <p:cNvPr id="3090" name="Rectangle 19"/>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3078" name="Object 18"/>
          <p:cNvGraphicFramePr>
            <a:graphicFrameLocks noChangeAspect="1"/>
          </p:cNvGraphicFramePr>
          <p:nvPr/>
        </p:nvGraphicFramePr>
        <p:xfrm>
          <a:off x="8077200" y="4800600"/>
          <a:ext cx="457200" cy="533400"/>
        </p:xfrm>
        <a:graphic>
          <a:graphicData uri="http://schemas.openxmlformats.org/presentationml/2006/ole">
            <mc:AlternateContent xmlns:mc="http://schemas.openxmlformats.org/markup-compatibility/2006">
              <mc:Choice xmlns:v="urn:schemas-microsoft-com:vml" Requires="v">
                <p:oleObj spid="_x0000_s3084" name="Equation" r:id="rId10" imgW="241195" imgH="279279" progId="Equation.3">
                  <p:embed/>
                </p:oleObj>
              </mc:Choice>
              <mc:Fallback>
                <p:oleObj name="Equation" r:id="rId10" imgW="241195" imgH="279279" progId="Equation.3">
                  <p:embed/>
                  <p:pic>
                    <p:nvPicPr>
                      <p:cNvPr id="0" name="Object 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77200" y="4800600"/>
                        <a:ext cx="457200" cy="533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091" name="Rectangle 20"/>
          <p:cNvSpPr>
            <a:spLocks noChangeArrowheads="1"/>
          </p:cNvSpPr>
          <p:nvPr/>
        </p:nvSpPr>
        <p:spPr bwMode="auto">
          <a:xfrm>
            <a:off x="0" y="276225"/>
            <a:ext cx="9144000" cy="0"/>
          </a:xfrm>
          <a:prstGeom prst="rect">
            <a:avLst/>
          </a:prstGeom>
          <a:noFill/>
          <a:ln w="9525">
            <a:noFill/>
            <a:miter lim="800000"/>
            <a:headEnd/>
            <a:tailEnd/>
          </a:ln>
        </p:spPr>
        <p:txBody>
          <a:bodyPr wrap="none" anchor="ctr">
            <a:spAutoFit/>
          </a:bodyPr>
          <a:lstStyle/>
          <a:p>
            <a:endParaRPr lang="en-US"/>
          </a:p>
        </p:txBody>
      </p:sp>
      <p:sp>
        <p:nvSpPr>
          <p:cNvPr id="3092" name="Rectangle 2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3079" name="Object 21"/>
          <p:cNvGraphicFramePr>
            <a:graphicFrameLocks noChangeAspect="1"/>
          </p:cNvGraphicFramePr>
          <p:nvPr/>
        </p:nvGraphicFramePr>
        <p:xfrm>
          <a:off x="7239000" y="4724400"/>
          <a:ext cx="423863" cy="609600"/>
        </p:xfrm>
        <a:graphic>
          <a:graphicData uri="http://schemas.openxmlformats.org/presentationml/2006/ole">
            <mc:AlternateContent xmlns:mc="http://schemas.openxmlformats.org/markup-compatibility/2006">
              <mc:Choice xmlns:v="urn:schemas-microsoft-com:vml" Requires="v">
                <p:oleObj spid="_x0000_s3085" name="Equation" r:id="rId11" imgW="241195" imgH="342751" progId="Equation.3">
                  <p:embed/>
                </p:oleObj>
              </mc:Choice>
              <mc:Fallback>
                <p:oleObj name="Equation" r:id="rId11" imgW="241195" imgH="342751" progId="Equation.3">
                  <p:embed/>
                  <p:pic>
                    <p:nvPicPr>
                      <p:cNvPr id="0" name="Object 2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239000" y="4724400"/>
                        <a:ext cx="423863" cy="609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093" name="Rectangle 23"/>
          <p:cNvSpPr>
            <a:spLocks noChangeArrowheads="1"/>
          </p:cNvSpPr>
          <p:nvPr/>
        </p:nvSpPr>
        <p:spPr bwMode="auto">
          <a:xfrm>
            <a:off x="0" y="342900"/>
            <a:ext cx="9144000" cy="0"/>
          </a:xfrm>
          <a:prstGeom prst="rect">
            <a:avLst/>
          </a:prstGeom>
          <a:noFill/>
          <a:ln w="9525">
            <a:noFill/>
            <a:miter lim="800000"/>
            <a:headEnd/>
            <a:tailEnd/>
          </a:ln>
        </p:spPr>
        <p:txBody>
          <a:bodyPr wrap="none" anchor="ctr">
            <a:spAutoFit/>
          </a:bodyPr>
          <a:lstStyle/>
          <a:p>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Rot="1" noChangeArrowheads="1"/>
          </p:cNvSpPr>
          <p:nvPr>
            <p:ph type="title"/>
          </p:nvPr>
        </p:nvSpPr>
        <p:spPr/>
        <p:txBody>
          <a:bodyPr/>
          <a:lstStyle/>
          <a:p>
            <a:pPr eaLnBrk="1" hangingPunct="1">
              <a:defRPr/>
            </a:pPr>
            <a:r>
              <a:rPr lang="fa-IR" sz="4000" b="0" smtClean="0">
                <a:cs typeface="B Nazanin" pitchFamily="2" charset="-78"/>
              </a:rPr>
              <a:t>نمودارهاي تعيين نوع و طول شمع، و نحوة استفاده از آنها</a:t>
            </a:r>
            <a:endParaRPr lang="en-US" sz="4000" b="0" smtClean="0">
              <a:cs typeface="B Nazanin" pitchFamily="2" charset="-78"/>
            </a:endParaRPr>
          </a:p>
        </p:txBody>
      </p:sp>
      <p:sp>
        <p:nvSpPr>
          <p:cNvPr id="14339" name="Rectangle 3"/>
          <p:cNvSpPr>
            <a:spLocks noGrp="1" noChangeArrowheads="1"/>
          </p:cNvSpPr>
          <p:nvPr>
            <p:ph type="body" idx="1"/>
          </p:nvPr>
        </p:nvSpPr>
        <p:spPr/>
        <p:txBody>
          <a:bodyPr/>
          <a:lstStyle/>
          <a:p>
            <a:pPr algn="just" eaLnBrk="1" hangingPunct="1">
              <a:defRPr/>
            </a:pPr>
            <a:r>
              <a:rPr lang="fa-IR" dirty="0" smtClean="0">
                <a:cs typeface="B Nazanin" pitchFamily="2" charset="-78"/>
              </a:rPr>
              <a:t>براي درونيابي خطي، با توجه به شکل 4ـ5، اگر نقطة مورد نظر بين دو خط با مقادير مشخصة        و         قرار گيرد،        مربوط به سازة نگهبان مورد نظر را مي توانيم از رابطة زير، که همان رابطة درونيابي خطي است، به دست بياوريم:</a:t>
            </a:r>
            <a:r>
              <a:rPr lang="en-US" dirty="0" smtClean="0">
                <a:cs typeface="B Nazanin" pitchFamily="2" charset="-78"/>
              </a:rPr>
              <a:t> </a:t>
            </a:r>
          </a:p>
        </p:txBody>
      </p:sp>
      <p:sp>
        <p:nvSpPr>
          <p:cNvPr id="4104"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4098" name="Object 4"/>
          <p:cNvGraphicFramePr>
            <a:graphicFrameLocks noChangeAspect="1"/>
          </p:cNvGraphicFramePr>
          <p:nvPr/>
        </p:nvGraphicFramePr>
        <p:xfrm>
          <a:off x="3276600" y="2057400"/>
          <a:ext cx="914400" cy="588963"/>
        </p:xfrm>
        <a:graphic>
          <a:graphicData uri="http://schemas.openxmlformats.org/presentationml/2006/ole">
            <mc:AlternateContent xmlns:mc="http://schemas.openxmlformats.org/markup-compatibility/2006">
              <mc:Choice xmlns:v="urn:schemas-microsoft-com:vml" Requires="v">
                <p:oleObj spid="_x0000_s4102" name="Equation" r:id="rId3" imgW="431613" imgH="279279" progId="Equation.3">
                  <p:embed/>
                </p:oleObj>
              </mc:Choice>
              <mc:Fallback>
                <p:oleObj name="Equation" r:id="rId3" imgW="431613" imgH="279279"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76600" y="2057400"/>
                        <a:ext cx="914400" cy="5889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105" name="Rectangle 6"/>
          <p:cNvSpPr>
            <a:spLocks noChangeArrowheads="1"/>
          </p:cNvSpPr>
          <p:nvPr/>
        </p:nvSpPr>
        <p:spPr bwMode="auto">
          <a:xfrm>
            <a:off x="0" y="276225"/>
            <a:ext cx="9144000" cy="0"/>
          </a:xfrm>
          <a:prstGeom prst="rect">
            <a:avLst/>
          </a:prstGeom>
          <a:noFill/>
          <a:ln w="9525">
            <a:noFill/>
            <a:miter lim="800000"/>
            <a:headEnd/>
            <a:tailEnd/>
          </a:ln>
        </p:spPr>
        <p:txBody>
          <a:bodyPr wrap="none" anchor="ctr">
            <a:spAutoFit/>
          </a:bodyPr>
          <a:lstStyle/>
          <a:p>
            <a:endParaRPr lang="en-US"/>
          </a:p>
        </p:txBody>
      </p:sp>
      <p:sp>
        <p:nvSpPr>
          <p:cNvPr id="4106" name="Rectangle 8"/>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4099" name="Object 7"/>
          <p:cNvGraphicFramePr>
            <a:graphicFrameLocks noChangeAspect="1"/>
          </p:cNvGraphicFramePr>
          <p:nvPr/>
        </p:nvGraphicFramePr>
        <p:xfrm>
          <a:off x="2057400" y="2133600"/>
          <a:ext cx="838200" cy="506413"/>
        </p:xfrm>
        <a:graphic>
          <a:graphicData uri="http://schemas.openxmlformats.org/presentationml/2006/ole">
            <mc:AlternateContent xmlns:mc="http://schemas.openxmlformats.org/markup-compatibility/2006">
              <mc:Choice xmlns:v="urn:schemas-microsoft-com:vml" Requires="v">
                <p:oleObj spid="_x0000_s4103" name="Equation" r:id="rId5" imgW="457200" imgH="279400" progId="Equation.3">
                  <p:embed/>
                </p:oleObj>
              </mc:Choice>
              <mc:Fallback>
                <p:oleObj name="Equation" r:id="rId5" imgW="457200" imgH="279400" progId="Equation.3">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57400" y="2133600"/>
                        <a:ext cx="838200" cy="5064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107" name="Rectangle 9"/>
          <p:cNvSpPr>
            <a:spLocks noChangeArrowheads="1"/>
          </p:cNvSpPr>
          <p:nvPr/>
        </p:nvSpPr>
        <p:spPr bwMode="auto">
          <a:xfrm>
            <a:off x="0" y="276225"/>
            <a:ext cx="9144000" cy="0"/>
          </a:xfrm>
          <a:prstGeom prst="rect">
            <a:avLst/>
          </a:prstGeom>
          <a:noFill/>
          <a:ln w="9525">
            <a:noFill/>
            <a:miter lim="800000"/>
            <a:headEnd/>
            <a:tailEnd/>
          </a:ln>
        </p:spPr>
        <p:txBody>
          <a:bodyPr wrap="none" anchor="ctr">
            <a:spAutoFit/>
          </a:bodyPr>
          <a:lstStyle/>
          <a:p>
            <a:endParaRPr lang="en-US"/>
          </a:p>
        </p:txBody>
      </p:sp>
      <p:sp>
        <p:nvSpPr>
          <p:cNvPr id="4108" name="Rectangle 11"/>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4100" name="Object 10"/>
          <p:cNvGraphicFramePr>
            <a:graphicFrameLocks noChangeAspect="1"/>
          </p:cNvGraphicFramePr>
          <p:nvPr/>
        </p:nvGraphicFramePr>
        <p:xfrm>
          <a:off x="8305800" y="2590800"/>
          <a:ext cx="460375" cy="533400"/>
        </p:xfrm>
        <a:graphic>
          <a:graphicData uri="http://schemas.openxmlformats.org/presentationml/2006/ole">
            <mc:AlternateContent xmlns:mc="http://schemas.openxmlformats.org/markup-compatibility/2006">
              <mc:Choice xmlns:v="urn:schemas-microsoft-com:vml" Requires="v">
                <p:oleObj spid="_x0000_s4104" name="Equation" r:id="rId7" imgW="241195" imgH="279279" progId="Equation.3">
                  <p:embed/>
                </p:oleObj>
              </mc:Choice>
              <mc:Fallback>
                <p:oleObj name="Equation" r:id="rId7" imgW="241195" imgH="279279" progId="Equation.3">
                  <p:embed/>
                  <p:pic>
                    <p:nvPicPr>
                      <p:cNvPr id="0" name="Object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05800" y="2590800"/>
                        <a:ext cx="460375" cy="533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109" name="Rectangle 12"/>
          <p:cNvSpPr>
            <a:spLocks noChangeArrowheads="1"/>
          </p:cNvSpPr>
          <p:nvPr/>
        </p:nvSpPr>
        <p:spPr bwMode="auto">
          <a:xfrm>
            <a:off x="0" y="276225"/>
            <a:ext cx="9144000" cy="0"/>
          </a:xfrm>
          <a:prstGeom prst="rect">
            <a:avLst/>
          </a:prstGeom>
          <a:noFill/>
          <a:ln w="9525">
            <a:noFill/>
            <a:miter lim="800000"/>
            <a:headEnd/>
            <a:tailEnd/>
          </a:ln>
        </p:spPr>
        <p:txBody>
          <a:bodyPr wrap="none" anchor="ctr">
            <a:spAutoFit/>
          </a:bodyPr>
          <a:lstStyle/>
          <a:p>
            <a:endParaRPr lang="en-US"/>
          </a:p>
        </p:txBody>
      </p:sp>
      <p:sp>
        <p:nvSpPr>
          <p:cNvPr id="4110" name="Rectangle 14"/>
          <p:cNvSpPr>
            <a:spLocks noChangeArrowheads="1"/>
          </p:cNvSpPr>
          <p:nvPr/>
        </p:nvSpPr>
        <p:spPr bwMode="auto">
          <a:xfrm>
            <a:off x="0" y="3181350"/>
            <a:ext cx="9144000" cy="0"/>
          </a:xfrm>
          <a:prstGeom prst="rect">
            <a:avLst/>
          </a:prstGeom>
          <a:noFill/>
          <a:ln w="9525">
            <a:noFill/>
            <a:miter lim="800000"/>
            <a:headEnd/>
            <a:tailEnd/>
          </a:ln>
        </p:spPr>
        <p:txBody>
          <a:bodyPr wrap="none" anchor="ctr">
            <a:spAutoFit/>
          </a:bodyPr>
          <a:lstStyle/>
          <a:p>
            <a:endParaRPr lang="en-US"/>
          </a:p>
        </p:txBody>
      </p:sp>
      <p:graphicFrame>
        <p:nvGraphicFramePr>
          <p:cNvPr id="4101" name="Object 13"/>
          <p:cNvGraphicFramePr>
            <a:graphicFrameLocks noChangeAspect="1"/>
          </p:cNvGraphicFramePr>
          <p:nvPr/>
        </p:nvGraphicFramePr>
        <p:xfrm>
          <a:off x="381000" y="4267200"/>
          <a:ext cx="8305800" cy="873125"/>
        </p:xfrm>
        <a:graphic>
          <a:graphicData uri="http://schemas.openxmlformats.org/presentationml/2006/ole">
            <mc:AlternateContent xmlns:mc="http://schemas.openxmlformats.org/markup-compatibility/2006">
              <mc:Choice xmlns:v="urn:schemas-microsoft-com:vml" Requires="v">
                <p:oleObj spid="_x0000_s4105" name="Equation" r:id="rId9" imgW="4711700" imgH="495300" progId="Equation.3">
                  <p:embed/>
                </p:oleObj>
              </mc:Choice>
              <mc:Fallback>
                <p:oleObj name="Equation" r:id="rId9" imgW="4711700" imgH="495300" progId="Equation.3">
                  <p:embed/>
                  <p:pic>
                    <p:nvPicPr>
                      <p:cNvPr id="0" name="Object 1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81000" y="4267200"/>
                        <a:ext cx="8305800" cy="8731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111" name="Rectangle 15"/>
          <p:cNvSpPr>
            <a:spLocks noChangeArrowheads="1"/>
          </p:cNvSpPr>
          <p:nvPr/>
        </p:nvSpPr>
        <p:spPr bwMode="auto">
          <a:xfrm>
            <a:off x="0" y="3676650"/>
            <a:ext cx="9144000" cy="0"/>
          </a:xfrm>
          <a:prstGeom prst="rect">
            <a:avLst/>
          </a:prstGeom>
          <a:noFill/>
          <a:ln w="9525">
            <a:noFill/>
            <a:miter lim="800000"/>
            <a:headEnd/>
            <a:tailEnd/>
          </a:ln>
        </p:spPr>
        <p:txBody>
          <a:bodyPr wrap="none" anchor="ctr">
            <a:spAutoFit/>
          </a:bodyPr>
          <a:lstStyle/>
          <a:p>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Rot="1" noChangeArrowheads="1"/>
          </p:cNvSpPr>
          <p:nvPr>
            <p:ph type="title"/>
          </p:nvPr>
        </p:nvSpPr>
        <p:spPr/>
        <p:txBody>
          <a:bodyPr/>
          <a:lstStyle/>
          <a:p>
            <a:pPr eaLnBrk="1" hangingPunct="1">
              <a:defRPr/>
            </a:pPr>
            <a:r>
              <a:rPr lang="fa-IR" sz="4000" b="0" dirty="0" smtClean="0">
                <a:cs typeface="B Nazanin" pitchFamily="2" charset="-78"/>
              </a:rPr>
              <a:t>نمودارهاي تعيين نوع و طول شمع، و نحوة استفاده از آنها</a:t>
            </a:r>
            <a:endParaRPr lang="en-US" sz="4000" b="0" dirty="0" smtClean="0">
              <a:cs typeface="B Nazanin" pitchFamily="2" charset="-78"/>
            </a:endParaRPr>
          </a:p>
        </p:txBody>
      </p:sp>
      <p:sp>
        <p:nvSpPr>
          <p:cNvPr id="15363" name="Rectangle 3"/>
          <p:cNvSpPr>
            <a:spLocks noGrp="1" noChangeArrowheads="1"/>
          </p:cNvSpPr>
          <p:nvPr>
            <p:ph type="body" idx="1"/>
          </p:nvPr>
        </p:nvSpPr>
        <p:spPr/>
        <p:txBody>
          <a:bodyPr/>
          <a:lstStyle/>
          <a:p>
            <a:pPr algn="just" eaLnBrk="1" hangingPunct="1">
              <a:defRPr/>
            </a:pPr>
            <a:r>
              <a:rPr lang="fa-IR" dirty="0" smtClean="0">
                <a:cs typeface="B Nazanin" pitchFamily="2" charset="-78"/>
              </a:rPr>
              <a:t>در صورتي که نقطة مزبور در بين خطوط دوم و سوم، يا سوم و چهارم بيفتد و يکي از آنها </a:t>
            </a:r>
            <a:r>
              <a:rPr lang="fa-IR" b="1" dirty="0" smtClean="0">
                <a:cs typeface="B Nazanin" pitchFamily="2" charset="-78"/>
              </a:rPr>
              <a:t>    </a:t>
            </a:r>
            <a:r>
              <a:rPr lang="fa-IR" dirty="0" smtClean="0">
                <a:cs typeface="B Nazanin" pitchFamily="2" charset="-78"/>
              </a:rPr>
              <a:t>و       ديگري  باشد، به دليل تفاوت نوع اين شمعها،     را انتخاب ميکنيم. البته در اين حالت مي توانيم با استفاده از روابط مذکور در فصل دوم، طول شمع مناسبي را براي سازة نگهبان محاسبه و انتخاب کنيم.</a:t>
            </a:r>
            <a:r>
              <a:rPr lang="en-US" dirty="0" smtClean="0">
                <a:cs typeface="B Nazanin" pitchFamily="2" charset="-78"/>
              </a:rPr>
              <a:t> </a:t>
            </a:r>
          </a:p>
        </p:txBody>
      </p:sp>
      <p:sp>
        <p:nvSpPr>
          <p:cNvPr id="5127"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5122" name="Object 4"/>
          <p:cNvGraphicFramePr>
            <a:graphicFrameLocks noChangeAspect="1"/>
          </p:cNvGraphicFramePr>
          <p:nvPr/>
        </p:nvGraphicFramePr>
        <p:xfrm>
          <a:off x="4419600" y="2057400"/>
          <a:ext cx="525463" cy="609600"/>
        </p:xfrm>
        <a:graphic>
          <a:graphicData uri="http://schemas.openxmlformats.org/presentationml/2006/ole">
            <mc:AlternateContent xmlns:mc="http://schemas.openxmlformats.org/markup-compatibility/2006">
              <mc:Choice xmlns:v="urn:schemas-microsoft-com:vml" Requires="v">
                <p:oleObj spid="_x0000_s5125" name="Equation" r:id="rId3" imgW="241195" imgH="279279" progId="Equation.3">
                  <p:embed/>
                </p:oleObj>
              </mc:Choice>
              <mc:Fallback>
                <p:oleObj name="Equation" r:id="rId3" imgW="241195" imgH="279279"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19600" y="2057400"/>
                        <a:ext cx="525463" cy="609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128" name="Rectangle 6"/>
          <p:cNvSpPr>
            <a:spLocks noChangeArrowheads="1"/>
          </p:cNvSpPr>
          <p:nvPr/>
        </p:nvSpPr>
        <p:spPr bwMode="auto">
          <a:xfrm>
            <a:off x="0" y="276225"/>
            <a:ext cx="9144000" cy="0"/>
          </a:xfrm>
          <a:prstGeom prst="rect">
            <a:avLst/>
          </a:prstGeom>
          <a:noFill/>
          <a:ln w="9525">
            <a:noFill/>
            <a:miter lim="800000"/>
            <a:headEnd/>
            <a:tailEnd/>
          </a:ln>
        </p:spPr>
        <p:txBody>
          <a:bodyPr wrap="none" anchor="ctr">
            <a:spAutoFit/>
          </a:bodyPr>
          <a:lstStyle/>
          <a:p>
            <a:endParaRPr lang="en-US"/>
          </a:p>
        </p:txBody>
      </p:sp>
      <p:sp>
        <p:nvSpPr>
          <p:cNvPr id="5129" name="Rectangle 8"/>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5123" name="Object 7"/>
          <p:cNvGraphicFramePr>
            <a:graphicFrameLocks noChangeAspect="1"/>
          </p:cNvGraphicFramePr>
          <p:nvPr/>
        </p:nvGraphicFramePr>
        <p:xfrm>
          <a:off x="3505200" y="1981200"/>
          <a:ext cx="476250" cy="685800"/>
        </p:xfrm>
        <a:graphic>
          <a:graphicData uri="http://schemas.openxmlformats.org/presentationml/2006/ole">
            <mc:AlternateContent xmlns:mc="http://schemas.openxmlformats.org/markup-compatibility/2006">
              <mc:Choice xmlns:v="urn:schemas-microsoft-com:vml" Requires="v">
                <p:oleObj spid="_x0000_s5126" name="Equation" r:id="rId5" imgW="241195" imgH="342751" progId="Equation.3">
                  <p:embed/>
                </p:oleObj>
              </mc:Choice>
              <mc:Fallback>
                <p:oleObj name="Equation" r:id="rId5" imgW="241195" imgH="342751" progId="Equation.3">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5200" y="1981200"/>
                        <a:ext cx="476250" cy="685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130" name="Rectangle 9"/>
          <p:cNvSpPr>
            <a:spLocks noChangeArrowheads="1"/>
          </p:cNvSpPr>
          <p:nvPr/>
        </p:nvSpPr>
        <p:spPr bwMode="auto">
          <a:xfrm>
            <a:off x="0" y="342900"/>
            <a:ext cx="9144000" cy="0"/>
          </a:xfrm>
          <a:prstGeom prst="rect">
            <a:avLst/>
          </a:prstGeom>
          <a:noFill/>
          <a:ln w="9525">
            <a:noFill/>
            <a:miter lim="800000"/>
            <a:headEnd/>
            <a:tailEnd/>
          </a:ln>
        </p:spPr>
        <p:txBody>
          <a:bodyPr wrap="none" anchor="ctr">
            <a:spAutoFit/>
          </a:bodyPr>
          <a:lstStyle/>
          <a:p>
            <a:endParaRPr lang="en-US"/>
          </a:p>
        </p:txBody>
      </p:sp>
      <p:sp>
        <p:nvSpPr>
          <p:cNvPr id="5131" name="Rectangle 11"/>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5124" name="Object 10"/>
          <p:cNvGraphicFramePr>
            <a:graphicFrameLocks noChangeAspect="1"/>
          </p:cNvGraphicFramePr>
          <p:nvPr/>
        </p:nvGraphicFramePr>
        <p:xfrm>
          <a:off x="5029200" y="2514600"/>
          <a:ext cx="476250" cy="685800"/>
        </p:xfrm>
        <a:graphic>
          <a:graphicData uri="http://schemas.openxmlformats.org/presentationml/2006/ole">
            <mc:AlternateContent xmlns:mc="http://schemas.openxmlformats.org/markup-compatibility/2006">
              <mc:Choice xmlns:v="urn:schemas-microsoft-com:vml" Requires="v">
                <p:oleObj spid="_x0000_s5127" name="Equation" r:id="rId7" imgW="241195" imgH="342751" progId="Equation.3">
                  <p:embed/>
                </p:oleObj>
              </mc:Choice>
              <mc:Fallback>
                <p:oleObj name="Equation" r:id="rId7" imgW="241195" imgH="342751" progId="Equation.3">
                  <p:embed/>
                  <p:pic>
                    <p:nvPicPr>
                      <p:cNvPr id="0" name="Object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29200" y="2514600"/>
                        <a:ext cx="476250" cy="685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132" name="Rectangle 12"/>
          <p:cNvSpPr>
            <a:spLocks noChangeArrowheads="1"/>
          </p:cNvSpPr>
          <p:nvPr/>
        </p:nvSpPr>
        <p:spPr bwMode="auto">
          <a:xfrm>
            <a:off x="0" y="342900"/>
            <a:ext cx="9144000" cy="0"/>
          </a:xfrm>
          <a:prstGeom prst="rect">
            <a:avLst/>
          </a:prstGeom>
          <a:noFill/>
          <a:ln w="9525">
            <a:noFill/>
            <a:miter lim="800000"/>
            <a:headEnd/>
            <a:tailEnd/>
          </a:ln>
        </p:spPr>
        <p:txBody>
          <a:bodyPr wrap="none" anchor="ctr">
            <a:spAutoFit/>
          </a:bodyPr>
          <a:lstStyle/>
          <a:p>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tream">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Garamond"/>
        <a:ea typeface=""/>
        <a:cs typeface="Arial"/>
      </a:majorFont>
      <a:minorFont>
        <a:latin typeface="Garamond"/>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Garamond" pitchFamily="18"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Garamond" pitchFamily="18" charset="0"/>
            <a:cs typeface="Arial" charset="0"/>
          </a:defRPr>
        </a:defPPr>
      </a:lstStyle>
    </a:lnDef>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Stream</Template>
  <TotalTime>108</TotalTime>
  <Words>1428</Words>
  <Application>Microsoft Office PowerPoint</Application>
  <PresentationFormat>On-screen Show (4:3)</PresentationFormat>
  <Paragraphs>52</Paragraphs>
  <Slides>19</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19</vt:i4>
      </vt:variant>
    </vt:vector>
  </HeadingPairs>
  <TitlesOfParts>
    <vt:vector size="21" baseType="lpstr">
      <vt:lpstr>Stream</vt:lpstr>
      <vt:lpstr>Equation</vt:lpstr>
      <vt:lpstr>بنام خدا</vt:lpstr>
      <vt:lpstr>منحني هاي کمک طراحي </vt:lpstr>
      <vt:lpstr>پارامترهاي طراحي سازه هاي نگهبان خرپايي </vt:lpstr>
      <vt:lpstr>پارامترهاي طراحي سازه هاي نگهبان خرپايي</vt:lpstr>
      <vt:lpstr>پارامترهاي طراحي سازه هاي نگهبان خرپايي</vt:lpstr>
      <vt:lpstr>پارامترهاي طراحي سازه هاي نگهبان خرپايي</vt:lpstr>
      <vt:lpstr>منحني هاي کمک طراحي</vt:lpstr>
      <vt:lpstr>منحني هاي کمک طراحي</vt:lpstr>
      <vt:lpstr>منحني هاي کمک طراحي</vt:lpstr>
      <vt:lpstr>منحني هاي کمک طراحي</vt:lpstr>
      <vt:lpstr>انواع نمودارهاي کمک طراحي </vt:lpstr>
      <vt:lpstr>نحوة استفاده از نمودارهاي انتخاب نوع سازة نگهبان </vt:lpstr>
      <vt:lpstr>نمودارهاي تعيين ابعاد پي در پلان و نحوة استفاده از آنها </vt:lpstr>
      <vt:lpstr>نمودارهاي تعيين ابعاد پي در پلان و نحوة استفاده از آنها</vt:lpstr>
      <vt:lpstr>نمودارهاي تعيين ابعاد پي در پلان و نحوة استفاده از آنها</vt:lpstr>
      <vt:lpstr>نمودارهاي تعيين نوع و طول شمع، و نحوة استفاده از آنها </vt:lpstr>
      <vt:lpstr>نمودارهاي تعيين نوع و طول شمع، و نحوة استفاده از آنها</vt:lpstr>
      <vt:lpstr>نمودارهاي تعيين نوع و طول شمع، و نحوة استفاده از آنها</vt:lpstr>
      <vt:lpstr>نمودارهاي تعيين نوع و طول شمع، و نحوة استفاده از آنها</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منحني هاي کمک طراحي </dc:title>
  <dc:creator>mamelsakhi</dc:creator>
  <cp:lastModifiedBy>Windows User</cp:lastModifiedBy>
  <cp:revision>18</cp:revision>
  <dcterms:created xsi:type="dcterms:W3CDTF">2007-07-09T10:51:38Z</dcterms:created>
  <dcterms:modified xsi:type="dcterms:W3CDTF">2020-05-11T01:24:16Z</dcterms:modified>
</cp:coreProperties>
</file>