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75" r:id="rId3"/>
    <p:sldId id="277" r:id="rId4"/>
    <p:sldId id="272" r:id="rId5"/>
    <p:sldId id="266" r:id="rId6"/>
    <p:sldId id="267" r:id="rId7"/>
    <p:sldId id="257" r:id="rId8"/>
    <p:sldId id="258" r:id="rId9"/>
    <p:sldId id="259" r:id="rId10"/>
    <p:sldId id="273" r:id="rId11"/>
    <p:sldId id="260" r:id="rId12"/>
    <p:sldId id="261" r:id="rId13"/>
    <p:sldId id="262" r:id="rId14"/>
    <p:sldId id="264" r:id="rId15"/>
    <p:sldId id="274" r:id="rId16"/>
    <p:sldId id="268" r:id="rId17"/>
    <p:sldId id="276" r:id="rId18"/>
  </p:sldIdLst>
  <p:sldSz cx="9144000" cy="6858000" type="screen4x3"/>
  <p:notesSz cx="6858000" cy="9144000"/>
  <p:defaultTextStyle>
    <a:defPPr>
      <a:defRPr lang="en-US"/>
    </a:defPPr>
    <a:lvl1pPr algn="l" rtl="0" fontAlgn="base">
      <a:spcBef>
        <a:spcPct val="0"/>
      </a:spcBef>
      <a:spcAft>
        <a:spcPct val="0"/>
      </a:spcAft>
      <a:defRPr sz="28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sz="2800" kern="1200">
        <a:solidFill>
          <a:schemeClr val="tx1"/>
        </a:solidFill>
        <a:latin typeface="Arial" pitchFamily="34" charset="0"/>
        <a:ea typeface="+mn-ea"/>
        <a:cs typeface="Arial" pitchFamily="34" charset="0"/>
      </a:defRPr>
    </a:lvl2pPr>
    <a:lvl3pPr marL="914400" algn="l" rtl="0" fontAlgn="base">
      <a:spcBef>
        <a:spcPct val="0"/>
      </a:spcBef>
      <a:spcAft>
        <a:spcPct val="0"/>
      </a:spcAft>
      <a:defRPr sz="2800"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sz="2800"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sz="2800" kern="1200">
        <a:solidFill>
          <a:schemeClr val="tx1"/>
        </a:solidFill>
        <a:latin typeface="Arial" pitchFamily="34" charset="0"/>
        <a:ea typeface="+mn-ea"/>
        <a:cs typeface="Arial" pitchFamily="34" charset="0"/>
      </a:defRPr>
    </a:lvl5pPr>
    <a:lvl6pPr marL="2286000" algn="r" defTabSz="914400" rtl="1" eaLnBrk="1" latinLnBrk="0" hangingPunct="1">
      <a:defRPr sz="2800" kern="1200">
        <a:solidFill>
          <a:schemeClr val="tx1"/>
        </a:solidFill>
        <a:latin typeface="Arial" pitchFamily="34" charset="0"/>
        <a:ea typeface="+mn-ea"/>
        <a:cs typeface="Arial" pitchFamily="34" charset="0"/>
      </a:defRPr>
    </a:lvl6pPr>
    <a:lvl7pPr marL="2743200" algn="r" defTabSz="914400" rtl="1" eaLnBrk="1" latinLnBrk="0" hangingPunct="1">
      <a:defRPr sz="2800" kern="1200">
        <a:solidFill>
          <a:schemeClr val="tx1"/>
        </a:solidFill>
        <a:latin typeface="Arial" pitchFamily="34" charset="0"/>
        <a:ea typeface="+mn-ea"/>
        <a:cs typeface="Arial" pitchFamily="34" charset="0"/>
      </a:defRPr>
    </a:lvl7pPr>
    <a:lvl8pPr marL="3200400" algn="r" defTabSz="914400" rtl="1" eaLnBrk="1" latinLnBrk="0" hangingPunct="1">
      <a:defRPr sz="2800" kern="1200">
        <a:solidFill>
          <a:schemeClr val="tx1"/>
        </a:solidFill>
        <a:latin typeface="Arial" pitchFamily="34" charset="0"/>
        <a:ea typeface="+mn-ea"/>
        <a:cs typeface="Arial" pitchFamily="34" charset="0"/>
      </a:defRPr>
    </a:lvl8pPr>
    <a:lvl9pPr marL="3657600" algn="r" defTabSz="914400" rtl="1" eaLnBrk="1" latinLnBrk="0" hangingPunct="1">
      <a:defRPr sz="28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FF"/>
    <a:srgbClr val="0000FF"/>
    <a:srgbClr val="FF99FF"/>
    <a:srgbClr val="339933"/>
    <a:srgbClr val="66FFCC"/>
    <a:srgbClr val="008080"/>
    <a:srgbClr val="FF00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28"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647C4D3-F02C-4798-AD2F-2F9622C9C317}" type="slidenum">
              <a:rPr lang="en-US"/>
              <a:pPr>
                <a:defRPr/>
              </a:pPr>
              <a:t>‹#›</a:t>
            </a:fld>
            <a:endParaRPr lang="en-US"/>
          </a:p>
        </p:txBody>
      </p:sp>
    </p:spTree>
  </p:cSld>
  <p:clrMapOvr>
    <a:masterClrMapping/>
  </p:clrMapOvr>
  <p:transition spd="med">
    <p:wheel spokes="3"/>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1F349BF-15B7-4DB3-B04B-EF5CCD031DE2}" type="slidenum">
              <a:rPr lang="en-US"/>
              <a:pPr>
                <a:defRPr/>
              </a:pPr>
              <a:t>‹#›</a:t>
            </a:fld>
            <a:endParaRPr lang="en-US"/>
          </a:p>
        </p:txBody>
      </p:sp>
    </p:spTree>
  </p:cSld>
  <p:clrMapOvr>
    <a:masterClrMapping/>
  </p:clrMapOvr>
  <p:transition spd="med">
    <p:wheel spokes="3"/>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125CD47-2EE9-40E4-8213-20FFAC25A06F}" type="slidenum">
              <a:rPr lang="en-US"/>
              <a:pPr>
                <a:defRPr/>
              </a:pPr>
              <a:t>‹#›</a:t>
            </a:fld>
            <a:endParaRPr lang="en-US"/>
          </a:p>
        </p:txBody>
      </p:sp>
    </p:spTree>
  </p:cSld>
  <p:clrMapOvr>
    <a:masterClrMapping/>
  </p:clrMapOvr>
  <p:transition spd="med">
    <p:wheel spokes="3"/>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F16258F-77A0-4B31-912D-11811DAF23E9}" type="slidenum">
              <a:rPr lang="en-US"/>
              <a:pPr>
                <a:defRPr/>
              </a:pPr>
              <a:t>‹#›</a:t>
            </a:fld>
            <a:endParaRPr lang="en-US"/>
          </a:p>
        </p:txBody>
      </p:sp>
    </p:spTree>
  </p:cSld>
  <p:clrMapOvr>
    <a:masterClrMapping/>
  </p:clrMapOvr>
  <p:transition spd="med">
    <p:wheel spokes="3"/>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BC3FE396-94D9-4D71-A214-CCFBBE3E5AA0}" type="slidenum">
              <a:rPr lang="en-US"/>
              <a:pPr>
                <a:defRPr/>
              </a:pPr>
              <a:t>‹#›</a:t>
            </a:fld>
            <a:endParaRPr lang="en-US"/>
          </a:p>
        </p:txBody>
      </p:sp>
    </p:spTree>
  </p:cSld>
  <p:clrMapOvr>
    <a:masterClrMapping/>
  </p:clrMapOvr>
  <p:transition spd="med">
    <p:wheel spokes="3"/>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8F9CF78-1A8C-46BD-A8C7-3C01892F7D23}" type="slidenum">
              <a:rPr lang="en-US"/>
              <a:pPr>
                <a:defRPr/>
              </a:pPr>
              <a:t>‹#›</a:t>
            </a:fld>
            <a:endParaRPr lang="en-US"/>
          </a:p>
        </p:txBody>
      </p:sp>
    </p:spTree>
  </p:cSld>
  <p:clrMapOvr>
    <a:masterClrMapping/>
  </p:clrMapOvr>
  <p:transition spd="med">
    <p:wheel spokes="3"/>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0E75DF3E-3709-43EF-B821-4FD7F0CFA3D7}" type="slidenum">
              <a:rPr lang="en-US"/>
              <a:pPr>
                <a:defRPr/>
              </a:pPr>
              <a:t>‹#›</a:t>
            </a:fld>
            <a:endParaRPr lang="en-US"/>
          </a:p>
        </p:txBody>
      </p:sp>
    </p:spTree>
  </p:cSld>
  <p:clrMapOvr>
    <a:masterClrMapping/>
  </p:clrMapOvr>
  <p:transition spd="med">
    <p:wheel spokes="3"/>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23161EF-6926-46CF-84F2-F00F96878E83}" type="slidenum">
              <a:rPr lang="en-US"/>
              <a:pPr>
                <a:defRPr/>
              </a:pPr>
              <a:t>‹#›</a:t>
            </a:fld>
            <a:endParaRPr lang="en-US"/>
          </a:p>
        </p:txBody>
      </p:sp>
    </p:spTree>
  </p:cSld>
  <p:clrMapOvr>
    <a:masterClrMapping/>
  </p:clrMapOvr>
  <p:transition spd="med">
    <p:wheel spokes="3"/>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CF71C2D-2319-4FC0-8714-BCB269D314D5}" type="slidenum">
              <a:rPr lang="en-US"/>
              <a:pPr>
                <a:defRPr/>
              </a:pPr>
              <a:t>‹#›</a:t>
            </a:fld>
            <a:endParaRPr lang="en-US"/>
          </a:p>
        </p:txBody>
      </p:sp>
    </p:spTree>
  </p:cSld>
  <p:clrMapOvr>
    <a:masterClrMapping/>
  </p:clrMapOvr>
  <p:transition spd="med">
    <p:wheel spokes="3"/>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A98533-53B5-42E4-A0BE-8300C95204AF}" type="slidenum">
              <a:rPr lang="en-US"/>
              <a:pPr>
                <a:defRPr/>
              </a:pPr>
              <a:t>‹#›</a:t>
            </a:fld>
            <a:endParaRPr lang="en-US"/>
          </a:p>
        </p:txBody>
      </p:sp>
    </p:spTree>
  </p:cSld>
  <p:clrMapOvr>
    <a:masterClrMapping/>
  </p:clrMapOvr>
  <p:transition spd="med">
    <p:wheel spokes="3"/>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CBFC32E-2BF6-43DC-86A1-5C3763327DE1}" type="slidenum">
              <a:rPr lang="en-US"/>
              <a:pPr>
                <a:defRPr/>
              </a:pPr>
              <a:t>‹#›</a:t>
            </a:fld>
            <a:endParaRPr lang="en-US"/>
          </a:p>
        </p:txBody>
      </p:sp>
    </p:spTree>
  </p:cSld>
  <p:clrMapOvr>
    <a:masterClrMapping/>
  </p:clrMapOvr>
  <p:transition spd="med">
    <p:wheel spokes="3"/>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FF"/>
            </a:gs>
            <a:gs pos="50000">
              <a:srgbClr val="FFFFFF"/>
            </a:gs>
            <a:gs pos="100000">
              <a:srgbClr val="0000FF"/>
            </a:gs>
          </a:gsLst>
          <a:lin ang="27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9A0C373F-776E-4C0C-891C-D81B9249912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wheel spokes="3"/>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cs typeface="Arial" pitchFamily="34" charset="0"/>
        </a:defRPr>
      </a:lvl2pPr>
      <a:lvl3pPr algn="ctr" rtl="0" eaLnBrk="0" fontAlgn="base" hangingPunct="0">
        <a:spcBef>
          <a:spcPct val="0"/>
        </a:spcBef>
        <a:spcAft>
          <a:spcPct val="0"/>
        </a:spcAft>
        <a:defRPr sz="4400">
          <a:solidFill>
            <a:schemeClr val="tx2"/>
          </a:solidFill>
          <a:latin typeface="Arial" pitchFamily="34" charset="0"/>
          <a:cs typeface="Arial" pitchFamily="34" charset="0"/>
        </a:defRPr>
      </a:lvl3pPr>
      <a:lvl4pPr algn="ctr" rtl="0" eaLnBrk="0" fontAlgn="base" hangingPunct="0">
        <a:spcBef>
          <a:spcPct val="0"/>
        </a:spcBef>
        <a:spcAft>
          <a:spcPct val="0"/>
        </a:spcAft>
        <a:defRPr sz="4400">
          <a:solidFill>
            <a:schemeClr val="tx2"/>
          </a:solidFill>
          <a:latin typeface="Arial" pitchFamily="34" charset="0"/>
          <a:cs typeface="Arial" pitchFamily="34" charset="0"/>
        </a:defRPr>
      </a:lvl4pPr>
      <a:lvl5pPr algn="ctr" rtl="0" eaLnBrk="0" fontAlgn="base" hangingPunct="0">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391" name="Picture 7" descr="ny7odv"/>
          <p:cNvPicPr>
            <a:picLocks noChangeAspect="1" noChangeArrowheads="1"/>
          </p:cNvPicPr>
          <p:nvPr/>
        </p:nvPicPr>
        <p:blipFill>
          <a:blip r:embed="rId2" cstate="print"/>
          <a:srcRect/>
          <a:stretch>
            <a:fillRect/>
          </a:stretch>
        </p:blipFill>
        <p:spPr bwMode="auto">
          <a:xfrm>
            <a:off x="2590800" y="1676400"/>
            <a:ext cx="4162425" cy="3419475"/>
          </a:xfrm>
          <a:prstGeom prst="rect">
            <a:avLst/>
          </a:prstGeom>
          <a:noFill/>
          <a:ln w="9525">
            <a:noFill/>
            <a:miter lim="800000"/>
            <a:headEnd/>
            <a:tailEnd/>
          </a:ln>
        </p:spPr>
      </p:pic>
      <p:pic>
        <p:nvPicPr>
          <p:cNvPr id="2051" name="Picture 8" descr="header"/>
          <p:cNvPicPr>
            <a:picLocks noChangeAspect="1" noChangeArrowheads="1"/>
          </p:cNvPicPr>
          <p:nvPr/>
        </p:nvPicPr>
        <p:blipFill>
          <a:blip r:embed="rId3" cstate="print"/>
          <a:srcRect/>
          <a:stretch>
            <a:fillRect/>
          </a:stretch>
        </p:blipFill>
        <p:spPr bwMode="auto">
          <a:xfrm>
            <a:off x="7848600" y="0"/>
            <a:ext cx="1438275" cy="6858000"/>
          </a:xfrm>
          <a:prstGeom prst="rect">
            <a:avLst/>
          </a:prstGeom>
          <a:noFill/>
          <a:ln w="9525">
            <a:noFill/>
            <a:miter lim="800000"/>
            <a:headEnd/>
            <a:tailEnd/>
          </a:ln>
        </p:spPr>
      </p:pic>
      <p:pic>
        <p:nvPicPr>
          <p:cNvPr id="2052" name="Picture 9" descr="header"/>
          <p:cNvPicPr>
            <a:picLocks noChangeAspect="1" noChangeArrowheads="1"/>
          </p:cNvPicPr>
          <p:nvPr/>
        </p:nvPicPr>
        <p:blipFill>
          <a:blip r:embed="rId4" cstate="print"/>
          <a:srcRect/>
          <a:stretch>
            <a:fillRect/>
          </a:stretch>
        </p:blipFill>
        <p:spPr bwMode="auto">
          <a:xfrm>
            <a:off x="0" y="0"/>
            <a:ext cx="1438275" cy="6858000"/>
          </a:xfrm>
          <a:prstGeom prst="rect">
            <a:avLst/>
          </a:prstGeom>
          <a:noFill/>
          <a:ln w="9525">
            <a:noFill/>
            <a:miter lim="800000"/>
            <a:headEnd/>
            <a:tailEnd/>
          </a:ln>
        </p:spPr>
      </p:pic>
    </p:spTree>
  </p:cSld>
  <p:clrMapOvr>
    <a:masterClrMapping/>
  </p:clrMapOvr>
  <p:transition spd="med">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6391"/>
                                        </p:tgtEl>
                                        <p:attrNameLst>
                                          <p:attrName>style.visibility</p:attrName>
                                        </p:attrNameLst>
                                      </p:cBhvr>
                                      <p:to>
                                        <p:strVal val="visible"/>
                                      </p:to>
                                    </p:set>
                                    <p:animEffect transition="in" filter="fade">
                                      <p:cBhvr>
                                        <p:cTn id="7" dur="3000"/>
                                        <p:tgtEl>
                                          <p:spTgt spid="16391"/>
                                        </p:tgtEl>
                                      </p:cBhvr>
                                    </p:animEffect>
                                    <p:anim calcmode="lin" valueType="num">
                                      <p:cBhvr>
                                        <p:cTn id="8" dur="3000" fill="hold"/>
                                        <p:tgtEl>
                                          <p:spTgt spid="16391"/>
                                        </p:tgtEl>
                                        <p:attrNameLst>
                                          <p:attrName>ppt_x</p:attrName>
                                        </p:attrNameLst>
                                      </p:cBhvr>
                                      <p:tavLst>
                                        <p:tav tm="0">
                                          <p:val>
                                            <p:strVal val="#ppt_x"/>
                                          </p:val>
                                        </p:tav>
                                        <p:tav tm="100000">
                                          <p:val>
                                            <p:strVal val="#ppt_x"/>
                                          </p:val>
                                        </p:tav>
                                      </p:tavLst>
                                    </p:anim>
                                    <p:anim calcmode="lin" valueType="num">
                                      <p:cBhvr>
                                        <p:cTn id="9" dur="3000" fill="hold"/>
                                        <p:tgtEl>
                                          <p:spTgt spid="1639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7772400" cy="1470025"/>
          </a:xfrm>
        </p:spPr>
        <p:txBody>
          <a:bodyPr/>
          <a:lstStyle/>
          <a:p>
            <a:r>
              <a:rPr lang="fa-IR" b="1" dirty="0" smtClean="0"/>
              <a:t>موضوع:</a:t>
            </a:r>
            <a:r>
              <a:rPr lang="fa-IR" dirty="0" smtClean="0"/>
              <a:t/>
            </a:r>
            <a:br>
              <a:rPr lang="fa-IR" dirty="0" smtClean="0"/>
            </a:br>
            <a:r>
              <a:rPr lang="fa-IR" dirty="0" smtClean="0"/>
              <a:t>مکانیسم های دفاعی</a:t>
            </a:r>
            <a:endParaRPr lang="fa-IR" dirty="0"/>
          </a:p>
        </p:txBody>
      </p:sp>
    </p:spTree>
  </p:cSld>
  <p:clrMapOvr>
    <a:masterClrMapping/>
  </p:clrMapOvr>
  <p:transition spd="med">
    <p:wheel spokes="3"/>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url.jpg"/>
          <p:cNvPicPr>
            <a:picLocks noGrp="1" noChangeAspect="1"/>
          </p:cNvPicPr>
          <p:nvPr>
            <p:ph idx="1"/>
          </p:nvPr>
        </p:nvPicPr>
        <p:blipFill>
          <a:blip r:embed="rId2" cstate="print"/>
          <a:stretch>
            <a:fillRect/>
          </a:stretch>
        </p:blipFill>
        <p:spPr>
          <a:xfrm>
            <a:off x="1600200" y="1600200"/>
            <a:ext cx="5791200" cy="4525963"/>
          </a:xfrm>
        </p:spPr>
      </p:pic>
    </p:spTree>
  </p:cSld>
  <p:clrMapOvr>
    <a:masterClrMapping/>
  </p:clrMapOvr>
  <p:transition spd="med">
    <p:wheel spokes="3"/>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6"/>
          <p:cNvSpPr>
            <a:spLocks noChangeArrowheads="1"/>
          </p:cNvSpPr>
          <p:nvPr/>
        </p:nvSpPr>
        <p:spPr bwMode="auto">
          <a:xfrm>
            <a:off x="609600" y="1752600"/>
            <a:ext cx="8229600" cy="4525963"/>
          </a:xfrm>
          <a:prstGeom prst="rect">
            <a:avLst/>
          </a:prstGeom>
          <a:noFill/>
          <a:ln w="9525">
            <a:noFill/>
            <a:miter lim="800000"/>
            <a:headEnd/>
            <a:tailEnd/>
          </a:ln>
        </p:spPr>
        <p:txBody>
          <a:bodyPr/>
          <a:lstStyle/>
          <a:p>
            <a:pPr marL="342900" indent="-342900" algn="r" rtl="1">
              <a:spcBef>
                <a:spcPct val="20000"/>
              </a:spcBef>
            </a:pPr>
            <a:r>
              <a:rPr lang="en-US" dirty="0"/>
              <a:t>   </a:t>
            </a:r>
            <a:r>
              <a:rPr lang="fa-IR" dirty="0"/>
              <a:t>زیگموند فروید،بنیان‌گذار روان‌کاوی ایده‌ اعمال دفاعی را در سال 1894 مطرح ساخت. فروید وجود چندین مکانیسم دفاعی را قبول داشت اما عمده تمرکز وی بر واپس‌رانی بود. نخستین مطالعه‌ جامع و منظم در مورد مکانیزم‌های دفاعی در سال 1936 توسط آنافروید در کتاب "ایگو و مکانیسم‌های دفاعی" معرفی گردید.</a:t>
            </a:r>
            <a:endParaRPr lang="en-US" dirty="0"/>
          </a:p>
        </p:txBody>
      </p:sp>
      <p:sp>
        <p:nvSpPr>
          <p:cNvPr id="4099" name="Rectangle 7"/>
          <p:cNvSpPr>
            <a:spLocks noChangeArrowheads="1"/>
          </p:cNvSpPr>
          <p:nvPr/>
        </p:nvSpPr>
        <p:spPr bwMode="auto">
          <a:xfrm>
            <a:off x="609600" y="427038"/>
            <a:ext cx="8229600" cy="1143000"/>
          </a:xfrm>
          <a:prstGeom prst="rect">
            <a:avLst/>
          </a:prstGeom>
          <a:noFill/>
          <a:ln w="9525">
            <a:noFill/>
            <a:miter lim="800000"/>
            <a:headEnd/>
            <a:tailEnd/>
          </a:ln>
        </p:spPr>
        <p:txBody>
          <a:bodyPr anchor="ctr"/>
          <a:lstStyle/>
          <a:p>
            <a:pPr algn="ctr"/>
            <a:r>
              <a:rPr lang="fa-IR" sz="3600"/>
              <a:t>تاریخچه مکانیسم‌های دفاعی</a:t>
            </a:r>
            <a:endParaRPr lang="en-US" sz="4400"/>
          </a:p>
        </p:txBody>
      </p:sp>
    </p:spTree>
  </p:cSld>
  <p:clrMapOvr>
    <a:masterClrMapping/>
  </p:clrMapOvr>
  <p:transition spd="med">
    <p:wheel spokes="3"/>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algn="r" eaLnBrk="1" hangingPunct="1"/>
            <a:r>
              <a:rPr lang="fa-IR" sz="3600" smtClean="0">
                <a:solidFill>
                  <a:schemeClr val="tx1"/>
                </a:solidFill>
              </a:rPr>
              <a:t>ویژگی مکانیسم‌های دفاعی</a:t>
            </a:r>
            <a:r>
              <a:rPr lang="en-US" sz="3600" smtClean="0">
                <a:solidFill>
                  <a:schemeClr val="tx1"/>
                </a:solidFill>
              </a:rPr>
              <a:t>      </a:t>
            </a:r>
            <a:r>
              <a:rPr lang="en-US" smtClean="0">
                <a:solidFill>
                  <a:schemeClr val="tx1"/>
                </a:solidFill>
              </a:rPr>
              <a:t>      </a:t>
            </a:r>
          </a:p>
        </p:txBody>
      </p:sp>
      <p:sp>
        <p:nvSpPr>
          <p:cNvPr id="5123" name="Rectangle 3"/>
          <p:cNvSpPr>
            <a:spLocks noGrp="1" noChangeArrowheads="1"/>
          </p:cNvSpPr>
          <p:nvPr>
            <p:ph type="body" idx="1"/>
          </p:nvPr>
        </p:nvSpPr>
        <p:spPr>
          <a:xfrm>
            <a:off x="457200" y="1143000"/>
            <a:ext cx="8458200" cy="5410200"/>
          </a:xfrm>
        </p:spPr>
        <p:txBody>
          <a:bodyPr/>
          <a:lstStyle/>
          <a:p>
            <a:pPr algn="r" rtl="1" eaLnBrk="1" hangingPunct="1">
              <a:buFontTx/>
              <a:buNone/>
            </a:pPr>
            <a:r>
              <a:rPr lang="en-US" sz="2800" smtClean="0"/>
              <a:t>   </a:t>
            </a:r>
            <a:r>
              <a:rPr lang="fa-IR" sz="2800" smtClean="0"/>
              <a:t>من </a:t>
            </a:r>
            <a:r>
              <a:rPr lang="en-US" sz="2800" smtClean="0"/>
              <a:t>)</a:t>
            </a:r>
            <a:r>
              <a:rPr lang="fa-IR" sz="2800" smtClean="0"/>
              <a:t>ٍ</a:t>
            </a:r>
            <a:r>
              <a:rPr lang="en-US" sz="2800" smtClean="0"/>
              <a:t>EGO</a:t>
            </a:r>
            <a:r>
              <a:rPr lang="fa-IR" sz="2800" smtClean="0"/>
              <a:t>) براي رهايي از اضطراب ناشي از عدم تامين نيازهاي نهاد، كه  برآورده سازي آنها مجازات و تنبيه از سوي جامعه و وجدان را بدنبال دارد، به يك سري مكانيسمهاي دفاعي متوسل ميگردد. خصوصيات مشترك تمام اين مكانيسمهاي دفاعي شامل: </a:t>
            </a:r>
          </a:p>
          <a:p>
            <a:pPr algn="r" rtl="1" eaLnBrk="1" hangingPunct="1">
              <a:buFontTx/>
              <a:buNone/>
            </a:pPr>
            <a:r>
              <a:rPr lang="fa-IR" sz="2800" smtClean="0"/>
              <a:t>1- اغلب اوقات بطور ناخوداگاه اعمال ميگردند. </a:t>
            </a:r>
          </a:p>
          <a:p>
            <a:pPr algn="r" rtl="1" eaLnBrk="1" hangingPunct="1">
              <a:buFontTx/>
              <a:buNone/>
            </a:pPr>
            <a:r>
              <a:rPr lang="fa-IR" sz="2800" smtClean="0"/>
              <a:t>2- معمولا با تحريف، انكار و تبديل واقعيت توام بوده و موجب خود فريبي ميگردند.</a:t>
            </a:r>
          </a:p>
          <a:p>
            <a:pPr algn="r" rtl="1" eaLnBrk="1" hangingPunct="1">
              <a:buFontTx/>
              <a:buNone/>
            </a:pPr>
            <a:r>
              <a:rPr lang="fa-IR" sz="2800" smtClean="0"/>
              <a:t>3-</a:t>
            </a:r>
            <a:r>
              <a:rPr lang="fa-IR" smtClean="0"/>
              <a:t> </a:t>
            </a:r>
            <a:r>
              <a:rPr lang="fa-IR" sz="2800" smtClean="0"/>
              <a:t>قدرت سازگاری داشته و باعث تطابق بهتر فرد با عوامل نامساعد می‌شوند.  </a:t>
            </a:r>
          </a:p>
          <a:p>
            <a:pPr algn="r" rtl="1" eaLnBrk="1" hangingPunct="1">
              <a:buFontTx/>
              <a:buNone/>
            </a:pPr>
            <a:r>
              <a:rPr lang="fa-IR" sz="2800" smtClean="0"/>
              <a:t>4-</a:t>
            </a:r>
            <a:r>
              <a:rPr lang="fa-IR" smtClean="0"/>
              <a:t>استفاده مفرط از آن‌ها نشانه‌ ناسازگاری شخصیت است</a:t>
            </a:r>
            <a:r>
              <a:rPr lang="en-US" smtClean="0"/>
              <a:t> </a:t>
            </a:r>
            <a:r>
              <a:rPr lang="fa-IR" smtClean="0"/>
              <a:t>.</a:t>
            </a:r>
            <a:endParaRPr lang="en-US" smtClean="0"/>
          </a:p>
        </p:txBody>
      </p:sp>
    </p:spTree>
  </p:cSld>
  <p:clrMapOvr>
    <a:masterClrMapping/>
  </p:clrMapOvr>
  <p:transition spd="med">
    <p:wheel spokes="3"/>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fa-IR" sz="3600" b="1" smtClean="0">
                <a:solidFill>
                  <a:schemeClr val="tx1"/>
                </a:solidFill>
              </a:rPr>
              <a:t>كاركردهاي مكانيسمهاي دفاعي شامل:</a:t>
            </a:r>
            <a:endParaRPr lang="en-US" sz="3600" b="1" smtClean="0">
              <a:solidFill>
                <a:schemeClr val="tx1"/>
              </a:solidFill>
            </a:endParaRPr>
          </a:p>
        </p:txBody>
      </p:sp>
      <p:sp>
        <p:nvSpPr>
          <p:cNvPr id="6147" name="Rectangle 3"/>
          <p:cNvSpPr>
            <a:spLocks noGrp="1" noChangeArrowheads="1"/>
          </p:cNvSpPr>
          <p:nvPr>
            <p:ph type="body" idx="1"/>
          </p:nvPr>
        </p:nvSpPr>
        <p:spPr>
          <a:xfrm>
            <a:off x="457200" y="1524000"/>
            <a:ext cx="8229600" cy="4525963"/>
          </a:xfrm>
        </p:spPr>
        <p:txBody>
          <a:bodyPr/>
          <a:lstStyle/>
          <a:p>
            <a:pPr marL="381000" indent="-381000" algn="r" rtl="1" eaLnBrk="1" hangingPunct="1">
              <a:lnSpc>
                <a:spcPct val="80000"/>
              </a:lnSpc>
              <a:buFontTx/>
              <a:buAutoNum type="arabicPeriod"/>
            </a:pPr>
            <a:r>
              <a:rPr lang="fa-IR" sz="2800" dirty="0" smtClean="0"/>
              <a:t>محافظت از خود و ذهن خودآگاه و همچنين كاهش اضطراب، رنجش، درد، خشم، اندوه، سرخوردگي واسترس ميباشد. </a:t>
            </a:r>
          </a:p>
          <a:p>
            <a:pPr marL="381000" indent="-381000" algn="r" rtl="1" eaLnBrk="1" hangingPunct="1">
              <a:lnSpc>
                <a:spcPct val="80000"/>
              </a:lnSpc>
              <a:buFontTx/>
              <a:buAutoNum type="arabicPeriod"/>
            </a:pPr>
            <a:r>
              <a:rPr lang="fa-IR" sz="2800" dirty="0" smtClean="0"/>
              <a:t>آنها كمك به سازگاري و تطابق بهتر با شرايط و محيط پيرامون است. كنار آمدن با واقعيت. </a:t>
            </a:r>
          </a:p>
          <a:p>
            <a:pPr marL="381000" indent="-381000" algn="r" rtl="1" eaLnBrk="1" hangingPunct="1">
              <a:lnSpc>
                <a:spcPct val="80000"/>
              </a:lnSpc>
              <a:buFontTx/>
              <a:buAutoNum type="arabicPeriod"/>
            </a:pPr>
            <a:r>
              <a:rPr lang="fa-IR" sz="2800" dirty="0" smtClean="0"/>
              <a:t>محافظت خود انگاره از خجالتزدگي و احساس گناه نزد ديگران.حفظ آبرو، اعتماد بنفس و عزت نفس نزد ديگران. </a:t>
            </a:r>
          </a:p>
          <a:p>
            <a:pPr marL="381000" indent="-381000" algn="r" rtl="1" eaLnBrk="1" hangingPunct="1">
              <a:lnSpc>
                <a:spcPct val="80000"/>
              </a:lnSpc>
              <a:buFontTx/>
              <a:buAutoNum type="arabicPeriod"/>
            </a:pPr>
            <a:r>
              <a:rPr lang="fa-IR" sz="2800" dirty="0" smtClean="0"/>
              <a:t>مكانيسمهاي دفاعي از دوران خردسالي آموخته گرديده و سرانجام بصورت عادت در مي آيند. برخي از اين مكانيسمها سازنده و انطباقي و برخي ديگر مخرب و غير انطباقي ميباشند كه به آنها اشاره خواهيم كرد. استفاده افراطي و اغراق آميز از اين مكانيسمها منجر به اختلالات رواني وشخصيتي در فرد ميگردند. </a:t>
            </a:r>
            <a:endParaRPr lang="en-US" sz="2800" dirty="0" smtClean="0"/>
          </a:p>
        </p:txBody>
      </p:sp>
    </p:spTree>
  </p:cSld>
  <p:clrMapOvr>
    <a:masterClrMapping/>
  </p:clrMapOvr>
  <p:transition spd="med">
    <p:wheel spokes="3"/>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p:cNvSpPr>
            <a:spLocks noGrp="1"/>
          </p:cNvSpPr>
          <p:nvPr>
            <p:ph idx="4294967295"/>
          </p:nvPr>
        </p:nvSpPr>
        <p:spPr>
          <a:xfrm>
            <a:off x="0" y="228600"/>
            <a:ext cx="9144000" cy="6858000"/>
          </a:xfrm>
        </p:spPr>
        <p:txBody>
          <a:bodyPr/>
          <a:lstStyle/>
          <a:p>
            <a:pPr marL="609600" indent="-609600" algn="r" rtl="1" eaLnBrk="1" hangingPunct="1">
              <a:lnSpc>
                <a:spcPct val="90000"/>
              </a:lnSpc>
              <a:buFontTx/>
              <a:buNone/>
            </a:pPr>
            <a:r>
              <a:rPr lang="en-US" sz="2800" b="1" smtClean="0"/>
              <a:t>-</a:t>
            </a:r>
            <a:r>
              <a:rPr lang="fa-IR" sz="2800" b="1" smtClean="0"/>
              <a:t>استفاده از واکنشهای ناخودآگاه یا مکانیسم دفاعی یا فرآیندهای ذهنی :</a:t>
            </a:r>
            <a:endParaRPr lang="en-US" sz="2800" smtClean="0"/>
          </a:p>
          <a:p>
            <a:pPr marL="609600" indent="-609600" algn="just" rtl="1" eaLnBrk="1" hangingPunct="1">
              <a:lnSpc>
                <a:spcPct val="90000"/>
              </a:lnSpc>
              <a:buFontTx/>
              <a:buNone/>
            </a:pPr>
            <a:r>
              <a:rPr lang="fa-IR" sz="2800" smtClean="0"/>
              <a:t>این مکانیسم ها روشهایی هستند که فرد در هنگام بروز استرس بطور</a:t>
            </a:r>
          </a:p>
          <a:p>
            <a:pPr marL="609600" indent="-609600" algn="just" rtl="1" eaLnBrk="1" hangingPunct="1">
              <a:lnSpc>
                <a:spcPct val="90000"/>
              </a:lnSpc>
              <a:buFontTx/>
              <a:buNone/>
            </a:pPr>
            <a:r>
              <a:rPr lang="fa-IR" sz="2800" smtClean="0"/>
              <a:t> ناخودآگاه و غیر ارادی انجام میدهد تا خطر تاثیرات استرس را به نحوی</a:t>
            </a:r>
          </a:p>
          <a:p>
            <a:pPr marL="609600" indent="-609600" algn="just" rtl="1" eaLnBrk="1" hangingPunct="1">
              <a:lnSpc>
                <a:spcPct val="90000"/>
              </a:lnSpc>
              <a:buFontTx/>
              <a:buNone/>
            </a:pPr>
            <a:r>
              <a:rPr lang="fa-IR" sz="2800" smtClean="0"/>
              <a:t> کاهش دهد . این مکانیسم ها ذهنی هستند و تغییری در وضع عینی عامل</a:t>
            </a:r>
          </a:p>
          <a:p>
            <a:pPr marL="609600" indent="-609600" algn="just" rtl="1" eaLnBrk="1" hangingPunct="1">
              <a:lnSpc>
                <a:spcPct val="90000"/>
              </a:lnSpc>
              <a:buFontTx/>
              <a:buNone/>
            </a:pPr>
            <a:r>
              <a:rPr lang="fa-IR" sz="2800" smtClean="0"/>
              <a:t> استرس ایجاد نمی کنند بلکه تنها به فرد فرصتی میدهد تا راه حل مناسب و</a:t>
            </a:r>
          </a:p>
          <a:p>
            <a:pPr marL="609600" indent="-609600" algn="just" rtl="1" eaLnBrk="1" hangingPunct="1">
              <a:lnSpc>
                <a:spcPct val="90000"/>
              </a:lnSpc>
              <a:buFontTx/>
              <a:buNone/>
            </a:pPr>
            <a:r>
              <a:rPr lang="fa-IR" sz="2800" smtClean="0"/>
              <a:t> منطقی پیدا کند . در تمامی مکانیسم های دفاعی عنصری از خود فریبی وجود</a:t>
            </a:r>
          </a:p>
          <a:p>
            <a:pPr marL="609600" indent="-609600" algn="just" rtl="1" eaLnBrk="1" hangingPunct="1">
              <a:lnSpc>
                <a:spcPct val="90000"/>
              </a:lnSpc>
              <a:buFontTx/>
              <a:buNone/>
            </a:pPr>
            <a:r>
              <a:rPr lang="fa-IR" sz="2800" smtClean="0"/>
              <a:t> داد .</a:t>
            </a:r>
            <a:endParaRPr lang="en-US" sz="2800" smtClean="0"/>
          </a:p>
          <a:p>
            <a:pPr marL="609600" indent="-609600" eaLnBrk="1" hangingPunct="1">
              <a:lnSpc>
                <a:spcPct val="90000"/>
              </a:lnSpc>
            </a:pPr>
            <a:endParaRPr lang="fa-IR" sz="2800" smtClean="0"/>
          </a:p>
        </p:txBody>
      </p:sp>
    </p:spTree>
  </p:cSld>
  <p:clrMapOvr>
    <a:masterClrMapping/>
  </p:clrMapOvr>
  <p:transition spd="med">
    <p:wheel spokes="3"/>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a:spLocks noGrp="1"/>
          </p:cNvSpPr>
          <p:nvPr>
            <p:ph idx="4294967295"/>
          </p:nvPr>
        </p:nvSpPr>
        <p:spPr>
          <a:xfrm>
            <a:off x="0" y="304800"/>
            <a:ext cx="9144000" cy="6858000"/>
          </a:xfrm>
        </p:spPr>
        <p:txBody>
          <a:bodyPr/>
          <a:lstStyle/>
          <a:p>
            <a:pPr algn="r" rtl="1" eaLnBrk="1" hangingPunct="1">
              <a:lnSpc>
                <a:spcPct val="90000"/>
              </a:lnSpc>
              <a:buFontTx/>
              <a:buNone/>
            </a:pPr>
            <a:r>
              <a:rPr lang="fa-IR" sz="2800" b="1" dirty="0" smtClean="0"/>
              <a:t>توجه به چند نکته مهم است : </a:t>
            </a:r>
            <a:endParaRPr lang="en-US" sz="2800" dirty="0" smtClean="0"/>
          </a:p>
          <a:p>
            <a:pPr algn="r" rtl="1" eaLnBrk="1" hangingPunct="1">
              <a:lnSpc>
                <a:spcPct val="90000"/>
              </a:lnSpc>
              <a:buFontTx/>
              <a:buNone/>
            </a:pPr>
            <a:r>
              <a:rPr lang="fa-IR" sz="2800" b="1" dirty="0" smtClean="0"/>
              <a:t>اول</a:t>
            </a:r>
            <a:r>
              <a:rPr lang="fa-IR" sz="2800" dirty="0" smtClean="0"/>
              <a:t> اینکه مکانیسم های دفاعی توسط  تمامی انسان ها استفاده می شود. .</a:t>
            </a:r>
            <a:endParaRPr lang="en-US" sz="2800" dirty="0" smtClean="0"/>
          </a:p>
          <a:p>
            <a:pPr algn="r" rtl="1" eaLnBrk="1" hangingPunct="1">
              <a:lnSpc>
                <a:spcPct val="90000"/>
              </a:lnSpc>
              <a:buFontTx/>
              <a:buNone/>
            </a:pPr>
            <a:r>
              <a:rPr lang="fa-IR" sz="2800" b="1" dirty="0" smtClean="0"/>
              <a:t>دوم</a:t>
            </a:r>
            <a:r>
              <a:rPr lang="fa-IR" sz="2800" dirty="0" smtClean="0"/>
              <a:t> اینکه با میانه روی در استفاده از آن می توان بطور موقت یک موقعیت سخت و فشارزا را تحمل کرد .</a:t>
            </a:r>
            <a:endParaRPr lang="en-US" sz="2800" dirty="0" smtClean="0"/>
          </a:p>
          <a:p>
            <a:pPr algn="r" rtl="1" eaLnBrk="1" hangingPunct="1">
              <a:lnSpc>
                <a:spcPct val="90000"/>
              </a:lnSpc>
              <a:buFontTx/>
              <a:buNone/>
            </a:pPr>
            <a:r>
              <a:rPr lang="fa-IR" sz="2800" dirty="0" smtClean="0"/>
              <a:t>از انواع مکانیسم های دفاعی می توان موارد زیر را نام برد :</a:t>
            </a:r>
            <a:endParaRPr lang="en-US" sz="2800" dirty="0" smtClean="0"/>
          </a:p>
          <a:p>
            <a:pPr algn="r" rtl="1" eaLnBrk="1" hangingPunct="1">
              <a:lnSpc>
                <a:spcPct val="90000"/>
              </a:lnSpc>
              <a:buFontTx/>
              <a:buNone/>
            </a:pPr>
            <a:r>
              <a:rPr lang="fa-IR" sz="2800" b="1" dirty="0" smtClean="0"/>
              <a:t>سرکوب </a:t>
            </a:r>
            <a:r>
              <a:rPr lang="en-US" sz="2800" b="1" dirty="0" smtClean="0"/>
              <a:t>(</a:t>
            </a:r>
            <a:r>
              <a:rPr lang="en-US" sz="2800" dirty="0" smtClean="0"/>
              <a:t>REPRESSION</a:t>
            </a:r>
            <a:r>
              <a:rPr lang="en-US" sz="2800" b="1" dirty="0" smtClean="0"/>
              <a:t>)</a:t>
            </a:r>
            <a:r>
              <a:rPr lang="en-US" dirty="0" smtClean="0"/>
              <a:t> </a:t>
            </a:r>
            <a:r>
              <a:rPr lang="fa-IR" sz="2800" b="1" dirty="0" smtClean="0"/>
              <a:t> </a:t>
            </a:r>
            <a:r>
              <a:rPr lang="fa-IR" sz="2800" dirty="0" smtClean="0"/>
              <a:t>: سرکوب یا واپس زنی</a:t>
            </a:r>
            <a:r>
              <a:rPr lang="en-US" sz="2800" dirty="0" smtClean="0"/>
              <a:t> </a:t>
            </a:r>
            <a:r>
              <a:rPr lang="fa-IR" sz="2800" dirty="0" smtClean="0"/>
              <a:t>اصـلي تـرين</a:t>
            </a:r>
            <a:r>
              <a:rPr lang="fa-IR" dirty="0" smtClean="0"/>
              <a:t> و</a:t>
            </a:r>
            <a:r>
              <a:rPr lang="fa-IR" sz="2800" dirty="0" smtClean="0"/>
              <a:t> رایج ترین مکانیسم دفاعی است و عبارتست از بیرون راندن ناخودآگاه تجارب ، تمایلات ، احساسات و خاطرات ناراحت کننده از بخش خودآگاه . در واقع در این مکانیسم هر چیزی که (( من )) را تهدید می کند ، از هوشیاری کنار گذاشته می شود و به این طریق فرد با سرکوب تجارب تلخ به خودآگاه، احساس آرامش خواهد کرد . </a:t>
            </a:r>
          </a:p>
        </p:txBody>
      </p:sp>
    </p:spTree>
  </p:cSld>
  <p:clrMapOvr>
    <a:masterClrMapping/>
  </p:clrMapOvr>
  <p:transition spd="med">
    <p:wheel spokes="3"/>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p:cNvSpPr>
            <a:spLocks noGrp="1"/>
          </p:cNvSpPr>
          <p:nvPr>
            <p:ph idx="4294967295"/>
          </p:nvPr>
        </p:nvSpPr>
        <p:spPr>
          <a:xfrm>
            <a:off x="0" y="609600"/>
            <a:ext cx="9144000" cy="6858000"/>
          </a:xfrm>
        </p:spPr>
        <p:txBody>
          <a:bodyPr/>
          <a:lstStyle/>
          <a:p>
            <a:pPr algn="r" rtl="1" eaLnBrk="1" hangingPunct="1">
              <a:lnSpc>
                <a:spcPct val="80000"/>
              </a:lnSpc>
              <a:buFontTx/>
              <a:buNone/>
            </a:pPr>
            <a:r>
              <a:rPr lang="fa-IR" sz="2800" b="1" smtClean="0"/>
              <a:t>فرونشانی </a:t>
            </a:r>
            <a:r>
              <a:rPr lang="en-US" b="1" smtClean="0"/>
              <a:t>(</a:t>
            </a:r>
            <a:r>
              <a:rPr lang="en-US" sz="2800" smtClean="0"/>
              <a:t>SUPPRESSION)</a:t>
            </a:r>
            <a:r>
              <a:rPr lang="en-US" smtClean="0"/>
              <a:t> </a:t>
            </a:r>
            <a:r>
              <a:rPr lang="fa-IR" sz="2800" smtClean="0"/>
              <a:t>: این واکنش مانند فراموش کردن است و عبارتست از عمل آگاهانه مهار کردن یک تکانه یا عقیده به منظور فراموش کردن چیزی یا کنار زدن آن از ذهن . فرونشانی یک مکانیسم خودخواه می باشد ، به همین دلیل از سوی عده ای این واکنش ، مکانیسم دفاعی حقیقی به حساب نمی آید. </a:t>
            </a:r>
            <a:endParaRPr lang="en-US" sz="2800" smtClean="0"/>
          </a:p>
          <a:p>
            <a:pPr algn="r" rtl="1" eaLnBrk="1" hangingPunct="1">
              <a:lnSpc>
                <a:spcPct val="80000"/>
              </a:lnSpc>
              <a:buFontTx/>
              <a:buNone/>
            </a:pPr>
            <a:endParaRPr lang="en-US" sz="2800" smtClean="0"/>
          </a:p>
          <a:p>
            <a:pPr algn="r" rtl="1" eaLnBrk="1" hangingPunct="1">
              <a:lnSpc>
                <a:spcPct val="80000"/>
              </a:lnSpc>
              <a:buFontTx/>
              <a:buNone/>
            </a:pPr>
            <a:endParaRPr lang="en-US" sz="2800" smtClean="0"/>
          </a:p>
          <a:p>
            <a:pPr algn="r" rtl="1" eaLnBrk="1" hangingPunct="1">
              <a:lnSpc>
                <a:spcPct val="80000"/>
              </a:lnSpc>
              <a:buFontTx/>
              <a:buNone/>
            </a:pPr>
            <a:r>
              <a:rPr lang="fa-IR" sz="2800" b="1" smtClean="0"/>
              <a:t> </a:t>
            </a:r>
            <a:endParaRPr lang="en-US" sz="2800" smtClean="0"/>
          </a:p>
          <a:p>
            <a:pPr algn="r" rtl="1" eaLnBrk="1" hangingPunct="1">
              <a:lnSpc>
                <a:spcPct val="80000"/>
              </a:lnSpc>
              <a:buFontTx/>
              <a:buNone/>
            </a:pPr>
            <a:r>
              <a:rPr lang="fa-IR" sz="2800" b="1" smtClean="0"/>
              <a:t>جابجایی</a:t>
            </a:r>
            <a:r>
              <a:rPr lang="en-US" sz="2800" smtClean="0"/>
              <a:t>(DISPLACEMENT )</a:t>
            </a:r>
            <a:r>
              <a:rPr lang="fa-IR" sz="2800" b="1" smtClean="0"/>
              <a:t> </a:t>
            </a:r>
            <a:r>
              <a:rPr lang="fa-IR" sz="2800" smtClean="0"/>
              <a:t>: این مکانیسم عبارتست از تغییر جهت دادن احساسات از یک شخص یا یک شیء به شخص یا شیء دیگر که کمتر مخاطره آمیز است . این مکانسم دفاعی معمولابصورت جانشین ساختن فردی ضعیف تر به عنوان هدف پرخاشگری که شخص نسبت به فرد دیگری داشته ولی نتوانسته است ابراز نماید ، دیده می شود . </a:t>
            </a:r>
            <a:endParaRPr lang="en-US" sz="2800" smtClean="0"/>
          </a:p>
        </p:txBody>
      </p:sp>
    </p:spTree>
  </p:cSld>
  <p:clrMapOvr>
    <a:masterClrMapping/>
  </p:clrMapOvr>
  <p:transition spd="med">
    <p:wheel spokes="3"/>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0" y="304800"/>
            <a:ext cx="9144000" cy="6858000"/>
          </a:xfrm>
        </p:spPr>
        <p:txBody>
          <a:bodyPr/>
          <a:lstStyle/>
          <a:p>
            <a:pPr algn="r" rtl="1" eaLnBrk="1" hangingPunct="1">
              <a:buFontTx/>
              <a:buNone/>
            </a:pPr>
            <a:endParaRPr lang="en-US" sz="2800" b="1" smtClean="0"/>
          </a:p>
          <a:p>
            <a:pPr algn="r" rtl="1" eaLnBrk="1" hangingPunct="1">
              <a:buFontTx/>
              <a:buNone/>
            </a:pPr>
            <a:r>
              <a:rPr lang="fa-IR" sz="2800" b="1" smtClean="0"/>
              <a:t>دلیل تراشی</a:t>
            </a:r>
            <a:r>
              <a:rPr lang="en-US" sz="2800" smtClean="0"/>
              <a:t>(RATIONALIZATION) </a:t>
            </a:r>
            <a:r>
              <a:rPr lang="fa-IR" sz="2800" b="1" smtClean="0"/>
              <a:t> </a:t>
            </a:r>
            <a:r>
              <a:rPr lang="fa-IR" sz="2800" smtClean="0"/>
              <a:t>: در این مکانیسم فرد سعی داردافکار و احساسات و رفتارهای خود را به انگیزه های موجه نما و خوش ظاهر نسبت دهد در حالیکه انگیزه های واقعی به دلیل غیر قابل قبول بودنشان ناشناخته می مانند . این مکانیسم یک تدبیر خودفریبانه و خود بزرگ کننده ی فرد برای اجتناب از اضطراب ، احساس گناه و شرمساری است . </a:t>
            </a:r>
            <a:endParaRPr lang="en-US" sz="2800" smtClean="0"/>
          </a:p>
          <a:p>
            <a:pPr algn="r" rtl="1" eaLnBrk="1" hangingPunct="1">
              <a:buFontTx/>
              <a:buNone/>
            </a:pPr>
            <a:endParaRPr lang="en-US" sz="2800" smtClean="0"/>
          </a:p>
          <a:p>
            <a:pPr algn="r" rtl="1" eaLnBrk="1" hangingPunct="1">
              <a:buFontTx/>
              <a:buNone/>
            </a:pPr>
            <a:r>
              <a:rPr lang="fa-IR" sz="2800" b="1" smtClean="0"/>
              <a:t>درون فکنی</a:t>
            </a:r>
            <a:r>
              <a:rPr lang="en-US" sz="2800" smtClean="0"/>
              <a:t>(INTROJECTION) </a:t>
            </a:r>
            <a:r>
              <a:rPr lang="fa-IR" sz="2800" b="1" smtClean="0"/>
              <a:t> : </a:t>
            </a:r>
            <a:r>
              <a:rPr lang="fa-IR" sz="2800" smtClean="0"/>
              <a:t>دراین واکنش فرد ویژگیهای دیگران را بطور رمزی  به عنوان خصوصیات شخصی خویش قرار می دهد . این مکانیسم دفاعی نوعی همانند سازی است و بویژه نزد کودکان متداول است .</a:t>
            </a:r>
            <a:endParaRPr lang="en-US" sz="2800" smtClean="0"/>
          </a:p>
          <a:p>
            <a:pPr algn="r" rtl="1" eaLnBrk="1" hangingPunct="1">
              <a:lnSpc>
                <a:spcPct val="90000"/>
              </a:lnSpc>
              <a:buFontTx/>
              <a:buNone/>
            </a:pPr>
            <a:r>
              <a:rPr lang="fa-IR" b="1" smtClean="0"/>
              <a:t> </a:t>
            </a:r>
            <a:endParaRPr lang="en-US" sz="3600" smtClean="0"/>
          </a:p>
        </p:txBody>
      </p:sp>
    </p:spTree>
  </p:cSld>
  <p:clrMapOvr>
    <a:masterClrMapping/>
  </p:clrMapOvr>
  <p:transition spd="med">
    <p:wheel spokes="3"/>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p:cNvSpPr>
            <a:spLocks noGrp="1"/>
          </p:cNvSpPr>
          <p:nvPr>
            <p:ph idx="4294967295"/>
          </p:nvPr>
        </p:nvSpPr>
        <p:spPr>
          <a:xfrm>
            <a:off x="0" y="0"/>
            <a:ext cx="9144000" cy="6858000"/>
          </a:xfrm>
        </p:spPr>
        <p:txBody>
          <a:bodyPr/>
          <a:lstStyle/>
          <a:p>
            <a:pPr algn="r" rtl="1" eaLnBrk="1" hangingPunct="1">
              <a:buFontTx/>
              <a:buNone/>
            </a:pPr>
            <a:endParaRPr lang="en-US" sz="2800" smtClean="0"/>
          </a:p>
          <a:p>
            <a:pPr algn="r" rtl="1" eaLnBrk="1" hangingPunct="1">
              <a:buFontTx/>
              <a:buNone/>
            </a:pPr>
            <a:r>
              <a:rPr lang="fa-IR" sz="2800" b="1" smtClean="0"/>
              <a:t>برون فکنی</a:t>
            </a:r>
            <a:r>
              <a:rPr lang="en-US" sz="2800" smtClean="0"/>
              <a:t> (PROJECTION)</a:t>
            </a:r>
            <a:r>
              <a:rPr lang="en-US" smtClean="0"/>
              <a:t>  </a:t>
            </a:r>
            <a:r>
              <a:rPr lang="fa-IR" sz="2800" b="1" smtClean="0"/>
              <a:t> : </a:t>
            </a:r>
            <a:r>
              <a:rPr lang="fa-IR" sz="2800" smtClean="0"/>
              <a:t>این واکنش بر خلاف درون فکنی است و عبارتست از نسبت دادن افکار ، آرزوها وتکانه های نامطلوب و غیر قابل پذیرش به دیگران . در این مکانیسم شخص برای آنکه از داشتن افکار و افعال نادرست و ناپسند خود احساس شرم نکند ، احساسات ، تمایلات و اعمال ناردست خود را به دیگران نسبت میدهد . </a:t>
            </a:r>
            <a:endParaRPr lang="en-US" sz="2800" smtClean="0"/>
          </a:p>
          <a:p>
            <a:pPr algn="r" rtl="1" eaLnBrk="1" hangingPunct="1">
              <a:buFontTx/>
              <a:buNone/>
            </a:pPr>
            <a:endParaRPr lang="en-US" sz="2800" smtClean="0"/>
          </a:p>
          <a:p>
            <a:pPr algn="r" rtl="1" eaLnBrk="1" hangingPunct="1">
              <a:buFontTx/>
              <a:buNone/>
            </a:pPr>
            <a:endParaRPr lang="en-US" sz="2800" smtClean="0"/>
          </a:p>
          <a:p>
            <a:pPr algn="r" rtl="1" eaLnBrk="1" hangingPunct="1">
              <a:buFontTx/>
              <a:buNone/>
            </a:pPr>
            <a:r>
              <a:rPr lang="fa-IR" sz="2800" b="1" smtClean="0"/>
              <a:t>برگشت</a:t>
            </a:r>
            <a:r>
              <a:rPr lang="en-US" sz="2800" smtClean="0"/>
              <a:t>(Regression)</a:t>
            </a:r>
            <a:r>
              <a:rPr lang="en-US" smtClean="0"/>
              <a:t> </a:t>
            </a:r>
            <a:r>
              <a:rPr lang="fa-IR" sz="2800" smtClean="0"/>
              <a:t>: بازگشت یا پسرفت ناخودآگاه به مرحله روانی پایین تر.این مکانیسم زمانی مورد استفاده قرار می گیرد که فرد نمی تواند در شرایطی که قرار دارد با محرومیت ها و فشار های روانی مقابله کند . این مکانیسم نوعی تحریف و تغییر رفتار بصورت بچگانه است . </a:t>
            </a:r>
            <a:endParaRPr lang="fa-IR" sz="3000" smtClean="0"/>
          </a:p>
        </p:txBody>
      </p:sp>
    </p:spTree>
  </p:cSld>
  <p:clrMapOvr>
    <a:masterClrMapping/>
  </p:clrMapOvr>
  <p:transition spd="med">
    <p:wheel spokes="3"/>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p:cNvSpPr>
            <a:spLocks noGrp="1"/>
          </p:cNvSpPr>
          <p:nvPr>
            <p:ph idx="4294967295"/>
          </p:nvPr>
        </p:nvSpPr>
        <p:spPr>
          <a:xfrm>
            <a:off x="0" y="381000"/>
            <a:ext cx="9144000" cy="6858000"/>
          </a:xfrm>
        </p:spPr>
        <p:txBody>
          <a:bodyPr/>
          <a:lstStyle/>
          <a:p>
            <a:pPr algn="r" rtl="1" eaLnBrk="1" hangingPunct="1">
              <a:lnSpc>
                <a:spcPct val="80000"/>
              </a:lnSpc>
              <a:buFontTx/>
              <a:buNone/>
            </a:pPr>
            <a:r>
              <a:rPr lang="en-US" sz="2800" b="1" smtClean="0"/>
              <a:t> </a:t>
            </a:r>
            <a:r>
              <a:rPr lang="fa-IR" sz="2800" b="1" smtClean="0"/>
              <a:t>تثبیت</a:t>
            </a:r>
            <a:r>
              <a:rPr lang="fa-IR" sz="2800" smtClean="0"/>
              <a:t> : زمانی که فرد در یکی از مراحل رشد روانی باقی می ماند در حالیکه از نظر کلی از آن مرحله گذشته است . تثبیت ممکن است در اثر ارضای بیش از حد و یا بعلت ناکامی بیش از حد در مرحله خاصی از رشد و تکامل رخ دهد .</a:t>
            </a:r>
            <a:endParaRPr lang="en-US" sz="2800" smtClean="0"/>
          </a:p>
          <a:p>
            <a:pPr algn="r" rtl="1" eaLnBrk="1" hangingPunct="1">
              <a:lnSpc>
                <a:spcPct val="80000"/>
              </a:lnSpc>
              <a:buFontTx/>
              <a:buNone/>
            </a:pPr>
            <a:endParaRPr lang="en-US" sz="2800" smtClean="0"/>
          </a:p>
          <a:p>
            <a:pPr algn="r" rtl="1" eaLnBrk="1" hangingPunct="1">
              <a:lnSpc>
                <a:spcPct val="80000"/>
              </a:lnSpc>
              <a:buFontTx/>
              <a:buNone/>
            </a:pPr>
            <a:r>
              <a:rPr lang="fa-IR" sz="2800" b="1" smtClean="0"/>
              <a:t>انکار</a:t>
            </a:r>
            <a:r>
              <a:rPr lang="en-US" sz="2800" smtClean="0"/>
              <a:t>(DENIAL)</a:t>
            </a:r>
            <a:r>
              <a:rPr lang="en-US" smtClean="0"/>
              <a:t> </a:t>
            </a:r>
            <a:r>
              <a:rPr lang="fa-IR" sz="2800" b="1" smtClean="0"/>
              <a:t> </a:t>
            </a:r>
            <a:r>
              <a:rPr lang="fa-IR" sz="2800" smtClean="0"/>
              <a:t>: این مکانیسم عبارتست از رد وعدم پذیرش ناآگاهانه جنبه هایی از واقعیت که نمی توانند آگاهانه مورد قبول واقع شوند. کوشش فرد در این مکانیسم در جهت پرده گذاشتن روی واقعیات غیر قابل قبول از طریق نادیده انگاشتن آنهاست . انکار واقعیت در مواقع افراطی ممکن است پیش درآمد ظهور سایکوز باشد . </a:t>
            </a:r>
            <a:endParaRPr lang="en-US" sz="2800" smtClean="0"/>
          </a:p>
          <a:p>
            <a:pPr algn="r" rtl="1" eaLnBrk="1" hangingPunct="1">
              <a:lnSpc>
                <a:spcPct val="80000"/>
              </a:lnSpc>
              <a:buFontTx/>
              <a:buNone/>
            </a:pPr>
            <a:endParaRPr lang="en-US" sz="2800" smtClean="0"/>
          </a:p>
          <a:p>
            <a:pPr algn="r" rtl="1" eaLnBrk="1" hangingPunct="1">
              <a:lnSpc>
                <a:spcPct val="80000"/>
              </a:lnSpc>
              <a:buFontTx/>
              <a:buNone/>
            </a:pPr>
            <a:r>
              <a:rPr lang="fa-IR" sz="2800" b="1" smtClean="0"/>
              <a:t>جبران</a:t>
            </a:r>
            <a:r>
              <a:rPr lang="en-US" sz="2800" smtClean="0"/>
              <a:t>(COMPENSATION)</a:t>
            </a:r>
            <a:r>
              <a:rPr lang="en-US" smtClean="0"/>
              <a:t> </a:t>
            </a:r>
            <a:r>
              <a:rPr lang="fa-IR" sz="2800" b="1" smtClean="0"/>
              <a:t> </a:t>
            </a:r>
            <a:r>
              <a:rPr lang="fa-IR" sz="2800" smtClean="0"/>
              <a:t>: در این مکانیسم فرد سعی می کند برای جبران کمبود های خود ، از طریق پیشرفت در زمینه های دیگر احساس حقارت ناشی از شکست ها و نقایص واقعی یا تصوری خو را ازبین ببرد .این مکانیسم ، شخص را بسوی تعالی در جهات دیگر زندگی و اکتساب توانائی های جدید ، برای پوشاندن نارسائی های خود ، برمی انگیزد . </a:t>
            </a:r>
            <a:endParaRPr lang="fa-IR" sz="3000" smtClean="0"/>
          </a:p>
        </p:txBody>
      </p:sp>
    </p:spTree>
  </p:cSld>
  <p:clrMapOvr>
    <a:masterClrMapping/>
  </p:clrMapOvr>
  <p:transition spd="med">
    <p:wheel spokes="3"/>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Content Placeholder 2"/>
          <p:cNvSpPr>
            <a:spLocks noGrp="1"/>
          </p:cNvSpPr>
          <p:nvPr>
            <p:ph idx="4294967295"/>
          </p:nvPr>
        </p:nvSpPr>
        <p:spPr>
          <a:xfrm>
            <a:off x="0" y="762000"/>
            <a:ext cx="9144000" cy="6858000"/>
          </a:xfrm>
        </p:spPr>
        <p:txBody>
          <a:bodyPr/>
          <a:lstStyle/>
          <a:p>
            <a:pPr algn="r" rtl="1" eaLnBrk="1" hangingPunct="1">
              <a:lnSpc>
                <a:spcPct val="80000"/>
              </a:lnSpc>
              <a:buFontTx/>
              <a:buNone/>
            </a:pPr>
            <a:endParaRPr lang="en-US" sz="2800" b="1" smtClean="0"/>
          </a:p>
          <a:p>
            <a:pPr algn="r" rtl="1" eaLnBrk="1" hangingPunct="1">
              <a:lnSpc>
                <a:spcPct val="80000"/>
              </a:lnSpc>
              <a:buFontTx/>
              <a:buNone/>
            </a:pPr>
            <a:r>
              <a:rPr lang="fa-IR" sz="2800" b="1" smtClean="0"/>
              <a:t>همانند سازی</a:t>
            </a:r>
            <a:r>
              <a:rPr lang="en-US" sz="2800" smtClean="0"/>
              <a:t>(IDENTIFICATION)</a:t>
            </a:r>
            <a:r>
              <a:rPr lang="en-US" smtClean="0"/>
              <a:t> </a:t>
            </a:r>
            <a:r>
              <a:rPr lang="fa-IR" sz="2800" b="1" smtClean="0"/>
              <a:t> </a:t>
            </a:r>
            <a:r>
              <a:rPr lang="fa-IR" sz="2800" smtClean="0"/>
              <a:t>: این مکانیسم عبارتست از میلی ناخودآگاه به جذب و اقتباس ویژگی های شخصیتی فردی دیگر . به عبارت دیگر ، فرد اعمال و رفتارهای خود را براساس الگوهایی که از دیگران به ویژه خانواده ، دریافت می کند ، شکل می دهد . این مکانیسم نقش مهمی در رشد شخصیت فرد دارد . </a:t>
            </a:r>
            <a:endParaRPr lang="en-US" sz="2800" smtClean="0"/>
          </a:p>
          <a:p>
            <a:pPr algn="r" rtl="1" eaLnBrk="1" hangingPunct="1">
              <a:lnSpc>
                <a:spcPct val="80000"/>
              </a:lnSpc>
              <a:buFontTx/>
              <a:buNone/>
            </a:pPr>
            <a:endParaRPr lang="en-US" sz="2800" smtClean="0"/>
          </a:p>
          <a:p>
            <a:pPr algn="r" rtl="1" eaLnBrk="1" hangingPunct="1">
              <a:lnSpc>
                <a:spcPct val="80000"/>
              </a:lnSpc>
              <a:buFontTx/>
              <a:buNone/>
            </a:pPr>
            <a:endParaRPr lang="en-US" sz="2800" smtClean="0"/>
          </a:p>
        </p:txBody>
      </p:sp>
    </p:spTree>
  </p:cSld>
  <p:clrMapOvr>
    <a:masterClrMapping/>
  </p:clrMapOvr>
  <p:transition spd="med">
    <p:wheel spokes="3"/>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Content Placeholder 2"/>
          <p:cNvSpPr>
            <a:spLocks noGrp="1"/>
          </p:cNvSpPr>
          <p:nvPr>
            <p:ph idx="4294967295"/>
          </p:nvPr>
        </p:nvSpPr>
        <p:spPr>
          <a:xfrm>
            <a:off x="0" y="533400"/>
            <a:ext cx="9144000" cy="6858000"/>
          </a:xfrm>
        </p:spPr>
        <p:txBody>
          <a:bodyPr/>
          <a:lstStyle/>
          <a:p>
            <a:pPr algn="r" rtl="1" eaLnBrk="1" hangingPunct="1">
              <a:lnSpc>
                <a:spcPct val="90000"/>
              </a:lnSpc>
              <a:buFontTx/>
              <a:buNone/>
            </a:pPr>
            <a:endParaRPr lang="fa-IR" sz="2800" smtClean="0"/>
          </a:p>
          <a:p>
            <a:pPr algn="r" rtl="1" eaLnBrk="1" hangingPunct="1">
              <a:lnSpc>
                <a:spcPct val="90000"/>
              </a:lnSpc>
              <a:buFontTx/>
              <a:buNone/>
            </a:pPr>
            <a:r>
              <a:rPr lang="fa-IR" sz="2800" smtClean="0"/>
              <a:t> </a:t>
            </a:r>
            <a:r>
              <a:rPr lang="fa-IR" sz="2800" b="1" smtClean="0"/>
              <a:t> والایش یا تصعید</a:t>
            </a:r>
            <a:r>
              <a:rPr lang="en-US" sz="2800" smtClean="0"/>
              <a:t>(SUBLIMATION)</a:t>
            </a:r>
            <a:r>
              <a:rPr lang="en-US" smtClean="0"/>
              <a:t> </a:t>
            </a:r>
            <a:r>
              <a:rPr lang="fa-IR" sz="2800" b="1" smtClean="0"/>
              <a:t> :</a:t>
            </a:r>
            <a:r>
              <a:rPr lang="fa-IR" sz="2800" smtClean="0"/>
              <a:t> در این مکانیسم فرد تکانه های غیر قابل قبول را در مسیر های قابل قبول اجتماعی قرار می دهد . به عبارت دیگر هنگامی که ظهور مستقیم تکانه ای از نظر اجتماع ممنوع باشد ، این مکانیسم راهی است موفقیت آمیز برای دستیابی به ارضای آن تکانه . </a:t>
            </a:r>
            <a:endParaRPr lang="fa-IR" sz="2700" smtClean="0"/>
          </a:p>
        </p:txBody>
      </p:sp>
    </p:spTree>
  </p:cSld>
  <p:clrMapOvr>
    <a:masterClrMapping/>
  </p:clrMapOvr>
  <p:transition spd="med">
    <p:wheel spokes="3"/>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228600" y="457200"/>
            <a:ext cx="8763000" cy="6019800"/>
          </a:xfrm>
        </p:spPr>
        <p:txBody>
          <a:bodyPr/>
          <a:lstStyle/>
          <a:p>
            <a:pPr algn="r" rtl="1" eaLnBrk="1" hangingPunct="1">
              <a:buFontTx/>
              <a:buNone/>
            </a:pPr>
            <a:r>
              <a:rPr lang="fa-IR" sz="2800" b="1" smtClean="0"/>
              <a:t>واکنش سازی</a:t>
            </a:r>
            <a:r>
              <a:rPr lang="en-US" sz="2800" smtClean="0"/>
              <a:t>(REACTION FORMATION)</a:t>
            </a:r>
            <a:r>
              <a:rPr lang="en-US" smtClean="0"/>
              <a:t> </a:t>
            </a:r>
            <a:r>
              <a:rPr lang="fa-IR" sz="2800" smtClean="0"/>
              <a:t> : این مکانیسم عبارتست از ابزار مبالغه آمیز افکار ، آرزوها و تکانه ها برخلاف جهت اندیشه ها ، تمایلات و انگیزه هایی که در درون فرد هستند ولی بقدری دردناک اند که نمی توانند به آگاهی بیایند . </a:t>
            </a:r>
            <a:endParaRPr lang="en-US" sz="2800" smtClean="0"/>
          </a:p>
          <a:p>
            <a:pPr algn="r" rtl="1" eaLnBrk="1" hangingPunct="1">
              <a:buFontTx/>
              <a:buNone/>
            </a:pPr>
            <a:r>
              <a:rPr lang="fa-IR" sz="2800" b="1" smtClean="0"/>
              <a:t>تبدیل</a:t>
            </a:r>
            <a:r>
              <a:rPr lang="en-US" sz="2800" smtClean="0"/>
              <a:t>(CONVERSION)</a:t>
            </a:r>
            <a:r>
              <a:rPr lang="en-US" smtClean="0"/>
              <a:t> </a:t>
            </a:r>
            <a:r>
              <a:rPr lang="fa-IR" sz="2800" smtClean="0"/>
              <a:t> : در این مکانیسم دفاعی فرد با جسمانی کردن ناخودآگاه تجربه های هیجانی دردناک ، محیط را برای خود قابل تحمل می سازد . شکایت جسمی به صورت فلجی ، کوری و کری خود را نشان می دهند . </a:t>
            </a:r>
            <a:endParaRPr lang="en-US" sz="2800" smtClean="0"/>
          </a:p>
          <a:p>
            <a:pPr algn="r" rtl="1" eaLnBrk="1" hangingPunct="1">
              <a:buFontTx/>
              <a:buNone/>
            </a:pPr>
            <a:r>
              <a:rPr lang="fa-IR" sz="2800" b="1" smtClean="0"/>
              <a:t>تجزیه :</a:t>
            </a:r>
            <a:r>
              <a:rPr lang="fa-IR" sz="2800" smtClean="0"/>
              <a:t> تغییر موقتی و شدید در ماهیت احساس هویت شخص به منظور اجتناب از ناراحتی هیجانی را تجزیه می گویند . این حالت در فیوگ ، </a:t>
            </a:r>
            <a:endParaRPr lang="en-US" sz="2800" smtClean="0"/>
          </a:p>
          <a:p>
            <a:pPr algn="r" rtl="1" eaLnBrk="1" hangingPunct="1">
              <a:lnSpc>
                <a:spcPct val="90000"/>
              </a:lnSpc>
              <a:buFontTx/>
              <a:buNone/>
            </a:pPr>
            <a:r>
              <a:rPr lang="fa-IR" sz="2800" smtClean="0"/>
              <a:t>( فرارروانزاد ) ، آمنزی ( فراموشی روانزاد ) و افراد چند شخصیتی دیده می شود .</a:t>
            </a:r>
            <a:endParaRPr lang="en-US" sz="2800" smtClean="0"/>
          </a:p>
          <a:p>
            <a:pPr eaLnBrk="1" hangingPunct="1">
              <a:lnSpc>
                <a:spcPct val="90000"/>
              </a:lnSpc>
            </a:pPr>
            <a:endParaRPr lang="fa-IR" sz="2800" smtClean="0"/>
          </a:p>
          <a:p>
            <a:pPr eaLnBrk="1" hangingPunct="1">
              <a:lnSpc>
                <a:spcPct val="90000"/>
              </a:lnSpc>
            </a:pPr>
            <a:endParaRPr lang="en-US" sz="2800" smtClean="0"/>
          </a:p>
          <a:p>
            <a:pPr eaLnBrk="1" hangingPunct="1"/>
            <a:endParaRPr lang="fa-IR" sz="3000" smtClean="0"/>
          </a:p>
          <a:p>
            <a:pPr eaLnBrk="1" hangingPunct="1"/>
            <a:endParaRPr lang="en-US" smtClean="0"/>
          </a:p>
        </p:txBody>
      </p:sp>
    </p:spTree>
  </p:cSld>
  <p:clrMapOvr>
    <a:masterClrMapping/>
  </p:clrMapOvr>
  <p:transition spd="med">
    <p:wheel spokes="3"/>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228600" y="274638"/>
            <a:ext cx="8458200" cy="1143000"/>
          </a:xfrm>
        </p:spPr>
        <p:txBody>
          <a:bodyPr/>
          <a:lstStyle/>
          <a:p>
            <a:pPr eaLnBrk="1" hangingPunct="1"/>
            <a:r>
              <a:rPr lang="fa-IR" sz="3200" b="1" smtClean="0">
                <a:solidFill>
                  <a:schemeClr val="tx1"/>
                </a:solidFill>
              </a:rPr>
              <a:t>چه زماني مكانيسمهاي دفاعي بيمار گونه و آسيب زا ميشوند:</a:t>
            </a:r>
            <a:endParaRPr lang="en-US" sz="3200" b="1" smtClean="0">
              <a:solidFill>
                <a:schemeClr val="tx1"/>
              </a:solidFill>
            </a:endParaRPr>
          </a:p>
        </p:txBody>
      </p:sp>
      <p:sp>
        <p:nvSpPr>
          <p:cNvPr id="16387" name="Rectangle 3"/>
          <p:cNvSpPr>
            <a:spLocks noGrp="1" noChangeArrowheads="1"/>
          </p:cNvSpPr>
          <p:nvPr>
            <p:ph type="body" idx="1"/>
          </p:nvPr>
        </p:nvSpPr>
        <p:spPr>
          <a:xfrm>
            <a:off x="457200" y="1676400"/>
            <a:ext cx="8229600" cy="4830763"/>
          </a:xfrm>
        </p:spPr>
        <p:txBody>
          <a:bodyPr/>
          <a:lstStyle/>
          <a:p>
            <a:pPr algn="r" rtl="1" eaLnBrk="1" hangingPunct="1">
              <a:lnSpc>
                <a:spcPct val="80000"/>
              </a:lnSpc>
              <a:buFontTx/>
              <a:buNone/>
            </a:pPr>
            <a:r>
              <a:rPr lang="fa-IR" sz="2800" smtClean="0"/>
              <a:t>1- استفاده افراطي، مكرر و اغراق آميز از آنها. </a:t>
            </a:r>
          </a:p>
          <a:p>
            <a:pPr algn="r" rtl="1" eaLnBrk="1" hangingPunct="1">
              <a:lnSpc>
                <a:spcPct val="80000"/>
              </a:lnSpc>
              <a:buFontTx/>
              <a:buNone/>
            </a:pPr>
            <a:r>
              <a:rPr lang="fa-IR" sz="2800" smtClean="0"/>
              <a:t>2- زماني كه دفاعها در حالت انعطاف ناپذير، خشك و انحصاري بكار ميروند. </a:t>
            </a:r>
          </a:p>
          <a:p>
            <a:pPr algn="r" rtl="1" eaLnBrk="1" hangingPunct="1">
              <a:lnSpc>
                <a:spcPct val="80000"/>
              </a:lnSpc>
              <a:buFontTx/>
              <a:buNone/>
            </a:pPr>
            <a:r>
              <a:rPr lang="fa-IR" sz="2800" smtClean="0"/>
              <a:t>3- هنگامي كه دفاعها شرايط كنوني را به شدت تحريف ميكنند. </a:t>
            </a:r>
          </a:p>
          <a:p>
            <a:pPr algn="r" rtl="1" eaLnBrk="1" hangingPunct="1">
              <a:lnSpc>
                <a:spcPct val="80000"/>
              </a:lnSpc>
              <a:buFontTx/>
              <a:buNone/>
            </a:pPr>
            <a:r>
              <a:rPr lang="fa-IR" sz="2800" smtClean="0"/>
              <a:t>4- استفاده از دفاعها منجر به  پديد آمدن مشكلات جدي وعمده در روابط، دوستيها و لذت و برخورداري از زندگي سالم ميگردد. </a:t>
            </a:r>
          </a:p>
          <a:p>
            <a:pPr algn="r" rtl="1" eaLnBrk="1" hangingPunct="1">
              <a:lnSpc>
                <a:spcPct val="80000"/>
              </a:lnSpc>
              <a:buFontTx/>
              <a:buNone/>
            </a:pPr>
            <a:r>
              <a:rPr lang="fa-IR" sz="2800" smtClean="0"/>
              <a:t>5- دفاعها موجب تحريف احساسات و هيجانات گرديده و از ابراز سالم آنها جلوگيري ميكنند. </a:t>
            </a:r>
          </a:p>
          <a:p>
            <a:pPr algn="r" rtl="1" eaLnBrk="1" hangingPunct="1">
              <a:lnSpc>
                <a:spcPct val="80000"/>
              </a:lnSpc>
              <a:buFontTx/>
              <a:buNone/>
            </a:pPr>
            <a:r>
              <a:rPr lang="fa-IR" sz="2800" smtClean="0"/>
              <a:t>استفاده از مكانيسمهاي دفاعي بلوغ يافته پيامدهاي زير را بدنبال دارد: </a:t>
            </a:r>
          </a:p>
          <a:p>
            <a:pPr algn="r" rtl="1" eaLnBrk="1" hangingPunct="1">
              <a:lnSpc>
                <a:spcPct val="80000"/>
              </a:lnSpc>
              <a:buFontTx/>
              <a:buNone/>
            </a:pPr>
            <a:r>
              <a:rPr lang="fa-IR" sz="2800" smtClean="0"/>
              <a:t>سلامت عمومي بدن-سلامتي جسم وروان-بروز كمتر اختلالات رواني در فرد-دوستي و روابط پر مايه وسالم-رضايت شغلي-خوشي و شادكامي-تطابق عالي با شرايط و محيط. </a:t>
            </a:r>
            <a:endParaRPr lang="en-US" sz="2800" smtClean="0"/>
          </a:p>
        </p:txBody>
      </p:sp>
    </p:spTree>
  </p:cSld>
  <p:clrMapOvr>
    <a:masterClrMapping/>
  </p:clrMapOvr>
  <p:transition spd="med">
    <p:wheel spokes="3"/>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sz="13800" dirty="0" smtClean="0"/>
              <a:t>پایان</a:t>
            </a:r>
            <a:endParaRPr lang="fa-IR" dirty="0"/>
          </a:p>
        </p:txBody>
      </p:sp>
    </p:spTree>
  </p:cSld>
  <p:clrMapOvr>
    <a:masterClrMapping/>
  </p:clrMapOvr>
  <p:transition spd="med">
    <p:wheel spokes="3"/>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144</TotalTime>
  <Words>1252</Words>
  <Application>Microsoft Office PowerPoint</Application>
  <PresentationFormat>On-screen Show (4:3)</PresentationFormat>
  <Paragraphs>65</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Default Design</vt:lpstr>
      <vt:lpstr>PowerPoint Presentation</vt:lpstr>
      <vt:lpstr>موضوع: مکانیسم های دفاعی</vt:lpstr>
      <vt:lpstr>PowerPoint Presentation</vt:lpstr>
      <vt:lpstr>PowerPoint Presentation</vt:lpstr>
      <vt:lpstr>ویژگی مکانیسم‌های دفاعی            </vt:lpstr>
      <vt:lpstr>كاركردهاي مكانيسمهاي دفاعي شامل:</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چه زماني مكانيسمهاي دفاعي بيمار گونه و آسيب زا ميشوند:</vt:lpstr>
      <vt:lpstr>پایان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mrm</dc:creator>
  <cp:lastModifiedBy>Windows User</cp:lastModifiedBy>
  <cp:revision>14</cp:revision>
  <dcterms:created xsi:type="dcterms:W3CDTF">2009-11-11T19:18:08Z</dcterms:created>
  <dcterms:modified xsi:type="dcterms:W3CDTF">2020-05-17T00:34:07Z</dcterms:modified>
</cp:coreProperties>
</file>