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156B9-83DE-48C3-A507-F7071040A7B6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C6588-0161-4DE0-B78A-73677AA405F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smtClean="0"/>
              <a:t>فصل سوم</a:t>
            </a:r>
            <a:endParaRPr lang="en-US" sz="7200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algn="r" rtl="1" eaLnBrk="1" hangingPunct="1">
              <a:buFont typeface="Wingdings" pitchFamily="2" charset="2"/>
              <a:buNone/>
              <a:defRPr/>
            </a:pPr>
            <a:endParaRPr lang="fa-IR" smtClean="0"/>
          </a:p>
        </p:txBody>
      </p:sp>
      <p:sp>
        <p:nvSpPr>
          <p:cNvPr id="57348" name="Line 4"/>
          <p:cNvSpPr>
            <a:spLocks noChangeShapeType="1"/>
          </p:cNvSpPr>
          <p:nvPr/>
        </p:nvSpPr>
        <p:spPr bwMode="auto">
          <a:xfrm flipH="1">
            <a:off x="423863" y="1504950"/>
            <a:ext cx="81168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013" name="Oval 5"/>
          <p:cNvSpPr>
            <a:spLocks noChangeArrowheads="1"/>
          </p:cNvSpPr>
          <p:nvPr/>
        </p:nvSpPr>
        <p:spPr bwMode="auto">
          <a:xfrm>
            <a:off x="482600" y="2587625"/>
            <a:ext cx="8178800" cy="288607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fa-IR" sz="480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algn="ct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fa-IR" sz="720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مکانیزم های دفاعی </a:t>
            </a:r>
          </a:p>
          <a:p>
            <a:pPr algn="ct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fa-IR" sz="720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روانی (2)</a:t>
            </a:r>
            <a:endParaRPr lang="en-US" sz="720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algn="ctr">
              <a:defRPr/>
            </a:pPr>
            <a:endParaRPr lang="en-US" sz="720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5400" b="0" smtClean="0"/>
              <a:t>برخی دیگر از مکانیزم های دفاعی</a:t>
            </a:r>
            <a:endParaRPr lang="en-US" sz="5400" b="0" smtClean="0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82600" y="1865313"/>
            <a:ext cx="8229600" cy="4405312"/>
          </a:xfrm>
        </p:spPr>
        <p:txBody>
          <a:bodyPr/>
          <a:lstStyle/>
          <a:p>
            <a:pPr algn="justLow" rtl="1" eaLnBrk="1" hangingPunct="1">
              <a:lnSpc>
                <a:spcPct val="90000"/>
              </a:lnSpc>
              <a:defRPr/>
            </a:pPr>
            <a:r>
              <a:rPr lang="fa-IR" sz="6600" smtClean="0"/>
              <a:t> واکنش وارونه</a:t>
            </a:r>
          </a:p>
          <a:p>
            <a:pPr algn="justLow" rtl="1" eaLnBrk="1" hangingPunct="1">
              <a:lnSpc>
                <a:spcPct val="90000"/>
              </a:lnSpc>
              <a:defRPr/>
            </a:pPr>
            <a:r>
              <a:rPr lang="fa-IR" sz="6600" smtClean="0"/>
              <a:t> جا به جایی</a:t>
            </a:r>
          </a:p>
          <a:p>
            <a:pPr algn="justLow" rtl="1" eaLnBrk="1" hangingPunct="1">
              <a:lnSpc>
                <a:spcPct val="90000"/>
              </a:lnSpc>
              <a:defRPr/>
            </a:pPr>
            <a:r>
              <a:rPr lang="fa-IR" sz="6600" smtClean="0"/>
              <a:t> واپس روی</a:t>
            </a:r>
          </a:p>
          <a:p>
            <a:pPr algn="justLow" rtl="1" eaLnBrk="1" hangingPunct="1">
              <a:lnSpc>
                <a:spcPct val="90000"/>
              </a:lnSpc>
              <a:defRPr/>
            </a:pPr>
            <a:r>
              <a:rPr lang="fa-IR" sz="6600" smtClean="0"/>
              <a:t> درون فکنی</a:t>
            </a:r>
            <a:endParaRPr lang="en-US" sz="6600" smtClean="0"/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 flipH="1">
            <a:off x="844550" y="1625600"/>
            <a:ext cx="7635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6600" b="0" smtClean="0"/>
              <a:t>سایر مکانیزم های دفاعی</a:t>
            </a:r>
            <a:endParaRPr lang="en-US" sz="6600" b="0" smtClean="0"/>
          </a:p>
        </p:txBody>
      </p:sp>
      <p:sp>
        <p:nvSpPr>
          <p:cNvPr id="64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1865313"/>
            <a:ext cx="8229600" cy="4405312"/>
          </a:xfrm>
        </p:spPr>
        <p:txBody>
          <a:bodyPr>
            <a:normAutofit fontScale="92500" lnSpcReduction="10000"/>
          </a:bodyPr>
          <a:lstStyle/>
          <a:p>
            <a:pPr algn="justLow" rtl="1" eaLnBrk="1" hangingPunct="1">
              <a:defRPr/>
            </a:pPr>
            <a:r>
              <a:rPr lang="fa-IR" sz="5400" smtClean="0"/>
              <a:t> فرافکنی</a:t>
            </a:r>
          </a:p>
          <a:p>
            <a:pPr algn="justLow" rtl="1" eaLnBrk="1" hangingPunct="1">
              <a:defRPr/>
            </a:pPr>
            <a:r>
              <a:rPr lang="fa-IR" sz="5400" smtClean="0"/>
              <a:t> والایش</a:t>
            </a:r>
          </a:p>
          <a:p>
            <a:pPr algn="justLow" rtl="1" eaLnBrk="1" hangingPunct="1">
              <a:defRPr/>
            </a:pPr>
            <a:r>
              <a:rPr lang="fa-IR" sz="5400" smtClean="0"/>
              <a:t> تبدیل</a:t>
            </a:r>
          </a:p>
          <a:p>
            <a:pPr algn="justLow" rtl="1" eaLnBrk="1" hangingPunct="1">
              <a:defRPr/>
            </a:pPr>
            <a:r>
              <a:rPr lang="fa-IR" sz="5400" smtClean="0"/>
              <a:t> توجیه عقلی</a:t>
            </a:r>
          </a:p>
          <a:p>
            <a:pPr algn="justLow" rtl="1" eaLnBrk="1" hangingPunct="1">
              <a:defRPr/>
            </a:pPr>
            <a:r>
              <a:rPr lang="fa-IR" sz="5400" smtClean="0"/>
              <a:t> انکار </a:t>
            </a:r>
            <a:endParaRPr lang="en-US" sz="5400" smtClean="0"/>
          </a:p>
        </p:txBody>
      </p:sp>
      <p:sp>
        <p:nvSpPr>
          <p:cNvPr id="59396" name="Line 4"/>
          <p:cNvSpPr>
            <a:spLocks noChangeShapeType="1"/>
          </p:cNvSpPr>
          <p:nvPr/>
        </p:nvSpPr>
        <p:spPr bwMode="auto">
          <a:xfrm flipH="1">
            <a:off x="844550" y="1625600"/>
            <a:ext cx="7635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6000" b="0" smtClean="0"/>
              <a:t>واکنش وارونه (واکنش سازی)</a:t>
            </a:r>
            <a:endParaRPr lang="en-US" sz="6000" b="0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 typeface="Wingdings" pitchFamily="2" charset="2"/>
              <a:buNone/>
              <a:defRPr/>
            </a:pPr>
            <a:r>
              <a:rPr lang="fa-IR" sz="2800" smtClean="0"/>
              <a:t>      </a:t>
            </a:r>
            <a:r>
              <a:rPr lang="fa-IR" sz="7200" smtClean="0"/>
              <a:t>ایجاد ویژگی های خلقی و رفتاری خاص که </a:t>
            </a:r>
            <a:r>
              <a:rPr lang="fa-IR" sz="7200" smtClean="0">
                <a:solidFill>
                  <a:srgbClr val="FFFF00"/>
                </a:solidFill>
              </a:rPr>
              <a:t>برعکس</a:t>
            </a:r>
            <a:r>
              <a:rPr lang="fa-IR" sz="7200" smtClean="0"/>
              <a:t> تمایلات درونی شخص باشند.</a:t>
            </a:r>
            <a:endParaRPr lang="en-US" sz="7200" smtClean="0"/>
          </a:p>
        </p:txBody>
      </p:sp>
      <p:sp>
        <p:nvSpPr>
          <p:cNvPr id="60420" name="Line 4"/>
          <p:cNvSpPr>
            <a:spLocks noChangeShapeType="1"/>
          </p:cNvSpPr>
          <p:nvPr/>
        </p:nvSpPr>
        <p:spPr bwMode="auto">
          <a:xfrm>
            <a:off x="423863" y="1323975"/>
            <a:ext cx="81772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b="0" smtClean="0"/>
              <a:t>جا به جایی یا جانشینی</a:t>
            </a:r>
            <a:endParaRPr lang="en-US" sz="7200" b="0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4400" smtClean="0">
                <a:solidFill>
                  <a:srgbClr val="FF0066"/>
                </a:solidFill>
              </a:rPr>
              <a:t>       یعنی</a:t>
            </a:r>
            <a:r>
              <a:rPr lang="fa-IR" sz="4400" smtClean="0">
                <a:solidFill>
                  <a:srgbClr val="FFFF00"/>
                </a:solidFill>
              </a:rPr>
              <a:t> </a:t>
            </a:r>
            <a:r>
              <a:rPr lang="fa-IR" sz="6000" smtClean="0">
                <a:solidFill>
                  <a:srgbClr val="FFFF00"/>
                </a:solidFill>
              </a:rPr>
              <a:t>جا به جایی احساس هیجانی</a:t>
            </a:r>
            <a:r>
              <a:rPr lang="fa-IR" sz="6000" smtClean="0"/>
              <a:t> از شیء اصلی به شیء یا مطلب دیگر یا </a:t>
            </a:r>
            <a:r>
              <a:rPr lang="fa-IR" sz="6000" smtClean="0">
                <a:solidFill>
                  <a:srgbClr val="FFFF00"/>
                </a:solidFill>
              </a:rPr>
              <a:t>احساس روانی</a:t>
            </a:r>
            <a:r>
              <a:rPr lang="fa-IR" sz="6000" smtClean="0"/>
              <a:t>، از شخص یا شیء به شخص یا شیء دیگر</a:t>
            </a:r>
            <a:endParaRPr lang="en-US" sz="6000" smtClean="0"/>
          </a:p>
        </p:txBody>
      </p:sp>
      <p:sp>
        <p:nvSpPr>
          <p:cNvPr id="61444" name="Line 4"/>
          <p:cNvSpPr>
            <a:spLocks noChangeShapeType="1"/>
          </p:cNvSpPr>
          <p:nvPr/>
        </p:nvSpPr>
        <p:spPr bwMode="auto">
          <a:xfrm>
            <a:off x="423863" y="1565275"/>
            <a:ext cx="8296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b="0" smtClean="0"/>
              <a:t>برگشت (واپس روی)</a:t>
            </a:r>
            <a:endParaRPr lang="en-US" sz="7200" b="0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 typeface="Wingdings" pitchFamily="2" charset="2"/>
              <a:buNone/>
              <a:defRPr/>
            </a:pPr>
            <a:r>
              <a:rPr lang="fa-IR" sz="2800" smtClean="0"/>
              <a:t>       </a:t>
            </a:r>
            <a:r>
              <a:rPr lang="fa-IR" sz="5400" smtClean="0">
                <a:solidFill>
                  <a:srgbClr val="FFFF00"/>
                </a:solidFill>
              </a:rPr>
              <a:t>از دست دادن تکامل ایجاد شده</a:t>
            </a:r>
            <a:r>
              <a:rPr lang="fa-IR" sz="5400" smtClean="0"/>
              <a:t> و بازگشت به سطوح پایین تری از هم زیستی ک دارای طرح های نارسایی از طرز فکر و احساسات و هیجانات و رفتار است.</a:t>
            </a:r>
            <a:endParaRPr lang="en-US" sz="5400" smtClean="0"/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>
            <a:off x="423863" y="1444625"/>
            <a:ext cx="82375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b="0" smtClean="0"/>
              <a:t>درون فکنی</a:t>
            </a:r>
            <a:endParaRPr lang="en-US" sz="7200" b="0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2400" smtClean="0"/>
              <a:t>     </a:t>
            </a:r>
            <a:r>
              <a:rPr lang="fa-IR" sz="2400" smtClean="0">
                <a:solidFill>
                  <a:srgbClr val="FFFF00"/>
                </a:solidFill>
              </a:rPr>
              <a:t> </a:t>
            </a:r>
            <a:r>
              <a:rPr lang="fa-IR" sz="8000" smtClean="0">
                <a:solidFill>
                  <a:srgbClr val="FFFF00"/>
                </a:solidFill>
              </a:rPr>
              <a:t>بردن</a:t>
            </a:r>
            <a:r>
              <a:rPr lang="fa-IR" sz="8000" smtClean="0"/>
              <a:t> پاره ای از جنبه های موقعیت های مختلف (دنیای بیرونی) </a:t>
            </a:r>
            <a:r>
              <a:rPr lang="fa-IR" sz="8000" smtClean="0">
                <a:solidFill>
                  <a:srgbClr val="FFFF00"/>
                </a:solidFill>
              </a:rPr>
              <a:t>به درون خود</a:t>
            </a:r>
            <a:endParaRPr lang="en-US" sz="8000" smtClean="0">
              <a:solidFill>
                <a:srgbClr val="FFFF00"/>
              </a:solidFill>
            </a:endParaRPr>
          </a:p>
        </p:txBody>
      </p:sp>
      <p:sp>
        <p:nvSpPr>
          <p:cNvPr id="63492" name="Line 4"/>
          <p:cNvSpPr>
            <a:spLocks noChangeShapeType="1"/>
          </p:cNvSpPr>
          <p:nvPr/>
        </p:nvSpPr>
        <p:spPr bwMode="auto">
          <a:xfrm flipH="1" flipV="1">
            <a:off x="423863" y="1565275"/>
            <a:ext cx="7935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b="0" smtClean="0"/>
              <a:t>فرافکنی</a:t>
            </a:r>
            <a:endParaRPr lang="en-US" sz="7200" b="0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 typeface="Wingdings" pitchFamily="2" charset="2"/>
              <a:buNone/>
              <a:defRPr/>
            </a:pPr>
            <a:r>
              <a:rPr lang="fa-IR" sz="2400" smtClean="0"/>
              <a:t>        </a:t>
            </a:r>
            <a:r>
              <a:rPr lang="fa-IR" sz="6000" smtClean="0">
                <a:solidFill>
                  <a:srgbClr val="FFFF00"/>
                </a:solidFill>
              </a:rPr>
              <a:t>نسبت دادن</a:t>
            </a:r>
            <a:r>
              <a:rPr lang="fa-IR" sz="6000" smtClean="0"/>
              <a:t> اندیشه ها و افکار غیر قابل پذیرش و تقصیر ها و اشتباه های خود </a:t>
            </a:r>
            <a:r>
              <a:rPr lang="fa-IR" sz="6000" smtClean="0">
                <a:solidFill>
                  <a:srgbClr val="FFFF00"/>
                </a:solidFill>
              </a:rPr>
              <a:t>به دیگری</a:t>
            </a:r>
            <a:r>
              <a:rPr lang="fa-IR" sz="6000" smtClean="0"/>
              <a:t> و در </a:t>
            </a:r>
            <a:r>
              <a:rPr lang="fa-IR" sz="6000" smtClean="0">
                <a:solidFill>
                  <a:srgbClr val="FFFF00"/>
                </a:solidFill>
              </a:rPr>
              <a:t>نتیجه</a:t>
            </a:r>
            <a:r>
              <a:rPr lang="fa-IR" sz="6000" smtClean="0"/>
              <a:t> آرام شدن</a:t>
            </a:r>
            <a:endParaRPr lang="en-US" sz="6000" smtClean="0"/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>
            <a:off x="363538" y="1504950"/>
            <a:ext cx="82375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b="0" smtClean="0"/>
              <a:t>والایش</a:t>
            </a:r>
            <a:endParaRPr lang="en-US" sz="7200" b="0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1800" smtClean="0"/>
              <a:t>           </a:t>
            </a:r>
            <a:r>
              <a:rPr lang="fa-IR" sz="8000" smtClean="0">
                <a:solidFill>
                  <a:srgbClr val="FFFF00"/>
                </a:solidFill>
              </a:rPr>
              <a:t>منحرف شدن تمایل</a:t>
            </a:r>
            <a:r>
              <a:rPr lang="fa-IR" sz="8000" smtClean="0"/>
              <a:t> از هدف اصلی و ظهور آن در </a:t>
            </a:r>
            <a:r>
              <a:rPr lang="fa-IR" sz="8000" smtClean="0">
                <a:solidFill>
                  <a:srgbClr val="FFFF00"/>
                </a:solidFill>
              </a:rPr>
              <a:t>فعالیت مورد پسند جامعه</a:t>
            </a:r>
            <a:endParaRPr lang="en-US" sz="8000" smtClean="0">
              <a:solidFill>
                <a:srgbClr val="FFFF00"/>
              </a:solidFill>
            </a:endParaRPr>
          </a:p>
        </p:txBody>
      </p:sp>
      <p:sp>
        <p:nvSpPr>
          <p:cNvPr id="65540" name="Line 4"/>
          <p:cNvSpPr>
            <a:spLocks noChangeShapeType="1"/>
          </p:cNvSpPr>
          <p:nvPr/>
        </p:nvSpPr>
        <p:spPr bwMode="auto">
          <a:xfrm flipH="1">
            <a:off x="663575" y="1444625"/>
            <a:ext cx="7877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a-IR" sz="7200" b="0" smtClean="0"/>
              <a:t>تبدیل</a:t>
            </a:r>
            <a:endParaRPr lang="en-US" sz="7200" b="0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5400" smtClean="0"/>
              <a:t>      </a:t>
            </a:r>
            <a:r>
              <a:rPr lang="fa-IR" sz="6000" smtClean="0">
                <a:solidFill>
                  <a:srgbClr val="FFFF00"/>
                </a:solidFill>
              </a:rPr>
              <a:t>تغییر</a:t>
            </a:r>
            <a:r>
              <a:rPr lang="fa-IR" sz="6000" smtClean="0"/>
              <a:t> احساسات به تظاهرات حرکتی یا اختلال هایی در حواس، یا </a:t>
            </a:r>
            <a:r>
              <a:rPr lang="fa-IR" sz="6000" smtClean="0">
                <a:solidFill>
                  <a:srgbClr val="FFFF00"/>
                </a:solidFill>
              </a:rPr>
              <a:t>تبدیل تعارض های</a:t>
            </a:r>
            <a:r>
              <a:rPr lang="fa-IR" sz="6000" smtClean="0"/>
              <a:t> روانی به </a:t>
            </a:r>
            <a:r>
              <a:rPr lang="fa-IR" sz="6000" smtClean="0">
                <a:solidFill>
                  <a:srgbClr val="FFFF00"/>
                </a:solidFill>
              </a:rPr>
              <a:t>وقفه</a:t>
            </a:r>
            <a:r>
              <a:rPr lang="fa-IR" sz="6000" smtClean="0"/>
              <a:t> ای در فعالیت های حسی و حرکتی  </a:t>
            </a:r>
            <a:endParaRPr lang="en-US" sz="6000" smtClean="0">
              <a:solidFill>
                <a:srgbClr val="FF0066"/>
              </a:solidFill>
            </a:endParaRPr>
          </a:p>
        </p:txBody>
      </p:sp>
      <p:sp>
        <p:nvSpPr>
          <p:cNvPr id="66564" name="Line 4"/>
          <p:cNvSpPr>
            <a:spLocks noChangeShapeType="1"/>
          </p:cNvSpPr>
          <p:nvPr/>
        </p:nvSpPr>
        <p:spPr bwMode="auto">
          <a:xfrm flipH="1">
            <a:off x="482600" y="1444625"/>
            <a:ext cx="781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Microsoft Office PowerPoint</Application>
  <PresentationFormat>On-screen Show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فصل سوم</vt:lpstr>
      <vt:lpstr>برخی دیگر از مکانیزم های دفاعی</vt:lpstr>
      <vt:lpstr>سایر مکانیزم های دفاعی</vt:lpstr>
      <vt:lpstr>واکنش وارونه (واکنش سازی)</vt:lpstr>
      <vt:lpstr>جا به جایی یا جانشینی</vt:lpstr>
      <vt:lpstr>برگشت (واپس روی)</vt:lpstr>
      <vt:lpstr>درون فکنی</vt:lpstr>
      <vt:lpstr>فرافکنی</vt:lpstr>
      <vt:lpstr>والایش</vt:lpstr>
      <vt:lpstr>تبدیل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سوم</dc:title>
  <dc:creator>Mehdi Pour</dc:creator>
  <cp:lastModifiedBy>Mehdi Pour</cp:lastModifiedBy>
  <cp:revision>1</cp:revision>
  <dcterms:created xsi:type="dcterms:W3CDTF">2009-08-14T20:49:12Z</dcterms:created>
  <dcterms:modified xsi:type="dcterms:W3CDTF">2009-08-14T20:49:39Z</dcterms:modified>
</cp:coreProperties>
</file>