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16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3" r:id="rId2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279" autoAdjust="0"/>
    <p:restoredTop sz="94660"/>
  </p:normalViewPr>
  <p:slideViewPr>
    <p:cSldViewPr>
      <p:cViewPr varScale="1">
        <p:scale>
          <a:sx n="64" d="100"/>
          <a:sy n="64" d="100"/>
        </p:scale>
        <p:origin x="-16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AD35836-EB3C-4206-AA25-E6F829687D38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5ED0E76-B283-4D6A-8E75-C98E54EDE9B1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06188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554443A-DB49-42ED-903A-42655872DE21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A4D7D1D-5F7B-4AB7-B58A-1301D99270D9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8278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4D7D1D-5F7B-4AB7-B58A-1301D99270D9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82B478C-0F82-4784-9028-A38DF4302E8F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2B403CA-9B20-4345-8D0F-EA66C582346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ا</a:t>
            </a:r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517216" y="4221088"/>
            <a:ext cx="1080120" cy="420024"/>
          </a:xfrm>
        </p:spPr>
        <p:txBody>
          <a:bodyPr>
            <a:normAutofit fontScale="92500" lnSpcReduction="10000"/>
          </a:bodyPr>
          <a:lstStyle/>
          <a:p>
            <a:r>
              <a:rPr lang="fa-IR" dirty="0" smtClean="0"/>
              <a:t>ا</a:t>
            </a:r>
            <a:endParaRPr lang="fa-IR" dirty="0"/>
          </a:p>
        </p:txBody>
      </p:sp>
      <p:pic>
        <p:nvPicPr>
          <p:cNvPr id="4" name="Picture 3" descr="downloa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0"/>
            <a:ext cx="651621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196752"/>
            <a:ext cx="9361040" cy="6309320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742950" indent="-742950" algn="ctr"/>
            <a:r>
              <a:rPr lang="fa-IR" cap="none" dirty="0" smtClean="0">
                <a:ln w="50800"/>
                <a:solidFill>
                  <a:schemeClr val="tx2">
                    <a:lumMod val="50000"/>
                  </a:schemeClr>
                </a:solidFill>
              </a:rPr>
              <a:t>برنامه ی ویژه ی مدرسه (بوم)</a:t>
            </a:r>
            <a:r>
              <a:rPr lang="fa-IR" cap="none" dirty="0" smtClean="0">
                <a:ln w="50800"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fa-IR" cap="none" dirty="0" smtClean="0">
                <a:ln w="50800"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fa-IR" cap="none" dirty="0" smtClean="0">
                <a:ln w="50800"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fa-IR" cap="none" dirty="0" smtClean="0">
                <a:ln w="50800"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endParaRPr lang="fa-IR" cap="none" dirty="0">
              <a:ln w="50800"/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89024" y="3356992"/>
            <a:ext cx="3816424" cy="1284120"/>
          </a:xfrm>
        </p:spPr>
        <p:txBody>
          <a:bodyPr/>
          <a:lstStyle/>
          <a:p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 flipH="1">
            <a:off x="13330685" y="9261648"/>
            <a:ext cx="1034403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Your Text Here</a:t>
            </a:r>
          </a:p>
        </p:txBody>
      </p:sp>
    </p:spTree>
  </p:cSld>
  <p:clrMapOvr>
    <a:masterClrMapping/>
  </p:clrMapOvr>
  <p:transition>
    <p:wheel spokes="8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4805532" cy="1095400"/>
          </a:xfrm>
        </p:spPr>
        <p:txBody>
          <a:bodyPr/>
          <a:lstStyle/>
          <a:p>
            <a:pPr algn="ctr"/>
            <a:r>
              <a:rPr lang="fa-IR" dirty="0" smtClean="0"/>
              <a:t>تعریف:</a:t>
            </a:r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-1251520"/>
            <a:ext cx="8820472" cy="4176464"/>
          </a:xfrm>
        </p:spPr>
        <p:txBody>
          <a:bodyPr>
            <a:normAutofit/>
          </a:bodyPr>
          <a:lstStyle/>
          <a:p>
            <a:pPr algn="ctr"/>
            <a:r>
              <a:rPr lang="fa-IR" dirty="0" smtClean="0"/>
              <a:t>برنامه ی ویژه ی مدرسه،برنامه ای است که با اعتماد به صلاحیت و توان مدرسه،مجوز برنامه ریزی درسی،اجرا و ارزشیابی حجم معینی از زمان رسمی آموزش را با رعایت چهارچوب های مقرر به مدرسه واگذار می کند.</a:t>
            </a:r>
            <a:endParaRPr lang="fa-I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اهداف: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Char char="•"/>
            </a:pPr>
            <a:r>
              <a:rPr lang="fa-IR" sz="2800" dirty="0" smtClean="0"/>
              <a:t>پاسخگویی به نیاز های منطقه ای و محلی ناشی از تفاوت های محیط زندگی (شهری،روستایی،عشایری،فرهنگی،جغرافیایی،...)،جنسیتی و فردی دانش آموزان.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fa-IR" sz="2800" dirty="0" smtClean="0"/>
              <a:t>تنوع بخشی به محیط های یادگیری با بهره گیری از امکانات و فضاهای آموزشی داخل و خارج از کلاس و مدرسه و ایجاد فضایی شاداب،پرنشاط و لذت بخش برای دانش آموزان.</a:t>
            </a:r>
          </a:p>
          <a:p>
            <a:pPr marL="514350" indent="-514350">
              <a:buFont typeface="Arial" pitchFamily="34" charset="0"/>
              <a:buChar char="•"/>
            </a:pPr>
            <a:endParaRPr lang="fa-IR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ارتقای جایگاه مدرسه در اذهان عمومی به عنوان محور توسعه محله و شاخص بالندگی آن:</a:t>
            </a:r>
          </a:p>
          <a:p>
            <a:pPr>
              <a:buNone/>
            </a:pPr>
            <a:r>
              <a:rPr lang="fa-IR" dirty="0" smtClean="0"/>
              <a:t>محله برای مدرسه،مدرسه برای محله(مدرسه در افق چشم انداز 1404،سند تحول بنیادین)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بازآفرینی فرهنگ مدرسه صالح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کاهش برنامه های ارسالی به استان ها و به تبع آن به استان ها</a:t>
            </a:r>
          </a:p>
          <a:p>
            <a:pPr>
              <a:buFont typeface="Arial" pitchFamily="34" charset="0"/>
              <a:buChar char="•"/>
            </a:pPr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آغاز کاهش تمرکز در نظام برنامه ریزی درسی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تولید فکر متناسب با نیازهای منطقه.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آغاز مشارکت مدیران و معلمان در برنامه نویسی درسی و بهترین جلوه سیاست مدرسه محوری.</a:t>
            </a:r>
            <a:endParaRPr lang="fa-I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ویژگی های بوم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انعطاف برنامه ی درسی در عین ثبات:انعطاف در روش نوع ادبیات و آرایش مطالبی که ارائه می دهیم.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همه جانبه نگری:توجه به ساحت های شش گانه ی تعلیم و تربیت.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توجه به انواع هویت.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توجه به شاخص های جامعه(سلامت جسمی،محیط زیست و...</a:t>
            </a:r>
            <a:endParaRPr lang="fa-I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الزامات برنامه ویژه مدرسه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طرح برآمده از راهکارهای سند تحول بنیادین و برنامه درسی ملی است.</a:t>
            </a:r>
          </a:p>
          <a:p>
            <a:pPr>
              <a:buFont typeface="Arial" pitchFamily="34" charset="0"/>
              <a:buChar char="•"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تمرین برنامه ریزی درسی در سطح مدرسه.</a:t>
            </a:r>
          </a:p>
          <a:p>
            <a:pPr>
              <a:buFont typeface="Arial" pitchFamily="34" charset="0"/>
              <a:buChar char="•"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برنامه باید آگاه به فرهنگ ایرانی اسلامی باشد.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در بوم بر عملکرد یادگیرنده تأثیر می گذاریم نه بر دانش یادگیرنده.</a:t>
            </a:r>
            <a:endParaRPr lang="fa-I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رویکردهای طرح بوم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تابع سیاست های نظام آموزشی باشد.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در بوم به مهارت آموزی و کارآفرینی توجه شود.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هویت را تکریم کنیم و در راه تعالی آن گام برداریم.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سعی کنیم برنامه ویژه مدرسه با رویکرد فرهنگی تربیتی باشد.</a:t>
            </a:r>
          </a:p>
          <a:p>
            <a:pPr>
              <a:buFont typeface="Arial" pitchFamily="34" charset="0"/>
              <a:buChar char="•"/>
            </a:pPr>
            <a:endParaRPr lang="fa-I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>هویت ما ایرانی ها متأثر از چه مؤلفه هایی است؟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هویت محلی(قومی):شخصیت ما تأثیر گرفته از هویت ملی است.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هویت ایرانی:هزاران سال است که در این منطقه زندگی می کنیم.قوم کشی یا اقلیت کشی در آن وجود نداشته است.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هویت اسلامی:انتخاب اندیشه ای که بیش از 1400 سال است با آن سروکار داریم.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جهانی شدن در عصر حاضر:ضمن توجه به مؤلفه های دیگرتلاش کنیم در راستای پیشرفت و تعالی کشور متناسب با پیشرفت جهانی گام برداریم.</a:t>
            </a:r>
            <a:endParaRPr lang="fa-I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در بوم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مدرسه عامل اصلی هویت سازی است.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مدرسه وابستگی ایجاد می کند.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مدرسه زیرساخت های مهم یادگیری را به بچه ها یاد می دهد.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مدرسه به الگوی هدف گذاری برنامه درسی ملی (تفکر،ایمان،علم،عمل و اخلاق پایبند است.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در مدرسه یادگیری مؤثر رایج است نه یادگیری صوری.</a:t>
            </a:r>
            <a:endParaRPr lang="fa-I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خاستگاه برنامه ویژه مدرسه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بوم سه خاستگاه دارد: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علمی:تا در مقام خلق درنیاییم در اجرای برنامه های تولیدی دیگران موفق نمی شویم.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اجتماعی:به نیازها،تفاوت ها و شباهت ها توجه دارد.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قانونی:راهکار 5-5 و 2-13 سند تحول بنیادین.</a:t>
            </a:r>
            <a:endParaRPr lang="fa-I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محورهای برنامه ریزی درسی بوم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براساس اسناد بالا دستی است.(سند تحول بنیادین +برنامه درسی ملی)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نیازسنجی:نیازسنجی نباید تک کانونی باشد.متکی به یک منبع اطلاعاتی نباشیم،ترکیبی یا چند کانونی باشد.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تربیت اسلامی و تدارک محیط اخلاقی در مدرسه در هر شرایطی وظیفه ماست.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استفاده از ظرفیت های اجتماعی،علمی و دینی در هر محله.</a:t>
            </a:r>
          </a:p>
          <a:p>
            <a:pPr>
              <a:buFont typeface="Arial" pitchFamily="34" charset="0"/>
              <a:buChar char="•"/>
            </a:pPr>
            <a:endParaRPr lang="fa-I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توجه به تنوع و تفاوت استعدادهای دانش آموزان در برنامه ریزی.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ارتباط با سایر مدارس محلی و تبادل تجربیات.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پیش بینی کمیته برنامه ریزی درسی با محوریت مدرسه.</a:t>
            </a:r>
            <a:endParaRPr lang="fa-I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منابع دریافت اطلاعات در نیاز سنجی ها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دانش آموز:در بسیاری از موارد می توان اطلاعات موردنیاز را از دانش آموز دریافت نمود.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منابع علمی</a:t>
            </a:r>
            <a:r>
              <a:rPr lang="fa-IR" dirty="0" smtClean="0">
                <a:sym typeface="Wingdings" pitchFamily="2" charset="2"/>
              </a:rPr>
              <a:t>: (روانشناسی)در برنامه ریزی درسی مخصوصاً ابتدایی حتماً باید به روانشناسی رشد توجه داشت.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>
                <a:sym typeface="Wingdings" pitchFamily="2" charset="2"/>
              </a:rPr>
              <a:t>والدین:والدین یکی از اجزای اتصلی برنامه ریزی درسی محسوب می شوند.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>
                <a:sym typeface="Wingdings" pitchFamily="2" charset="2"/>
              </a:rPr>
              <a:t>مدیران،معلمان و کارشناسان:از این طریق می توان اطلاعاتی آمیخته به تحقیق و پژوهش دریافت نمود.</a:t>
            </a:r>
            <a:endParaRPr lang="fa-I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نخبگان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مراکز مذهبی،علمی و فرهنگی منابع مهمی جهت جمع آوری اطلاعات هستند. </a:t>
            </a:r>
            <a:endParaRPr lang="fa-I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نظارت و راهنمایی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رویکرد نظارت و راهنمایی باید رشد دهنده باشد.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بررسی آنچه که هست با توجه به آنچه باید باشد.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تهیه گزارش از جنس تجربه نگاری.</a:t>
            </a:r>
            <a:endParaRPr lang="fa-I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ارزیابی برنامه ویزه مدرسه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ارزیابی سه مرحله دارد: 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مرحله اول:مسِئولان مطمئن شوندبرنامه بوم در مدرسه اجرا می شود.(بررسی و حضور در مدارس)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اطمینان از کیفیت کار انجام شده(فاز اجرای حرفه ای) اجرای شکل گیری موقعیت های یادگیری فکورانه از طریق دریافت طراحی های آموزشی و ارائه بازخورد به آن ها.</a:t>
            </a:r>
          </a:p>
          <a:p>
            <a:pPr>
              <a:buFont typeface="Arial" pitchFamily="34" charset="0"/>
              <a:buChar char="•"/>
            </a:pPr>
            <a:endParaRPr lang="fa-I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در سطح ادارات گام هایی در جهت نهادینه شدن کارها از طریق (الف_ایجاد فضای به اشتراک گذاری تجربیات.ب_تشویق کارهای شایسته)</a:t>
            </a:r>
            <a:endParaRPr lang="fa-I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عناصر برنامه درسی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منطق یا چشم انداز:اصول کلی یا مأموریت اصلی برنامه را مشخص می کند.در واقع چرایی یادگیری دانش آموزان را تعیین می کند.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غایت و هدف ها:دانش آموزان برای دستیابی به چه هدف هایی می آموزند؟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محتوا:دانش آموزان چه چیزی می آموزند؟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فعالیت های یادگیری:دانش آموزان چگونه می آموزند؟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نقش معلم:معلم چگونه یادگیری را آسان و تسهیل می کند؟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مواد و منابع:دانش آموزان با چه ابزار و وسایلی می آموزند؟</a:t>
            </a:r>
            <a:endParaRPr lang="fa-I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fa-IR" dirty="0" smtClean="0"/>
              <a:t>گروه:دانش آموزان با چه کسانی می آموزند؟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فضا:دانش آموزان در کجا می آموزند؟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زمان:دانش آموزان در چه زمانی می آموزند؟</a:t>
            </a:r>
          </a:p>
          <a:p>
            <a:pPr>
              <a:buNone/>
            </a:pPr>
            <a:endParaRPr lang="fa-IR" dirty="0" smtClean="0"/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ارزشیابی:دانش آموزان چقدر آموخته اند؟</a:t>
            </a:r>
            <a:endParaRPr lang="fa-I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ساحت های شش گانه سند تحول بنیادین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fa-IR" dirty="0" smtClean="0"/>
              <a:t>ساحت تربیت اعتقادی،عبادی و اخلاقی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ساحت تربیت اقتصادی و حرفه ای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ساحت تربیت علمی و فناوری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ساحت تربیت اجتماعی و سیاسی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ساحت تربیت زیستی و بدنی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ساحت تربیت زیبایی شناختی و هنری</a:t>
            </a:r>
            <a:endParaRPr lang="fa-I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620688"/>
            <a:ext cx="8842248" cy="3240360"/>
          </a:xfrm>
        </p:spPr>
        <p:txBody>
          <a:bodyPr>
            <a:normAutofit/>
          </a:bodyPr>
          <a:lstStyle/>
          <a:p>
            <a:pPr algn="ctr"/>
            <a:r>
              <a:rPr lang="fa-IR" dirty="0" smtClean="0"/>
              <a:t>سپاس بابت همراهی شما عزیزان</a:t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با آرزوی موفقیت،تندرستی،و شادکامی تک تک شما خوبان</a:t>
            </a:r>
            <a:endParaRPr lang="fa-I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311</TotalTime>
  <Words>936</Words>
  <Application>Microsoft Office PowerPoint</Application>
  <PresentationFormat>On-screen Show (4:3)</PresentationFormat>
  <Paragraphs>103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Trek</vt:lpstr>
      <vt:lpstr>ا</vt:lpstr>
      <vt:lpstr>برنامه ی ویژه ی مدرسه (بوم)  </vt:lpstr>
      <vt:lpstr>تعریف:</vt:lpstr>
      <vt:lpstr>اهداف:</vt:lpstr>
      <vt:lpstr>PowerPoint Presentation</vt:lpstr>
      <vt:lpstr>PowerPoint Presentation</vt:lpstr>
      <vt:lpstr>ویژگی های بوم</vt:lpstr>
      <vt:lpstr>الزامات برنامه ویژه مدرسه</vt:lpstr>
      <vt:lpstr>رویکردهای طرح بوم</vt:lpstr>
      <vt:lpstr>هویت ما ایرانی ها متأثر از چه مؤلفه هایی است؟</vt:lpstr>
      <vt:lpstr>در بوم</vt:lpstr>
      <vt:lpstr>خاستگاه برنامه ویژه مدرسه</vt:lpstr>
      <vt:lpstr>محورهای برنامه ریزی درسی بوم</vt:lpstr>
      <vt:lpstr>PowerPoint Presentation</vt:lpstr>
      <vt:lpstr>منابع دریافت اطلاعات در نیاز سنجی ها</vt:lpstr>
      <vt:lpstr>PowerPoint Presentation</vt:lpstr>
      <vt:lpstr>نظارت و راهنمایی</vt:lpstr>
      <vt:lpstr>ارزیابی برنامه ویزه مدرسه</vt:lpstr>
      <vt:lpstr>PowerPoint Presentation</vt:lpstr>
      <vt:lpstr>عناصر برنامه درسی</vt:lpstr>
      <vt:lpstr>PowerPoint Presentation</vt:lpstr>
      <vt:lpstr>ساحت های شش گانه سند تحول بنیادین</vt:lpstr>
      <vt:lpstr>سپاس بابت همراهی شما عزیزان  با آرزوی موفقیت،تندرستی،و شادکامی تک تک شما خوبان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</dc:title>
  <dc:creator>novin</dc:creator>
  <cp:lastModifiedBy>Windows User</cp:lastModifiedBy>
  <cp:revision>37</cp:revision>
  <dcterms:created xsi:type="dcterms:W3CDTF">2019-11-26T15:01:48Z</dcterms:created>
  <dcterms:modified xsi:type="dcterms:W3CDTF">2020-04-06T16:54:18Z</dcterms:modified>
</cp:coreProperties>
</file>