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97"/>
  </p:notesMasterIdLst>
  <p:sldIdLst>
    <p:sldId id="258" r:id="rId2"/>
    <p:sldId id="256" r:id="rId3"/>
    <p:sldId id="257" r:id="rId4"/>
    <p:sldId id="259" r:id="rId5"/>
    <p:sldId id="262" r:id="rId6"/>
    <p:sldId id="260" r:id="rId7"/>
    <p:sldId id="263" r:id="rId8"/>
    <p:sldId id="261"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6" r:id="rId40"/>
    <p:sldId id="295"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1" r:id="rId55"/>
    <p:sldId id="310" r:id="rId56"/>
    <p:sldId id="312" r:id="rId57"/>
    <p:sldId id="313" r:id="rId58"/>
    <p:sldId id="315" r:id="rId59"/>
    <p:sldId id="316" r:id="rId60"/>
    <p:sldId id="314" r:id="rId61"/>
    <p:sldId id="317" r:id="rId62"/>
    <p:sldId id="318" r:id="rId63"/>
    <p:sldId id="319" r:id="rId64"/>
    <p:sldId id="321" r:id="rId65"/>
    <p:sldId id="320" r:id="rId66"/>
    <p:sldId id="322" r:id="rId67"/>
    <p:sldId id="323" r:id="rId68"/>
    <p:sldId id="325" r:id="rId69"/>
    <p:sldId id="324"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F8533F4-F439-4BD8-A3A3-858CC6F395EF}" type="datetimeFigureOut">
              <a:rPr lang="en-GB" smtClean="0"/>
              <a:t>16/06/2020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1B7D56-DF56-48AE-A028-8157CEADF974}" type="slidenum">
              <a:rPr lang="en-GB" smtClean="0"/>
              <a:t>‹#›</a:t>
            </a:fld>
            <a:endParaRPr lang="en-GB"/>
          </a:p>
        </p:txBody>
      </p:sp>
    </p:spTree>
    <p:extLst>
      <p:ext uri="{BB962C8B-B14F-4D97-AF65-F5344CB8AC3E}">
        <p14:creationId xmlns:p14="http://schemas.microsoft.com/office/powerpoint/2010/main" val="3721016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01B7D56-DF56-48AE-A028-8157CEADF974}" type="slidenum">
              <a:rPr lang="en-GB" smtClean="0"/>
              <a:t>10</a:t>
            </a:fld>
            <a:endParaRPr lang="en-GB"/>
          </a:p>
        </p:txBody>
      </p:sp>
    </p:spTree>
    <p:extLst>
      <p:ext uri="{BB962C8B-B14F-4D97-AF65-F5344CB8AC3E}">
        <p14:creationId xmlns:p14="http://schemas.microsoft.com/office/powerpoint/2010/main" val="353311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Slide Number Placeholder 7"/>
          <p:cNvSpPr>
            <a:spLocks noGrp="1"/>
          </p:cNvSpPr>
          <p:nvPr>
            <p:ph type="sldNum" sz="quarter" idx="11"/>
          </p:nvPr>
        </p:nvSpPr>
        <p:spPr/>
        <p:txBody>
          <a:bodyPr/>
          <a:lstStyle/>
          <a:p>
            <a:fld id="{9CB4F7AA-9DBF-4D41-8E6E-4B9C75B58599}" type="slidenum">
              <a:rPr lang="en-GB" smtClean="0"/>
              <a:t>‹#›</a:t>
            </a:fld>
            <a:endParaRPr lang="en-GB" dirty="0"/>
          </a:p>
        </p:txBody>
      </p:sp>
      <p:sp>
        <p:nvSpPr>
          <p:cNvPr id="9" name="Footer Placeholder 8"/>
          <p:cNvSpPr>
            <a:spLocks noGrp="1"/>
          </p:cNvSpPr>
          <p:nvPr>
            <p:ph type="ftr" sz="quarter" idx="12"/>
          </p:nvPr>
        </p:nvSpPr>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CB4F7AA-9DBF-4D41-8E6E-4B9C75B58599}" type="slidenum">
              <a:rPr lang="en-GB" smtClean="0"/>
              <a:t>‹#›</a:t>
            </a:fld>
            <a:endParaRPr lang="en-GB" dirty="0"/>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5FDF20-4D18-4CA1-ACCB-6F507F3DEC27}" type="datetimeFigureOut">
              <a:rPr lang="en-GB" smtClean="0"/>
              <a:t>16/06/2020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CB4F7AA-9DBF-4D41-8E6E-4B9C75B58599}"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9F5FDF20-4D18-4CA1-ACCB-6F507F3DEC27}" type="datetimeFigureOut">
              <a:rPr lang="en-GB" smtClean="0"/>
              <a:t>16/06/2020</a:t>
            </a:fld>
            <a:endParaRPr lang="en-GB" dirty="0"/>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dirty="0"/>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9CB4F7AA-9DBF-4D41-8E6E-4B9C75B58599}" type="slidenum">
              <a:rPr lang="en-GB" smtClean="0"/>
              <a:t>‹#›</a:t>
            </a:fld>
            <a:endParaRPr lang="en-GB" dirty="0"/>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dirty="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2060848"/>
            <a:ext cx="8229600" cy="1143000"/>
          </a:xfrm>
        </p:spPr>
        <p:txBody>
          <a:bodyPr>
            <a:normAutofit/>
          </a:bodyPr>
          <a:lstStyle/>
          <a:p>
            <a:r>
              <a:rPr lang="fa-IR" sz="7200" dirty="0" smtClean="0">
                <a:cs typeface="+mn-cs"/>
              </a:rPr>
              <a:t>بسم الله الرّحمن الرّحیم</a:t>
            </a:r>
            <a:endParaRPr lang="en-GB" sz="7200" dirty="0">
              <a:cs typeface="+mn-cs"/>
            </a:endParaRPr>
          </a:p>
        </p:txBody>
      </p:sp>
    </p:spTree>
    <p:extLst>
      <p:ext uri="{BB962C8B-B14F-4D97-AF65-F5344CB8AC3E}">
        <p14:creationId xmlns:p14="http://schemas.microsoft.com/office/powerpoint/2010/main" val="2262529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1052736"/>
          </a:xfrm>
        </p:spPr>
        <p:txBody>
          <a:bodyPr>
            <a:normAutofit/>
          </a:bodyPr>
          <a:lstStyle/>
          <a:p>
            <a:r>
              <a:rPr lang="fa-IR" sz="4400" dirty="0" smtClean="0">
                <a:cs typeface="+mn-cs"/>
              </a:rPr>
              <a:t>مکاتب فلسفی و نظریه های تربیتی</a:t>
            </a:r>
            <a:endParaRPr lang="en-GB" sz="4400" dirty="0">
              <a:cs typeface="+mn-cs"/>
            </a:endParaRPr>
          </a:p>
        </p:txBody>
      </p:sp>
      <p:sp>
        <p:nvSpPr>
          <p:cNvPr id="4" name="Content Placeholder 3"/>
          <p:cNvSpPr>
            <a:spLocks noGrp="1"/>
          </p:cNvSpPr>
          <p:nvPr>
            <p:ph idx="1"/>
          </p:nvPr>
        </p:nvSpPr>
        <p:spPr>
          <a:xfrm>
            <a:off x="251520" y="1010125"/>
            <a:ext cx="8568952" cy="5832648"/>
          </a:xfrm>
        </p:spPr>
        <p:txBody>
          <a:bodyPr>
            <a:noAutofit/>
          </a:bodyPr>
          <a:lstStyle/>
          <a:p>
            <a:pPr algn="r" rtl="1">
              <a:lnSpc>
                <a:spcPct val="150000"/>
              </a:lnSpc>
            </a:pPr>
            <a:r>
              <a:rPr lang="fa-IR" sz="2600" dirty="0" smtClean="0">
                <a:solidFill>
                  <a:schemeClr val="tx1"/>
                </a:solidFill>
              </a:rPr>
              <a:t>فلسفه</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Philosophy</a:t>
            </a:r>
            <a:r>
              <a:rPr lang="en-GB" sz="2600" dirty="0" smtClean="0">
                <a:solidFill>
                  <a:schemeClr val="tx1"/>
                </a:solidFill>
              </a:rPr>
              <a:t>  </a:t>
            </a:r>
            <a:endParaRPr lang="fa-IR" sz="2600" dirty="0">
              <a:solidFill>
                <a:schemeClr val="tx1"/>
              </a:solidFill>
            </a:endParaRPr>
          </a:p>
          <a:p>
            <a:pPr algn="r" rtl="1">
              <a:lnSpc>
                <a:spcPct val="150000"/>
              </a:lnSpc>
            </a:pPr>
            <a:r>
              <a:rPr lang="fa-IR" sz="2600" dirty="0">
                <a:solidFill>
                  <a:schemeClr val="tx1"/>
                </a:solidFill>
              </a:rPr>
              <a:t>تعلیم و </a:t>
            </a:r>
            <a:r>
              <a:rPr lang="fa-IR" sz="2600" dirty="0" smtClean="0">
                <a:solidFill>
                  <a:schemeClr val="tx1"/>
                </a:solidFill>
              </a:rPr>
              <a:t>تربیت</a:t>
            </a:r>
            <a:r>
              <a:rPr lang="en-GB" sz="2600" dirty="0" smtClean="0">
                <a:solidFill>
                  <a:schemeClr val="tx1"/>
                </a:solidFill>
                <a:latin typeface="Times New Roman" panose="02020603050405020304" pitchFamily="18" charset="0"/>
                <a:cs typeface="Times New Roman" panose="02020603050405020304" pitchFamily="18" charset="0"/>
              </a:rPr>
              <a:t>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a:solidFill>
                  <a:schemeClr val="tx1"/>
                </a:solidFill>
                <a:latin typeface="Times New Roman" panose="02020603050405020304" pitchFamily="18" charset="0"/>
                <a:cs typeface="Times New Roman" panose="02020603050405020304" pitchFamily="18" charset="0"/>
              </a:rPr>
              <a:t>فلسفه تعلیم و </a:t>
            </a:r>
            <a:r>
              <a:rPr lang="fa-IR" sz="2600" dirty="0" smtClean="0">
                <a:solidFill>
                  <a:schemeClr val="tx1"/>
                </a:solidFill>
                <a:latin typeface="Times New Roman" panose="02020603050405020304" pitchFamily="18" charset="0"/>
                <a:cs typeface="Times New Roman" panose="02020603050405020304" pitchFamily="18" charset="0"/>
              </a:rPr>
              <a:t>تربیت</a:t>
            </a:r>
            <a:r>
              <a:rPr lang="en-GB" sz="2600" dirty="0" smtClean="0">
                <a:solidFill>
                  <a:schemeClr val="tx1"/>
                </a:solidFill>
                <a:latin typeface="Times New Roman" panose="02020603050405020304" pitchFamily="18" charset="0"/>
                <a:cs typeface="Times New Roman" panose="02020603050405020304" pitchFamily="18" charset="0"/>
              </a:rPr>
              <a:t>Philosophy of Education  </a:t>
            </a:r>
            <a:endParaRPr lang="fa-IR" sz="2600" dirty="0">
              <a:solidFill>
                <a:schemeClr val="tx1"/>
              </a:solidFill>
              <a:latin typeface="Times New Roman" panose="02020603050405020304" pitchFamily="18" charset="0"/>
              <a:cs typeface="Times New Roman" panose="02020603050405020304" pitchFamily="18" charset="0"/>
            </a:endParaRPr>
          </a:p>
          <a:p>
            <a:pPr algn="r" rtl="1">
              <a:lnSpc>
                <a:spcPct val="150000"/>
              </a:lnSpc>
            </a:pPr>
            <a:r>
              <a:rPr lang="fa-IR" sz="2600" dirty="0" smtClean="0">
                <a:solidFill>
                  <a:schemeClr val="tx1"/>
                </a:solidFill>
                <a:latin typeface="Times New Roman" panose="02020603050405020304" pitchFamily="18" charset="0"/>
                <a:cs typeface="Times New Roman" panose="02020603050405020304" pitchFamily="18" charset="0"/>
              </a:rPr>
              <a:t>مبانی بنیادین مکاتب </a:t>
            </a:r>
            <a:r>
              <a:rPr lang="fa-IR" sz="2600" dirty="0">
                <a:solidFill>
                  <a:schemeClr val="tx1"/>
                </a:solidFill>
                <a:latin typeface="Times New Roman" panose="02020603050405020304" pitchFamily="18" charset="0"/>
                <a:cs typeface="Times New Roman" panose="02020603050405020304" pitchFamily="18" charset="0"/>
              </a:rPr>
              <a:t>فلسفی</a:t>
            </a: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متافیزیک</a:t>
            </a:r>
            <a:r>
              <a:rPr lang="en-GB" sz="2600" dirty="0" smtClean="0">
                <a:solidFill>
                  <a:schemeClr val="tx1"/>
                </a:solidFill>
                <a:latin typeface="Times New Roman" panose="02020603050405020304" pitchFamily="18" charset="0"/>
                <a:cs typeface="Times New Roman" panose="02020603050405020304" pitchFamily="18" charset="0"/>
              </a:rPr>
              <a:t> </a:t>
            </a:r>
            <a:r>
              <a:rPr lang="fa-IR" sz="2600" dirty="0" smtClean="0">
                <a:solidFill>
                  <a:schemeClr val="tx1"/>
                </a:solidFill>
                <a:latin typeface="Times New Roman" panose="02020603050405020304" pitchFamily="18" charset="0"/>
                <a:cs typeface="Times New Roman" panose="02020603050405020304" pitchFamily="18" charset="0"/>
              </a:rPr>
              <a:t>یا هستی </a:t>
            </a:r>
            <a:r>
              <a:rPr lang="fa-IR" sz="2600" dirty="0">
                <a:solidFill>
                  <a:schemeClr val="tx1"/>
                </a:solidFill>
                <a:latin typeface="Times New Roman" panose="02020603050405020304" pitchFamily="18" charset="0"/>
                <a:cs typeface="Times New Roman" panose="02020603050405020304" pitchFamily="18" charset="0"/>
              </a:rPr>
              <a:t>شناسی(وجودشناسی)</a:t>
            </a:r>
            <a:r>
              <a:rPr lang="en-GB" sz="2600" dirty="0">
                <a:solidFill>
                  <a:schemeClr val="tx1"/>
                </a:solidFill>
                <a:latin typeface="Times New Roman" panose="02020603050405020304" pitchFamily="18" charset="0"/>
                <a:cs typeface="Times New Roman" panose="02020603050405020304" pitchFamily="18" charset="0"/>
              </a:rPr>
              <a:t> </a:t>
            </a:r>
            <a:r>
              <a:rPr lang="en-GB" sz="2600" dirty="0" smtClean="0">
                <a:solidFill>
                  <a:schemeClr val="tx1"/>
                </a:solidFill>
                <a:latin typeface="Times New Roman" panose="02020603050405020304" pitchFamily="18" charset="0"/>
                <a:cs typeface="Times New Roman" panose="02020603050405020304" pitchFamily="18" charset="0"/>
              </a:rPr>
              <a:t>Ontology </a:t>
            </a:r>
            <a:r>
              <a:rPr lang="fa-IR" sz="2600" dirty="0" smtClean="0">
                <a:solidFill>
                  <a:schemeClr val="tx1"/>
                </a:solidFill>
                <a:latin typeface="Times New Roman" panose="02020603050405020304" pitchFamily="18" charset="0"/>
                <a:cs typeface="Times New Roman" panose="02020603050405020304" pitchFamily="18" charset="0"/>
              </a:rPr>
              <a:t>:</a:t>
            </a:r>
            <a:endParaRPr lang="fa-IR" sz="2600" dirty="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جهان شناسی  </a:t>
            </a:r>
            <a:r>
              <a:rPr lang="en-GB" sz="2600" dirty="0" smtClean="0">
                <a:solidFill>
                  <a:schemeClr val="tx1"/>
                </a:solidFill>
                <a:latin typeface="Times New Roman" panose="02020603050405020304" pitchFamily="18" charset="0"/>
                <a:cs typeface="Times New Roman" panose="02020603050405020304" pitchFamily="18" charset="0"/>
              </a:rPr>
              <a:t>Cosmology</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a:solidFill>
                  <a:schemeClr val="tx1"/>
                </a:solidFill>
                <a:latin typeface="Times New Roman" panose="02020603050405020304" pitchFamily="18" charset="0"/>
                <a:cs typeface="Times New Roman" panose="02020603050405020304" pitchFamily="18" charset="0"/>
              </a:rPr>
              <a:t>انسان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Anthropology </a:t>
            </a:r>
            <a:endParaRPr lang="fa-IR" sz="2600" dirty="0" smtClean="0">
              <a:solidFill>
                <a:schemeClr val="tx1"/>
              </a:solidFill>
              <a:latin typeface="Times New Roman" panose="02020603050405020304" pitchFamily="18" charset="0"/>
              <a:cs typeface="Times New Roman" panose="02020603050405020304" pitchFamily="18" charset="0"/>
            </a:endParaRPr>
          </a:p>
          <a:p>
            <a:pPr marL="987425" indent="-265113" algn="r" rtl="1">
              <a:buFont typeface="Wingdings" panose="05000000000000000000" pitchFamily="2" charset="2"/>
              <a:buChar char="§"/>
            </a:pPr>
            <a:r>
              <a:rPr lang="fa-IR" sz="2600" dirty="0" smtClean="0">
                <a:solidFill>
                  <a:schemeClr val="tx1"/>
                </a:solidFill>
                <a:latin typeface="Times New Roman" panose="02020603050405020304" pitchFamily="18" charset="0"/>
                <a:cs typeface="Times New Roman" panose="02020603050405020304" pitchFamily="18" charset="0"/>
              </a:rPr>
              <a:t>خداشناسی (الهیات)</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smtClean="0">
                <a:solidFill>
                  <a:schemeClr val="tx1"/>
                </a:solidFill>
                <a:latin typeface="Times New Roman" panose="02020603050405020304" pitchFamily="18" charset="0"/>
                <a:cs typeface="Times New Roman" panose="02020603050405020304" pitchFamily="18" charset="0"/>
              </a:rPr>
              <a:t>معرفت شناسی</a:t>
            </a:r>
            <a:r>
              <a:rPr lang="en-GB" sz="2600" dirty="0" smtClean="0">
                <a:solidFill>
                  <a:schemeClr val="tx1"/>
                </a:solidFill>
                <a:latin typeface="Times New Roman" panose="02020603050405020304" pitchFamily="18" charset="0"/>
                <a:cs typeface="Times New Roman" panose="02020603050405020304" pitchFamily="18" charset="0"/>
              </a:rPr>
              <a:t>  Epistemology   </a:t>
            </a:r>
            <a:endParaRPr lang="fa-IR" sz="2600" dirty="0">
              <a:solidFill>
                <a:schemeClr val="tx1"/>
              </a:solidFill>
              <a:latin typeface="Times New Roman" panose="02020603050405020304" pitchFamily="18" charset="0"/>
              <a:cs typeface="Times New Roman" panose="02020603050405020304" pitchFamily="18" charset="0"/>
            </a:endParaRPr>
          </a:p>
          <a:p>
            <a:pPr marL="696913" algn="r" rtl="1">
              <a:buFont typeface="Courier New" panose="02070309020205020404" pitchFamily="49" charset="0"/>
              <a:buChar char="o"/>
            </a:pPr>
            <a:r>
              <a:rPr lang="fa-IR" sz="2600" dirty="0">
                <a:solidFill>
                  <a:schemeClr val="tx1"/>
                </a:solidFill>
                <a:latin typeface="Times New Roman" panose="02020603050405020304" pitchFamily="18" charset="0"/>
                <a:cs typeface="Times New Roman" panose="02020603050405020304" pitchFamily="18" charset="0"/>
              </a:rPr>
              <a:t>ارزش </a:t>
            </a:r>
            <a:r>
              <a:rPr lang="fa-IR" sz="2600" dirty="0" smtClean="0">
                <a:solidFill>
                  <a:schemeClr val="tx1"/>
                </a:solidFill>
                <a:latin typeface="Times New Roman" panose="02020603050405020304" pitchFamily="18" charset="0"/>
                <a:cs typeface="Times New Roman" panose="02020603050405020304" pitchFamily="18" charset="0"/>
              </a:rPr>
              <a:t>شناسی</a:t>
            </a:r>
            <a:r>
              <a:rPr lang="en-GB" sz="2600" dirty="0" smtClean="0">
                <a:solidFill>
                  <a:schemeClr val="tx1"/>
                </a:solidFill>
                <a:latin typeface="Times New Roman" panose="02020603050405020304" pitchFamily="18" charset="0"/>
                <a:cs typeface="Times New Roman" panose="02020603050405020304" pitchFamily="18" charset="0"/>
              </a:rPr>
              <a:t>   Axiology   </a:t>
            </a:r>
            <a:endParaRPr lang="en-GB"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13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500"/>
                                        <p:tgtEl>
                                          <p:spTgt spid="4">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6" end="6"/>
                                            </p:txEl>
                                          </p:spTgt>
                                        </p:tgtEl>
                                        <p:attrNameLst>
                                          <p:attrName>style.visibility</p:attrName>
                                        </p:attrNameLst>
                                      </p:cBhvr>
                                      <p:to>
                                        <p:strVal val="visible"/>
                                      </p:to>
                                    </p:set>
                                    <p:animEffect transition="in" filter="fade">
                                      <p:cBhvr>
                                        <p:cTn id="42" dur="500"/>
                                        <p:tgtEl>
                                          <p:spTgt spid="4">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7" end="7"/>
                                            </p:txEl>
                                          </p:spTgt>
                                        </p:tgtEl>
                                        <p:attrNameLst>
                                          <p:attrName>style.visibility</p:attrName>
                                        </p:attrNameLst>
                                      </p:cBhvr>
                                      <p:to>
                                        <p:strVal val="visible"/>
                                      </p:to>
                                    </p:set>
                                    <p:animEffect transition="in" filter="fade">
                                      <p:cBhvr>
                                        <p:cTn id="47" dur="500"/>
                                        <p:tgtEl>
                                          <p:spTgt spid="4">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8" end="8"/>
                                            </p:txEl>
                                          </p:spTgt>
                                        </p:tgtEl>
                                        <p:attrNameLst>
                                          <p:attrName>style.visibility</p:attrName>
                                        </p:attrNameLst>
                                      </p:cBhvr>
                                      <p:to>
                                        <p:strVal val="visible"/>
                                      </p:to>
                                    </p:set>
                                    <p:animEffect transition="in" filter="fade">
                                      <p:cBhvr>
                                        <p:cTn id="52" dur="500"/>
                                        <p:tgtEl>
                                          <p:spTgt spid="4">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9" end="9"/>
                                            </p:txEl>
                                          </p:spTgt>
                                        </p:tgtEl>
                                        <p:attrNameLst>
                                          <p:attrName>style.visibility</p:attrName>
                                        </p:attrNameLst>
                                      </p:cBhvr>
                                      <p:to>
                                        <p:strVal val="visible"/>
                                      </p:to>
                                    </p:set>
                                    <p:animEffect transition="in" filter="fade">
                                      <p:cBhvr>
                                        <p:cTn id="5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7544" y="0"/>
            <a:ext cx="8136904" cy="692696"/>
          </a:xfrm>
        </p:spPr>
        <p:txBody>
          <a:bodyPr/>
          <a:lstStyle/>
          <a:p>
            <a:endParaRPr lang="en-GB" dirty="0"/>
          </a:p>
        </p:txBody>
      </p:sp>
      <p:sp>
        <p:nvSpPr>
          <p:cNvPr id="5" name="Content Placeholder 4"/>
          <p:cNvSpPr>
            <a:spLocks noGrp="1"/>
          </p:cNvSpPr>
          <p:nvPr>
            <p:ph idx="1"/>
          </p:nvPr>
        </p:nvSpPr>
        <p:spPr>
          <a:xfrm>
            <a:off x="457200" y="836712"/>
            <a:ext cx="8219256" cy="5832648"/>
          </a:xfrm>
        </p:spPr>
        <p:txBody>
          <a:bodyPr>
            <a:noAutofit/>
          </a:bodyPr>
          <a:lstStyle/>
          <a:p>
            <a:pPr algn="r" rtl="1">
              <a:lnSpc>
                <a:spcPct val="150000"/>
              </a:lnSpc>
            </a:pPr>
            <a:r>
              <a:rPr lang="fa-IR" sz="2600" dirty="0" smtClean="0">
                <a:solidFill>
                  <a:schemeClr val="tx1"/>
                </a:solidFill>
              </a:rPr>
              <a:t>نقد و بررسی مکاتب فلسفی و آرای تربیتی آنها:</a:t>
            </a:r>
          </a:p>
          <a:p>
            <a:pPr marL="633413" indent="-279400" algn="r" rtl="1">
              <a:lnSpc>
                <a:spcPct val="150000"/>
              </a:lnSpc>
              <a:buFont typeface="Courier New" panose="02070309020205020404" pitchFamily="49" charset="0"/>
              <a:buChar char="o"/>
            </a:pPr>
            <a:r>
              <a:rPr lang="fa-IR" sz="2600" dirty="0" smtClean="0">
                <a:solidFill>
                  <a:schemeClr val="tx1"/>
                </a:solidFill>
              </a:rPr>
              <a:t>طبیعت گرایی (ناتورالیسم)    </a:t>
            </a:r>
            <a:r>
              <a:rPr lang="en-GB" sz="2600" dirty="0" smtClean="0">
                <a:solidFill>
                  <a:schemeClr val="tx1"/>
                </a:solidFill>
                <a:latin typeface="Times New Roman" panose="02020603050405020304" pitchFamily="18" charset="0"/>
                <a:cs typeface="Times New Roman" panose="02020603050405020304" pitchFamily="18" charset="0"/>
              </a:rPr>
              <a:t>Naturalism</a:t>
            </a:r>
            <a:r>
              <a:rPr lang="fa-IR" sz="2600" dirty="0" smtClean="0">
                <a:solidFill>
                  <a:schemeClr val="tx1"/>
                </a:solidFill>
              </a:rPr>
              <a:t>  </a:t>
            </a:r>
          </a:p>
          <a:p>
            <a:pPr marL="633413" indent="-279400" algn="r" rtl="1">
              <a:lnSpc>
                <a:spcPct val="150000"/>
              </a:lnSpc>
              <a:buFont typeface="Courier New" panose="02070309020205020404" pitchFamily="49" charset="0"/>
              <a:buChar char="o"/>
            </a:pPr>
            <a:r>
              <a:rPr lang="fa-IR" sz="2600" dirty="0" smtClean="0">
                <a:solidFill>
                  <a:schemeClr val="tx1"/>
                </a:solidFill>
              </a:rPr>
              <a:t>ایده آلیسم (آرمان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Idealism </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رئالیسم (واقع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Realism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اگزیستانسیالیسم</a:t>
            </a:r>
            <a:r>
              <a:rPr lang="en-GB" sz="2600" dirty="0" smtClean="0">
                <a:solidFill>
                  <a:schemeClr val="tx1"/>
                </a:solidFill>
              </a:rPr>
              <a:t> </a:t>
            </a:r>
            <a:r>
              <a:rPr lang="fa-IR" sz="2600" dirty="0" smtClean="0">
                <a:solidFill>
                  <a:schemeClr val="tx1"/>
                </a:solidFill>
              </a:rPr>
              <a:t>(هستی گرایی)  </a:t>
            </a:r>
            <a:r>
              <a:rPr lang="en-GB" sz="2600" dirty="0" smtClean="0">
                <a:solidFill>
                  <a:schemeClr val="tx1"/>
                </a:solidFill>
                <a:latin typeface="Times New Roman" panose="02020603050405020304" pitchFamily="18" charset="0"/>
                <a:cs typeface="Times New Roman" panose="02020603050405020304" pitchFamily="18" charset="0"/>
              </a:rPr>
              <a:t>Existentialism</a:t>
            </a:r>
            <a:r>
              <a:rPr lang="fa-IR" sz="2600" dirty="0" smtClean="0">
                <a:solidFill>
                  <a:schemeClr val="tx1"/>
                </a:solidFill>
                <a:latin typeface="Times New Roman" panose="02020603050405020304" pitchFamily="18" charset="0"/>
                <a:cs typeface="Times New Roman" panose="02020603050405020304" pitchFamily="18" charset="0"/>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پراگماتیسم (عمل گرایی)</a:t>
            </a:r>
            <a:r>
              <a:rPr lang="en-GB" sz="2600" dirty="0" smtClean="0">
                <a:solidFill>
                  <a:schemeClr val="tx1"/>
                </a:solidFill>
              </a:rPr>
              <a:t>  </a:t>
            </a:r>
            <a:r>
              <a:rPr lang="en-GB" sz="2600" dirty="0" smtClean="0">
                <a:solidFill>
                  <a:schemeClr val="tx1"/>
                </a:solidFill>
                <a:latin typeface="Times New Roman" panose="02020603050405020304" pitchFamily="18" charset="0"/>
                <a:cs typeface="Times New Roman" panose="02020603050405020304" pitchFamily="18" charset="0"/>
              </a:rPr>
              <a:t>Pragmatism</a:t>
            </a:r>
            <a:r>
              <a:rPr lang="en-GB" sz="2600" dirty="0" smtClean="0">
                <a:solidFill>
                  <a:schemeClr val="tx1"/>
                </a:solidFill>
              </a:rPr>
              <a:t>   </a:t>
            </a:r>
            <a:endParaRPr lang="fa-IR" sz="2600" dirty="0" smtClean="0">
              <a:solidFill>
                <a:schemeClr val="tx1"/>
              </a:solidFill>
            </a:endParaRPr>
          </a:p>
          <a:p>
            <a:pPr marL="633413" indent="-279400" algn="r" rtl="1">
              <a:lnSpc>
                <a:spcPct val="150000"/>
              </a:lnSpc>
              <a:buFont typeface="Courier New" panose="02070309020205020404" pitchFamily="49" charset="0"/>
              <a:buChar char="o"/>
            </a:pPr>
            <a:r>
              <a:rPr lang="fa-IR" sz="2600" dirty="0" smtClean="0">
                <a:solidFill>
                  <a:schemeClr val="tx1"/>
                </a:solidFill>
              </a:rPr>
              <a:t>پست مدرنیسم</a:t>
            </a:r>
            <a:r>
              <a:rPr lang="en-GB" sz="2600" dirty="0" smtClean="0">
                <a:solidFill>
                  <a:schemeClr val="tx1"/>
                </a:solidFill>
              </a:rPr>
              <a:t> </a:t>
            </a:r>
            <a:r>
              <a:rPr lang="fa-IR" sz="2600" dirty="0" smtClean="0">
                <a:solidFill>
                  <a:schemeClr val="tx1"/>
                </a:solidFill>
              </a:rPr>
              <a:t>(پسا نوگرایی)</a:t>
            </a:r>
            <a:r>
              <a:rPr lang="en-GB" sz="2600" dirty="0" smtClean="0">
                <a:solidFill>
                  <a:schemeClr val="tx1"/>
                </a:solidFill>
                <a:latin typeface="Times New Roman" panose="02020603050405020304" pitchFamily="18" charset="0"/>
                <a:cs typeface="Times New Roman" panose="02020603050405020304" pitchFamily="18" charset="0"/>
              </a:rPr>
              <a:t>Post modernism   </a:t>
            </a:r>
            <a:endParaRPr lang="fa-IR" sz="2600" dirty="0" smtClean="0">
              <a:solidFill>
                <a:schemeClr val="tx1"/>
              </a:solidFill>
              <a:latin typeface="Times New Roman" panose="02020603050405020304" pitchFamily="18" charset="0"/>
              <a:cs typeface="Times New Roman" panose="02020603050405020304" pitchFamily="18" charset="0"/>
            </a:endParaRPr>
          </a:p>
          <a:p>
            <a:pPr marL="633413" indent="-279400" algn="r" rtl="1">
              <a:lnSpc>
                <a:spcPct val="150000"/>
              </a:lnSpc>
              <a:buFont typeface="Courier New" panose="02070309020205020404" pitchFamily="49" charset="0"/>
              <a:buChar char="o"/>
            </a:pPr>
            <a:r>
              <a:rPr lang="fa-IR" sz="2600" dirty="0" smtClean="0">
                <a:solidFill>
                  <a:schemeClr val="tx1"/>
                </a:solidFill>
              </a:rPr>
              <a:t>اسلام</a:t>
            </a:r>
            <a:r>
              <a:rPr lang="en-GB" sz="2600" dirty="0" smtClean="0">
                <a:solidFill>
                  <a:schemeClr val="tx1"/>
                </a:solidFill>
                <a:latin typeface="Times New Roman" panose="02020603050405020304" pitchFamily="18" charset="0"/>
                <a:cs typeface="Times New Roman" panose="02020603050405020304" pitchFamily="18" charset="0"/>
              </a:rPr>
              <a:t>Islam</a:t>
            </a:r>
            <a:r>
              <a:rPr lang="en-GB" sz="2600" dirty="0" smtClean="0">
                <a:solidFill>
                  <a:schemeClr val="tx1"/>
                </a:solidFill>
              </a:rPr>
              <a:t>    </a:t>
            </a:r>
            <a:endParaRPr lang="en-GB" sz="2600" dirty="0">
              <a:solidFill>
                <a:schemeClr val="tx1"/>
              </a:solidFill>
            </a:endParaRPr>
          </a:p>
        </p:txBody>
      </p:sp>
    </p:spTree>
    <p:extLst>
      <p:ext uri="{BB962C8B-B14F-4D97-AF65-F5344CB8AC3E}">
        <p14:creationId xmlns:p14="http://schemas.microsoft.com/office/powerpoint/2010/main" val="247045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7992888" cy="908720"/>
          </a:xfrm>
        </p:spPr>
        <p:txBody>
          <a:bodyPr/>
          <a:lstStyle/>
          <a:p>
            <a:r>
              <a:rPr lang="fa-IR" sz="4400" dirty="0" smtClean="0">
                <a:latin typeface="Times New Roman" panose="02020603050405020304" pitchFamily="18" charset="0"/>
                <a:cs typeface="Times New Roman" panose="02020603050405020304" pitchFamily="18" charset="0"/>
              </a:rPr>
              <a:t>فلسفه</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764704"/>
            <a:ext cx="8640960" cy="5904656"/>
          </a:xfrm>
        </p:spPr>
        <p:txBody>
          <a:bodyPr>
            <a:normAutofit fontScale="92500" lnSpcReduction="20000"/>
          </a:bodyPr>
          <a:lstStyle/>
          <a:p>
            <a:pPr algn="r" rtl="1">
              <a:lnSpc>
                <a:spcPct val="150000"/>
              </a:lnSpc>
            </a:pPr>
            <a:r>
              <a:rPr lang="fa-IR" sz="2500" dirty="0" smtClean="0">
                <a:solidFill>
                  <a:schemeClr val="tx1"/>
                </a:solidFill>
              </a:rPr>
              <a:t>واژه فلسفه </a:t>
            </a:r>
            <a:r>
              <a:rPr lang="fa-IR" sz="2500" dirty="0" smtClean="0">
                <a:solidFill>
                  <a:schemeClr val="tx1"/>
                </a:solidFill>
                <a:latin typeface="Times New Roman" panose="02020603050405020304" pitchFamily="18" charset="0"/>
                <a:cs typeface="Times New Roman" panose="02020603050405020304" pitchFamily="18" charset="0"/>
              </a:rPr>
              <a:t>متشکل  از</a:t>
            </a:r>
            <a:r>
              <a:rPr lang="en-GB" sz="2500" dirty="0" smtClean="0">
                <a:solidFill>
                  <a:schemeClr val="tx1"/>
                </a:solidFill>
                <a:latin typeface="Times New Roman" panose="02020603050405020304" pitchFamily="18" charset="0"/>
                <a:cs typeface="Times New Roman" panose="02020603050405020304" pitchFamily="18" charset="0"/>
              </a:rPr>
              <a:t>Philia </a:t>
            </a:r>
            <a:r>
              <a:rPr lang="fa-IR" sz="2500" dirty="0" smtClean="0">
                <a:solidFill>
                  <a:schemeClr val="tx1"/>
                </a:solidFill>
                <a:latin typeface="Times New Roman" panose="02020603050405020304" pitchFamily="18" charset="0"/>
                <a:cs typeface="Times New Roman" panose="02020603050405020304" pitchFamily="18" charset="0"/>
              </a:rPr>
              <a:t> و </a:t>
            </a:r>
            <a:r>
              <a:rPr lang="en-GB" sz="2500" dirty="0" smtClean="0">
                <a:solidFill>
                  <a:schemeClr val="tx1"/>
                </a:solidFill>
                <a:latin typeface="Times New Roman" panose="02020603050405020304" pitchFamily="18" charset="0"/>
                <a:cs typeface="Times New Roman" panose="02020603050405020304" pitchFamily="18" charset="0"/>
              </a:rPr>
              <a:t>Sophia</a:t>
            </a:r>
            <a:r>
              <a:rPr lang="fa-IR" sz="2500" dirty="0" smtClean="0">
                <a:solidFill>
                  <a:schemeClr val="tx1"/>
                </a:solidFill>
                <a:latin typeface="Times New Roman" panose="02020603050405020304" pitchFamily="18" charset="0"/>
                <a:cs typeface="Times New Roman" panose="02020603050405020304" pitchFamily="18" charset="0"/>
              </a:rPr>
              <a:t> </a:t>
            </a:r>
            <a:r>
              <a:rPr lang="fa-IR" sz="2500" dirty="0" smtClean="0">
                <a:solidFill>
                  <a:schemeClr val="tx1"/>
                </a:solidFill>
              </a:rPr>
              <a:t>به معنای دوستدار حکمت و دانایی، اولین بار توسط سقراط  به کار برده شد.</a:t>
            </a:r>
          </a:p>
          <a:p>
            <a:pPr algn="r" rtl="1">
              <a:lnSpc>
                <a:spcPct val="150000"/>
              </a:lnSpc>
            </a:pPr>
            <a:r>
              <a:rPr lang="fa-IR" sz="2500" dirty="0">
                <a:solidFill>
                  <a:schemeClr val="tx1"/>
                </a:solidFill>
              </a:rPr>
              <a:t> فیلسوف </a:t>
            </a:r>
            <a:r>
              <a:rPr lang="fa-IR" sz="2500" dirty="0" smtClean="0">
                <a:solidFill>
                  <a:schemeClr val="tx1"/>
                </a:solidFill>
              </a:rPr>
              <a:t>در مقابل سوفسطاییان یونانی</a:t>
            </a:r>
          </a:p>
          <a:p>
            <a:pPr algn="r" rtl="1">
              <a:lnSpc>
                <a:spcPct val="150000"/>
              </a:lnSpc>
            </a:pPr>
            <a:r>
              <a:rPr lang="fa-IR" sz="2500" dirty="0" smtClean="0">
                <a:solidFill>
                  <a:schemeClr val="tx1"/>
                </a:solidFill>
              </a:rPr>
              <a:t> سپس افلاطون و بعد از آن ارسطو در راه فلسفه گام نهادند و آن را علمی که ماهیت پدیده ها را بررسی می کند، تعریف کردند </a:t>
            </a:r>
            <a:endParaRPr lang="en-GB" sz="2500" dirty="0" smtClean="0">
              <a:solidFill>
                <a:schemeClr val="tx1"/>
              </a:solidFill>
            </a:endParaRPr>
          </a:p>
          <a:p>
            <a:pPr algn="r" rtl="1">
              <a:lnSpc>
                <a:spcPct val="150000"/>
              </a:lnSpc>
            </a:pPr>
            <a:r>
              <a:rPr lang="fa-IR" sz="2500" dirty="0" smtClean="0">
                <a:solidFill>
                  <a:schemeClr val="tx1"/>
                </a:solidFill>
              </a:rPr>
              <a:t>فلسفه فعالیتی عقلانی است که ویژگی آن ادراک واقعیتهاست و به انسان شناخت و جهان بینی حاصل از آن را می دهد که بر اساس این شناخت و بینش هدفهایی را در زندگی برمی گزیند (نیکزاد)</a:t>
            </a:r>
          </a:p>
          <a:p>
            <a:pPr algn="r" rtl="1">
              <a:lnSpc>
                <a:spcPct val="150000"/>
              </a:lnSpc>
            </a:pPr>
            <a:r>
              <a:rPr lang="fa-IR" sz="2500" dirty="0" smtClean="0">
                <a:solidFill>
                  <a:schemeClr val="tx1"/>
                </a:solidFill>
              </a:rPr>
              <a:t>حوزه فلسفه شامل:</a:t>
            </a:r>
          </a:p>
          <a:p>
            <a:pPr marL="722313" indent="-368300" algn="r" rtl="1">
              <a:buFont typeface="Wingdings" panose="05000000000000000000" pitchFamily="2" charset="2"/>
              <a:buChar char="Ø"/>
            </a:pPr>
            <a:r>
              <a:rPr lang="fa-IR" sz="2500" dirty="0" smtClean="0">
                <a:solidFill>
                  <a:schemeClr val="tx1"/>
                </a:solidFill>
              </a:rPr>
              <a:t>متافیزیک (جهان، انسان و خدا)</a:t>
            </a:r>
          </a:p>
          <a:p>
            <a:pPr marL="722313" indent="-368300" algn="r" rtl="1">
              <a:buFont typeface="Wingdings" panose="05000000000000000000" pitchFamily="2" charset="2"/>
              <a:buChar char="Ø"/>
            </a:pPr>
            <a:r>
              <a:rPr lang="fa-IR" sz="2500" dirty="0" smtClean="0">
                <a:solidFill>
                  <a:schemeClr val="tx1"/>
                </a:solidFill>
              </a:rPr>
              <a:t>معرفت</a:t>
            </a:r>
          </a:p>
          <a:p>
            <a:pPr marL="722313" indent="-368300" algn="r" rtl="1">
              <a:buFont typeface="Wingdings" panose="05000000000000000000" pitchFamily="2" charset="2"/>
              <a:buChar char="Ø"/>
            </a:pPr>
            <a:r>
              <a:rPr lang="fa-IR" sz="2500" dirty="0" smtClean="0">
                <a:solidFill>
                  <a:schemeClr val="tx1"/>
                </a:solidFill>
              </a:rPr>
              <a:t>ارزشها</a:t>
            </a:r>
            <a:endParaRPr lang="en-GB" sz="2500" dirty="0">
              <a:solidFill>
                <a:schemeClr val="tx1"/>
              </a:solidFill>
            </a:endParaRPr>
          </a:p>
        </p:txBody>
      </p:sp>
    </p:spTree>
    <p:extLst>
      <p:ext uri="{BB962C8B-B14F-4D97-AF65-F5344CB8AC3E}">
        <p14:creationId xmlns:p14="http://schemas.microsoft.com/office/powerpoint/2010/main" val="359950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ipe(down)">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ipe(down)">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363272" cy="188640"/>
          </a:xfrm>
        </p:spPr>
        <p:txBody>
          <a:bodyPr/>
          <a:lstStyle/>
          <a:p>
            <a:endParaRPr lang="en-GB" dirty="0"/>
          </a:p>
        </p:txBody>
      </p:sp>
      <p:sp>
        <p:nvSpPr>
          <p:cNvPr id="3" name="Content Placeholder 2"/>
          <p:cNvSpPr>
            <a:spLocks noGrp="1"/>
          </p:cNvSpPr>
          <p:nvPr>
            <p:ph idx="1"/>
          </p:nvPr>
        </p:nvSpPr>
        <p:spPr>
          <a:xfrm>
            <a:off x="107504" y="188640"/>
            <a:ext cx="8640960" cy="6669360"/>
          </a:xfrm>
        </p:spPr>
        <p:txBody>
          <a:bodyPr>
            <a:noAutofit/>
          </a:bodyPr>
          <a:lstStyle/>
          <a:p>
            <a:pPr marL="0" indent="0" algn="r" rtl="1">
              <a:lnSpc>
                <a:spcPct val="150000"/>
              </a:lnSpc>
              <a:buNone/>
            </a:pPr>
            <a:r>
              <a:rPr lang="fa-IR" sz="2300" dirty="0" smtClean="0">
                <a:solidFill>
                  <a:schemeClr val="tx1"/>
                </a:solidFill>
              </a:rPr>
              <a:t>فلسفه به امور کلی پرداخته و سوالات بنیادی و اساسی زندگی را بررسی می کند:</a:t>
            </a:r>
          </a:p>
          <a:p>
            <a:pPr algn="r" rtl="1">
              <a:lnSpc>
                <a:spcPct val="150000"/>
              </a:lnSpc>
            </a:pPr>
            <a:r>
              <a:rPr lang="fa-IR" sz="2300" dirty="0" smtClean="0">
                <a:solidFill>
                  <a:schemeClr val="tx1"/>
                </a:solidFill>
              </a:rPr>
              <a:t>من کیستم و هدفم از زندگی چیست؟</a:t>
            </a:r>
          </a:p>
          <a:p>
            <a:pPr algn="r" rtl="1">
              <a:lnSpc>
                <a:spcPct val="150000"/>
              </a:lnSpc>
            </a:pPr>
            <a:r>
              <a:rPr lang="fa-IR" sz="2300" dirty="0" smtClean="0">
                <a:solidFill>
                  <a:schemeClr val="tx1"/>
                </a:solidFill>
              </a:rPr>
              <a:t>هدف از خلقت چیست؟</a:t>
            </a:r>
          </a:p>
          <a:p>
            <a:pPr algn="r" rtl="1">
              <a:lnSpc>
                <a:spcPct val="150000"/>
              </a:lnSpc>
            </a:pPr>
            <a:r>
              <a:rPr lang="fa-IR" sz="2300" dirty="0" smtClean="0">
                <a:solidFill>
                  <a:schemeClr val="tx1"/>
                </a:solidFill>
              </a:rPr>
              <a:t>جهان چیست؟ آیا جهان یکی است یا متعدد؟</a:t>
            </a:r>
          </a:p>
          <a:p>
            <a:pPr algn="r" rtl="1">
              <a:lnSpc>
                <a:spcPct val="150000"/>
              </a:lnSpc>
            </a:pPr>
            <a:r>
              <a:rPr lang="fa-IR" sz="2300" dirty="0" smtClean="0">
                <a:solidFill>
                  <a:schemeClr val="tx1"/>
                </a:solidFill>
              </a:rPr>
              <a:t>آیا جهان خلق شده یا  جاودان است؟</a:t>
            </a:r>
          </a:p>
          <a:p>
            <a:pPr algn="r" rtl="1">
              <a:lnSpc>
                <a:spcPct val="150000"/>
              </a:lnSpc>
            </a:pPr>
            <a:r>
              <a:rPr lang="fa-IR" sz="2300" dirty="0" smtClean="0">
                <a:solidFill>
                  <a:schemeClr val="tx1"/>
                </a:solidFill>
              </a:rPr>
              <a:t>چه کسی جهان را خلق کرده و هدف از خلق آن چیست؟</a:t>
            </a:r>
          </a:p>
          <a:p>
            <a:pPr algn="r" rtl="1">
              <a:lnSpc>
                <a:spcPct val="150000"/>
              </a:lnSpc>
            </a:pPr>
            <a:r>
              <a:rPr lang="fa-IR" sz="2300" dirty="0" smtClean="0">
                <a:solidFill>
                  <a:schemeClr val="tx1"/>
                </a:solidFill>
              </a:rPr>
              <a:t>ماهیت معرفت چیست؟ شناخت چگونه حاصل می شود؟</a:t>
            </a:r>
          </a:p>
          <a:p>
            <a:pPr algn="r" rtl="1">
              <a:lnSpc>
                <a:spcPct val="150000"/>
              </a:lnSpc>
            </a:pPr>
            <a:r>
              <a:rPr lang="fa-IR" sz="2300" dirty="0" smtClean="0">
                <a:solidFill>
                  <a:schemeClr val="tx1"/>
                </a:solidFill>
              </a:rPr>
              <a:t> آیا معرفت در بیرون یا درون ذهن انسان شکل می گیرد؟</a:t>
            </a:r>
          </a:p>
          <a:p>
            <a:pPr algn="r" rtl="1">
              <a:lnSpc>
                <a:spcPct val="150000"/>
              </a:lnSpc>
            </a:pPr>
            <a:r>
              <a:rPr lang="fa-IR" sz="2300" dirty="0" smtClean="0">
                <a:solidFill>
                  <a:schemeClr val="tx1"/>
                </a:solidFill>
              </a:rPr>
              <a:t>ارزش چیست و ارزشهای اساسی چه هستند؟</a:t>
            </a:r>
          </a:p>
          <a:p>
            <a:pPr algn="r" rtl="1">
              <a:lnSpc>
                <a:spcPct val="150000"/>
              </a:lnSpc>
            </a:pPr>
            <a:r>
              <a:rPr lang="fa-IR" sz="2300" dirty="0" smtClean="0">
                <a:solidFill>
                  <a:schemeClr val="tx1"/>
                </a:solidFill>
              </a:rPr>
              <a:t>خوب چیست؟ بد چیست؟</a:t>
            </a:r>
          </a:p>
          <a:p>
            <a:pPr algn="r" rtl="1">
              <a:lnSpc>
                <a:spcPct val="150000"/>
              </a:lnSpc>
            </a:pPr>
            <a:r>
              <a:rPr lang="fa-IR" sz="2300" dirty="0" smtClean="0">
                <a:solidFill>
                  <a:schemeClr val="tx1"/>
                </a:solidFill>
              </a:rPr>
              <a:t>ماهیت و معیار زیبایی چیست؟</a:t>
            </a:r>
            <a:r>
              <a:rPr lang="fa-IR" dirty="0" smtClean="0">
                <a:solidFill>
                  <a:schemeClr val="tx1"/>
                </a:solidFill>
              </a:rPr>
              <a:t/>
            </a:r>
            <a:br>
              <a:rPr lang="fa-IR" dirty="0" smtClean="0">
                <a:solidFill>
                  <a:schemeClr val="tx1"/>
                </a:solidFill>
              </a:rPr>
            </a:br>
            <a:endParaRPr lang="en-GB" dirty="0">
              <a:solidFill>
                <a:schemeClr val="tx1"/>
              </a:solidFill>
            </a:endParaRPr>
          </a:p>
        </p:txBody>
      </p:sp>
    </p:spTree>
    <p:extLst>
      <p:ext uri="{BB962C8B-B14F-4D97-AF65-F5344CB8AC3E}">
        <p14:creationId xmlns:p14="http://schemas.microsoft.com/office/powerpoint/2010/main" val="9341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wipe(down)">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692696"/>
          </a:xfrm>
        </p:spPr>
        <p:txBody>
          <a:bodyPr/>
          <a:lstStyle/>
          <a:p>
            <a:r>
              <a:rPr lang="fa-IR" sz="4400" dirty="0" smtClean="0">
                <a:latin typeface="Times New Roman" panose="02020603050405020304" pitchFamily="18" charset="0"/>
                <a:cs typeface="Times New Roman" panose="02020603050405020304" pitchFamily="18" charset="0"/>
              </a:rPr>
              <a:t>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20688"/>
            <a:ext cx="8964488" cy="6120680"/>
          </a:xfrm>
        </p:spPr>
        <p:txBody>
          <a:bodyPr>
            <a:normAutofit fontScale="92500"/>
          </a:bodyPr>
          <a:lstStyle/>
          <a:p>
            <a:pPr algn="r" rtl="1">
              <a:lnSpc>
                <a:spcPct val="150000"/>
              </a:lnSpc>
            </a:pPr>
            <a:r>
              <a:rPr lang="fa-IR" dirty="0" smtClean="0">
                <a:solidFill>
                  <a:schemeClr val="tx1"/>
                </a:solidFill>
              </a:rPr>
              <a:t>تعر</a:t>
            </a:r>
            <a:r>
              <a:rPr lang="fa-IR" dirty="0">
                <a:solidFill>
                  <a:schemeClr val="tx1"/>
                </a:solidFill>
              </a:rPr>
              <a:t>ی</a:t>
            </a:r>
            <a:r>
              <a:rPr lang="fa-IR" dirty="0" smtClean="0">
                <a:solidFill>
                  <a:schemeClr val="tx1"/>
                </a:solidFill>
              </a:rPr>
              <a:t>ف واحدی برای تعلیم و تربیت یا آموزش و پرورش (</a:t>
            </a:r>
            <a:r>
              <a:rPr lang="en-GB" dirty="0" smtClean="0">
                <a:solidFill>
                  <a:schemeClr val="tx1"/>
                </a:solidFill>
                <a:latin typeface="Times New Roman" panose="02020603050405020304" pitchFamily="18" charset="0"/>
                <a:cs typeface="Times New Roman" panose="02020603050405020304" pitchFamily="18" charset="0"/>
              </a:rPr>
              <a:t>Education</a:t>
            </a:r>
            <a:r>
              <a:rPr lang="fa-IR" dirty="0" smtClean="0">
                <a:solidFill>
                  <a:schemeClr val="tx1"/>
                </a:solidFill>
              </a:rPr>
              <a:t>) توسط اندیشمندان ارائه نشده است</a:t>
            </a:r>
          </a:p>
          <a:p>
            <a:pPr algn="r" rtl="1">
              <a:lnSpc>
                <a:spcPct val="150000"/>
              </a:lnSpc>
            </a:pPr>
            <a:r>
              <a:rPr lang="fa-IR" dirty="0" smtClean="0">
                <a:solidFill>
                  <a:schemeClr val="tx1"/>
                </a:solidFill>
              </a:rPr>
              <a:t>اما می توان تربیت را در قالب این فرمول قرار داد:</a:t>
            </a:r>
          </a:p>
          <a:p>
            <a:pPr marL="0" indent="0" algn="ctr" rtl="1">
              <a:buNone/>
            </a:pPr>
            <a:r>
              <a:rPr lang="fa-IR" dirty="0" smtClean="0">
                <a:solidFill>
                  <a:schemeClr val="tx1"/>
                </a:solidFill>
              </a:rPr>
              <a:t>آدمیزاده + تربیت =  آدم (کمال متصور)</a:t>
            </a:r>
          </a:p>
          <a:p>
            <a:pPr marL="0" indent="0" algn="ctr" rtl="1">
              <a:buNone/>
            </a:pPr>
            <a:r>
              <a:rPr lang="fa-IR" dirty="0" smtClean="0">
                <a:solidFill>
                  <a:schemeClr val="tx1"/>
                </a:solidFill>
              </a:rPr>
              <a:t>به این معنا که تربیت می خواهد انسان را به کمال مطلوب برساند</a:t>
            </a:r>
          </a:p>
          <a:p>
            <a:pPr marL="0" indent="0" algn="r" rtl="1">
              <a:lnSpc>
                <a:spcPct val="150000"/>
              </a:lnSpc>
              <a:buNone/>
            </a:pPr>
            <a:r>
              <a:rPr lang="fa-IR" dirty="0" smtClean="0">
                <a:solidFill>
                  <a:schemeClr val="tx1"/>
                </a:solidFill>
              </a:rPr>
              <a:t>آن چه که تربیت را در مکاتب مختلف متفاوت می کند تعریف آنها از آدمیزاده و آدم است</a:t>
            </a:r>
          </a:p>
          <a:p>
            <a:pPr marL="0" indent="0" algn="r" rtl="1">
              <a:lnSpc>
                <a:spcPct val="150000"/>
              </a:lnSpc>
              <a:buNone/>
            </a:pPr>
            <a:endParaRPr lang="fa-IR" dirty="0" smtClean="0">
              <a:solidFill>
                <a:schemeClr val="tx1"/>
              </a:solidFill>
            </a:endParaRPr>
          </a:p>
          <a:p>
            <a:pPr algn="r" rtl="1"/>
            <a:r>
              <a:rPr lang="fa-IR" dirty="0" smtClean="0">
                <a:solidFill>
                  <a:schemeClr val="tx1"/>
                </a:solidFill>
              </a:rPr>
              <a:t>تعلیم و تربیت شامل کلیه تدابیر، روشها و اقداماتی است که برای به فعلیت رساندن استعدادها و قابلیتهای متربی در جهت نیل به هدفهای مورد نظر به اجرا گذاشته می شود (بهشتی)</a:t>
            </a:r>
          </a:p>
          <a:p>
            <a:pPr algn="r" rtl="1"/>
            <a:endParaRPr lang="fa-IR" dirty="0" smtClean="0">
              <a:solidFill>
                <a:schemeClr val="tx1"/>
              </a:solidFill>
            </a:endParaRPr>
          </a:p>
          <a:p>
            <a:pPr algn="r" rtl="1"/>
            <a:r>
              <a:rPr lang="fa-IR" dirty="0" smtClean="0">
                <a:solidFill>
                  <a:schemeClr val="tx1"/>
                </a:solidFill>
              </a:rPr>
              <a:t>فرآیندی منظم و مستمر که هدف آن هدایت رشد جسمانی و روانی یا به طور کلی هدایت رشد همه جانبه شخصیت فرد در جهت کسب معارف بشری و هنجارهای مورد پذیرش جامعه و کمک به شکوفا شدن استعدادهای او است (سیف)</a:t>
            </a:r>
            <a:endParaRPr lang="en-GB" dirty="0">
              <a:solidFill>
                <a:schemeClr val="tx1"/>
              </a:solidFill>
            </a:endParaRPr>
          </a:p>
        </p:txBody>
      </p:sp>
    </p:spTree>
    <p:extLst>
      <p:ext uri="{BB962C8B-B14F-4D97-AF65-F5344CB8AC3E}">
        <p14:creationId xmlns:p14="http://schemas.microsoft.com/office/powerpoint/2010/main" val="389405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endParaRPr lang="en-GB" dirty="0"/>
          </a:p>
        </p:txBody>
      </p:sp>
      <p:sp>
        <p:nvSpPr>
          <p:cNvPr id="3" name="Content Placeholder 2"/>
          <p:cNvSpPr>
            <a:spLocks noGrp="1"/>
          </p:cNvSpPr>
          <p:nvPr>
            <p:ph idx="1"/>
          </p:nvPr>
        </p:nvSpPr>
        <p:spPr>
          <a:xfrm>
            <a:off x="395536" y="764704"/>
            <a:ext cx="8352928" cy="5832648"/>
          </a:xfrm>
        </p:spPr>
        <p:txBody>
          <a:bodyPr>
            <a:normAutofit/>
          </a:bodyPr>
          <a:lstStyle/>
          <a:p>
            <a:pPr marL="0" indent="0" algn="r" rtl="1">
              <a:lnSpc>
                <a:spcPct val="150000"/>
              </a:lnSpc>
              <a:buNone/>
            </a:pPr>
            <a:r>
              <a:rPr lang="fa-IR" b="1" dirty="0" smtClean="0">
                <a:solidFill>
                  <a:schemeClr val="tx1"/>
                </a:solidFill>
              </a:rPr>
              <a:t>ویژگیهای تعلیم و تربیت:</a:t>
            </a:r>
          </a:p>
          <a:p>
            <a:pPr algn="r" rtl="1">
              <a:lnSpc>
                <a:spcPct val="150000"/>
              </a:lnSpc>
            </a:pPr>
            <a:r>
              <a:rPr lang="fa-IR" dirty="0" smtClean="0">
                <a:solidFill>
                  <a:schemeClr val="tx1"/>
                </a:solidFill>
              </a:rPr>
              <a:t>یک مسئولیت انسانی است و مختص انسان</a:t>
            </a:r>
          </a:p>
          <a:p>
            <a:pPr algn="r" rtl="1">
              <a:lnSpc>
                <a:spcPct val="150000"/>
              </a:lnSpc>
            </a:pPr>
            <a:r>
              <a:rPr lang="fa-IR" dirty="0" smtClean="0">
                <a:solidFill>
                  <a:schemeClr val="tx1"/>
                </a:solidFill>
              </a:rPr>
              <a:t>یک فرآیند مستمر است و نه یک محصول  (پایانی برای آن نیست)</a:t>
            </a:r>
          </a:p>
          <a:p>
            <a:pPr algn="r" rtl="1">
              <a:lnSpc>
                <a:spcPct val="150000"/>
              </a:lnSpc>
            </a:pPr>
            <a:r>
              <a:rPr lang="fa-IR" dirty="0" smtClean="0">
                <a:solidFill>
                  <a:schemeClr val="tx1"/>
                </a:solidFill>
              </a:rPr>
              <a:t>یک فرآیند منظم است</a:t>
            </a:r>
          </a:p>
          <a:p>
            <a:pPr algn="r" rtl="1">
              <a:lnSpc>
                <a:spcPct val="150000"/>
              </a:lnSpc>
            </a:pPr>
            <a:r>
              <a:rPr lang="fa-IR" dirty="0" smtClean="0">
                <a:solidFill>
                  <a:schemeClr val="tx1"/>
                </a:solidFill>
              </a:rPr>
              <a:t>یک فرآیند هدفمند است شامل هدفهای فردی و جمعی</a:t>
            </a:r>
          </a:p>
          <a:p>
            <a:pPr algn="r" rtl="1">
              <a:lnSpc>
                <a:spcPct val="150000"/>
              </a:lnSpc>
            </a:pPr>
            <a:r>
              <a:rPr lang="fa-IR" dirty="0" smtClean="0">
                <a:solidFill>
                  <a:schemeClr val="tx1"/>
                </a:solidFill>
              </a:rPr>
              <a:t>فرآیندی چند وجهی است</a:t>
            </a:r>
          </a:p>
          <a:p>
            <a:pPr marL="0" indent="0" algn="ctr" rtl="1">
              <a:lnSpc>
                <a:spcPct val="150000"/>
              </a:lnSpc>
              <a:buNone/>
            </a:pPr>
            <a:r>
              <a:rPr lang="fa-IR" dirty="0" smtClean="0">
                <a:solidFill>
                  <a:schemeClr val="tx1"/>
                </a:solidFill>
              </a:rPr>
              <a:t>       مربی</a:t>
            </a:r>
          </a:p>
          <a:p>
            <a:pPr marL="0" indent="0" algn="ctr" rtl="1">
              <a:lnSpc>
                <a:spcPct val="150000"/>
              </a:lnSpc>
              <a:buNone/>
            </a:pPr>
            <a:r>
              <a:rPr lang="fa-IR" dirty="0" smtClean="0">
                <a:solidFill>
                  <a:schemeClr val="tx1"/>
                </a:solidFill>
              </a:rPr>
              <a:t>مواد آموزشی               متربی </a:t>
            </a:r>
          </a:p>
          <a:p>
            <a:pPr algn="r" rtl="1">
              <a:lnSpc>
                <a:spcPct val="150000"/>
              </a:lnSpc>
            </a:pPr>
            <a:r>
              <a:rPr lang="fa-IR" dirty="0" smtClean="0">
                <a:solidFill>
                  <a:schemeClr val="tx1"/>
                </a:solidFill>
              </a:rPr>
              <a:t>به شکوفایی استعدادهای ذاتی فرد کمک می کند</a:t>
            </a:r>
          </a:p>
          <a:p>
            <a:pPr algn="r" rtl="1"/>
            <a:endParaRPr lang="fa-IR" dirty="0" smtClean="0">
              <a:solidFill>
                <a:schemeClr val="tx1"/>
              </a:solidFill>
            </a:endParaRPr>
          </a:p>
          <a:p>
            <a:pPr algn="r" rtl="1"/>
            <a:endParaRPr lang="en-GB" dirty="0">
              <a:solidFill>
                <a:schemeClr val="tx1"/>
              </a:solidFill>
            </a:endParaRPr>
          </a:p>
        </p:txBody>
      </p:sp>
      <p:cxnSp>
        <p:nvCxnSpPr>
          <p:cNvPr id="5" name="Straight Arrow Connector 4"/>
          <p:cNvCxnSpPr/>
          <p:nvPr/>
        </p:nvCxnSpPr>
        <p:spPr>
          <a:xfrm flipH="1">
            <a:off x="3635896" y="4941168"/>
            <a:ext cx="432048" cy="43204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499992" y="4941168"/>
            <a:ext cx="504056" cy="41429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779912" y="5517232"/>
            <a:ext cx="972108"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44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836712"/>
          </a:xfrm>
        </p:spPr>
        <p:txBody>
          <a:bodyPr/>
          <a:lstStyle/>
          <a:p>
            <a:r>
              <a:rPr lang="fa-IR" sz="4400" dirty="0" smtClean="0">
                <a:latin typeface="Times New Roman" panose="02020603050405020304" pitchFamily="18" charset="0"/>
                <a:cs typeface="Times New Roman" panose="02020603050405020304" pitchFamily="18" charset="0"/>
              </a:rPr>
              <a:t>فلسفه تعلیم و تربیت</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1196752"/>
            <a:ext cx="8640960" cy="5400600"/>
          </a:xfrm>
        </p:spPr>
        <p:txBody>
          <a:bodyPr/>
          <a:lstStyle/>
          <a:p>
            <a:pPr algn="r" rtl="1"/>
            <a:r>
              <a:rPr lang="fa-IR" b="1" dirty="0" smtClean="0">
                <a:solidFill>
                  <a:schemeClr val="tx1"/>
                </a:solidFill>
              </a:rPr>
              <a:t>رابطه فلسفه و تعلیم و تربیت:</a:t>
            </a:r>
          </a:p>
          <a:p>
            <a:pPr marL="0" indent="0" algn="r" rtl="1">
              <a:buNone/>
            </a:pPr>
            <a:r>
              <a:rPr lang="fa-IR" dirty="0" smtClean="0">
                <a:solidFill>
                  <a:schemeClr val="tx1"/>
                </a:solidFill>
              </a:rPr>
              <a:t>فلسفه مهم ترین مبنای ت و ت، هر دو دو روی  یک سکه، فلسفه بخش نظری و ت و ت بخش عملی و فعال است. در واقع چرایی ت و ت توسط فلسفه  تحلیل می شود.</a:t>
            </a:r>
          </a:p>
          <a:p>
            <a:pPr marL="0" indent="0" algn="r" rtl="1">
              <a:buNone/>
            </a:pPr>
            <a:endParaRPr lang="fa-IR" dirty="0" smtClean="0">
              <a:solidFill>
                <a:schemeClr val="tx1"/>
              </a:solidFill>
            </a:endParaRPr>
          </a:p>
          <a:p>
            <a:pPr algn="r" rtl="1"/>
            <a:r>
              <a:rPr lang="fa-IR" b="1" dirty="0" smtClean="0">
                <a:solidFill>
                  <a:schemeClr val="tx1"/>
                </a:solidFill>
              </a:rPr>
              <a:t>تعریف فلسفه تعلیم و تربیت:</a:t>
            </a:r>
          </a:p>
          <a:p>
            <a:pPr marL="0" indent="0" algn="r" rtl="1">
              <a:buNone/>
            </a:pPr>
            <a:r>
              <a:rPr lang="fa-IR" dirty="0" smtClean="0">
                <a:solidFill>
                  <a:schemeClr val="tx1"/>
                </a:solidFill>
              </a:rPr>
              <a:t>مطالعات فلسفی ت و ت  و مسائل و اهداف، روشهای تربیتی و مانند آن است و علاوه بر بررسی نظریه های تربیتی به تجزیه و تحلیل نظریه ها و استدلالها و انتقاداتی که به آنها وارد شده می پردازد (حبیبی)</a:t>
            </a:r>
          </a:p>
          <a:p>
            <a:pPr marL="0" indent="0" algn="r" rtl="1">
              <a:buNone/>
            </a:pPr>
            <a:endParaRPr lang="fa-IR" dirty="0">
              <a:solidFill>
                <a:schemeClr val="tx1"/>
              </a:solidFill>
            </a:endParaRPr>
          </a:p>
          <a:p>
            <a:pPr marL="0" indent="0" algn="r" rtl="1">
              <a:buNone/>
            </a:pPr>
            <a:r>
              <a:rPr lang="fa-IR" dirty="0" smtClean="0">
                <a:solidFill>
                  <a:schemeClr val="tx1"/>
                </a:solidFill>
              </a:rPr>
              <a:t>عبارت است از آشنایی با نظریات تربیتی موجود در مکتبهای اصلی و بزرگ فلسفی و میان فیلسوفان ممتاز و سرآمد آن مکاتب (نقیب زاده) </a:t>
            </a:r>
            <a:endParaRPr lang="en-GB" dirty="0">
              <a:solidFill>
                <a:schemeClr val="tx1"/>
              </a:solidFill>
            </a:endParaRPr>
          </a:p>
        </p:txBody>
      </p:sp>
    </p:spTree>
    <p:extLst>
      <p:ext uri="{BB962C8B-B14F-4D97-AF65-F5344CB8AC3E}">
        <p14:creationId xmlns:p14="http://schemas.microsoft.com/office/powerpoint/2010/main" val="214489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endParaRPr lang="en-GB" dirty="0"/>
          </a:p>
        </p:txBody>
      </p:sp>
      <p:sp>
        <p:nvSpPr>
          <p:cNvPr id="3" name="Content Placeholder 2"/>
          <p:cNvSpPr>
            <a:spLocks noGrp="1"/>
          </p:cNvSpPr>
          <p:nvPr>
            <p:ph idx="1"/>
          </p:nvPr>
        </p:nvSpPr>
        <p:spPr>
          <a:xfrm>
            <a:off x="467544" y="836712"/>
            <a:ext cx="8208912" cy="5688632"/>
          </a:xfrm>
        </p:spPr>
        <p:txBody>
          <a:bodyPr>
            <a:normAutofit fontScale="92500"/>
          </a:bodyPr>
          <a:lstStyle/>
          <a:p>
            <a:pPr marL="0" indent="0" algn="r" rtl="1">
              <a:lnSpc>
                <a:spcPct val="150000"/>
              </a:lnSpc>
              <a:buNone/>
            </a:pPr>
            <a:r>
              <a:rPr lang="fa-IR" dirty="0" smtClean="0">
                <a:solidFill>
                  <a:schemeClr val="tx1"/>
                </a:solidFill>
              </a:rPr>
              <a:t>نکاتی که در فلسفه تعلیم و تربیت مورد بحث قرار می گیرد:</a:t>
            </a:r>
          </a:p>
          <a:p>
            <a:pPr algn="r" rtl="1">
              <a:lnSpc>
                <a:spcPct val="150000"/>
              </a:lnSpc>
            </a:pPr>
            <a:r>
              <a:rPr lang="fa-IR" dirty="0" smtClean="0">
                <a:solidFill>
                  <a:schemeClr val="tx1"/>
                </a:solidFill>
              </a:rPr>
              <a:t>عقیده مکتب فلسفی درباره فلسفه و تربیت</a:t>
            </a:r>
          </a:p>
          <a:p>
            <a:pPr algn="r" rtl="1">
              <a:lnSpc>
                <a:spcPct val="150000"/>
              </a:lnSpc>
            </a:pPr>
            <a:r>
              <a:rPr lang="fa-IR" dirty="0" smtClean="0">
                <a:solidFill>
                  <a:schemeClr val="tx1"/>
                </a:solidFill>
              </a:rPr>
              <a:t>عقاید فلاسفه ممتاز مکتب درباره تربیت</a:t>
            </a:r>
          </a:p>
          <a:p>
            <a:pPr algn="r" rtl="1">
              <a:lnSpc>
                <a:spcPct val="150000"/>
              </a:lnSpc>
            </a:pPr>
            <a:r>
              <a:rPr lang="fa-IR" dirty="0" smtClean="0">
                <a:solidFill>
                  <a:schemeClr val="tx1"/>
                </a:solidFill>
              </a:rPr>
              <a:t>برنامه های تربیتی ارائه شده در آن مکتب</a:t>
            </a:r>
          </a:p>
          <a:p>
            <a:pPr algn="r" rtl="1">
              <a:lnSpc>
                <a:spcPct val="150000"/>
              </a:lnSpc>
            </a:pPr>
            <a:r>
              <a:rPr lang="fa-IR" dirty="0" smtClean="0">
                <a:solidFill>
                  <a:schemeClr val="tx1"/>
                </a:solidFill>
              </a:rPr>
              <a:t>نقد و بررسی آراء و اندیشه های فلسفی در تربیت توسط آن مکتب</a:t>
            </a:r>
          </a:p>
          <a:p>
            <a:pPr algn="r" rtl="1">
              <a:lnSpc>
                <a:spcPct val="150000"/>
              </a:lnSpc>
            </a:pPr>
            <a:endParaRPr lang="fa-IR" dirty="0">
              <a:solidFill>
                <a:schemeClr val="tx1"/>
              </a:solidFill>
            </a:endParaRPr>
          </a:p>
          <a:p>
            <a:pPr marL="0" indent="0" algn="r" rtl="1">
              <a:lnSpc>
                <a:spcPct val="150000"/>
              </a:lnSpc>
              <a:buNone/>
            </a:pPr>
            <a:r>
              <a:rPr lang="fa-IR" b="1" dirty="0" smtClean="0">
                <a:solidFill>
                  <a:schemeClr val="tx1"/>
                </a:solidFill>
              </a:rPr>
              <a:t>ضرورت فلسفه تعلیم و تربیت:</a:t>
            </a:r>
          </a:p>
          <a:p>
            <a:pPr marL="0" indent="0" algn="r" rtl="1">
              <a:lnSpc>
                <a:spcPct val="150000"/>
              </a:lnSpc>
              <a:buNone/>
            </a:pPr>
            <a:r>
              <a:rPr lang="fa-IR" dirty="0" smtClean="0">
                <a:solidFill>
                  <a:schemeClr val="tx1"/>
                </a:solidFill>
              </a:rPr>
              <a:t>نشات گرفته از لزوم فهم و شناسایی جنبه های معرفت شناختی،وجودشناختی، انسان شناختی و ارزش شناختی ت و ت، تحلیل مفاهیم  و نظریه های تربیتی و کاربرد تفکر در برخورد با مسائل تربیتی است (بهشتی)</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61670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36904" cy="620688"/>
          </a:xfrm>
        </p:spPr>
        <p:txBody>
          <a:bodyPr/>
          <a:lstStyle/>
          <a:p>
            <a:endParaRPr lang="en-GB" dirty="0"/>
          </a:p>
        </p:txBody>
      </p:sp>
      <p:sp>
        <p:nvSpPr>
          <p:cNvPr id="3" name="Content Placeholder 2"/>
          <p:cNvSpPr>
            <a:spLocks noGrp="1"/>
          </p:cNvSpPr>
          <p:nvPr>
            <p:ph idx="1"/>
          </p:nvPr>
        </p:nvSpPr>
        <p:spPr>
          <a:xfrm>
            <a:off x="395536" y="692696"/>
            <a:ext cx="8424936" cy="5760640"/>
          </a:xfrm>
        </p:spPr>
        <p:txBody>
          <a:bodyPr>
            <a:normAutofit/>
          </a:bodyPr>
          <a:lstStyle/>
          <a:p>
            <a:pPr marL="0" indent="0" algn="r" rtl="1">
              <a:lnSpc>
                <a:spcPct val="150000"/>
              </a:lnSpc>
              <a:buNone/>
            </a:pPr>
            <a:r>
              <a:rPr lang="fa-IR" dirty="0" smtClean="0">
                <a:solidFill>
                  <a:schemeClr val="tx1"/>
                </a:solidFill>
              </a:rPr>
              <a:t>حوزه فلسفه ت و ت مطالعه همه جنبه های مکاتب فلسفی است که از نظر آموزشی مهم هستند مانند:</a:t>
            </a:r>
          </a:p>
          <a:p>
            <a:pPr algn="r" rtl="1">
              <a:lnSpc>
                <a:spcPct val="150000"/>
              </a:lnSpc>
            </a:pPr>
            <a:r>
              <a:rPr lang="fa-IR" dirty="0" smtClean="0">
                <a:solidFill>
                  <a:schemeClr val="tx1"/>
                </a:solidFill>
              </a:rPr>
              <a:t>هدفهای تربیتی</a:t>
            </a:r>
          </a:p>
          <a:p>
            <a:pPr algn="r" rtl="1">
              <a:lnSpc>
                <a:spcPct val="150000"/>
              </a:lnSpc>
            </a:pPr>
            <a:r>
              <a:rPr lang="fa-IR" dirty="0" smtClean="0">
                <a:solidFill>
                  <a:schemeClr val="tx1"/>
                </a:solidFill>
              </a:rPr>
              <a:t>روشهای تربیت و تدریس</a:t>
            </a:r>
          </a:p>
          <a:p>
            <a:pPr algn="r" rtl="1">
              <a:lnSpc>
                <a:spcPct val="150000"/>
              </a:lnSpc>
            </a:pPr>
            <a:r>
              <a:rPr lang="fa-IR" dirty="0" smtClean="0">
                <a:solidFill>
                  <a:schemeClr val="tx1"/>
                </a:solidFill>
              </a:rPr>
              <a:t>نقش مربی (معلم)</a:t>
            </a:r>
          </a:p>
          <a:p>
            <a:pPr algn="r" rtl="1">
              <a:lnSpc>
                <a:spcPct val="150000"/>
              </a:lnSpc>
            </a:pPr>
            <a:r>
              <a:rPr lang="fa-IR" dirty="0" smtClean="0">
                <a:solidFill>
                  <a:schemeClr val="tx1"/>
                </a:solidFill>
              </a:rPr>
              <a:t>نقش متربی (دانش آموز، کودک)</a:t>
            </a:r>
          </a:p>
          <a:p>
            <a:pPr algn="r" rtl="1">
              <a:lnSpc>
                <a:spcPct val="150000"/>
              </a:lnSpc>
            </a:pPr>
            <a:r>
              <a:rPr lang="fa-IR" dirty="0" smtClean="0">
                <a:solidFill>
                  <a:schemeClr val="tx1"/>
                </a:solidFill>
              </a:rPr>
              <a:t>برنامه درسی</a:t>
            </a:r>
          </a:p>
          <a:p>
            <a:pPr algn="r" rtl="1">
              <a:lnSpc>
                <a:spcPct val="150000"/>
              </a:lnSpc>
            </a:pPr>
            <a:r>
              <a:rPr lang="fa-IR" dirty="0" smtClean="0">
                <a:solidFill>
                  <a:schemeClr val="tx1"/>
                </a:solidFill>
              </a:rPr>
              <a:t>کتابهای درسی</a:t>
            </a:r>
          </a:p>
          <a:p>
            <a:pPr algn="r" rtl="1">
              <a:lnSpc>
                <a:spcPct val="150000"/>
              </a:lnSpc>
            </a:pPr>
            <a:r>
              <a:rPr lang="fa-IR" dirty="0" smtClean="0">
                <a:solidFill>
                  <a:schemeClr val="tx1"/>
                </a:solidFill>
              </a:rPr>
              <a:t>ارزشیابی</a:t>
            </a:r>
          </a:p>
          <a:p>
            <a:pPr algn="r" rtl="1">
              <a:lnSpc>
                <a:spcPct val="150000"/>
              </a:lnSpc>
            </a:pPr>
            <a:endParaRPr lang="fa-IR" dirty="0" smtClean="0">
              <a:solidFill>
                <a:schemeClr val="tx1"/>
              </a:solidFill>
            </a:endParaRPr>
          </a:p>
        </p:txBody>
      </p:sp>
    </p:spTree>
    <p:extLst>
      <p:ext uri="{BB962C8B-B14F-4D97-AF65-F5344CB8AC3E}">
        <p14:creationId xmlns:p14="http://schemas.microsoft.com/office/powerpoint/2010/main" val="53720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pPr rtl="1"/>
            <a:r>
              <a:rPr lang="fa-IR" sz="4400" dirty="0" smtClean="0">
                <a:latin typeface="Times New Roman" panose="02020603050405020304" pitchFamily="18" charset="0"/>
                <a:cs typeface="Times New Roman" panose="02020603050405020304" pitchFamily="18" charset="0"/>
              </a:rPr>
              <a:t>مبانی بنیادین مکاتب فلسفی</a:t>
            </a:r>
            <a:endParaRPr lang="en-GB" sz="44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1520" y="836712"/>
            <a:ext cx="8712968" cy="5904656"/>
          </a:xfrm>
        </p:spPr>
        <p:txBody>
          <a:bodyPr/>
          <a:lstStyle/>
          <a:p>
            <a:pPr marL="457200" indent="-457200" algn="r" rtl="1">
              <a:buFont typeface="+mj-lt"/>
              <a:buAutoNum type="arabicPeriod"/>
            </a:pPr>
            <a:r>
              <a:rPr lang="fa-IR" b="1" dirty="0" smtClean="0">
                <a:solidFill>
                  <a:schemeClr val="tx1"/>
                </a:solidFill>
                <a:latin typeface="Times New Roman" panose="02020603050405020304" pitchFamily="18" charset="0"/>
                <a:cs typeface="Times New Roman" panose="02020603050405020304" pitchFamily="18" charset="0"/>
              </a:rPr>
              <a:t>هستی شناسی (وجود شناسی)</a:t>
            </a:r>
          </a:p>
          <a:p>
            <a:pPr marL="0" indent="0" algn="r" rtl="1">
              <a:buNone/>
            </a:pPr>
            <a:r>
              <a:rPr lang="fa-IR" dirty="0">
                <a:solidFill>
                  <a:schemeClr val="tx1"/>
                </a:solidFill>
                <a:latin typeface="Times New Roman" panose="02020603050405020304" pitchFamily="18" charset="0"/>
                <a:cs typeface="Times New Roman" panose="02020603050405020304" pitchFamily="18" charset="0"/>
              </a:rPr>
              <a:t>هستی شناسی در ارتباط با واقعیت غایی و ماهیت هستی است و اینکه ماهیت واقعیت چیست؟</a:t>
            </a:r>
          </a:p>
          <a:p>
            <a:pPr marL="0" indent="0" algn="r" rtl="1">
              <a:buNone/>
            </a:pPr>
            <a:r>
              <a:rPr lang="fa-IR" dirty="0" smtClean="0">
                <a:solidFill>
                  <a:schemeClr val="tx1"/>
                </a:solidFill>
                <a:latin typeface="Times New Roman" panose="02020603050405020304" pitchFamily="18" charset="0"/>
                <a:cs typeface="Times New Roman" panose="02020603050405020304" pitchFamily="18" charset="0"/>
              </a:rPr>
              <a:t>علم به شناسایی هستی (شریعتمداری). علم به وجود از حیث آنکه وجود است یا علم به هستی آنگونه که هست (ارسطو)</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شامل:</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خداشناسی: درباره وجود خدا و ماهیت آن بحث می کند</a:t>
            </a: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انسان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انسان، ماهیت آن و هدف از خلقت آن </a:t>
            </a:r>
            <a:r>
              <a:rPr lang="fa-IR" dirty="0">
                <a:solidFill>
                  <a:schemeClr val="tx1"/>
                </a:solidFill>
                <a:latin typeface="Times New Roman" panose="02020603050405020304" pitchFamily="18" charset="0"/>
                <a:cs typeface="Times New Roman" panose="02020603050405020304" pitchFamily="18" charset="0"/>
              </a:rPr>
              <a:t>بحث 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530225" indent="-265113" algn="r" rtl="1"/>
            <a:r>
              <a:rPr lang="fa-IR" dirty="0" smtClean="0">
                <a:solidFill>
                  <a:schemeClr val="tx1"/>
                </a:solidFill>
                <a:latin typeface="Times New Roman" panose="02020603050405020304" pitchFamily="18" charset="0"/>
                <a:cs typeface="Times New Roman" panose="02020603050405020304" pitchFamily="18" charset="0"/>
              </a:rPr>
              <a:t>جهان شناسی: </a:t>
            </a:r>
            <a:r>
              <a:rPr lang="fa-IR" dirty="0">
                <a:solidFill>
                  <a:schemeClr val="tx1"/>
                </a:solidFill>
                <a:latin typeface="Times New Roman" panose="02020603050405020304" pitchFamily="18" charset="0"/>
                <a:cs typeface="Times New Roman" panose="02020603050405020304" pitchFamily="18" charset="0"/>
              </a:rPr>
              <a:t>درباره </a:t>
            </a:r>
            <a:r>
              <a:rPr lang="fa-IR" dirty="0" smtClean="0">
                <a:solidFill>
                  <a:schemeClr val="tx1"/>
                </a:solidFill>
                <a:latin typeface="Times New Roman" panose="02020603050405020304" pitchFamily="18" charset="0"/>
                <a:cs typeface="Times New Roman" panose="02020603050405020304" pitchFamily="18" charset="0"/>
              </a:rPr>
              <a:t>جهان</a:t>
            </a:r>
            <a:r>
              <a:rPr lang="fa-IR" dirty="0">
                <a:solidFill>
                  <a:schemeClr val="tx1"/>
                </a:solidFill>
                <a:latin typeface="Times New Roman" panose="02020603050405020304" pitchFamily="18" charset="0"/>
                <a:cs typeface="Times New Roman" panose="02020603050405020304" pitchFamily="18" charset="0"/>
              </a:rPr>
              <a:t>، ماهیت آن و </a:t>
            </a:r>
            <a:r>
              <a:rPr lang="fa-IR" dirty="0" smtClean="0">
                <a:solidFill>
                  <a:schemeClr val="tx1"/>
                </a:solidFill>
                <a:latin typeface="Times New Roman" panose="02020603050405020304" pitchFamily="18" charset="0"/>
                <a:cs typeface="Times New Roman" panose="02020603050405020304" pitchFamily="18" charset="0"/>
              </a:rPr>
              <a:t>مسائل مربوط به منشا عالم بحث </a:t>
            </a:r>
            <a:r>
              <a:rPr lang="fa-IR" dirty="0">
                <a:solidFill>
                  <a:schemeClr val="tx1"/>
                </a:solidFill>
                <a:latin typeface="Times New Roman" panose="02020603050405020304" pitchFamily="18" charset="0"/>
                <a:cs typeface="Times New Roman" panose="02020603050405020304" pitchFamily="18" charset="0"/>
              </a:rPr>
              <a:t>می کند </a:t>
            </a:r>
            <a:endParaRPr lang="fa-IR" dirty="0" smtClean="0">
              <a:solidFill>
                <a:schemeClr val="tx1"/>
              </a:solidFill>
              <a:latin typeface="Times New Roman" panose="02020603050405020304" pitchFamily="18" charset="0"/>
              <a:cs typeface="Times New Roman" panose="02020603050405020304" pitchFamily="18" charset="0"/>
            </a:endParaRPr>
          </a:p>
          <a:p>
            <a:pPr marL="8890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هستی شناسی و تعلیم و تربیت:</a:t>
            </a:r>
          </a:p>
          <a:p>
            <a:pPr marL="88900" indent="0" algn="r" rtl="1">
              <a:buNone/>
            </a:pPr>
            <a:r>
              <a:rPr lang="fa-IR" dirty="0" smtClean="0">
                <a:solidFill>
                  <a:schemeClr val="tx1"/>
                </a:solidFill>
                <a:latin typeface="Times New Roman" panose="02020603050405020304" pitchFamily="18" charset="0"/>
                <a:cs typeface="Times New Roman" panose="02020603050405020304" pitchFamily="18" charset="0"/>
              </a:rPr>
              <a:t>دیدگاه مربی نسبت به خدا، انسان و جهان در هدفهایی که برای تربیت متربی برمی گزیند موثراست. بنابراین هدف تربیت از هستی شناسی بدست می آید.</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527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barn(inVertical)">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barn(inVertical)">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barn(inVertical)">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barn(inVertical)">
                                      <p:cBhvr>
                                        <p:cTn id="47" dur="5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barn(inVertical)">
                                      <p:cBhvr>
                                        <p:cTn id="5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8912" cy="116632"/>
          </a:xfrm>
        </p:spPr>
        <p:txBody>
          <a:bodyPr/>
          <a:lstStyle/>
          <a:p>
            <a:endParaRPr lang="en-GB" dirty="0"/>
          </a:p>
        </p:txBody>
      </p:sp>
      <p:sp>
        <p:nvSpPr>
          <p:cNvPr id="3" name="Content Placeholder 2"/>
          <p:cNvSpPr>
            <a:spLocks noGrp="1"/>
          </p:cNvSpPr>
          <p:nvPr>
            <p:ph idx="1"/>
          </p:nvPr>
        </p:nvSpPr>
        <p:spPr>
          <a:xfrm>
            <a:off x="179512" y="0"/>
            <a:ext cx="8784976" cy="6858000"/>
          </a:xfrm>
        </p:spPr>
        <p:txBody>
          <a:bodyPr>
            <a:noAutofit/>
          </a:bodyPr>
          <a:lstStyle/>
          <a:p>
            <a:pPr marL="457200" indent="-457200" algn="r" rtl="1">
              <a:buFont typeface="+mj-lt"/>
              <a:buAutoNum type="arabicPeriod" startAt="2"/>
            </a:pPr>
            <a:r>
              <a:rPr lang="fa-IR" sz="2300" b="1" dirty="0" smtClean="0">
                <a:solidFill>
                  <a:schemeClr val="tx1"/>
                </a:solidFill>
                <a:latin typeface="Times New Roman" panose="02020603050405020304" pitchFamily="18" charset="0"/>
                <a:cs typeface="Times New Roman" panose="02020603050405020304" pitchFamily="18" charset="0"/>
              </a:rPr>
              <a:t>معرفت شناسی (شناخت شناسی)</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معرفت یا شناخت </a:t>
            </a:r>
            <a:r>
              <a:rPr lang="en-GB" sz="2300" dirty="0" smtClean="0">
                <a:solidFill>
                  <a:schemeClr val="tx1"/>
                </a:solidFill>
                <a:latin typeface="Times New Roman" panose="02020603050405020304" pitchFamily="18" charset="0"/>
                <a:cs typeface="Times New Roman" panose="02020603050405020304" pitchFamily="18" charset="0"/>
              </a:rPr>
              <a:t> “Knowledge”</a:t>
            </a:r>
            <a:r>
              <a:rPr lang="fa-IR" sz="2300" dirty="0" smtClean="0">
                <a:solidFill>
                  <a:schemeClr val="tx1"/>
                </a:solidFill>
                <a:latin typeface="Times New Roman" panose="02020603050405020304" pitchFamily="18" charset="0"/>
                <a:cs typeface="Times New Roman" panose="02020603050405020304" pitchFamily="18" charset="0"/>
              </a:rPr>
              <a:t>یکی از مهمترین وجوه تمایز انسان از حیوان است.  دانشی است که پیرامون معرفت به تحقیق می پردازد و درباره اموری مانند منشا معرفت، ماهیت و چگونگی معرفت، محدوده معرفت و ساختار معرفت بحث می کند.</a:t>
            </a:r>
            <a:endParaRPr lang="en-GB" sz="2300"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انسان معرفت را از کجا بدست می آورد؟ ماهیت این معرفت چیست؟</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با چه روشی این معرفت حاصل می شود و حدود آن کدامند؟</a:t>
            </a:r>
          </a:p>
          <a:p>
            <a:pPr marL="0" indent="0" algn="r" rtl="1">
              <a:lnSpc>
                <a:spcPct val="150000"/>
              </a:lnSpc>
              <a:buNone/>
            </a:pPr>
            <a:r>
              <a:rPr lang="fa-IR" sz="2300" dirty="0" smtClean="0">
                <a:solidFill>
                  <a:schemeClr val="tx1"/>
                </a:solidFill>
                <a:latin typeface="Times New Roman" panose="02020603050405020304" pitchFamily="18" charset="0"/>
                <a:cs typeface="Times New Roman" panose="02020603050405020304" pitchFamily="18" charset="0"/>
              </a:rPr>
              <a:t>یکی از طبقه بندیهای معرفت (انواع معرفت):</a:t>
            </a: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الهامی (وحیانی)   </a:t>
            </a:r>
            <a:r>
              <a:rPr lang="en-GB" sz="2300" dirty="0" smtClean="0">
                <a:solidFill>
                  <a:schemeClr val="tx1"/>
                </a:solidFill>
                <a:latin typeface="Times New Roman" panose="02020603050405020304" pitchFamily="18" charset="0"/>
                <a:cs typeface="Times New Roman" panose="02020603050405020304" pitchFamily="18" charset="0"/>
              </a:rPr>
              <a:t>Revealed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شهودی (کشفی)</a:t>
            </a:r>
            <a:r>
              <a:rPr lang="en-GB" sz="2300" dirty="0" smtClean="0">
                <a:solidFill>
                  <a:schemeClr val="tx1"/>
                </a:solidFill>
                <a:latin typeface="Times New Roman" panose="02020603050405020304" pitchFamily="18" charset="0"/>
                <a:cs typeface="Times New Roman" panose="02020603050405020304" pitchFamily="18" charset="0"/>
              </a:rPr>
              <a:t>  Intuitive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عقلانی </a:t>
            </a:r>
            <a:r>
              <a:rPr lang="en-GB" sz="2300" dirty="0" smtClean="0">
                <a:solidFill>
                  <a:schemeClr val="tx1"/>
                </a:solidFill>
                <a:latin typeface="Times New Roman" panose="02020603050405020304" pitchFamily="18" charset="0"/>
                <a:cs typeface="Times New Roman" panose="02020603050405020304" pitchFamily="18" charset="0"/>
              </a:rPr>
              <a:t> Rational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تجربی</a:t>
            </a:r>
            <a:r>
              <a:rPr lang="en-GB" sz="2300" dirty="0" smtClean="0">
                <a:solidFill>
                  <a:schemeClr val="tx1"/>
                </a:solidFill>
                <a:latin typeface="Times New Roman" panose="02020603050405020304" pitchFamily="18" charset="0"/>
                <a:cs typeface="Times New Roman" panose="02020603050405020304" pitchFamily="18" charset="0"/>
              </a:rPr>
              <a:t>Empirical Knowledge      </a:t>
            </a:r>
            <a:endParaRPr lang="fa-IR" sz="2300" dirty="0" smtClean="0">
              <a:solidFill>
                <a:schemeClr val="tx1"/>
              </a:solidFill>
              <a:latin typeface="Times New Roman" panose="02020603050405020304" pitchFamily="18" charset="0"/>
              <a:cs typeface="Times New Roman" panose="02020603050405020304" pitchFamily="18" charset="0"/>
            </a:endParaRPr>
          </a:p>
          <a:p>
            <a:pPr marL="722313" indent="-368300" algn="r" rtl="1">
              <a:lnSpc>
                <a:spcPct val="150000"/>
              </a:lnSpc>
              <a:buFont typeface="+mj-lt"/>
              <a:buAutoNum type="arabicPeriod"/>
            </a:pPr>
            <a:r>
              <a:rPr lang="fa-IR" sz="2300" dirty="0" smtClean="0">
                <a:solidFill>
                  <a:schemeClr val="tx1"/>
                </a:solidFill>
                <a:latin typeface="Times New Roman" panose="02020603050405020304" pitchFamily="18" charset="0"/>
                <a:cs typeface="Times New Roman" panose="02020603050405020304" pitchFamily="18" charset="0"/>
              </a:rPr>
              <a:t>معرفت اجتهادی (موثق و معتبر)</a:t>
            </a:r>
            <a:r>
              <a:rPr lang="en-GB" sz="2300" dirty="0" smtClean="0">
                <a:solidFill>
                  <a:schemeClr val="tx1"/>
                </a:solidFill>
                <a:latin typeface="Times New Roman" panose="02020603050405020304" pitchFamily="18" charset="0"/>
                <a:cs typeface="Times New Roman" panose="02020603050405020304" pitchFamily="18" charset="0"/>
              </a:rPr>
              <a:t>Authoritative Knowledge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4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836712"/>
          </a:xfrm>
        </p:spPr>
        <p:txBody>
          <a:bodyPr/>
          <a:lstStyle/>
          <a:p>
            <a:r>
              <a:rPr lang="fa-IR" sz="4000" dirty="0" smtClean="0">
                <a:latin typeface="Times New Roman" panose="02020603050405020304" pitchFamily="18" charset="0"/>
                <a:cs typeface="Times New Roman" panose="02020603050405020304" pitchFamily="18" charset="0"/>
              </a:rPr>
              <a:t>انواع معرفت</a:t>
            </a:r>
            <a:endParaRPr lang="en-GB" sz="40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79512" y="836712"/>
            <a:ext cx="8784976" cy="5904656"/>
          </a:xfrm>
        </p:spPr>
        <p:txBody>
          <a:bodyPr>
            <a:normAutofit/>
          </a:bodyPr>
          <a:lstStyle/>
          <a:p>
            <a:pPr marL="457200" indent="-457200" algn="r" rtl="1">
              <a:lnSpc>
                <a:spcPct val="150000"/>
              </a:lnSpc>
              <a:buFont typeface="+mj-lt"/>
              <a:buAutoNum type="arabicPeriod"/>
            </a:pPr>
            <a:r>
              <a:rPr lang="fa-IR" sz="2300" b="1" dirty="0" smtClean="0">
                <a:solidFill>
                  <a:schemeClr val="tx1"/>
                </a:solidFill>
              </a:rPr>
              <a:t>معرفت الهامی</a:t>
            </a:r>
          </a:p>
          <a:p>
            <a:pPr marL="0" indent="0" algn="r" rtl="1">
              <a:lnSpc>
                <a:spcPct val="150000"/>
              </a:lnSpc>
              <a:buNone/>
            </a:pPr>
            <a:r>
              <a:rPr lang="fa-IR" sz="2300" dirty="0" smtClean="0">
                <a:solidFill>
                  <a:schemeClr val="tx1"/>
                </a:solidFill>
              </a:rPr>
              <a:t>معرفتی است حقیقی و خدادای که از طریق الهام و وحی (که شکل کامل آن است و خدا برپیامبران می فرستد)، حاصل می شود. </a:t>
            </a:r>
          </a:p>
          <a:p>
            <a:pPr marL="0" indent="0" algn="r" rtl="1">
              <a:lnSpc>
                <a:spcPct val="150000"/>
              </a:lnSpc>
              <a:buNone/>
            </a:pPr>
            <a:r>
              <a:rPr lang="fa-IR" sz="2300" dirty="0" smtClean="0">
                <a:solidFill>
                  <a:schemeClr val="tx1"/>
                </a:solidFill>
              </a:rPr>
              <a:t>این معرفت از حیطه انسان خارج است.</a:t>
            </a:r>
          </a:p>
          <a:p>
            <a:pPr marL="457200" indent="-457200" algn="r" rtl="1">
              <a:lnSpc>
                <a:spcPct val="150000"/>
              </a:lnSpc>
              <a:buFont typeface="+mj-lt"/>
              <a:buAutoNum type="arabicPeriod" startAt="2"/>
            </a:pPr>
            <a:r>
              <a:rPr lang="fa-IR" sz="2300" b="1" dirty="0" smtClean="0">
                <a:solidFill>
                  <a:schemeClr val="tx1"/>
                </a:solidFill>
              </a:rPr>
              <a:t>معرفت شهودی</a:t>
            </a:r>
          </a:p>
          <a:p>
            <a:pPr marL="0" indent="0" algn="r" rtl="1">
              <a:lnSpc>
                <a:spcPct val="150000"/>
              </a:lnSpc>
              <a:buNone/>
            </a:pPr>
            <a:r>
              <a:rPr lang="fa-IR" sz="2300" dirty="0" smtClean="0">
                <a:solidFill>
                  <a:schemeClr val="tx1"/>
                </a:solidFill>
              </a:rPr>
              <a:t>آگاهی است که برای انسان در حالات و لحظاتی که «لحظه بصیرت یا شهود» نامیده می شود، حاصل می شود. این معرفت معلول بینشها و بصیرتهای انسان است و بر اساس قدرت تخیل و تجربه درونی برای کسانی حاصل می شود که دارای چنین بینشها و تواناییهایی باشند. آثار هنری و آثار نویسندگان، عارفان و شعرای بزرگ ناشی از تجارب شهودی هستند. </a:t>
            </a:r>
          </a:p>
          <a:p>
            <a:pPr marL="0" indent="0" algn="r" rtl="1">
              <a:lnSpc>
                <a:spcPct val="150000"/>
              </a:lnSpc>
              <a:buNone/>
            </a:pPr>
            <a:r>
              <a:rPr lang="fa-IR" sz="2300" dirty="0" smtClean="0">
                <a:solidFill>
                  <a:schemeClr val="tx1"/>
                </a:solidFill>
              </a:rPr>
              <a:t>هر انسانی در درون خود مقدار قابل توجهی معرفت شهودی درباره خود و دیگران دارد.</a:t>
            </a:r>
            <a:endParaRPr lang="en-GB" sz="2300" dirty="0">
              <a:solidFill>
                <a:schemeClr val="tx1"/>
              </a:solidFill>
            </a:endParaRPr>
          </a:p>
        </p:txBody>
      </p:sp>
    </p:spTree>
    <p:extLst>
      <p:ext uri="{BB962C8B-B14F-4D97-AF65-F5344CB8AC3E}">
        <p14:creationId xmlns:p14="http://schemas.microsoft.com/office/powerpoint/2010/main" val="335672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0" y="116632"/>
            <a:ext cx="8964488" cy="6741368"/>
          </a:xfrm>
        </p:spPr>
        <p:txBody>
          <a:bodyPr>
            <a:noAutofit/>
          </a:bodyPr>
          <a:lstStyle/>
          <a:p>
            <a:pPr marL="457200" indent="-457200" algn="r" rtl="1">
              <a:lnSpc>
                <a:spcPct val="150000"/>
              </a:lnSpc>
              <a:buFont typeface="+mj-lt"/>
              <a:buAutoNum type="arabicPeriod" startAt="3"/>
            </a:pPr>
            <a:r>
              <a:rPr lang="fa-IR" sz="2300" b="1" dirty="0" smtClean="0">
                <a:solidFill>
                  <a:schemeClr val="tx1"/>
                </a:solidFill>
              </a:rPr>
              <a:t>معرفت عقلانی</a:t>
            </a:r>
          </a:p>
          <a:p>
            <a:pPr marL="0" indent="0" algn="r" rtl="1">
              <a:lnSpc>
                <a:spcPct val="150000"/>
              </a:lnSpc>
              <a:buNone/>
            </a:pPr>
            <a:r>
              <a:rPr lang="fa-IR" sz="2300" dirty="0">
                <a:solidFill>
                  <a:schemeClr val="tx1"/>
                </a:solidFill>
              </a:rPr>
              <a:t>م</a:t>
            </a:r>
            <a:r>
              <a:rPr lang="fa-IR" sz="2300" dirty="0" smtClean="0">
                <a:solidFill>
                  <a:schemeClr val="tx1"/>
                </a:solidFill>
              </a:rPr>
              <a:t>عرفتی است که از طریق استدلال منطقی و عقلی حاصل می شود و اتکا آن بر اصول ذهنی و عقلی است. منطق صوری و ریاضیات ناب (که شامل قیاسهای منطقی و برهانهای ریاضی هستند) نمونه هایی از معرفت عقلانی هستند.</a:t>
            </a:r>
          </a:p>
          <a:p>
            <a:pPr marL="0" indent="0" algn="r" rtl="1">
              <a:lnSpc>
                <a:spcPct val="150000"/>
              </a:lnSpc>
              <a:buNone/>
            </a:pPr>
            <a:r>
              <a:rPr lang="fa-IR" sz="2300" dirty="0" smtClean="0">
                <a:solidFill>
                  <a:schemeClr val="tx1"/>
                </a:solidFill>
              </a:rPr>
              <a:t>این معرفت در مقابل معرفت حسی و تجربی است. البته علوم تجربی از استدلالهای عقلی بی نیاز نیستند، بنابراین معرفت عقلی شرط لازم این علوم است اما شرط کافی نیست زیرا بنیادهای آن انتزاعی است  و محدودیتهایی دارد. از معرفت تجربی و شهودی برای تکمیل معرفت عقلانی می توان استفاده کرد.</a:t>
            </a:r>
          </a:p>
          <a:p>
            <a:pPr marL="457200" indent="-457200" algn="r" rtl="1">
              <a:lnSpc>
                <a:spcPct val="150000"/>
              </a:lnSpc>
              <a:buFont typeface="+mj-lt"/>
              <a:buAutoNum type="arabicPeriod" startAt="4"/>
            </a:pPr>
            <a:r>
              <a:rPr lang="fa-IR" sz="2300" b="1" dirty="0" smtClean="0">
                <a:solidFill>
                  <a:schemeClr val="tx1"/>
                </a:solidFill>
              </a:rPr>
              <a:t>معرفت تجربی</a:t>
            </a:r>
          </a:p>
          <a:p>
            <a:pPr marL="0" indent="0" algn="r" rtl="1">
              <a:lnSpc>
                <a:spcPct val="150000"/>
              </a:lnSpc>
              <a:buNone/>
            </a:pPr>
            <a:r>
              <a:rPr lang="fa-IR" sz="2300" dirty="0" smtClean="0">
                <a:solidFill>
                  <a:schemeClr val="tx1"/>
                </a:solidFill>
              </a:rPr>
              <a:t>این معرفت حاصل تصوراتی است که براساس مشهودات و محسوسات واقعی که روی هم «تجربیات عالم خارج» خوانده می شوند، ساخته می شود. چون حواس خطا می کنند و ما را فریب می دهند، به معرفت عقلانی هم نیازمندیم. بعضی این دو را شروط لازم و کافی می دانند. </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222070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0"/>
            <a:ext cx="7859216" cy="692696"/>
          </a:xfrm>
        </p:spPr>
        <p:txBody>
          <a:bodyPr/>
          <a:lstStyle/>
          <a:p>
            <a:endParaRPr lang="en-GB" dirty="0"/>
          </a:p>
        </p:txBody>
      </p:sp>
      <p:sp>
        <p:nvSpPr>
          <p:cNvPr id="3" name="Content Placeholder 2"/>
          <p:cNvSpPr>
            <a:spLocks noGrp="1"/>
          </p:cNvSpPr>
          <p:nvPr>
            <p:ph idx="1"/>
          </p:nvPr>
        </p:nvSpPr>
        <p:spPr>
          <a:xfrm>
            <a:off x="395536" y="1052736"/>
            <a:ext cx="8291264" cy="5073427"/>
          </a:xfrm>
        </p:spPr>
        <p:txBody>
          <a:bodyPr/>
          <a:lstStyle/>
          <a:p>
            <a:pPr marL="457200" indent="-457200" algn="r" rtl="1">
              <a:lnSpc>
                <a:spcPct val="150000"/>
              </a:lnSpc>
              <a:buFont typeface="+mj-lt"/>
              <a:buAutoNum type="arabicPeriod" startAt="5"/>
            </a:pPr>
            <a:r>
              <a:rPr lang="fa-IR" b="1" dirty="0" smtClean="0">
                <a:solidFill>
                  <a:schemeClr val="tx1"/>
                </a:solidFill>
              </a:rPr>
              <a:t>معرفت اجتهادی یا موثق</a:t>
            </a:r>
          </a:p>
          <a:p>
            <a:pPr marL="0" indent="0" algn="r" rtl="1">
              <a:lnSpc>
                <a:spcPct val="150000"/>
              </a:lnSpc>
              <a:buNone/>
            </a:pPr>
            <a:r>
              <a:rPr lang="fa-IR" dirty="0" smtClean="0">
                <a:solidFill>
                  <a:schemeClr val="tx1"/>
                </a:solidFill>
              </a:rPr>
              <a:t>حضور همزمان مفهوم و مصداق در ذهن را معرفت موثق یا معتبر می دانیم.دلایل حقیقی  بودن این معرفت یکی شهادت گواهان صادق و دیگری وجود اسناد و مدارک واقعی است. این معرفت به نحو توصیفی و کلامی بدست ما رسیده و نیازی به بازبینی و آزمایش مجدد آن نیست و آن را می پذیریم.</a:t>
            </a:r>
          </a:p>
          <a:p>
            <a:pPr marL="0" indent="0" algn="r" rtl="1">
              <a:lnSpc>
                <a:spcPct val="150000"/>
              </a:lnSpc>
              <a:buNone/>
            </a:pPr>
            <a:r>
              <a:rPr lang="fa-IR" dirty="0" smtClean="0">
                <a:solidFill>
                  <a:schemeClr val="tx1"/>
                </a:solidFill>
              </a:rPr>
              <a:t>بخش بزرگی از معرفت به این شکل هستند و آنها را به عنوان حقیقت قبول داریم مثل قوانین فیزیک، ریاضی و شیمی.</a:t>
            </a:r>
            <a:endParaRPr lang="en-GB" dirty="0">
              <a:solidFill>
                <a:schemeClr val="tx1"/>
              </a:solidFill>
            </a:endParaRPr>
          </a:p>
        </p:txBody>
      </p:sp>
    </p:spTree>
    <p:extLst>
      <p:ext uri="{BB962C8B-B14F-4D97-AF65-F5344CB8AC3E}">
        <p14:creationId xmlns:p14="http://schemas.microsoft.com/office/powerpoint/2010/main" val="2725024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08720"/>
          </a:xfrm>
        </p:spPr>
        <p:txBody>
          <a:bodyPr/>
          <a:lstStyle/>
          <a:p>
            <a:r>
              <a:rPr lang="fa-IR" sz="4400" dirty="0" smtClean="0">
                <a:cs typeface="+mn-cs"/>
              </a:rPr>
              <a:t>منابع کسب معرفت</a:t>
            </a:r>
            <a:endParaRPr lang="en-GB" sz="4400" dirty="0">
              <a:cs typeface="+mn-cs"/>
            </a:endParaRPr>
          </a:p>
        </p:txBody>
      </p:sp>
      <p:sp>
        <p:nvSpPr>
          <p:cNvPr id="3" name="Content Placeholder 2"/>
          <p:cNvSpPr>
            <a:spLocks noGrp="1"/>
          </p:cNvSpPr>
          <p:nvPr>
            <p:ph idx="1"/>
          </p:nvPr>
        </p:nvSpPr>
        <p:spPr>
          <a:xfrm>
            <a:off x="395536" y="836712"/>
            <a:ext cx="8424936" cy="5688632"/>
          </a:xfrm>
        </p:spPr>
        <p:txBody>
          <a:bodyPr>
            <a:normAutofit lnSpcReduction="10000"/>
          </a:bodyPr>
          <a:lstStyle/>
          <a:p>
            <a:pPr marL="0" indent="0" algn="r" rtl="1">
              <a:lnSpc>
                <a:spcPct val="150000"/>
              </a:lnSpc>
              <a:buNone/>
            </a:pPr>
            <a:r>
              <a:rPr lang="fa-IR" b="1" dirty="0" smtClean="0">
                <a:solidFill>
                  <a:schemeClr val="tx1"/>
                </a:solidFill>
              </a:rPr>
              <a:t>عقل، حس، تجربه، شهود، وحی</a:t>
            </a:r>
          </a:p>
          <a:p>
            <a:pPr marL="0" indent="0" algn="r" rtl="1">
              <a:lnSpc>
                <a:spcPct val="150000"/>
              </a:lnSpc>
              <a:buNone/>
            </a:pPr>
            <a:r>
              <a:rPr lang="fa-IR" dirty="0" smtClean="0">
                <a:solidFill>
                  <a:schemeClr val="tx1"/>
                </a:solidFill>
              </a:rPr>
              <a:t>بر این اساس 5 مکتب معرفت شناختی وجود دارد:</a:t>
            </a:r>
          </a:p>
          <a:p>
            <a:pPr marL="0" indent="0" algn="r" rtl="1">
              <a:lnSpc>
                <a:spcPct val="150000"/>
              </a:lnSpc>
              <a:buNone/>
            </a:pPr>
            <a:r>
              <a:rPr lang="fa-IR" dirty="0" smtClean="0">
                <a:solidFill>
                  <a:schemeClr val="tx1"/>
                </a:solidFill>
              </a:rPr>
              <a:t>عقل گرایی: منبع معرفت را عقل میداند</a:t>
            </a:r>
          </a:p>
          <a:p>
            <a:pPr marL="0" indent="0" algn="r" rtl="1">
              <a:lnSpc>
                <a:spcPct val="150000"/>
              </a:lnSpc>
              <a:buNone/>
            </a:pPr>
            <a:r>
              <a:rPr lang="fa-IR" dirty="0" smtClean="0">
                <a:solidFill>
                  <a:schemeClr val="tx1"/>
                </a:solidFill>
              </a:rPr>
              <a:t>حس گرایی: تنها حواس 5گانه را منشا معرفت میداند</a:t>
            </a:r>
          </a:p>
          <a:p>
            <a:pPr marL="0" indent="0" algn="r" rtl="1">
              <a:lnSpc>
                <a:spcPct val="150000"/>
              </a:lnSpc>
              <a:buNone/>
            </a:pPr>
            <a:r>
              <a:rPr lang="fa-IR" dirty="0" smtClean="0">
                <a:solidFill>
                  <a:schemeClr val="tx1"/>
                </a:solidFill>
              </a:rPr>
              <a:t>تجربه گرایی: معرفتی که از طریق تجربه حاصل می شود و مستلزم سازماندهی عقلی است را تنها معرفت حقیقی میداند</a:t>
            </a:r>
          </a:p>
          <a:p>
            <a:pPr marL="0" indent="0" algn="r" rtl="1">
              <a:lnSpc>
                <a:spcPct val="150000"/>
              </a:lnSpc>
              <a:buNone/>
            </a:pPr>
            <a:r>
              <a:rPr lang="fa-IR" dirty="0" smtClean="0">
                <a:solidFill>
                  <a:schemeClr val="tx1"/>
                </a:solidFill>
              </a:rPr>
              <a:t>شهودگرایی: اعتقاد به نوعی آگاهی غیر قابل بیان است که نه حسی است و نه عقلی محض بلکه معنوی است.</a:t>
            </a:r>
          </a:p>
          <a:p>
            <a:pPr marL="0" indent="0" algn="r" rtl="1">
              <a:lnSpc>
                <a:spcPct val="150000"/>
              </a:lnSpc>
              <a:buNone/>
            </a:pPr>
            <a:r>
              <a:rPr lang="fa-IR" dirty="0" smtClean="0">
                <a:solidFill>
                  <a:schemeClr val="tx1"/>
                </a:solidFill>
              </a:rPr>
              <a:t>استعلاگرایی:اعتقاد به معرفتی است که از منابع فراعقلی و فراحسی حاصل می‌شود که منابع دینی آن را وحیانی می دانند.</a:t>
            </a:r>
            <a:endParaRPr lang="en-GB" dirty="0">
              <a:solidFill>
                <a:schemeClr val="tx1"/>
              </a:solidFill>
            </a:endParaRPr>
          </a:p>
        </p:txBody>
      </p:sp>
    </p:spTree>
    <p:extLst>
      <p:ext uri="{BB962C8B-B14F-4D97-AF65-F5344CB8AC3E}">
        <p14:creationId xmlns:p14="http://schemas.microsoft.com/office/powerpoint/2010/main" val="195776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251520" y="404664"/>
            <a:ext cx="8640960" cy="6264695"/>
          </a:xfrm>
        </p:spPr>
        <p:txBody>
          <a:bodyPr>
            <a:normAutofit lnSpcReduction="10000"/>
          </a:bodyPr>
          <a:lstStyle/>
          <a:p>
            <a:pPr marL="0" indent="0" algn="r" rtl="1">
              <a:lnSpc>
                <a:spcPct val="150000"/>
              </a:lnSpc>
              <a:buNone/>
            </a:pPr>
            <a:r>
              <a:rPr lang="fa-IR" dirty="0" smtClean="0">
                <a:solidFill>
                  <a:schemeClr val="tx1"/>
                </a:solidFill>
              </a:rPr>
              <a:t>آنچه از حواس بدست می آید امور جزیی و بعضا نامتجانسند و ذهن آنها را ادراک، تعبیر و تفسیر می کند.</a:t>
            </a:r>
          </a:p>
          <a:p>
            <a:pPr marL="0" indent="0" algn="r" rtl="1">
              <a:lnSpc>
                <a:spcPct val="150000"/>
              </a:lnSpc>
              <a:buNone/>
            </a:pPr>
            <a:r>
              <a:rPr lang="fa-IR" dirty="0" smtClean="0">
                <a:solidFill>
                  <a:schemeClr val="tx1"/>
                </a:solidFill>
              </a:rPr>
              <a:t>نقش عقل ادراک کل از جزییات محسوس و دریافت علیت امور محسوس است.</a:t>
            </a:r>
          </a:p>
          <a:p>
            <a:pPr marL="0" indent="0" algn="r" rtl="1">
              <a:lnSpc>
                <a:spcPct val="150000"/>
              </a:lnSpc>
              <a:buNone/>
            </a:pPr>
            <a:r>
              <a:rPr lang="fa-IR" dirty="0">
                <a:solidFill>
                  <a:schemeClr val="tx1"/>
                </a:solidFill>
              </a:rPr>
              <a:t>تجربه جریان برخورد فرد با جهان پیرامون و فعل و انفعال این دو در یکدیگر است.  </a:t>
            </a:r>
            <a:endParaRPr lang="en-GB" dirty="0">
              <a:solidFill>
                <a:schemeClr val="tx1"/>
              </a:solidFill>
            </a:endParaRPr>
          </a:p>
          <a:p>
            <a:pPr marL="0" indent="0" algn="r" rtl="1">
              <a:lnSpc>
                <a:spcPct val="150000"/>
              </a:lnSpc>
              <a:buNone/>
            </a:pPr>
            <a:r>
              <a:rPr lang="fa-IR" dirty="0" smtClean="0">
                <a:solidFill>
                  <a:schemeClr val="tx1"/>
                </a:solidFill>
              </a:rPr>
              <a:t>شهود یعنی معرفت مستقیم و بی واسطه که به آن معرفت حضوری یا لدنی هم می‌گویند در مقابل معرفت حصولی یا اکتسابی. مهمترین ویژگی آن امکان دسترسی به فعالیت عقل فرابشری </a:t>
            </a:r>
            <a:r>
              <a:rPr lang="fa-IR" dirty="0">
                <a:solidFill>
                  <a:schemeClr val="tx1"/>
                </a:solidFill>
              </a:rPr>
              <a:t>ب</a:t>
            </a:r>
            <a:r>
              <a:rPr lang="fa-IR" dirty="0" smtClean="0">
                <a:solidFill>
                  <a:schemeClr val="tx1"/>
                </a:solidFill>
              </a:rPr>
              <a:t>ه فراگیری مطلق است.</a:t>
            </a:r>
          </a:p>
          <a:p>
            <a:pPr marL="0" indent="0" algn="r" rtl="1">
              <a:lnSpc>
                <a:spcPct val="150000"/>
              </a:lnSpc>
              <a:buNone/>
            </a:pPr>
            <a:endParaRPr lang="fa-IR" dirty="0">
              <a:solidFill>
                <a:schemeClr val="tx1"/>
              </a:solidFill>
            </a:endParaRPr>
          </a:p>
          <a:p>
            <a:pPr marL="0" indent="0" algn="r" rtl="1">
              <a:lnSpc>
                <a:spcPct val="150000"/>
              </a:lnSpc>
              <a:buNone/>
            </a:pPr>
            <a:r>
              <a:rPr lang="fa-IR" dirty="0" smtClean="0">
                <a:solidFill>
                  <a:schemeClr val="tx1"/>
                </a:solidFill>
              </a:rPr>
              <a:t>معرفت شناسی و تعلیم و تربیت:</a:t>
            </a:r>
          </a:p>
          <a:p>
            <a:pPr marL="0" indent="0" algn="r" rtl="1">
              <a:lnSpc>
                <a:spcPct val="150000"/>
              </a:lnSpc>
              <a:buNone/>
            </a:pPr>
            <a:r>
              <a:rPr lang="fa-IR" dirty="0" smtClean="0">
                <a:solidFill>
                  <a:schemeClr val="tx1"/>
                </a:solidFill>
              </a:rPr>
              <a:t>معرفت شناسی با روشهای تدریس رابطه نزدیکی دارد.مربی که حصول معرفت را از منبعی خاص می‌پذیرد،روشهایی را بر اساس معرفت شناختی خود برمی‌گزیند.</a:t>
            </a:r>
          </a:p>
        </p:txBody>
      </p:sp>
    </p:spTree>
    <p:extLst>
      <p:ext uri="{BB962C8B-B14F-4D97-AF65-F5344CB8AC3E}">
        <p14:creationId xmlns:p14="http://schemas.microsoft.com/office/powerpoint/2010/main" val="88992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992"/>
            <a:ext cx="8291264" cy="122624"/>
          </a:xfrm>
        </p:spPr>
        <p:txBody>
          <a:bodyPr/>
          <a:lstStyle/>
          <a:p>
            <a:endParaRPr lang="en-GB" sz="2400" dirty="0"/>
          </a:p>
        </p:txBody>
      </p:sp>
      <p:sp>
        <p:nvSpPr>
          <p:cNvPr id="3" name="Content Placeholder 2"/>
          <p:cNvSpPr>
            <a:spLocks noGrp="1"/>
          </p:cNvSpPr>
          <p:nvPr>
            <p:ph idx="1"/>
          </p:nvPr>
        </p:nvSpPr>
        <p:spPr>
          <a:xfrm>
            <a:off x="251520" y="116632"/>
            <a:ext cx="8568952" cy="6741368"/>
          </a:xfrm>
        </p:spPr>
        <p:txBody>
          <a:bodyPr>
            <a:noAutofit/>
          </a:bodyPr>
          <a:lstStyle/>
          <a:p>
            <a:pPr marL="457200" indent="-457200" algn="r" rtl="1">
              <a:lnSpc>
                <a:spcPct val="150000"/>
              </a:lnSpc>
              <a:buFont typeface="+mj-lt"/>
              <a:buAutoNum type="arabicPeriod" startAt="3"/>
            </a:pPr>
            <a:r>
              <a:rPr lang="fa-IR" b="1" dirty="0" smtClean="0">
                <a:solidFill>
                  <a:schemeClr val="tx1"/>
                </a:solidFill>
              </a:rPr>
              <a:t>ارزش شناسی</a:t>
            </a:r>
          </a:p>
          <a:p>
            <a:pPr marL="0" indent="0" algn="r" rtl="1">
              <a:lnSpc>
                <a:spcPct val="150000"/>
              </a:lnSpc>
              <a:buNone/>
            </a:pPr>
            <a:r>
              <a:rPr lang="fa-IR" dirty="0" smtClean="0">
                <a:solidFill>
                  <a:schemeClr val="tx1"/>
                </a:solidFill>
              </a:rPr>
              <a:t>دانشی که به مطالعه انواع مختلف ارزشها می‌پردازد.</a:t>
            </a:r>
          </a:p>
          <a:p>
            <a:pPr marL="0" indent="0" algn="r" rtl="1">
              <a:lnSpc>
                <a:spcPct val="150000"/>
              </a:lnSpc>
              <a:buNone/>
            </a:pPr>
            <a:r>
              <a:rPr lang="fa-IR" dirty="0" smtClean="0">
                <a:solidFill>
                  <a:schemeClr val="tx1"/>
                </a:solidFill>
              </a:rPr>
              <a:t>ارزش قدر و قیمتی است که انسان برای اندیشه ها و امور و اشیا پیرامون خود قائل است.</a:t>
            </a:r>
          </a:p>
          <a:p>
            <a:pPr marL="0" indent="0" algn="r" rtl="1">
              <a:lnSpc>
                <a:spcPct val="150000"/>
              </a:lnSpc>
              <a:buNone/>
            </a:pPr>
            <a:r>
              <a:rPr lang="fa-IR" dirty="0" smtClean="0">
                <a:solidFill>
                  <a:schemeClr val="tx1"/>
                </a:solidFill>
              </a:rPr>
              <a:t>ارزش شناسی شامل :</a:t>
            </a:r>
          </a:p>
          <a:p>
            <a:pPr marL="0" indent="0" algn="r" rtl="1">
              <a:lnSpc>
                <a:spcPct val="150000"/>
              </a:lnSpc>
              <a:buNone/>
            </a:pPr>
            <a:r>
              <a:rPr lang="fa-IR" dirty="0" smtClean="0">
                <a:solidFill>
                  <a:schemeClr val="tx1"/>
                </a:solidFill>
              </a:rPr>
              <a:t>اخلاق: ارزشهای معنوی را به روش فلسفی مطالعه می‌کند</a:t>
            </a:r>
          </a:p>
          <a:p>
            <a:pPr marL="0" indent="0" algn="r" rtl="1">
              <a:lnSpc>
                <a:spcPct val="150000"/>
              </a:lnSpc>
              <a:buNone/>
            </a:pPr>
            <a:r>
              <a:rPr lang="fa-IR" dirty="0" smtClean="0">
                <a:solidFill>
                  <a:schemeClr val="tx1"/>
                </a:solidFill>
              </a:rPr>
              <a:t>زیبایی شناسی: ارزشها را در قلمرو زیبایی و هنر بررسی می‌‌کند</a:t>
            </a:r>
          </a:p>
          <a:p>
            <a:pPr marL="0" indent="0" algn="r" rtl="1">
              <a:lnSpc>
                <a:spcPct val="150000"/>
              </a:lnSpc>
              <a:buNone/>
            </a:pPr>
            <a:r>
              <a:rPr lang="fa-IR" dirty="0" smtClean="0">
                <a:solidFill>
                  <a:schemeClr val="tx1"/>
                </a:solidFill>
              </a:rPr>
              <a:t>بنابراین ارزش شناسی به بررسی دستورالعملهای مربوط به فعل اخلاقی و زیبایی می‌پردازد.</a:t>
            </a:r>
          </a:p>
          <a:p>
            <a:pPr marL="0" indent="0" algn="r" rtl="1">
              <a:lnSpc>
                <a:spcPct val="150000"/>
              </a:lnSpc>
              <a:buNone/>
            </a:pPr>
            <a:r>
              <a:rPr lang="fa-IR" dirty="0" smtClean="0">
                <a:solidFill>
                  <a:schemeClr val="tx1"/>
                </a:solidFill>
              </a:rPr>
              <a:t>درباره ماهیت ارزشها دو نظریه وجود دارد:</a:t>
            </a:r>
          </a:p>
          <a:p>
            <a:pPr marL="0" indent="0" algn="r" rtl="1">
              <a:lnSpc>
                <a:spcPct val="150000"/>
              </a:lnSpc>
              <a:buNone/>
            </a:pPr>
            <a:r>
              <a:rPr lang="fa-IR" dirty="0" smtClean="0">
                <a:solidFill>
                  <a:schemeClr val="tx1"/>
                </a:solidFill>
              </a:rPr>
              <a:t>نظریه ذهنی و نظریه عینی</a:t>
            </a:r>
            <a:endParaRPr lang="en-GB" dirty="0">
              <a:solidFill>
                <a:schemeClr val="tx1"/>
              </a:solidFill>
            </a:endParaRPr>
          </a:p>
        </p:txBody>
      </p:sp>
    </p:spTree>
    <p:extLst>
      <p:ext uri="{BB962C8B-B14F-4D97-AF65-F5344CB8AC3E}">
        <p14:creationId xmlns:p14="http://schemas.microsoft.com/office/powerpoint/2010/main" val="39579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16632"/>
            <a:ext cx="8640960" cy="6741368"/>
          </a:xfrm>
        </p:spPr>
        <p:txBody>
          <a:bodyPr>
            <a:normAutofit fontScale="92500" lnSpcReduction="10000"/>
          </a:bodyPr>
          <a:lstStyle/>
          <a:p>
            <a:pPr marL="457200" indent="-457200" algn="r" rtl="1">
              <a:lnSpc>
                <a:spcPct val="150000"/>
              </a:lnSpc>
              <a:buFont typeface="+mj-lt"/>
              <a:buAutoNum type="arabicPeriod"/>
            </a:pPr>
            <a:r>
              <a:rPr lang="fa-IR" b="1" dirty="0" smtClean="0">
                <a:solidFill>
                  <a:schemeClr val="tx1"/>
                </a:solidFill>
              </a:rPr>
              <a:t>نظریه ذهنی (اصالت ذهن)   </a:t>
            </a:r>
            <a:r>
              <a:rPr lang="en-GB" b="1" dirty="0" smtClean="0">
                <a:solidFill>
                  <a:schemeClr val="tx1"/>
                </a:solidFill>
                <a:latin typeface="Times New Roman" panose="02020603050405020304" pitchFamily="18" charset="0"/>
                <a:cs typeface="Times New Roman" panose="02020603050405020304" pitchFamily="18" charset="0"/>
              </a:rPr>
              <a:t>Subjectivism</a:t>
            </a:r>
            <a:endParaRPr lang="fa-IR" b="1"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وابسته به ذهن فرد و مخلوق آن هستند. بنابراین چیزی به خودی خود باارزش یا بی‌ارزش نیست. ارزشها نسبی هستند.</a:t>
            </a:r>
          </a:p>
          <a:p>
            <a:pPr marL="457200" indent="-457200" algn="r" rtl="1">
              <a:lnSpc>
                <a:spcPct val="150000"/>
              </a:lnSpc>
              <a:buFont typeface="+mj-lt"/>
              <a:buAutoNum type="arabicPeriod"/>
            </a:pPr>
            <a:r>
              <a:rPr lang="fa-IR" b="1" dirty="0" smtClean="0">
                <a:solidFill>
                  <a:schemeClr val="tx1"/>
                </a:solidFill>
                <a:latin typeface="Times New Roman" panose="02020603050405020304" pitchFamily="18" charset="0"/>
                <a:cs typeface="Times New Roman" panose="02020603050405020304" pitchFamily="18" charset="0"/>
              </a:rPr>
              <a:t>نظریه عینی (اصالت عین)  </a:t>
            </a:r>
            <a:r>
              <a:rPr lang="en-GB" b="1" dirty="0" smtClean="0">
                <a:solidFill>
                  <a:schemeClr val="tx1"/>
                </a:solidFill>
                <a:latin typeface="Times New Roman" panose="02020603050405020304" pitchFamily="18" charset="0"/>
                <a:cs typeface="Times New Roman" panose="02020603050405020304" pitchFamily="18" charset="0"/>
              </a:rPr>
              <a:t>Objectivism</a:t>
            </a:r>
            <a:endParaRPr lang="fa-IR" b="1" dirty="0" smtClean="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ارزشها اموری عینی هستند که دارای منشا حقیقیند و همیشه و همه جا قابل تحقق. یعنی ارزش دارای مرجع عینی است و قطعیت دارد.</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هر دری اینها به تنهایی دارای اشکالاتی هستند. اگر معتقد به اصالت ذهن باشیم ارزش برای یک فرد می تواند ضدارزش برای دیگری باشد. و اگر منشا ارزش عینی و اخلاقی را غیر از خدا بدانیم ارزشها دستخوش تغییر در زمانها و محیطهای گوناگون می‌شوند. </a:t>
            </a:r>
          </a:p>
          <a:p>
            <a:pPr marL="0" indent="0" algn="r" rtl="1">
              <a:lnSpc>
                <a:spcPct val="150000"/>
              </a:lnSpc>
              <a:buNone/>
            </a:pPr>
            <a:endParaRPr lang="fa-IR" dirty="0">
              <a:solidFill>
                <a:schemeClr val="tx1"/>
              </a:solidFill>
              <a:latin typeface="Times New Roman" panose="02020603050405020304" pitchFamily="18" charset="0"/>
              <a:cs typeface="Times New Roman" panose="02020603050405020304" pitchFamily="18" charset="0"/>
            </a:endParaRP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ارزش شناسی و تعلیم و تربیت:</a:t>
            </a:r>
          </a:p>
          <a:p>
            <a:pPr marL="0" indent="0" algn="r" rtl="1">
              <a:lnSpc>
                <a:spcPct val="150000"/>
              </a:lnSpc>
              <a:buNone/>
            </a:pPr>
            <a:r>
              <a:rPr lang="fa-IR" dirty="0" smtClean="0">
                <a:solidFill>
                  <a:schemeClr val="tx1"/>
                </a:solidFill>
                <a:latin typeface="Times New Roman" panose="02020603050405020304" pitchFamily="18" charset="0"/>
                <a:cs typeface="Times New Roman" panose="02020603050405020304" pitchFamily="18" charset="0"/>
              </a:rPr>
              <a:t>بحث ارزشها محور اساسی فلسفه ت و ت است و بدون آن تعیین هدفهای آموزشی و محتوای آموزش امکان پذیر نیست.</a:t>
            </a:r>
            <a:endParaRPr lang="en-GB"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566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arn(inVertical)">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barn(inVertical)">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075240" cy="980728"/>
          </a:xfrm>
        </p:spPr>
        <p:txBody>
          <a:bodyPr/>
          <a:lstStyle/>
          <a:p>
            <a:endParaRPr lang="en-GB" dirty="0"/>
          </a:p>
        </p:txBody>
      </p:sp>
      <p:sp>
        <p:nvSpPr>
          <p:cNvPr id="3" name="Content Placeholder 2"/>
          <p:cNvSpPr>
            <a:spLocks noGrp="1"/>
          </p:cNvSpPr>
          <p:nvPr>
            <p:ph idx="1"/>
          </p:nvPr>
        </p:nvSpPr>
        <p:spPr>
          <a:xfrm>
            <a:off x="457200" y="1268760"/>
            <a:ext cx="8219256" cy="4857403"/>
          </a:xfrm>
        </p:spPr>
        <p:txBody>
          <a:bodyPr/>
          <a:lstStyle/>
          <a:p>
            <a:pPr marL="0" indent="0" algn="r" rtl="1">
              <a:lnSpc>
                <a:spcPct val="150000"/>
              </a:lnSpc>
              <a:buNone/>
            </a:pPr>
            <a:r>
              <a:rPr lang="fa-IR" dirty="0" smtClean="0">
                <a:solidFill>
                  <a:schemeClr val="tx1"/>
                </a:solidFill>
              </a:rPr>
              <a:t>بنابراین در ت  و ت هدف، روش و محتوا داریم.</a:t>
            </a:r>
          </a:p>
          <a:p>
            <a:pPr marL="0" indent="0" algn="r" rtl="1">
              <a:lnSpc>
                <a:spcPct val="150000"/>
              </a:lnSpc>
              <a:buNone/>
            </a:pPr>
            <a:r>
              <a:rPr lang="fa-IR" dirty="0" smtClean="0">
                <a:solidFill>
                  <a:schemeClr val="tx1"/>
                </a:solidFill>
              </a:rPr>
              <a:t>ابتدا اهداف مشخص می‌شوند</a:t>
            </a:r>
          </a:p>
          <a:p>
            <a:pPr marL="0" indent="0" algn="r" rtl="1">
              <a:lnSpc>
                <a:spcPct val="150000"/>
              </a:lnSpc>
              <a:buNone/>
            </a:pPr>
            <a:r>
              <a:rPr lang="fa-IR" dirty="0" smtClean="0">
                <a:solidFill>
                  <a:schemeClr val="tx1"/>
                </a:solidFill>
              </a:rPr>
              <a:t>محتوا طبق اهداف تبیین می‌شود</a:t>
            </a:r>
          </a:p>
          <a:p>
            <a:pPr marL="0" indent="0" algn="r" rtl="1">
              <a:lnSpc>
                <a:spcPct val="150000"/>
              </a:lnSpc>
              <a:buNone/>
            </a:pPr>
            <a:r>
              <a:rPr lang="fa-IR" dirty="0">
                <a:solidFill>
                  <a:schemeClr val="tx1"/>
                </a:solidFill>
              </a:rPr>
              <a:t>روش </a:t>
            </a:r>
            <a:r>
              <a:rPr lang="fa-IR" dirty="0" smtClean="0">
                <a:solidFill>
                  <a:schemeClr val="tx1"/>
                </a:solidFill>
              </a:rPr>
              <a:t>راه رسیدن به اهداف را مشخص می‌کند</a:t>
            </a:r>
          </a:p>
          <a:p>
            <a:pPr marL="0" indent="0" algn="r" rtl="1">
              <a:lnSpc>
                <a:spcPct val="150000"/>
              </a:lnSpc>
              <a:buNone/>
            </a:pPr>
            <a:r>
              <a:rPr lang="fa-IR" dirty="0" smtClean="0">
                <a:solidFill>
                  <a:schemeClr val="tx1"/>
                </a:solidFill>
              </a:rPr>
              <a:t>هستی شناسی              هدف</a:t>
            </a:r>
          </a:p>
          <a:p>
            <a:pPr marL="0" indent="0" algn="r" rtl="1">
              <a:lnSpc>
                <a:spcPct val="150000"/>
              </a:lnSpc>
              <a:buNone/>
            </a:pPr>
            <a:r>
              <a:rPr lang="fa-IR" dirty="0" smtClean="0">
                <a:solidFill>
                  <a:schemeClr val="tx1"/>
                </a:solidFill>
              </a:rPr>
              <a:t>معرفت شناسی             روش</a:t>
            </a:r>
          </a:p>
          <a:p>
            <a:pPr marL="0" indent="0" algn="r" rtl="1">
              <a:lnSpc>
                <a:spcPct val="150000"/>
              </a:lnSpc>
              <a:buNone/>
            </a:pPr>
            <a:r>
              <a:rPr lang="fa-IR" dirty="0" smtClean="0">
                <a:solidFill>
                  <a:schemeClr val="tx1"/>
                </a:solidFill>
              </a:rPr>
              <a:t>ارزش شناسی              هدف و محتوا</a:t>
            </a:r>
            <a:endParaRPr lang="en-GB" dirty="0">
              <a:solidFill>
                <a:schemeClr val="tx1"/>
              </a:solidFill>
            </a:endParaRPr>
          </a:p>
        </p:txBody>
      </p:sp>
      <p:cxnSp>
        <p:nvCxnSpPr>
          <p:cNvPr id="5" name="Straight Arrow Connector 4"/>
          <p:cNvCxnSpPr/>
          <p:nvPr/>
        </p:nvCxnSpPr>
        <p:spPr>
          <a:xfrm flipH="1">
            <a:off x="6284178" y="5373216"/>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6414751" y="4083589"/>
            <a:ext cx="7495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6300192" y="4797152"/>
            <a:ext cx="792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5293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08720"/>
          </a:xfrm>
        </p:spPr>
        <p:txBody>
          <a:bodyPr/>
          <a:lstStyle/>
          <a:p>
            <a:r>
              <a:rPr lang="fa-IR" dirty="0" smtClean="0">
                <a:cs typeface="+mn-cs"/>
              </a:rPr>
              <a:t>مکتب</a:t>
            </a:r>
            <a:endParaRPr lang="en-GB" dirty="0">
              <a:cs typeface="+mn-cs"/>
            </a:endParaRPr>
          </a:p>
        </p:txBody>
      </p:sp>
      <p:sp>
        <p:nvSpPr>
          <p:cNvPr id="3" name="Content Placeholder 2"/>
          <p:cNvSpPr>
            <a:spLocks noGrp="1"/>
          </p:cNvSpPr>
          <p:nvPr>
            <p:ph idx="1"/>
          </p:nvPr>
        </p:nvSpPr>
        <p:spPr>
          <a:xfrm>
            <a:off x="179512" y="980728"/>
            <a:ext cx="8784976" cy="5760640"/>
          </a:xfrm>
        </p:spPr>
        <p:txBody>
          <a:bodyPr/>
          <a:lstStyle/>
          <a:p>
            <a:pPr marL="0" indent="0" algn="r" rtl="1">
              <a:buNone/>
            </a:pPr>
            <a:r>
              <a:rPr lang="fa-IR" dirty="0" smtClean="0">
                <a:solidFill>
                  <a:schemeClr val="tx1"/>
                </a:solidFill>
              </a:rPr>
              <a:t>مکتب عبارت است از مجموعه آراء و افکاری که دارای تاثیری است از جامعه و دارای پیروانی است در اجرا و عمل. هر مکتب دیدگاههای فلسفی خود را دارد. تفاوت در بینش و هدف باعث تعدد و تنوع مکاتب در جامعه می شود.</a:t>
            </a:r>
          </a:p>
          <a:p>
            <a:pPr marL="0" indent="0" algn="r" rtl="1">
              <a:buNone/>
            </a:pPr>
            <a:endParaRPr lang="fa-IR" dirty="0">
              <a:solidFill>
                <a:schemeClr val="tx1"/>
              </a:solidFill>
            </a:endParaRPr>
          </a:p>
          <a:p>
            <a:pPr marL="0" indent="0" algn="r" rtl="1">
              <a:buNone/>
            </a:pPr>
            <a:r>
              <a:rPr lang="fa-IR" dirty="0" smtClean="0">
                <a:solidFill>
                  <a:schemeClr val="tx1"/>
                </a:solidFill>
              </a:rPr>
              <a:t>مکتبها در امر تربیت موثرند. طرفداران یک مکتب اگر بخواهند اندیشه خود را در جامعه رواج دهند باید پست تربیت را بدست بگیرند و صاحبان اندیشه را وارد امر تربیت کنند و از آن مهمتر کتابهای درسی بنویسند.</a:t>
            </a:r>
          </a:p>
          <a:p>
            <a:pPr marL="0" indent="0" algn="r" rtl="1">
              <a:buNone/>
            </a:pPr>
            <a:endParaRPr lang="fa-IR" dirty="0">
              <a:solidFill>
                <a:schemeClr val="tx1"/>
              </a:solidFill>
            </a:endParaRPr>
          </a:p>
          <a:p>
            <a:pPr marL="0" indent="0" algn="r" rtl="1">
              <a:buNone/>
            </a:pPr>
            <a:r>
              <a:rPr lang="fa-IR" dirty="0" smtClean="0">
                <a:solidFill>
                  <a:schemeClr val="tx1"/>
                </a:solidFill>
              </a:rPr>
              <a:t>هرمکتبی یک فلسفه تربیتی را عرضه می کند که خط زیربنایی یک کشور را مشخص می کند و مدلهای مختلف تربیتی که در جهان وجود دارد به نوعی منشعب از تعدادی فلسفه مشهور تربیتی است.</a:t>
            </a:r>
          </a:p>
          <a:p>
            <a:pPr marL="0" indent="0" algn="r" rtl="1">
              <a:buNone/>
            </a:pPr>
            <a:endParaRPr lang="fa-IR" dirty="0">
              <a:solidFill>
                <a:schemeClr val="tx1"/>
              </a:solidFill>
            </a:endParaRPr>
          </a:p>
          <a:p>
            <a:pPr marL="0" indent="0" algn="r" rtl="1">
              <a:buNone/>
            </a:pPr>
            <a:r>
              <a:rPr lang="fa-IR" dirty="0" smtClean="0">
                <a:solidFill>
                  <a:schemeClr val="tx1"/>
                </a:solidFill>
              </a:rPr>
              <a:t>هدف از بررسی مکاتب فلسفی آشنایی با نکات تربیتی این مکتبهاست.</a:t>
            </a:r>
            <a:endParaRPr lang="en-GB" dirty="0">
              <a:solidFill>
                <a:schemeClr val="tx1"/>
              </a:solidFill>
            </a:endParaRPr>
          </a:p>
        </p:txBody>
      </p:sp>
    </p:spTree>
    <p:extLst>
      <p:ext uri="{BB962C8B-B14F-4D97-AF65-F5344CB8AC3E}">
        <p14:creationId xmlns:p14="http://schemas.microsoft.com/office/powerpoint/2010/main" val="2186767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9497"/>
            <a:ext cx="8568952" cy="1023239"/>
          </a:xfrm>
        </p:spPr>
        <p:txBody>
          <a:bodyPr/>
          <a:lstStyle/>
          <a:p>
            <a:r>
              <a:rPr lang="fa-IR" sz="4400" dirty="0" smtClean="0">
                <a:cs typeface="+mn-cs"/>
              </a:rPr>
              <a:t>مکتب ایده‌آلیسم (پندارگرایی یا آرمانگرایی)</a:t>
            </a:r>
            <a:endParaRPr lang="en-GB" sz="4400" dirty="0">
              <a:cs typeface="+mn-cs"/>
            </a:endParaRPr>
          </a:p>
        </p:txBody>
      </p:sp>
      <p:sp>
        <p:nvSpPr>
          <p:cNvPr id="3" name="Content Placeholder 2"/>
          <p:cNvSpPr>
            <a:spLocks noGrp="1"/>
          </p:cNvSpPr>
          <p:nvPr>
            <p:ph idx="1"/>
          </p:nvPr>
        </p:nvSpPr>
        <p:spPr>
          <a:xfrm>
            <a:off x="107504" y="1052736"/>
            <a:ext cx="8784976" cy="5805264"/>
          </a:xfrm>
        </p:spPr>
        <p:txBody>
          <a:bodyPr/>
          <a:lstStyle/>
          <a:p>
            <a:pPr marL="0" indent="0" algn="r" rtl="1">
              <a:buNone/>
            </a:pPr>
            <a:r>
              <a:rPr lang="fa-IR" dirty="0" smtClean="0">
                <a:solidFill>
                  <a:schemeClr val="tx1"/>
                </a:solidFill>
              </a:rPr>
              <a:t>قدیمی ترین مکتب فلسفی است که ریشه آن به افلاطون (شاگرد سقراط) برمی گردد. به آن مکتب «اصالت روح»، «اصالت ذهن» یا «اصالت تصور» هم می گویند. این مکتب معرفت ذهنی را مقدم بر تجربه حسی می داند و واقعیت را امری نفسانی و ذهنی (وابسته به ذهن) تلقی می کند.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از نظر آرمانگرایان انسان از ذهن و جسم تشکیل شده و روح(ذهن) مقدم برجسم است. آنها معتقدند که </a:t>
            </a:r>
            <a:r>
              <a:rPr lang="fa-IR" dirty="0">
                <a:solidFill>
                  <a:schemeClr val="tx1"/>
                </a:solidFill>
              </a:rPr>
              <a:t>ایده ها محصول ذهن هستند و </a:t>
            </a:r>
            <a:r>
              <a:rPr lang="fa-IR" dirty="0" smtClean="0">
                <a:solidFill>
                  <a:schemeClr val="tx1"/>
                </a:solidFill>
              </a:rPr>
              <a:t>چیزی جز ایده در ذهن انسان وجود ندارد، این ایده ها درونی و غیرقابل تغییرند. ذهن یا روح فناناپذیرند لذا ایده ها پایدار و همیشگیند.</a:t>
            </a:r>
          </a:p>
          <a:p>
            <a:pPr marL="0" indent="0" algn="r" rtl="1">
              <a:buNone/>
            </a:pPr>
            <a:endParaRPr lang="fa-IR" dirty="0" smtClean="0">
              <a:solidFill>
                <a:schemeClr val="tx1"/>
              </a:solidFill>
            </a:endParaRPr>
          </a:p>
          <a:p>
            <a:pPr marL="0" indent="0" algn="r" rtl="1">
              <a:buNone/>
            </a:pPr>
            <a:r>
              <a:rPr lang="fa-IR" dirty="0" smtClean="0">
                <a:solidFill>
                  <a:schemeClr val="tx1"/>
                </a:solidFill>
              </a:rPr>
              <a:t>این مکتب ادعا دارد که جهان روحی مهمتر از جهان مادی است که فانی و از بین رفتنیست. اما جهان روحی یا معنوی دنیای ایده ها و آرمانهایی است که واقعیت ذهن و روح را آشکار می نماید. بنابراین این مکتب برای دنیای تصورات و مفاهیم ذهنی اصالت قائل است.</a:t>
            </a:r>
            <a:endParaRPr lang="en-GB" dirty="0">
              <a:solidFill>
                <a:schemeClr val="tx1"/>
              </a:solidFill>
            </a:endParaRPr>
          </a:p>
        </p:txBody>
      </p:sp>
    </p:spTree>
    <p:extLst>
      <p:ext uri="{BB962C8B-B14F-4D97-AF65-F5344CB8AC3E}">
        <p14:creationId xmlns:p14="http://schemas.microsoft.com/office/powerpoint/2010/main" val="11438539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352928" cy="764704"/>
          </a:xfrm>
        </p:spPr>
        <p:txBody>
          <a:bodyPr/>
          <a:lstStyle/>
          <a:p>
            <a:r>
              <a:rPr lang="fa-IR" sz="4800" dirty="0" smtClean="0">
                <a:latin typeface="Times New Roman" panose="02020603050405020304" pitchFamily="18" charset="0"/>
                <a:cs typeface="Times New Roman" panose="02020603050405020304" pitchFamily="18" charset="0"/>
              </a:rPr>
              <a:t>مبانی فلسفی ایده‌آلیسم</a:t>
            </a:r>
            <a:endParaRPr lang="en-GB" sz="4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548680"/>
            <a:ext cx="9144000" cy="6309320"/>
          </a:xfrm>
        </p:spPr>
        <p:txBody>
          <a:bodyPr>
            <a:noAutofit/>
          </a:bodyPr>
          <a:lstStyle/>
          <a:p>
            <a:pPr marL="457200" indent="-457200" algn="r" rtl="1">
              <a:lnSpc>
                <a:spcPct val="150000"/>
              </a:lnSpc>
              <a:buFont typeface="+mj-lt"/>
              <a:buAutoNum type="arabicPeriod"/>
            </a:pPr>
            <a:r>
              <a:rPr lang="fa-IR" sz="2200" b="1" dirty="0" smtClean="0">
                <a:solidFill>
                  <a:schemeClr val="tx1"/>
                </a:solidFill>
              </a:rPr>
              <a:t>دیدگاههای هستی شناختی ایده‌آلیسم</a:t>
            </a:r>
          </a:p>
          <a:p>
            <a:pPr marL="442913" indent="-266700" algn="r" rtl="1">
              <a:lnSpc>
                <a:spcPct val="150000"/>
              </a:lnSpc>
            </a:pPr>
            <a:r>
              <a:rPr lang="fa-IR" sz="2200" dirty="0" smtClean="0">
                <a:solidFill>
                  <a:schemeClr val="tx1"/>
                </a:solidFill>
              </a:rPr>
              <a:t>یک روح مطلق یا عالمی کبیر وجود دارد که تمام واقعیتهای دیگر از او سرچشمه میگیرند و مظاهر و مجالی از او به شمار می‌آیند</a:t>
            </a:r>
          </a:p>
          <a:p>
            <a:pPr marL="442913" indent="-266700" algn="r" rtl="1">
              <a:lnSpc>
                <a:spcPct val="150000"/>
              </a:lnSpc>
            </a:pPr>
            <a:r>
              <a:rPr lang="fa-IR" sz="2200" dirty="0" smtClean="0">
                <a:solidFill>
                  <a:schemeClr val="tx1"/>
                </a:solidFill>
              </a:rPr>
              <a:t>هرچند عالم جسمانی و جهان ماده واقعیت دارد، اما اساس عالم دیگری است که همان عالم ماورای طبیعت و فراماده است. عالم ماده که آن را حس میکنیم مظاهر یک واقعیت غیرمادی اساسی هستند</a:t>
            </a:r>
          </a:p>
          <a:p>
            <a:pPr marL="442913" indent="-266700" algn="r" rtl="1">
              <a:lnSpc>
                <a:spcPct val="150000"/>
              </a:lnSpc>
            </a:pPr>
            <a:r>
              <a:rPr lang="fa-IR" sz="2200" dirty="0" smtClean="0">
                <a:solidFill>
                  <a:schemeClr val="tx1"/>
                </a:solidFill>
              </a:rPr>
              <a:t>خصیصه جهان ماده تغییر، ناپایداری و فناست در حالیکه خصیصه عالم معنا یا حقیقی ثبات، جاودانگی و بقاست</a:t>
            </a:r>
          </a:p>
          <a:p>
            <a:pPr marL="442913" indent="-266700" algn="r" rtl="1">
              <a:lnSpc>
                <a:spcPct val="150000"/>
              </a:lnSpc>
            </a:pPr>
            <a:r>
              <a:rPr lang="fa-IR" sz="2200" dirty="0" smtClean="0">
                <a:solidFill>
                  <a:schemeClr val="tx1"/>
                </a:solidFill>
              </a:rPr>
              <a:t>در حیطه انسان شناسی، روحانیت خصیصه ذاتی و جاودانه انسان را تشکیل میدهد و ماهیت حقیقی انسان غیر مادی، روحی یا ذهنی است و جزیی است از کل عالم معنوی</a:t>
            </a:r>
          </a:p>
          <a:p>
            <a:pPr marL="442913" indent="-266700" algn="r" rtl="1"/>
            <a:r>
              <a:rPr lang="fa-IR" sz="2200" dirty="0" smtClean="0">
                <a:solidFill>
                  <a:schemeClr val="tx1"/>
                </a:solidFill>
              </a:rPr>
              <a:t>مهمترین ویژگی انسان(یعنی ذهن یا روح) قابل اندازه‌گیری یا وارسی عینی نیست</a:t>
            </a:r>
          </a:p>
          <a:p>
            <a:pPr marL="442913" indent="-266700" algn="r" rtl="1"/>
            <a:r>
              <a:rPr lang="fa-IR" sz="2200" dirty="0" smtClean="0">
                <a:solidFill>
                  <a:schemeClr val="tx1"/>
                </a:solidFill>
              </a:rPr>
              <a:t>انسان روحانیت الحدوث و البقاست (روح او قبل از جسم او خلق شده و روح اوباقی است)</a:t>
            </a:r>
            <a:endParaRPr lang="en-GB" sz="2200" dirty="0">
              <a:solidFill>
                <a:schemeClr val="tx1"/>
              </a:solidFill>
            </a:endParaRPr>
          </a:p>
        </p:txBody>
      </p:sp>
    </p:spTree>
    <p:extLst>
      <p:ext uri="{BB962C8B-B14F-4D97-AF65-F5344CB8AC3E}">
        <p14:creationId xmlns:p14="http://schemas.microsoft.com/office/powerpoint/2010/main" val="2540160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80920" cy="116632"/>
          </a:xfrm>
        </p:spPr>
        <p:txBody>
          <a:bodyPr/>
          <a:lstStyle/>
          <a:p>
            <a:endParaRPr lang="en-GB" dirty="0"/>
          </a:p>
        </p:txBody>
      </p:sp>
      <p:sp>
        <p:nvSpPr>
          <p:cNvPr id="3" name="Content Placeholder 2"/>
          <p:cNvSpPr>
            <a:spLocks noGrp="1"/>
          </p:cNvSpPr>
          <p:nvPr>
            <p:ph idx="1"/>
          </p:nvPr>
        </p:nvSpPr>
        <p:spPr>
          <a:xfrm>
            <a:off x="0" y="0"/>
            <a:ext cx="9144000" cy="6858000"/>
          </a:xfrm>
        </p:spPr>
        <p:txBody>
          <a:bodyPr>
            <a:noAutofit/>
          </a:bodyPr>
          <a:lstStyle/>
          <a:p>
            <a:pPr marL="457200" indent="-457200" algn="r" rtl="1">
              <a:lnSpc>
                <a:spcPct val="150000"/>
              </a:lnSpc>
              <a:buFont typeface="+mj-lt"/>
              <a:buAutoNum type="arabicPeriod" startAt="2"/>
            </a:pPr>
            <a:r>
              <a:rPr lang="fa-IR" sz="2300" b="1" dirty="0" smtClean="0">
                <a:solidFill>
                  <a:schemeClr val="tx1"/>
                </a:solidFill>
              </a:rPr>
              <a:t>دیدگاههای معرفت شناختی ایده‌آلیسم</a:t>
            </a:r>
          </a:p>
          <a:p>
            <a:pPr marL="442913" indent="-266700" algn="r" rtl="1">
              <a:lnSpc>
                <a:spcPct val="150000"/>
              </a:lnSpc>
            </a:pPr>
            <a:r>
              <a:rPr lang="fa-IR" sz="2300" dirty="0" smtClean="0">
                <a:solidFill>
                  <a:schemeClr val="tx1"/>
                </a:solidFill>
              </a:rPr>
              <a:t>جهان حقیقی دائمی و منظم است اما جهان ماده به علت ناپایدار و بی ثبات بودن، نسخه ای درهم برهم و مغشوش از عالم فراماده است. بنابراین معرفت حسی (که موضوع آن شناخت پدیده های متغیر، مادی و جزیی است) نامطمئن و ناقص است. پس معرفت حقیقی، مطمئن و کامل معرفت عقلی است. بنابراین تقدم و اولویت با علوم و معارف نظری و انتزاعی است</a:t>
            </a:r>
          </a:p>
          <a:p>
            <a:pPr marL="442913" indent="-266700" algn="r" rtl="1">
              <a:lnSpc>
                <a:spcPct val="150000"/>
              </a:lnSpc>
            </a:pPr>
            <a:r>
              <a:rPr lang="fa-IR" sz="2300" dirty="0" smtClean="0">
                <a:solidFill>
                  <a:schemeClr val="tx1"/>
                </a:solidFill>
              </a:rPr>
              <a:t>ایده‌‌آلیستها ضمن پذیرش امکان شناخت، روش آن را عقلانی می دانند</a:t>
            </a:r>
          </a:p>
          <a:p>
            <a:pPr marL="442913" indent="-266700" algn="r" rtl="1">
              <a:lnSpc>
                <a:spcPct val="150000"/>
              </a:lnSpc>
            </a:pPr>
            <a:r>
              <a:rPr lang="fa-IR" sz="2300" dirty="0" smtClean="0">
                <a:solidFill>
                  <a:schemeClr val="tx1"/>
                </a:solidFill>
              </a:rPr>
              <a:t>با توجه به رویکرد انسان شناختی افلاطونی که:</a:t>
            </a:r>
          </a:p>
          <a:p>
            <a:pPr marL="811213" indent="-280988" algn="r" rtl="1">
              <a:buFont typeface="Courier New" panose="02070309020205020404" pitchFamily="49" charset="0"/>
              <a:buChar char="o"/>
            </a:pPr>
            <a:r>
              <a:rPr lang="fa-IR" sz="2300" dirty="0" smtClean="0">
                <a:solidFill>
                  <a:schemeClr val="tx1"/>
                </a:solidFill>
              </a:rPr>
              <a:t>انسان روحانیت الحدوث است</a:t>
            </a:r>
          </a:p>
          <a:p>
            <a:pPr marL="811213" indent="-280988" algn="r" rtl="1">
              <a:buFont typeface="Courier New" panose="02070309020205020404" pitchFamily="49" charset="0"/>
              <a:buChar char="o"/>
            </a:pPr>
            <a:r>
              <a:rPr lang="fa-IR" sz="2300" dirty="0" smtClean="0">
                <a:solidFill>
                  <a:schemeClr val="tx1"/>
                </a:solidFill>
              </a:rPr>
              <a:t>در نشئه روحانی، پیش از تولد حقایق و ایده ها و مفاهیم را می دانسته (درون ذات او حضور داشتند)</a:t>
            </a:r>
          </a:p>
          <a:p>
            <a:pPr marL="811213" indent="-280988" algn="r" rtl="1">
              <a:buFont typeface="Courier New" panose="02070309020205020404" pitchFamily="49" charset="0"/>
              <a:buChar char="o"/>
            </a:pPr>
            <a:r>
              <a:rPr lang="fa-IR" sz="2300" dirty="0" smtClean="0">
                <a:solidFill>
                  <a:schemeClr val="tx1"/>
                </a:solidFill>
              </a:rPr>
              <a:t>با ورود به عالم ماده و ضربه تولد دانستنی های خود را فراموش کرده</a:t>
            </a:r>
          </a:p>
          <a:p>
            <a:pPr marL="176213" indent="0" algn="r" rtl="1">
              <a:lnSpc>
                <a:spcPct val="150000"/>
              </a:lnSpc>
              <a:buNone/>
            </a:pPr>
            <a:r>
              <a:rPr lang="fa-IR" sz="2300" dirty="0" smtClean="0">
                <a:solidFill>
                  <a:schemeClr val="tx1"/>
                </a:solidFill>
              </a:rPr>
              <a:t>شناخت در این عالم بازشناسی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Recognition </a:t>
            </a:r>
            <a:r>
              <a:rPr lang="fa-IR" sz="2300" dirty="0" smtClean="0">
                <a:solidFill>
                  <a:schemeClr val="tx1"/>
                </a:solidFill>
              </a:rPr>
              <a:t> است نه شناسایی</a:t>
            </a:r>
            <a:r>
              <a:rPr lang="en-GB" sz="2300" dirty="0" smtClean="0">
                <a:solidFill>
                  <a:schemeClr val="tx1"/>
                </a:solidFill>
                <a:latin typeface="Times New Roman" panose="02020603050405020304" pitchFamily="18" charset="0"/>
                <a:cs typeface="Times New Roman" panose="02020603050405020304" pitchFamily="18" charset="0"/>
              </a:rPr>
              <a:t>Cognition </a:t>
            </a:r>
            <a:r>
              <a:rPr lang="fa-IR" sz="2300" dirty="0" smtClean="0">
                <a:solidFill>
                  <a:schemeClr val="tx1"/>
                </a:solidFill>
                <a:latin typeface="Times New Roman" panose="02020603050405020304" pitchFamily="18" charset="0"/>
                <a:cs typeface="Times New Roman" panose="02020603050405020304" pitchFamily="18" charset="0"/>
              </a:rPr>
              <a:t> </a:t>
            </a:r>
            <a:r>
              <a:rPr lang="fa-IR" sz="2300" dirty="0" smtClean="0">
                <a:solidFill>
                  <a:schemeClr val="tx1"/>
                </a:solidFill>
              </a:rPr>
              <a:t>و یادآوری </a:t>
            </a:r>
            <a:r>
              <a:rPr lang="en-GB" sz="2300" dirty="0" smtClean="0">
                <a:solidFill>
                  <a:schemeClr val="tx1"/>
                </a:solidFill>
                <a:latin typeface="Times New Roman" panose="02020603050405020304" pitchFamily="18" charset="0"/>
                <a:cs typeface="Times New Roman" panose="02020603050405020304" pitchFamily="18" charset="0"/>
              </a:rPr>
              <a:t>Remembering</a:t>
            </a:r>
            <a:r>
              <a:rPr lang="en-GB" sz="2300" dirty="0" smtClean="0">
                <a:solidFill>
                  <a:schemeClr val="tx1"/>
                </a:solidFill>
              </a:rPr>
              <a:t> </a:t>
            </a:r>
            <a:r>
              <a:rPr lang="fa-IR" sz="2300" dirty="0" smtClean="0">
                <a:solidFill>
                  <a:schemeClr val="tx1"/>
                </a:solidFill>
              </a:rPr>
              <a:t> است نه یادگیری</a:t>
            </a:r>
            <a:r>
              <a:rPr lang="en-GB" sz="2300" dirty="0" smtClean="0">
                <a:solidFill>
                  <a:schemeClr val="tx1"/>
                </a:solidFill>
              </a:rPr>
              <a:t> </a:t>
            </a:r>
            <a:r>
              <a:rPr lang="en-GB" sz="2300" dirty="0" smtClean="0">
                <a:solidFill>
                  <a:schemeClr val="tx1"/>
                </a:solidFill>
                <a:latin typeface="Times New Roman" panose="02020603050405020304" pitchFamily="18" charset="0"/>
                <a:cs typeface="Times New Roman" panose="02020603050405020304" pitchFamily="18" charset="0"/>
              </a:rPr>
              <a:t>Learning </a:t>
            </a:r>
            <a:endParaRPr lang="en-GB" sz="23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5486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457200" y="908720"/>
            <a:ext cx="8219256" cy="5217443"/>
          </a:xfrm>
        </p:spPr>
        <p:txBody>
          <a:bodyPr/>
          <a:lstStyle/>
          <a:p>
            <a:pPr marL="457200" indent="-457200" algn="r" rtl="1">
              <a:lnSpc>
                <a:spcPct val="150000"/>
              </a:lnSpc>
              <a:buFont typeface="+mj-lt"/>
              <a:buAutoNum type="arabicPeriod" startAt="3"/>
            </a:pPr>
            <a:r>
              <a:rPr lang="fa-IR" b="1" dirty="0">
                <a:solidFill>
                  <a:schemeClr val="tx1"/>
                </a:solidFill>
              </a:rPr>
              <a:t>دیدگاههای </a:t>
            </a:r>
            <a:r>
              <a:rPr lang="fa-IR" b="1" dirty="0" smtClean="0">
                <a:solidFill>
                  <a:schemeClr val="tx1"/>
                </a:solidFill>
              </a:rPr>
              <a:t>ارزش </a:t>
            </a:r>
            <a:r>
              <a:rPr lang="fa-IR" b="1" dirty="0">
                <a:solidFill>
                  <a:schemeClr val="tx1"/>
                </a:solidFill>
              </a:rPr>
              <a:t>شناختی ایده‌آلیسم</a:t>
            </a:r>
          </a:p>
          <a:p>
            <a:pPr algn="r" rtl="1">
              <a:lnSpc>
                <a:spcPct val="150000"/>
              </a:lnSpc>
            </a:pPr>
            <a:r>
              <a:rPr lang="fa-IR" dirty="0" smtClean="0">
                <a:solidFill>
                  <a:schemeClr val="tx1"/>
                </a:solidFill>
              </a:rPr>
              <a:t>ارزشها در ساختار جهان و در ذات اشیاء، پدیده ها و امور وجود دارند. پس انسانها ارزشها را خلق نمی کنند بلکه آنها را کشف می کنند. </a:t>
            </a:r>
          </a:p>
          <a:p>
            <a:pPr algn="r" rtl="1">
              <a:lnSpc>
                <a:spcPct val="150000"/>
              </a:lnSpc>
            </a:pPr>
            <a:r>
              <a:rPr lang="fa-IR" dirty="0" smtClean="0">
                <a:solidFill>
                  <a:schemeClr val="tx1"/>
                </a:solidFill>
              </a:rPr>
              <a:t>ارزشها مطلق، ابدی، لایتغیر و کلی هستند</a:t>
            </a:r>
          </a:p>
          <a:p>
            <a:pPr algn="r" rtl="1">
              <a:lnSpc>
                <a:spcPct val="150000"/>
              </a:lnSpc>
            </a:pPr>
            <a:r>
              <a:rPr lang="fa-IR" dirty="0" smtClean="0">
                <a:solidFill>
                  <a:schemeClr val="tx1"/>
                </a:solidFill>
              </a:rPr>
              <a:t>ارزشها شامل ارزش عقلانی،  ارزشهای اخلاقی و ارزشهای زیباشناختی هستند (حقیقت، خوبی یا خیر و زیبایی)</a:t>
            </a:r>
          </a:p>
          <a:p>
            <a:pPr algn="r" rtl="1">
              <a:lnSpc>
                <a:spcPct val="150000"/>
              </a:lnSpc>
            </a:pPr>
            <a:r>
              <a:rPr lang="fa-IR" dirty="0" smtClean="0">
                <a:solidFill>
                  <a:schemeClr val="tx1"/>
                </a:solidFill>
              </a:rPr>
              <a:t>بالاترین مرتبه ارزشها ارزشهای اخلاقی هستند</a:t>
            </a:r>
            <a:endParaRPr lang="en-GB" dirty="0">
              <a:solidFill>
                <a:schemeClr val="tx1"/>
              </a:solidFill>
            </a:endParaRPr>
          </a:p>
        </p:txBody>
      </p:sp>
    </p:spTree>
    <p:extLst>
      <p:ext uri="{BB962C8B-B14F-4D97-AF65-F5344CB8AC3E}">
        <p14:creationId xmlns:p14="http://schemas.microsoft.com/office/powerpoint/2010/main" val="1403135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96752"/>
          </a:xfrm>
        </p:spPr>
        <p:txBody>
          <a:bodyPr/>
          <a:lstStyle/>
          <a:p>
            <a:r>
              <a:rPr lang="fa-IR" sz="4400" dirty="0" smtClean="0">
                <a:cs typeface="+mn-cs"/>
              </a:rPr>
              <a:t>آرای تربیتی ایده‌آلیسم</a:t>
            </a:r>
            <a:endParaRPr lang="en-GB" sz="4400" dirty="0">
              <a:cs typeface="+mn-cs"/>
            </a:endParaRPr>
          </a:p>
        </p:txBody>
      </p:sp>
      <p:sp>
        <p:nvSpPr>
          <p:cNvPr id="3" name="Content Placeholder 2"/>
          <p:cNvSpPr>
            <a:spLocks noGrp="1"/>
          </p:cNvSpPr>
          <p:nvPr>
            <p:ph idx="1"/>
          </p:nvPr>
        </p:nvSpPr>
        <p:spPr>
          <a:xfrm>
            <a:off x="457200" y="1628800"/>
            <a:ext cx="8363272" cy="4968552"/>
          </a:xfrm>
        </p:spPr>
        <p:txBody>
          <a:bodyPr/>
          <a:lstStyle/>
          <a:p>
            <a:pPr marL="457200" indent="-457200" algn="r" rtl="1">
              <a:lnSpc>
                <a:spcPct val="150000"/>
              </a:lnSpc>
              <a:buFont typeface="+mj-lt"/>
              <a:buAutoNum type="arabicParenR"/>
            </a:pPr>
            <a:r>
              <a:rPr lang="fa-IR" b="1" dirty="0" smtClean="0">
                <a:solidFill>
                  <a:schemeClr val="tx1"/>
                </a:solidFill>
              </a:rPr>
              <a:t>هدفهای تربیتی (برگرفته از هستی شناسی و ارزش شناسی):</a:t>
            </a:r>
            <a:endParaRPr lang="en-GB" b="1" dirty="0" smtClean="0">
              <a:solidFill>
                <a:schemeClr val="tx1"/>
              </a:solidFill>
            </a:endParaRPr>
          </a:p>
          <a:p>
            <a:pPr marL="530225" indent="-265113" algn="r" rtl="1">
              <a:lnSpc>
                <a:spcPct val="150000"/>
              </a:lnSpc>
              <a:buFont typeface="Wingdings" panose="05000000000000000000" pitchFamily="2" charset="2"/>
              <a:buChar char="§"/>
            </a:pPr>
            <a:r>
              <a:rPr lang="fa-IR" dirty="0" smtClean="0">
                <a:solidFill>
                  <a:schemeClr val="tx1"/>
                </a:solidFill>
              </a:rPr>
              <a:t>پرورش عقل و اندیشه دانش آموز</a:t>
            </a:r>
          </a:p>
          <a:p>
            <a:pPr marL="530225" indent="-265113" algn="r" rtl="1">
              <a:lnSpc>
                <a:spcPct val="150000"/>
              </a:lnSpc>
              <a:buFont typeface="Wingdings" panose="05000000000000000000" pitchFamily="2" charset="2"/>
              <a:buChar char="§"/>
            </a:pPr>
            <a:r>
              <a:rPr lang="fa-IR" dirty="0" smtClean="0">
                <a:solidFill>
                  <a:schemeClr val="tx1"/>
                </a:solidFill>
              </a:rPr>
              <a:t>شکوفایی و تحقق ماهیت ذاتی و درونی فرد (خودشکوفایی و خودآگاهی)</a:t>
            </a:r>
          </a:p>
          <a:p>
            <a:pPr marL="530225" indent="-265113" algn="r" rtl="1">
              <a:lnSpc>
                <a:spcPct val="150000"/>
              </a:lnSpc>
              <a:buFont typeface="Wingdings" panose="05000000000000000000" pitchFamily="2" charset="2"/>
              <a:buChar char="§"/>
            </a:pPr>
            <a:r>
              <a:rPr lang="fa-IR" dirty="0" smtClean="0">
                <a:solidFill>
                  <a:schemeClr val="tx1"/>
                </a:solidFill>
              </a:rPr>
              <a:t>ایجاد محیط معنوی و روحانی جهت توسعه روانی، اخلاقی و معنوی فرد</a:t>
            </a:r>
          </a:p>
          <a:p>
            <a:pPr marL="530225" indent="-265113" algn="r" rtl="1">
              <a:lnSpc>
                <a:spcPct val="150000"/>
              </a:lnSpc>
              <a:buFont typeface="Wingdings" panose="05000000000000000000" pitchFamily="2" charset="2"/>
              <a:buChar char="§"/>
            </a:pPr>
            <a:r>
              <a:rPr lang="fa-IR" dirty="0" smtClean="0">
                <a:solidFill>
                  <a:schemeClr val="tx1"/>
                </a:solidFill>
              </a:rPr>
              <a:t>رشد منش اخلاقی متناسب با ارزشها و هنجارهای فرازمانی و فرامکانی یا ترغیب به حقیقت جویی، گرایش به خیر و نیکی و زیبایی</a:t>
            </a:r>
          </a:p>
        </p:txBody>
      </p:sp>
    </p:spTree>
    <p:extLst>
      <p:ext uri="{BB962C8B-B14F-4D97-AF65-F5344CB8AC3E}">
        <p14:creationId xmlns:p14="http://schemas.microsoft.com/office/powerpoint/2010/main" val="37833365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188640"/>
          </a:xfrm>
        </p:spPr>
        <p:txBody>
          <a:bodyPr/>
          <a:lstStyle/>
          <a:p>
            <a:endParaRPr lang="en-GB" dirty="0"/>
          </a:p>
        </p:txBody>
      </p:sp>
      <p:sp>
        <p:nvSpPr>
          <p:cNvPr id="3" name="Content Placeholder 2"/>
          <p:cNvSpPr>
            <a:spLocks noGrp="1"/>
          </p:cNvSpPr>
          <p:nvPr>
            <p:ph idx="1"/>
          </p:nvPr>
        </p:nvSpPr>
        <p:spPr>
          <a:xfrm>
            <a:off x="179512" y="548680"/>
            <a:ext cx="8856984" cy="5976664"/>
          </a:xfrm>
        </p:spPr>
        <p:txBody>
          <a:bodyPr>
            <a:normAutofit/>
          </a:bodyPr>
          <a:lstStyle/>
          <a:p>
            <a:pPr marL="457200" indent="-457200" algn="r" rtl="1">
              <a:lnSpc>
                <a:spcPct val="150000"/>
              </a:lnSpc>
              <a:buFont typeface="+mj-lt"/>
              <a:buAutoNum type="arabicParenR" startAt="2"/>
            </a:pPr>
            <a:r>
              <a:rPr lang="fa-IR" b="1" dirty="0">
                <a:solidFill>
                  <a:schemeClr val="tx1"/>
                </a:solidFill>
              </a:rPr>
              <a:t>برنامه درسی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برنامه درسی متشکل از تعدادی موضوعات یا علوم تخصصی جداگانه و مجزاست</a:t>
            </a:r>
          </a:p>
          <a:p>
            <a:pPr marL="442913" indent="-266700" algn="r" rtl="1">
              <a:lnSpc>
                <a:spcPct val="150000"/>
              </a:lnSpc>
              <a:buFont typeface="Wingdings" panose="05000000000000000000" pitchFamily="2" charset="2"/>
              <a:buChar char="§"/>
            </a:pPr>
            <a:r>
              <a:rPr lang="fa-IR" dirty="0" smtClean="0">
                <a:solidFill>
                  <a:schemeClr val="tx1"/>
                </a:solidFill>
              </a:rPr>
              <a:t>این علوم دارای سلسله مراتب هستند که راس آنها معارف کلی مانند فلسفه و الهیات است</a:t>
            </a:r>
          </a:p>
          <a:p>
            <a:pPr marL="442913" indent="-266700" algn="r" rtl="1">
              <a:lnSpc>
                <a:spcPct val="150000"/>
              </a:lnSpc>
              <a:buFont typeface="Wingdings" panose="05000000000000000000" pitchFamily="2" charset="2"/>
              <a:buChar char="§"/>
            </a:pPr>
            <a:r>
              <a:rPr lang="fa-IR" dirty="0" smtClean="0">
                <a:solidFill>
                  <a:schemeClr val="tx1"/>
                </a:solidFill>
              </a:rPr>
              <a:t>هرچند برنامه درسی از رشته های جداگانه و متمایز تشکیل می شوند اما متناسب با مبانی هستی شناسی و معرفت شناسی ایده‌آلیستها معتقدند که برنامه درسی در کلیت خود باید تجلی کامل از روح مطلق باشد و در مجموع دیدگاهی منظم، منسجم وهماهنگ در فرد ایجاد کند </a:t>
            </a:r>
          </a:p>
          <a:p>
            <a:pPr marL="442913" indent="-266700" algn="r" rtl="1">
              <a:lnSpc>
                <a:spcPct val="150000"/>
              </a:lnSpc>
              <a:buFont typeface="Wingdings" panose="05000000000000000000" pitchFamily="2" charset="2"/>
              <a:buChar char="§"/>
            </a:pPr>
            <a:r>
              <a:rPr lang="fa-IR" dirty="0" smtClean="0">
                <a:solidFill>
                  <a:schemeClr val="tx1"/>
                </a:solidFill>
              </a:rPr>
              <a:t>تاکید بر علوم نظری و انتزاعی است مانند ریاضیات</a:t>
            </a:r>
          </a:p>
          <a:p>
            <a:pPr marL="176213" indent="0" algn="r" rtl="1">
              <a:lnSpc>
                <a:spcPct val="150000"/>
              </a:lnSpc>
              <a:buNone/>
            </a:pPr>
            <a:r>
              <a:rPr lang="fa-IR" dirty="0" smtClean="0">
                <a:solidFill>
                  <a:schemeClr val="tx1"/>
                </a:solidFill>
              </a:rPr>
              <a:t> </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40167441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116632"/>
            <a:ext cx="8712968" cy="6624736"/>
          </a:xfrm>
        </p:spPr>
        <p:txBody>
          <a:bodyPr/>
          <a:lstStyle/>
          <a:p>
            <a:pPr marL="457200" indent="-457200" algn="r" rtl="1">
              <a:lnSpc>
                <a:spcPct val="150000"/>
              </a:lnSpc>
              <a:buFont typeface="+mj-lt"/>
              <a:buAutoNum type="arabicParenR" startAt="3"/>
            </a:pPr>
            <a:r>
              <a:rPr lang="fa-IR" b="1" dirty="0">
                <a:solidFill>
                  <a:schemeClr val="tx1"/>
                </a:solidFill>
              </a:rPr>
              <a:t>نقش مربی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معلم نقش اساسی و محوری در تربیت دارد به طوریکه تربیت در این مکتب معلم محور است</a:t>
            </a:r>
          </a:p>
          <a:p>
            <a:pPr marL="442913" indent="-266700" algn="r" rtl="1">
              <a:lnSpc>
                <a:spcPct val="150000"/>
              </a:lnSpc>
              <a:buFont typeface="Wingdings" panose="05000000000000000000" pitchFamily="2" charset="2"/>
              <a:buChar char="§"/>
            </a:pPr>
            <a:r>
              <a:rPr lang="fa-IR" dirty="0" smtClean="0">
                <a:solidFill>
                  <a:schemeClr val="tx1"/>
                </a:solidFill>
              </a:rPr>
              <a:t> معلم باید خود یک شخصیت آرمانی و الگویی (نماد معنوی) برای دانش آموزان داشته باشد و مظهر کاملی از ارزشها باشد</a:t>
            </a:r>
          </a:p>
          <a:p>
            <a:pPr marL="442913" indent="-266700" algn="r" rtl="1">
              <a:lnSpc>
                <a:spcPct val="150000"/>
              </a:lnSpc>
              <a:buFont typeface="Wingdings" panose="05000000000000000000" pitchFamily="2" charset="2"/>
              <a:buChar char="§"/>
            </a:pPr>
            <a:r>
              <a:rPr lang="fa-IR" dirty="0" smtClean="0">
                <a:solidFill>
                  <a:schemeClr val="tx1"/>
                </a:solidFill>
              </a:rPr>
              <a:t>ایده‌آلیسم معلم را مرشد و راهنمایی که متربی را از تاریکی جهل به روشنایی هدایت می کند، می داند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در فرآیندهای یادگیری صاحب نظر بوده و تخصص را با اشتیاق درآمیزد و علاقع به یادگیری را در دانش آموز ایجاد کند</a:t>
            </a:r>
          </a:p>
          <a:p>
            <a:pPr marL="442913" indent="-266700" algn="r" rtl="1">
              <a:lnSpc>
                <a:spcPct val="150000"/>
              </a:lnSpc>
              <a:buFont typeface="Wingdings" panose="05000000000000000000" pitchFamily="2" charset="2"/>
              <a:buChar char="§"/>
            </a:pPr>
            <a:r>
              <a:rPr lang="fa-IR" dirty="0" smtClean="0">
                <a:solidFill>
                  <a:schemeClr val="tx1"/>
                </a:solidFill>
              </a:rPr>
              <a:t>معلم باید اهمیت اخلاقی تدریس را در هدف آن که به کمال رساندن انسانهاست بداند</a:t>
            </a:r>
          </a:p>
          <a:p>
            <a:pPr marL="442913" indent="-266700" algn="r" rtl="1">
              <a:lnSpc>
                <a:spcPct val="150000"/>
              </a:lnSpc>
              <a:buFont typeface="Wingdings" panose="05000000000000000000" pitchFamily="2" charset="2"/>
              <a:buChar char="§"/>
            </a:pPr>
            <a:endParaRPr lang="fa-IR" dirty="0">
              <a:solidFill>
                <a:schemeClr val="tx1"/>
              </a:solidFill>
            </a:endParaRPr>
          </a:p>
          <a:p>
            <a:endParaRPr lang="en-GB" dirty="0"/>
          </a:p>
        </p:txBody>
      </p:sp>
    </p:spTree>
    <p:extLst>
      <p:ext uri="{BB962C8B-B14F-4D97-AF65-F5344CB8AC3E}">
        <p14:creationId xmlns:p14="http://schemas.microsoft.com/office/powerpoint/2010/main" val="39861217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251520" y="188640"/>
            <a:ext cx="8640960" cy="6669360"/>
          </a:xfrm>
        </p:spPr>
        <p:txBody>
          <a:bodyPr/>
          <a:lstStyle/>
          <a:p>
            <a:pPr marL="457200" indent="-457200" algn="r" rtl="1">
              <a:lnSpc>
                <a:spcPct val="150000"/>
              </a:lnSpc>
              <a:buFont typeface="+mj-lt"/>
              <a:buAutoNum type="arabicParenR" startAt="4"/>
            </a:pPr>
            <a:r>
              <a:rPr lang="fa-IR" b="1" dirty="0">
                <a:solidFill>
                  <a:schemeClr val="tx1"/>
                </a:solidFill>
              </a:rPr>
              <a:t>روش تدریس (برگرفته از معرفت شناسی</a:t>
            </a:r>
            <a:r>
              <a:rPr lang="fa-IR" b="1" dirty="0" smtClean="0">
                <a:solidFill>
                  <a:schemeClr val="tx1"/>
                </a:solidFill>
              </a:rPr>
              <a:t>):</a:t>
            </a:r>
          </a:p>
          <a:p>
            <a:pPr marL="442913" indent="-266700" algn="r" rtl="1">
              <a:lnSpc>
                <a:spcPct val="150000"/>
              </a:lnSpc>
              <a:buFont typeface="Wingdings" panose="05000000000000000000" pitchFamily="2" charset="2"/>
              <a:buChar char="§"/>
            </a:pPr>
            <a:r>
              <a:rPr lang="fa-IR" dirty="0" smtClean="0">
                <a:solidFill>
                  <a:schemeClr val="tx1"/>
                </a:solidFill>
              </a:rPr>
              <a:t>از یک روش خاص استفاده نمی کنند، از روشهای متعددی بر اساس اهداف تربیتی بهره میگیرند</a:t>
            </a:r>
          </a:p>
          <a:p>
            <a:pPr marL="442913" indent="-266700" algn="r" rtl="1">
              <a:lnSpc>
                <a:spcPct val="150000"/>
              </a:lnSpc>
              <a:buFont typeface="Wingdings" panose="05000000000000000000" pitchFamily="2" charset="2"/>
              <a:buChar char="§"/>
            </a:pPr>
            <a:r>
              <a:rPr lang="fa-IR" dirty="0" smtClean="0">
                <a:solidFill>
                  <a:schemeClr val="tx1"/>
                </a:solidFill>
              </a:rPr>
              <a:t>روشهای تدریس با ذهن و انتزاعات سروکار دارد و موجبات رشد ذهنی فرد را فراهم میکند</a:t>
            </a:r>
          </a:p>
          <a:p>
            <a:pPr marL="442913" indent="-266700" algn="r" rtl="1">
              <a:lnSpc>
                <a:spcPct val="150000"/>
              </a:lnSpc>
              <a:buFont typeface="Wingdings" panose="05000000000000000000" pitchFamily="2" charset="2"/>
              <a:buChar char="§"/>
            </a:pPr>
            <a:r>
              <a:rPr lang="fa-IR" dirty="0" smtClean="0">
                <a:solidFill>
                  <a:schemeClr val="tx1"/>
                </a:solidFill>
              </a:rPr>
              <a:t>با توجه به نقش محوری معلم روشهایی استفاده می شود که در آن معلم نقش بالایی داشته باشد</a:t>
            </a:r>
          </a:p>
          <a:p>
            <a:pPr marL="442913" indent="-266700" algn="r" rtl="1">
              <a:lnSpc>
                <a:spcPct val="150000"/>
              </a:lnSpc>
              <a:buFont typeface="Wingdings" panose="05000000000000000000" pitchFamily="2" charset="2"/>
              <a:buChar char="§"/>
            </a:pPr>
            <a:r>
              <a:rPr lang="fa-IR" dirty="0" smtClean="0">
                <a:solidFill>
                  <a:schemeClr val="tx1"/>
                </a:solidFill>
              </a:rPr>
              <a:t>روشها تاکید زیاد بر علایق و رغبتهای درونی و ذاتی فرد دارد</a:t>
            </a:r>
          </a:p>
          <a:p>
            <a:pPr marL="442913" indent="-266700" algn="r" rtl="1">
              <a:lnSpc>
                <a:spcPct val="150000"/>
              </a:lnSpc>
              <a:buFont typeface="Wingdings" panose="05000000000000000000" pitchFamily="2" charset="2"/>
              <a:buChar char="§"/>
            </a:pPr>
            <a:r>
              <a:rPr lang="fa-IR" dirty="0" smtClean="0">
                <a:solidFill>
                  <a:schemeClr val="tx1"/>
                </a:solidFill>
              </a:rPr>
              <a:t>به این علت که یادگیری از سنخ بازشناسی است روشها به دانش آموز کمک می کند که به خودکاوی درون نگرانه و بررسی محتویات ذهنی خویش بپردازد</a:t>
            </a:r>
          </a:p>
          <a:p>
            <a:pPr marL="442913" indent="-266700" algn="r" rtl="1">
              <a:lnSpc>
                <a:spcPct val="150000"/>
              </a:lnSpc>
              <a:buFont typeface="Wingdings" panose="05000000000000000000" pitchFamily="2" charset="2"/>
              <a:buChar char="§"/>
            </a:pPr>
            <a:r>
              <a:rPr lang="fa-IR" dirty="0" smtClean="0">
                <a:solidFill>
                  <a:schemeClr val="tx1"/>
                </a:solidFill>
              </a:rPr>
              <a:t>این روشها شامل روش دیالکتیک، سخنرانی و مباحثه می شوند</a:t>
            </a:r>
          </a:p>
          <a:p>
            <a:pPr marL="442913" indent="-266700" algn="r" rtl="1">
              <a:lnSpc>
                <a:spcPct val="150000"/>
              </a:lnSpc>
              <a:buFont typeface="Wingdings" panose="05000000000000000000" pitchFamily="2" charset="2"/>
              <a:buChar char="§"/>
            </a:pPr>
            <a:endParaRPr lang="fa-IR" dirty="0" smtClean="0">
              <a:solidFill>
                <a:schemeClr val="tx1"/>
              </a:solidFill>
            </a:endParaRPr>
          </a:p>
          <a:p>
            <a:pPr marL="442913" indent="-266700" algn="r" rtl="1">
              <a:lnSpc>
                <a:spcPct val="150000"/>
              </a:lnSpc>
              <a:buFont typeface="Wingdings" panose="05000000000000000000" pitchFamily="2" charset="2"/>
              <a:buChar char="§"/>
            </a:pPr>
            <a:endParaRPr lang="en-GB"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748442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07504" y="0"/>
            <a:ext cx="8856984" cy="6669360"/>
          </a:xfrm>
        </p:spPr>
        <p:txBody>
          <a:bodyPr>
            <a:noAutofit/>
          </a:bodyPr>
          <a:lstStyle/>
          <a:p>
            <a:pPr algn="r" rtl="1">
              <a:lnSpc>
                <a:spcPct val="150000"/>
              </a:lnSpc>
              <a:buFont typeface="Courier New" panose="02070309020205020404" pitchFamily="49" charset="0"/>
              <a:buChar char="o"/>
            </a:pPr>
            <a:r>
              <a:rPr lang="fa-IR" sz="2300" dirty="0" smtClean="0">
                <a:solidFill>
                  <a:schemeClr val="tx1"/>
                </a:solidFill>
              </a:rPr>
              <a:t>روش دیالکتیک (پرسش و پاسخ یا گفت و شنود سقراطی)</a:t>
            </a:r>
          </a:p>
          <a:p>
            <a:pPr marL="0" indent="0" algn="r" rtl="1">
              <a:lnSpc>
                <a:spcPct val="150000"/>
              </a:lnSpc>
              <a:buNone/>
            </a:pPr>
            <a:r>
              <a:rPr lang="fa-IR" sz="2300" dirty="0" smtClean="0">
                <a:solidFill>
                  <a:schemeClr val="tx1"/>
                </a:solidFill>
              </a:rPr>
              <a:t>سقراط از این روش برای برانگیختن افراد به سوال و ایجاد تردید و هدایت به پاسخ صحیح استفاده می کرد. افلاطون از آن برای کشاندن افراد از جهان ماده به جهان ایده ها بهره می‌برد.</a:t>
            </a:r>
          </a:p>
          <a:p>
            <a:pPr marL="0" indent="0" algn="r" rtl="1">
              <a:lnSpc>
                <a:spcPct val="150000"/>
              </a:lnSpc>
              <a:buNone/>
            </a:pPr>
            <a:r>
              <a:rPr lang="fa-IR" sz="2300" dirty="0" smtClean="0">
                <a:solidFill>
                  <a:schemeClr val="tx1"/>
                </a:solidFill>
              </a:rPr>
              <a:t>هدف این روش پرداختن به ذهن، تفکر و انتزاعیات است. این روش مهمترین روش تدریس در این مکتب است.</a:t>
            </a:r>
          </a:p>
          <a:p>
            <a:pPr algn="r" rtl="1">
              <a:lnSpc>
                <a:spcPct val="150000"/>
              </a:lnSpc>
              <a:buFont typeface="Courier New" panose="02070309020205020404" pitchFamily="49" charset="0"/>
              <a:buChar char="o"/>
            </a:pPr>
            <a:r>
              <a:rPr lang="fa-IR" sz="2300" dirty="0" smtClean="0">
                <a:solidFill>
                  <a:schemeClr val="tx1"/>
                </a:solidFill>
              </a:rPr>
              <a:t>روش سخنرانی (خطابه)</a:t>
            </a:r>
          </a:p>
          <a:p>
            <a:pPr marL="0" indent="0" algn="r" rtl="1">
              <a:lnSpc>
                <a:spcPct val="150000"/>
              </a:lnSpc>
              <a:buNone/>
            </a:pPr>
            <a:r>
              <a:rPr lang="fa-IR" sz="2300" dirty="0" smtClean="0">
                <a:solidFill>
                  <a:schemeClr val="tx1"/>
                </a:solidFill>
              </a:rPr>
              <a:t>بهترین روش پرداختن به مسائل ذهنی و ایده ها (که به جهان خارج ارتباطی ندارند) روش سخنرانی است</a:t>
            </a:r>
          </a:p>
          <a:p>
            <a:pPr algn="r" rtl="1">
              <a:lnSpc>
                <a:spcPct val="150000"/>
              </a:lnSpc>
              <a:buFont typeface="Courier New" panose="02070309020205020404" pitchFamily="49" charset="0"/>
              <a:buChar char="o"/>
            </a:pPr>
            <a:r>
              <a:rPr lang="fa-IR" sz="2300" dirty="0" smtClean="0">
                <a:solidFill>
                  <a:schemeClr val="tx1"/>
                </a:solidFill>
              </a:rPr>
              <a:t>روش مباحثه</a:t>
            </a:r>
          </a:p>
          <a:p>
            <a:pPr marL="0" indent="0" algn="r" rtl="1">
              <a:lnSpc>
                <a:spcPct val="150000"/>
              </a:lnSpc>
              <a:buNone/>
            </a:pPr>
            <a:r>
              <a:rPr lang="fa-IR" sz="2300" dirty="0" smtClean="0">
                <a:solidFill>
                  <a:schemeClr val="tx1"/>
                </a:solidFill>
              </a:rPr>
              <a:t>یک روش فعال دوطرفه است که موجبات رشد ذهنی متربی را فراهم می آورد. از آنجایی که در این روش ایده های متعدد مطرح می شود، این روش یادگیرنده را از جنبه های عینی موضوعات به جنبه های ذهنی آنها هدایت می کند</a:t>
            </a:r>
          </a:p>
          <a:p>
            <a:pPr marL="0" indent="0" algn="r" rtl="1">
              <a:lnSpc>
                <a:spcPct val="150000"/>
              </a:lnSpc>
              <a:buNone/>
            </a:pPr>
            <a:endParaRPr lang="en-GB" sz="2300" dirty="0">
              <a:solidFill>
                <a:schemeClr val="tx1"/>
              </a:solidFill>
            </a:endParaRPr>
          </a:p>
        </p:txBody>
      </p:sp>
    </p:spTree>
    <p:extLst>
      <p:ext uri="{BB962C8B-B14F-4D97-AF65-F5344CB8AC3E}">
        <p14:creationId xmlns:p14="http://schemas.microsoft.com/office/powerpoint/2010/main" val="33494399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467544" y="692696"/>
            <a:ext cx="8136904" cy="5760640"/>
          </a:xfrm>
        </p:spPr>
        <p:txBody>
          <a:bodyPr/>
          <a:lstStyle/>
          <a:p>
            <a:pPr marL="0" indent="0" algn="r" rtl="1">
              <a:lnSpc>
                <a:spcPct val="150000"/>
              </a:lnSpc>
              <a:buNone/>
            </a:pPr>
            <a:r>
              <a:rPr lang="fa-IR" b="1" dirty="0" smtClean="0">
                <a:solidFill>
                  <a:schemeClr val="tx1"/>
                </a:solidFill>
              </a:rPr>
              <a:t>نقد و ارزیابی ایده‌آلیسم:</a:t>
            </a:r>
          </a:p>
          <a:p>
            <a:pPr marL="442913" indent="-266700" algn="r" rtl="1">
              <a:lnSpc>
                <a:spcPct val="150000"/>
              </a:lnSpc>
            </a:pPr>
            <a:r>
              <a:rPr lang="fa-IR" dirty="0" smtClean="0">
                <a:solidFill>
                  <a:schemeClr val="tx1"/>
                </a:solidFill>
              </a:rPr>
              <a:t>ایده‌آلیسم کلاسیک جنبه تک بعدی دارد (پرداختن به عالم ذهن). دنیای مادی را رها کرده و تنها بر دنیای ذهنی تاکید دارد بنابراین کاری به دنیای مدرن علمی ندارد</a:t>
            </a:r>
          </a:p>
          <a:p>
            <a:pPr marL="442913" indent="-266700" algn="r" rtl="1">
              <a:lnSpc>
                <a:spcPct val="150000"/>
              </a:lnSpc>
            </a:pPr>
            <a:r>
              <a:rPr lang="fa-IR" dirty="0" smtClean="0">
                <a:solidFill>
                  <a:schemeClr val="tx1"/>
                </a:solidFill>
              </a:rPr>
              <a:t>ارزشها را مطلق می داند در حالیکه بعضی از آنها مطلق نیستند و قابل تغییرند</a:t>
            </a:r>
          </a:p>
          <a:p>
            <a:pPr marL="442913" indent="-266700" algn="r" rtl="1">
              <a:lnSpc>
                <a:spcPct val="150000"/>
              </a:lnSpc>
            </a:pPr>
            <a:r>
              <a:rPr lang="fa-IR" dirty="0" smtClean="0">
                <a:solidFill>
                  <a:schemeClr val="tx1"/>
                </a:solidFill>
              </a:rPr>
              <a:t>از آنجایی که این فلسفه به شدت معلم محور است، تواناییها، علایق و نگرشهای متربیان  وتواناییهای فردی و خاص آنها مورد غفلت قرار می گیرد </a:t>
            </a:r>
          </a:p>
          <a:p>
            <a:pPr marL="442913" indent="-266700" algn="r" rtl="1">
              <a:lnSpc>
                <a:spcPct val="150000"/>
              </a:lnSpc>
            </a:pPr>
            <a:endParaRPr lang="en-GB" dirty="0">
              <a:solidFill>
                <a:schemeClr val="tx1"/>
              </a:solidFill>
            </a:endParaRPr>
          </a:p>
        </p:txBody>
      </p:sp>
    </p:spTree>
    <p:extLst>
      <p:ext uri="{BB962C8B-B14F-4D97-AF65-F5344CB8AC3E}">
        <p14:creationId xmlns:p14="http://schemas.microsoft.com/office/powerpoint/2010/main" val="347083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064896" cy="836712"/>
          </a:xfrm>
        </p:spPr>
        <p:txBody>
          <a:bodyPr/>
          <a:lstStyle/>
          <a:p>
            <a:r>
              <a:rPr lang="fa-IR" sz="4800" dirty="0" smtClean="0">
                <a:cs typeface="+mn-cs"/>
              </a:rPr>
              <a:t>مکتب رئالیسم (واقع گرایی)</a:t>
            </a:r>
            <a:endParaRPr lang="en-GB" sz="4800" dirty="0">
              <a:cs typeface="+mn-cs"/>
            </a:endParaRPr>
          </a:p>
        </p:txBody>
      </p:sp>
      <p:sp>
        <p:nvSpPr>
          <p:cNvPr id="3" name="Content Placeholder 2"/>
          <p:cNvSpPr>
            <a:spLocks noGrp="1"/>
          </p:cNvSpPr>
          <p:nvPr>
            <p:ph idx="1"/>
          </p:nvPr>
        </p:nvSpPr>
        <p:spPr>
          <a:xfrm>
            <a:off x="0" y="692696"/>
            <a:ext cx="8964488" cy="6165304"/>
          </a:xfrm>
        </p:spPr>
        <p:txBody>
          <a:bodyPr>
            <a:noAutofit/>
          </a:bodyPr>
          <a:lstStyle/>
          <a:p>
            <a:pPr marL="0" indent="0" algn="r" rtl="1">
              <a:lnSpc>
                <a:spcPct val="150000"/>
              </a:lnSpc>
              <a:buNone/>
            </a:pPr>
            <a:r>
              <a:rPr lang="fa-IR" dirty="0" smtClean="0">
                <a:solidFill>
                  <a:schemeClr val="tx1"/>
                </a:solidFill>
              </a:rPr>
              <a:t>مکتب رئالیسم که به آن واقعگرایی یا «مکتب اصالت واقع» نیز می گویند دومین فلسفه باستانی بعد از ایده‌آلیسم است و به اندیشه های ارسطو(شاگرد افلاطون) برمی گردد .</a:t>
            </a:r>
          </a:p>
          <a:p>
            <a:pPr marL="0" indent="0" algn="r" rtl="1">
              <a:lnSpc>
                <a:spcPct val="150000"/>
              </a:lnSpc>
              <a:buNone/>
            </a:pPr>
            <a:r>
              <a:rPr lang="fa-IR" dirty="0" smtClean="0">
                <a:solidFill>
                  <a:schemeClr val="tx1"/>
                </a:solidFill>
              </a:rPr>
              <a:t>این مکتب نقطه مقابل مکتب ایده‌آلیسم است و معتقد به وجود موجودات مستقل از ذهن است یعنی اشیاء اطراف ما فی نفسه وجود دارند و وجود آنها به ادراک ما از آنها بستگی ندارد.</a:t>
            </a:r>
          </a:p>
          <a:p>
            <a:pPr marL="0" indent="0" algn="r" rtl="1">
              <a:lnSpc>
                <a:spcPct val="150000"/>
              </a:lnSpc>
              <a:buNone/>
            </a:pPr>
            <a:r>
              <a:rPr lang="fa-IR" dirty="0" smtClean="0">
                <a:solidFill>
                  <a:schemeClr val="tx1"/>
                </a:solidFill>
              </a:rPr>
              <a:t>رئالیسم در طول تاریخ متحول شده اما ریشه اصلی آنها فلسفه ارسطویی است. از لحاظ تاریخی به چهار شکل مطرح شده است:</a:t>
            </a:r>
          </a:p>
          <a:p>
            <a:pPr marL="457200" indent="-457200" algn="r" rtl="1">
              <a:lnSpc>
                <a:spcPct val="150000"/>
              </a:lnSpc>
              <a:buFont typeface="+mj-lt"/>
              <a:buAutoNum type="arabicPeriod"/>
            </a:pPr>
            <a:r>
              <a:rPr lang="fa-IR" dirty="0" smtClean="0">
                <a:solidFill>
                  <a:schemeClr val="tx1"/>
                </a:solidFill>
              </a:rPr>
              <a:t>رئالیسم باستانی یا کلاسیک (به نمایندگی ارسطو)</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دینی </a:t>
            </a:r>
            <a:r>
              <a:rPr lang="fa-IR" dirty="0">
                <a:solidFill>
                  <a:schemeClr val="tx1"/>
                </a:solidFill>
              </a:rPr>
              <a:t>یا </a:t>
            </a:r>
            <a:r>
              <a:rPr lang="fa-IR" dirty="0" smtClean="0">
                <a:solidFill>
                  <a:schemeClr val="tx1"/>
                </a:solidFill>
              </a:rPr>
              <a:t>تومیسم </a:t>
            </a:r>
            <a:r>
              <a:rPr lang="fa-IR" dirty="0">
                <a:solidFill>
                  <a:schemeClr val="tx1"/>
                </a:solidFill>
              </a:rPr>
              <a:t>(به نمایندگی </a:t>
            </a:r>
            <a:r>
              <a:rPr lang="fa-IR" dirty="0" smtClean="0">
                <a:solidFill>
                  <a:schemeClr val="tx1"/>
                </a:solidFill>
              </a:rPr>
              <a:t>سن توماس آکوئیناس)</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جدید(به </a:t>
            </a:r>
            <a:r>
              <a:rPr lang="fa-IR" dirty="0">
                <a:solidFill>
                  <a:schemeClr val="tx1"/>
                </a:solidFill>
              </a:rPr>
              <a:t>نمایندگی </a:t>
            </a:r>
            <a:r>
              <a:rPr lang="fa-IR" dirty="0" smtClean="0">
                <a:solidFill>
                  <a:schemeClr val="tx1"/>
                </a:solidFill>
              </a:rPr>
              <a:t>فرانسیس بیکن و جان لاک)</a:t>
            </a:r>
          </a:p>
          <a:p>
            <a:pPr marL="457200" indent="-457200" algn="r" rtl="1">
              <a:lnSpc>
                <a:spcPct val="150000"/>
              </a:lnSpc>
              <a:buFont typeface="+mj-lt"/>
              <a:buAutoNum type="arabicPeriod"/>
            </a:pPr>
            <a:r>
              <a:rPr lang="fa-IR" dirty="0">
                <a:solidFill>
                  <a:schemeClr val="tx1"/>
                </a:solidFill>
              </a:rPr>
              <a:t>رئالیسم </a:t>
            </a:r>
            <a:r>
              <a:rPr lang="fa-IR" dirty="0" smtClean="0">
                <a:solidFill>
                  <a:schemeClr val="tx1"/>
                </a:solidFill>
              </a:rPr>
              <a:t>معاصر(به </a:t>
            </a:r>
            <a:r>
              <a:rPr lang="fa-IR" dirty="0">
                <a:solidFill>
                  <a:schemeClr val="tx1"/>
                </a:solidFill>
              </a:rPr>
              <a:t>نمایندگی </a:t>
            </a:r>
            <a:r>
              <a:rPr lang="fa-IR" dirty="0" smtClean="0">
                <a:solidFill>
                  <a:schemeClr val="tx1"/>
                </a:solidFill>
              </a:rPr>
              <a:t>برتراند راسل، آلفرد نورث وایتهد)</a:t>
            </a:r>
            <a:endParaRPr lang="fa-IR" dirty="0">
              <a:solidFill>
                <a:schemeClr val="tx1"/>
              </a:solidFill>
            </a:endParaRPr>
          </a:p>
          <a:p>
            <a:pPr marL="457200" indent="-457200" algn="r" rtl="1">
              <a:lnSpc>
                <a:spcPct val="150000"/>
              </a:lnSpc>
              <a:buFont typeface="+mj-lt"/>
              <a:buAutoNum type="arabicPeriod"/>
            </a:pPr>
            <a:endParaRPr lang="fa-IR" dirty="0">
              <a:solidFill>
                <a:schemeClr val="tx1"/>
              </a:solidFill>
            </a:endParaRPr>
          </a:p>
          <a:p>
            <a:pPr marL="457200" indent="-457200" algn="r" rtl="1">
              <a:lnSpc>
                <a:spcPct val="150000"/>
              </a:lnSpc>
              <a:buFont typeface="+mj-lt"/>
              <a:buAutoNum type="arabicPeriod"/>
            </a:pPr>
            <a:endParaRPr lang="fa-IR" dirty="0">
              <a:solidFill>
                <a:schemeClr val="tx1"/>
              </a:solidFill>
            </a:endParaRPr>
          </a:p>
          <a:p>
            <a:pPr marL="457200" indent="-457200" algn="r" rtl="1">
              <a:lnSpc>
                <a:spcPct val="150000"/>
              </a:lnSpc>
              <a:buFont typeface="+mj-lt"/>
              <a:buAutoNum type="arabicPeriod"/>
            </a:pPr>
            <a:endParaRPr lang="fa-IR" dirty="0" smtClean="0">
              <a:solidFill>
                <a:schemeClr val="tx1"/>
              </a:solidFill>
            </a:endParaRPr>
          </a:p>
          <a:p>
            <a:pPr marL="457200" indent="-457200" algn="r" rtl="1">
              <a:lnSpc>
                <a:spcPct val="150000"/>
              </a:lnSpc>
              <a:buFont typeface="+mj-lt"/>
              <a:buAutoNum type="arabicPeriod"/>
            </a:pPr>
            <a:endParaRPr lang="en-GB" dirty="0">
              <a:solidFill>
                <a:schemeClr val="tx1"/>
              </a:solidFill>
            </a:endParaRPr>
          </a:p>
        </p:txBody>
      </p:sp>
    </p:spTree>
    <p:extLst>
      <p:ext uri="{BB962C8B-B14F-4D97-AF65-F5344CB8AC3E}">
        <p14:creationId xmlns:p14="http://schemas.microsoft.com/office/powerpoint/2010/main" val="149585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0" y="0"/>
            <a:ext cx="9036496" cy="6858000"/>
          </a:xfrm>
        </p:spPr>
        <p:txBody>
          <a:bodyPr>
            <a:noAutofit/>
          </a:bodyPr>
          <a:lstStyle/>
          <a:p>
            <a:pPr marL="0" indent="0" algn="r" rtl="1">
              <a:lnSpc>
                <a:spcPct val="150000"/>
              </a:lnSpc>
              <a:buNone/>
            </a:pPr>
            <a:r>
              <a:rPr lang="fa-IR" sz="2300" dirty="0" smtClean="0">
                <a:solidFill>
                  <a:schemeClr val="tx1"/>
                </a:solidFill>
              </a:rPr>
              <a:t>از منظر روش شناسی فلسفی دو نوع رئالیسم وجود دارد:</a:t>
            </a:r>
          </a:p>
          <a:p>
            <a:pPr marL="457200" indent="-457200" algn="r" rtl="1">
              <a:lnSpc>
                <a:spcPct val="150000"/>
              </a:lnSpc>
              <a:buFont typeface="+mj-lt"/>
              <a:buAutoNum type="arabicPeriod"/>
            </a:pPr>
            <a:r>
              <a:rPr lang="fa-IR" sz="2300" dirty="0" smtClean="0">
                <a:solidFill>
                  <a:schemeClr val="tx1"/>
                </a:solidFill>
              </a:rPr>
              <a:t>رئالیسم عقلانی یا تعقلی که مشتمل بر رئالیسم باستانی و دینی است</a:t>
            </a:r>
          </a:p>
          <a:p>
            <a:pPr marL="457200" indent="-457200" algn="r" rtl="1">
              <a:lnSpc>
                <a:spcPct val="150000"/>
              </a:lnSpc>
              <a:buFont typeface="+mj-lt"/>
              <a:buAutoNum type="arabicPeriod"/>
            </a:pPr>
            <a:r>
              <a:rPr lang="fa-IR" sz="2300" dirty="0" smtClean="0">
                <a:solidFill>
                  <a:schemeClr val="tx1"/>
                </a:solidFill>
              </a:rPr>
              <a:t>رئالیسم طبیعی یا علمی که مشتمل بر رئالیسم جدید و معاصر است</a:t>
            </a:r>
          </a:p>
          <a:p>
            <a:pPr marL="0" indent="0" algn="r" rtl="1">
              <a:lnSpc>
                <a:spcPct val="150000"/>
              </a:lnSpc>
              <a:buNone/>
            </a:pPr>
            <a:r>
              <a:rPr lang="fa-IR" sz="2300" dirty="0" smtClean="0">
                <a:solidFill>
                  <a:schemeClr val="tx1"/>
                </a:solidFill>
              </a:rPr>
              <a:t>همه رئالیستها در این اصل فکری با هم اشتراک دارند که آن استقلال جهان هستی از ذهن و اندیشه انسان است</a:t>
            </a:r>
          </a:p>
          <a:p>
            <a:pPr algn="r" rtl="1">
              <a:lnSpc>
                <a:spcPct val="150000"/>
              </a:lnSpc>
            </a:pPr>
            <a:r>
              <a:rPr lang="fa-IR" sz="2300" b="1" dirty="0">
                <a:solidFill>
                  <a:schemeClr val="tx1"/>
                </a:solidFill>
              </a:rPr>
              <a:t>رئالیسم </a:t>
            </a:r>
            <a:r>
              <a:rPr lang="fa-IR" sz="2300" b="1" dirty="0" smtClean="0">
                <a:solidFill>
                  <a:schemeClr val="tx1"/>
                </a:solidFill>
              </a:rPr>
              <a:t>تعقلی</a:t>
            </a:r>
          </a:p>
          <a:p>
            <a:pPr marL="0" indent="0" algn="r" rtl="1">
              <a:lnSpc>
                <a:spcPct val="150000"/>
              </a:lnSpc>
              <a:buNone/>
            </a:pPr>
            <a:r>
              <a:rPr lang="fa-IR" sz="2300" dirty="0" smtClean="0">
                <a:solidFill>
                  <a:schemeClr val="tx1"/>
                </a:solidFill>
              </a:rPr>
              <a:t>شامل رئالیسم باستانی برگرفته از ارسطو و رئالیسم دینی به نمایندگی سن توماس آکوئیناس است که با ترکیب تعالیم ارسطو و الهیات کلیسا فلسفه جدیدی به نام «تومیسم» را آورد. </a:t>
            </a:r>
          </a:p>
          <a:p>
            <a:pPr marL="0" indent="0" algn="r" rtl="1">
              <a:lnSpc>
                <a:spcPct val="150000"/>
              </a:lnSpc>
              <a:buNone/>
            </a:pPr>
            <a:r>
              <a:rPr lang="fa-IR" sz="2300" dirty="0" smtClean="0">
                <a:solidFill>
                  <a:schemeClr val="tx1"/>
                </a:solidFill>
              </a:rPr>
              <a:t>انسان را ترکیب روح و جسم میدانند که روح برترین مرتبه هستی انسان است و نیز انسان از عقل که از نیروهای روح است برخوردار می باشد. انسان آزاد و مسئول اعمال خویش است.</a:t>
            </a:r>
          </a:p>
          <a:p>
            <a:pPr marL="0" indent="0" algn="r" rtl="1">
              <a:lnSpc>
                <a:spcPct val="150000"/>
              </a:lnSpc>
              <a:buNone/>
            </a:pPr>
            <a:r>
              <a:rPr lang="fa-IR" sz="2300" dirty="0" smtClean="0">
                <a:solidFill>
                  <a:schemeClr val="tx1"/>
                </a:solidFill>
              </a:rPr>
              <a:t>از نظر آنان علم و معرفت از راه عقل و تجربه کسب می شود.</a:t>
            </a:r>
          </a:p>
          <a:p>
            <a:pPr marL="0" indent="0" algn="r" rtl="1">
              <a:lnSpc>
                <a:spcPct val="150000"/>
              </a:lnSpc>
              <a:buNone/>
            </a:pPr>
            <a:r>
              <a:rPr lang="fa-IR" sz="2300" dirty="0" smtClean="0">
                <a:solidFill>
                  <a:schemeClr val="tx1"/>
                </a:solidFill>
              </a:rPr>
              <a:t>رئالیستهای دینی ماده و روح (همه واقعیتها) را نشات گرفته از خداوند می دانند</a:t>
            </a:r>
            <a:endParaRPr lang="en-GB" sz="2300" dirty="0">
              <a:solidFill>
                <a:schemeClr val="tx1"/>
              </a:solidFill>
            </a:endParaRPr>
          </a:p>
        </p:txBody>
      </p:sp>
    </p:spTree>
    <p:extLst>
      <p:ext uri="{BB962C8B-B14F-4D97-AF65-F5344CB8AC3E}">
        <p14:creationId xmlns:p14="http://schemas.microsoft.com/office/powerpoint/2010/main" val="28097154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6632"/>
          </a:xfrm>
        </p:spPr>
        <p:txBody>
          <a:bodyPr/>
          <a:lstStyle/>
          <a:p>
            <a:endParaRPr lang="en-GB" dirty="0"/>
          </a:p>
        </p:txBody>
      </p:sp>
      <p:sp>
        <p:nvSpPr>
          <p:cNvPr id="3" name="Content Placeholder 2"/>
          <p:cNvSpPr>
            <a:spLocks noGrp="1"/>
          </p:cNvSpPr>
          <p:nvPr>
            <p:ph idx="1"/>
          </p:nvPr>
        </p:nvSpPr>
        <p:spPr>
          <a:xfrm>
            <a:off x="107504" y="476672"/>
            <a:ext cx="8712968" cy="6381328"/>
          </a:xfrm>
        </p:spPr>
        <p:txBody>
          <a:bodyPr/>
          <a:lstStyle/>
          <a:p>
            <a:pPr algn="r" rtl="1">
              <a:lnSpc>
                <a:spcPct val="150000"/>
              </a:lnSpc>
            </a:pPr>
            <a:r>
              <a:rPr lang="fa-IR" b="1" dirty="0" smtClean="0">
                <a:solidFill>
                  <a:schemeClr val="tx1"/>
                </a:solidFill>
              </a:rPr>
              <a:t>رئالیسم طبیعی یا علمی:</a:t>
            </a:r>
          </a:p>
          <a:p>
            <a:pPr marL="0" indent="0" algn="r" rtl="1">
              <a:lnSpc>
                <a:spcPct val="150000"/>
              </a:lnSpc>
              <a:buNone/>
            </a:pPr>
            <a:r>
              <a:rPr lang="fa-IR" dirty="0" smtClean="0">
                <a:solidFill>
                  <a:schemeClr val="tx1"/>
                </a:solidFill>
              </a:rPr>
              <a:t>این نوع رئالیستها انسان را موجودی زیستی-اجتماعی می دانند که ذاتا استعداد اجتماعی شدن را دارد. آنها منکر وجود اراده آزاد برای انسان هستند واو را تابع طبیعت و اجتماع می دانند.</a:t>
            </a:r>
          </a:p>
          <a:p>
            <a:pPr marL="0" indent="0" algn="r" rtl="1">
              <a:lnSpc>
                <a:spcPct val="150000"/>
              </a:lnSpc>
              <a:buNone/>
            </a:pPr>
            <a:r>
              <a:rPr lang="fa-IR" dirty="0" smtClean="0">
                <a:solidFill>
                  <a:schemeClr val="tx1"/>
                </a:solidFill>
              </a:rPr>
              <a:t>از نظر آنان چون عالم پیرامون ما واقعی است وظیفه علم است که با روش تجربه حسی به شناخت آن بپردازد نه فلسفه؛ فلسفه مفاهیم مختلف علمی را هماهنگ می کند. آنان از طریق تجربه حسی، مشاهده و آزمایش به بررسی علوم طبیعی و کشف قوانین آن می‌پردازند.</a:t>
            </a:r>
          </a:p>
          <a:p>
            <a:pPr marL="0" indent="0" algn="r" rtl="1">
              <a:lnSpc>
                <a:spcPct val="150000"/>
              </a:lnSpc>
              <a:buNone/>
            </a:pPr>
            <a:r>
              <a:rPr lang="fa-IR" dirty="0" smtClean="0">
                <a:solidFill>
                  <a:schemeClr val="tx1"/>
                </a:solidFill>
              </a:rPr>
              <a:t>اساسی ترین مشخصه جهان را دائم و پایدار بودن آن می دانند و منکر مفاهیم روحی و معنوی برای واقعیت هستند یا اثبات آن را غیر ممکن می دانند.</a:t>
            </a:r>
            <a:endParaRPr lang="en-GB" dirty="0">
              <a:solidFill>
                <a:schemeClr val="tx1"/>
              </a:solidFill>
            </a:endParaRPr>
          </a:p>
        </p:txBody>
      </p:sp>
    </p:spTree>
    <p:extLst>
      <p:ext uri="{BB962C8B-B14F-4D97-AF65-F5344CB8AC3E}">
        <p14:creationId xmlns:p14="http://schemas.microsoft.com/office/powerpoint/2010/main" val="24060337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80728"/>
          </a:xfrm>
        </p:spPr>
        <p:txBody>
          <a:bodyPr/>
          <a:lstStyle/>
          <a:p>
            <a:r>
              <a:rPr lang="fa-IR" dirty="0">
                <a:latin typeface="Times New Roman" panose="02020603050405020304" pitchFamily="18" charset="0"/>
                <a:cs typeface="Times New Roman" panose="02020603050405020304" pitchFamily="18" charset="0"/>
              </a:rPr>
              <a:t>مبانی فلسفی </a:t>
            </a:r>
            <a:r>
              <a:rPr lang="fa-IR" dirty="0" smtClean="0">
                <a:latin typeface="Times New Roman" panose="02020603050405020304" pitchFamily="18" charset="0"/>
                <a:cs typeface="Times New Roman" panose="02020603050405020304" pitchFamily="18" charset="0"/>
              </a:rPr>
              <a:t>رئالیسم</a:t>
            </a:r>
            <a:endParaRPr lang="en-GB" dirty="0"/>
          </a:p>
        </p:txBody>
      </p:sp>
      <p:sp>
        <p:nvSpPr>
          <p:cNvPr id="3" name="Content Placeholder 2"/>
          <p:cNvSpPr>
            <a:spLocks noGrp="1"/>
          </p:cNvSpPr>
          <p:nvPr>
            <p:ph idx="1"/>
          </p:nvPr>
        </p:nvSpPr>
        <p:spPr>
          <a:xfrm>
            <a:off x="107504" y="908720"/>
            <a:ext cx="8856984" cy="5949280"/>
          </a:xfrm>
        </p:spPr>
        <p:txBody>
          <a:bodyPr>
            <a:normAutofit/>
          </a:bodyPr>
          <a:lstStyle/>
          <a:p>
            <a:pPr marL="457200" indent="-457200" algn="r" rtl="1">
              <a:lnSpc>
                <a:spcPct val="150000"/>
              </a:lnSpc>
              <a:buFont typeface="+mj-lt"/>
              <a:buAutoNum type="arabicPeriod"/>
            </a:pPr>
            <a:r>
              <a:rPr lang="fa-IR" sz="2300" b="1" dirty="0">
                <a:solidFill>
                  <a:schemeClr val="tx1"/>
                </a:solidFill>
              </a:rPr>
              <a:t>دیدگاههای هستی شناختی </a:t>
            </a:r>
            <a:r>
              <a:rPr lang="fa-IR" sz="2300" b="1" dirty="0" smtClean="0">
                <a:solidFill>
                  <a:schemeClr val="tx1"/>
                </a:solidFill>
              </a:rPr>
              <a:t>رئالیسم</a:t>
            </a:r>
          </a:p>
          <a:p>
            <a:pPr marL="530225" indent="-354013" algn="r" rtl="1">
              <a:lnSpc>
                <a:spcPct val="150000"/>
              </a:lnSpc>
              <a:buFont typeface="Courier New" panose="02070309020205020404" pitchFamily="49" charset="0"/>
              <a:buChar char="o"/>
            </a:pPr>
            <a:r>
              <a:rPr lang="fa-IR" sz="2300" dirty="0" smtClean="0">
                <a:solidFill>
                  <a:schemeClr val="tx1"/>
                </a:solidFill>
              </a:rPr>
              <a:t>واقعیت از ذهن، ادراک و اندیشه انسان مستقل است و جهان هستی خارج از ذهن ما و بیرون از آن وجود دارد و متشکل از ویژگیهای واقعی و قابل اندازه‌گیری است</a:t>
            </a:r>
          </a:p>
          <a:p>
            <a:pPr marL="530225" indent="-354013" algn="r" rtl="1">
              <a:lnSpc>
                <a:spcPct val="150000"/>
              </a:lnSpc>
              <a:buFont typeface="Courier New" panose="02070309020205020404" pitchFamily="49" charset="0"/>
              <a:buChar char="o"/>
            </a:pPr>
            <a:r>
              <a:rPr lang="fa-IR" sz="2300" dirty="0" smtClean="0">
                <a:solidFill>
                  <a:schemeClr val="tx1"/>
                </a:solidFill>
              </a:rPr>
              <a:t>واقعیت امری جهانی است به این معنا که در همه جا و همه وقت یکسان است</a:t>
            </a:r>
          </a:p>
          <a:p>
            <a:pPr marL="530225" indent="-354013" algn="r" rtl="1">
              <a:lnSpc>
                <a:spcPct val="150000"/>
              </a:lnSpc>
              <a:buFont typeface="Courier New" panose="02070309020205020404" pitchFamily="49" charset="0"/>
              <a:buChar char="o"/>
            </a:pPr>
            <a:r>
              <a:rPr lang="fa-IR" sz="2300" dirty="0">
                <a:solidFill>
                  <a:schemeClr val="tx1"/>
                </a:solidFill>
              </a:rPr>
              <a:t>نظریه ثنویت یا دوگرایانه </a:t>
            </a:r>
            <a:r>
              <a:rPr lang="fa-IR" sz="2300" dirty="0" smtClean="0">
                <a:solidFill>
                  <a:schemeClr val="tx1"/>
                </a:solidFill>
              </a:rPr>
              <a:t>ارسطو(</a:t>
            </a:r>
            <a:r>
              <a:rPr lang="en-GB" sz="2300" dirty="0" smtClean="0">
                <a:solidFill>
                  <a:schemeClr val="tx1"/>
                </a:solidFill>
                <a:latin typeface="Times New Roman" panose="02020603050405020304" pitchFamily="18" charset="0"/>
                <a:cs typeface="Times New Roman" panose="02020603050405020304" pitchFamily="18" charset="0"/>
              </a:rPr>
              <a:t>Dualistic</a:t>
            </a:r>
            <a:r>
              <a:rPr lang="fa-IR" sz="2300" dirty="0" smtClean="0">
                <a:solidFill>
                  <a:schemeClr val="tx1"/>
                </a:solidFill>
              </a:rPr>
              <a:t>): تمام موجودات عالم هستی از دو جزء تشکیل شده‌اند: ماده و صورت. ماده جنبه بالقوه و صورت جنبه بالفعل اشیاء است. صورت منشا ویژگیهای ذاتی ،مشترک و پایدار اشیا است و مهمتر از ماده است.</a:t>
            </a:r>
          </a:p>
          <a:p>
            <a:pPr marL="530225" indent="-354013" algn="r" rtl="1">
              <a:lnSpc>
                <a:spcPct val="150000"/>
              </a:lnSpc>
              <a:buFont typeface="Courier New" panose="02070309020205020404" pitchFamily="49" charset="0"/>
              <a:buChar char="o"/>
            </a:pPr>
            <a:r>
              <a:rPr lang="fa-IR" sz="2300" dirty="0" smtClean="0">
                <a:solidFill>
                  <a:schemeClr val="tx1"/>
                </a:solidFill>
              </a:rPr>
              <a:t>رئالیستهای علمی به جز جهان طبیعی که در آن زندگی می کنیم به جهان </a:t>
            </a:r>
            <a:r>
              <a:rPr lang="fa-IR" sz="2300" dirty="0">
                <a:solidFill>
                  <a:schemeClr val="tx1"/>
                </a:solidFill>
              </a:rPr>
              <a:t>دیگری </a:t>
            </a:r>
            <a:r>
              <a:rPr lang="fa-IR" sz="2300" dirty="0" smtClean="0">
                <a:solidFill>
                  <a:schemeClr val="tx1"/>
                </a:solidFill>
              </a:rPr>
              <a:t>معتقد نیستند و آن را دائم و پایدار می دانند یا معتقدند نمی توان وجود جهان معنوی را اثبات کرد؛ جهان معنوی و روح آفریده ذهن انسانند.</a:t>
            </a:r>
            <a:endParaRPr lang="fa-IR" sz="2300" dirty="0">
              <a:solidFill>
                <a:schemeClr val="tx1"/>
              </a:solidFill>
            </a:endParaRPr>
          </a:p>
          <a:p>
            <a:pPr algn="r" rtl="1">
              <a:lnSpc>
                <a:spcPct val="150000"/>
              </a:lnSpc>
            </a:pPr>
            <a:endParaRPr lang="en-GB" sz="2300" dirty="0"/>
          </a:p>
        </p:txBody>
      </p:sp>
    </p:spTree>
    <p:extLst>
      <p:ext uri="{BB962C8B-B14F-4D97-AF65-F5344CB8AC3E}">
        <p14:creationId xmlns:p14="http://schemas.microsoft.com/office/powerpoint/2010/main" val="14951821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251520" y="116632"/>
            <a:ext cx="8640960" cy="6552728"/>
          </a:xfrm>
        </p:spPr>
        <p:txBody>
          <a:bodyPr/>
          <a:lstStyle/>
          <a:p>
            <a:pPr marL="0" indent="0" algn="r" rtl="1">
              <a:lnSpc>
                <a:spcPct val="150000"/>
              </a:lnSpc>
              <a:buNone/>
            </a:pPr>
            <a:r>
              <a:rPr lang="fa-IR" dirty="0" smtClean="0">
                <a:solidFill>
                  <a:schemeClr val="tx1"/>
                </a:solidFill>
              </a:rPr>
              <a:t>انسان در نگاه رئالیست عقلی:</a:t>
            </a:r>
          </a:p>
          <a:p>
            <a:pPr marL="442913" indent="-266700" algn="r" rtl="1">
              <a:lnSpc>
                <a:spcPct val="150000"/>
              </a:lnSpc>
              <a:buFont typeface="Courier New" panose="02070309020205020404" pitchFamily="49" charset="0"/>
              <a:buChar char="o"/>
            </a:pPr>
            <a:r>
              <a:rPr lang="fa-IR" dirty="0" smtClean="0">
                <a:solidFill>
                  <a:schemeClr val="tx1"/>
                </a:solidFill>
              </a:rPr>
              <a:t>انسان موجودی است متشکل از جسم و روح که روح از جسمش مهمتر است و برترین مرتبه هستی انسان است.</a:t>
            </a:r>
          </a:p>
          <a:p>
            <a:pPr marL="442913" indent="-266700" algn="r" rtl="1">
              <a:lnSpc>
                <a:spcPct val="150000"/>
              </a:lnSpc>
              <a:buFont typeface="Courier New" panose="02070309020205020404" pitchFamily="49" charset="0"/>
              <a:buChar char="o"/>
            </a:pPr>
            <a:r>
              <a:rPr lang="fa-IR" dirty="0" smtClean="0">
                <a:solidFill>
                  <a:schemeClr val="tx1"/>
                </a:solidFill>
              </a:rPr>
              <a:t>عقل مهمترین شاخصه روح آدمی است و فصل ممیز آن از حیوانات؛ همه آدمها در آن شریکند و سعادت آدمی در شکوفایی عقلانی اوست. آنها به پیروی از ارسطو انسان را «حیوان عاقل» می خوانند</a:t>
            </a:r>
          </a:p>
          <a:p>
            <a:pPr marL="442913" indent="-266700" algn="r" rtl="1">
              <a:lnSpc>
                <a:spcPct val="150000"/>
              </a:lnSpc>
              <a:buFont typeface="Courier New" panose="02070309020205020404" pitchFamily="49" charset="0"/>
              <a:buChar char="o"/>
            </a:pPr>
            <a:r>
              <a:rPr lang="fa-IR" dirty="0" smtClean="0">
                <a:solidFill>
                  <a:schemeClr val="tx1"/>
                </a:solidFill>
              </a:rPr>
              <a:t>با وجود تفاوتهای جزیی انسانها همگی در یک ماهیت (صورت) که «انسانیت» است، مشترکند</a:t>
            </a:r>
          </a:p>
          <a:p>
            <a:pPr marL="442913" indent="-266700" algn="r" rtl="1">
              <a:lnSpc>
                <a:spcPct val="150000"/>
              </a:lnSpc>
              <a:buFont typeface="Courier New" panose="02070309020205020404" pitchFamily="49" charset="0"/>
              <a:buChar char="o"/>
            </a:pPr>
            <a:r>
              <a:rPr lang="fa-IR" dirty="0" smtClean="0">
                <a:solidFill>
                  <a:schemeClr val="tx1"/>
                </a:solidFill>
              </a:rPr>
              <a:t>قوام انسانیت به عقلانیت است و عقلانیت خصوصیتی ثابت، ضروری و یکسان برای تمام انسانها در هر زمان و مکان است</a:t>
            </a:r>
          </a:p>
          <a:p>
            <a:pPr marL="442913" indent="-266700" algn="r" rtl="1">
              <a:lnSpc>
                <a:spcPct val="150000"/>
              </a:lnSpc>
              <a:buFont typeface="Courier New" panose="02070309020205020404" pitchFamily="49" charset="0"/>
              <a:buChar char="o"/>
            </a:pPr>
            <a:r>
              <a:rPr lang="fa-IR" dirty="0" smtClean="0">
                <a:solidFill>
                  <a:schemeClr val="tx1"/>
                </a:solidFill>
              </a:rPr>
              <a:t>انسان آزاد و مسئول اعمال خویش است</a:t>
            </a:r>
          </a:p>
          <a:p>
            <a:pPr algn="r" rtl="1">
              <a:lnSpc>
                <a:spcPct val="150000"/>
              </a:lnSpc>
              <a:buFont typeface="Courier New" panose="02070309020205020404" pitchFamily="49" charset="0"/>
              <a:buChar char="o"/>
            </a:pPr>
            <a:endParaRPr lang="en-GB" dirty="0">
              <a:solidFill>
                <a:schemeClr val="tx1"/>
              </a:solidFill>
            </a:endParaRPr>
          </a:p>
        </p:txBody>
      </p:sp>
    </p:spTree>
    <p:extLst>
      <p:ext uri="{BB962C8B-B14F-4D97-AF65-F5344CB8AC3E}">
        <p14:creationId xmlns:p14="http://schemas.microsoft.com/office/powerpoint/2010/main" val="202377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323528" y="692696"/>
            <a:ext cx="8280920" cy="5976664"/>
          </a:xfrm>
        </p:spPr>
        <p:txBody>
          <a:bodyPr/>
          <a:lstStyle/>
          <a:p>
            <a:pPr marL="0" indent="0" algn="r" rtl="1">
              <a:lnSpc>
                <a:spcPct val="150000"/>
              </a:lnSpc>
              <a:buNone/>
            </a:pPr>
            <a:r>
              <a:rPr lang="fa-IR" dirty="0">
                <a:solidFill>
                  <a:schemeClr val="tx1"/>
                </a:solidFill>
              </a:rPr>
              <a:t>انسان در نگاه رئالیست </a:t>
            </a:r>
            <a:r>
              <a:rPr lang="fa-IR" dirty="0" smtClean="0">
                <a:solidFill>
                  <a:schemeClr val="tx1"/>
                </a:solidFill>
              </a:rPr>
              <a:t>علمی:</a:t>
            </a:r>
          </a:p>
          <a:p>
            <a:pPr marL="530225" indent="-354013" algn="r" rtl="1">
              <a:lnSpc>
                <a:spcPct val="150000"/>
              </a:lnSpc>
              <a:buFont typeface="Courier New" panose="02070309020205020404" pitchFamily="49" charset="0"/>
              <a:buChar char="o"/>
            </a:pPr>
            <a:r>
              <a:rPr lang="fa-IR" dirty="0" smtClean="0">
                <a:solidFill>
                  <a:schemeClr val="tx1"/>
                </a:solidFill>
              </a:rPr>
              <a:t>انسان که موجودی زیستی-اجتماعی است را به عنوان بخشی از دنیای مادی مورد توجه قرار می دهند</a:t>
            </a:r>
          </a:p>
          <a:p>
            <a:pPr marL="530225" indent="-354013" algn="r" rtl="1">
              <a:lnSpc>
                <a:spcPct val="150000"/>
              </a:lnSpc>
              <a:buFont typeface="Courier New" panose="02070309020205020404" pitchFamily="49" charset="0"/>
              <a:buChar char="o"/>
            </a:pPr>
            <a:r>
              <a:rPr lang="fa-IR" dirty="0" smtClean="0">
                <a:solidFill>
                  <a:schemeClr val="tx1"/>
                </a:solidFill>
              </a:rPr>
              <a:t>منکر وجود اراده آزاد در انسان هستند و او را تابع طبیعت و اجتماع می دانند (جبرگرا)</a:t>
            </a:r>
          </a:p>
          <a:p>
            <a:pPr marL="530225" indent="-354013" algn="r" rtl="1">
              <a:lnSpc>
                <a:spcPct val="150000"/>
              </a:lnSpc>
              <a:buFont typeface="Courier New" panose="02070309020205020404" pitchFamily="49" charset="0"/>
              <a:buChar char="o"/>
            </a:pPr>
            <a:r>
              <a:rPr lang="fa-IR" dirty="0" smtClean="0">
                <a:solidFill>
                  <a:schemeClr val="tx1"/>
                </a:solidFill>
              </a:rPr>
              <a:t>در بحث خداشناسی تنها رئالیستهای دینی معتقدند که ماده و روح را خداوند آفریده است و عالمی را مبتنی بر نظم و عقل ساخته است</a:t>
            </a:r>
            <a:endParaRPr lang="fa-IR" dirty="0">
              <a:solidFill>
                <a:schemeClr val="tx1"/>
              </a:solidFill>
            </a:endParaRPr>
          </a:p>
          <a:p>
            <a:pPr algn="r" rtl="1">
              <a:lnSpc>
                <a:spcPct val="150000"/>
              </a:lnSpc>
              <a:buFont typeface="Courier New" panose="02070309020205020404" pitchFamily="49" charset="0"/>
              <a:buChar char="o"/>
            </a:pP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10948870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260648"/>
          </a:xfrm>
        </p:spPr>
        <p:txBody>
          <a:bodyPr/>
          <a:lstStyle/>
          <a:p>
            <a:endParaRPr lang="en-GB" dirty="0"/>
          </a:p>
        </p:txBody>
      </p:sp>
      <p:sp>
        <p:nvSpPr>
          <p:cNvPr id="3" name="Content Placeholder 2"/>
          <p:cNvSpPr>
            <a:spLocks noGrp="1"/>
          </p:cNvSpPr>
          <p:nvPr>
            <p:ph idx="1"/>
          </p:nvPr>
        </p:nvSpPr>
        <p:spPr>
          <a:xfrm>
            <a:off x="179512" y="116632"/>
            <a:ext cx="8712968" cy="6741368"/>
          </a:xfrm>
        </p:spPr>
        <p:txBody>
          <a:bodyPr>
            <a:normAutofit fontScale="92500"/>
          </a:bodyPr>
          <a:lstStyle/>
          <a:p>
            <a:pPr marL="457200" indent="-457200" algn="r" rtl="1">
              <a:lnSpc>
                <a:spcPct val="150000"/>
              </a:lnSpc>
              <a:buFont typeface="+mj-lt"/>
              <a:buAutoNum type="arabicPeriod" startAt="2"/>
            </a:pPr>
            <a:r>
              <a:rPr lang="fa-IR" b="1" dirty="0">
                <a:solidFill>
                  <a:schemeClr val="tx1"/>
                </a:solidFill>
              </a:rPr>
              <a:t>دیدگاههای معرفت شناختی </a:t>
            </a:r>
            <a:r>
              <a:rPr lang="fa-IR" b="1" dirty="0" smtClean="0">
                <a:solidFill>
                  <a:schemeClr val="tx1"/>
                </a:solidFill>
              </a:rPr>
              <a:t>رئالیسم</a:t>
            </a:r>
          </a:p>
          <a:p>
            <a:pPr marL="0" indent="0" algn="r" rtl="1">
              <a:lnSpc>
                <a:spcPct val="150000"/>
              </a:lnSpc>
              <a:buNone/>
            </a:pPr>
            <a:r>
              <a:rPr lang="fa-IR" dirty="0" smtClean="0">
                <a:solidFill>
                  <a:schemeClr val="tx1"/>
                </a:solidFill>
              </a:rPr>
              <a:t>رئالیست تعقلی:</a:t>
            </a:r>
          </a:p>
          <a:p>
            <a:pPr marL="530225" indent="-354013" algn="r" rtl="1">
              <a:lnSpc>
                <a:spcPct val="150000"/>
              </a:lnSpc>
              <a:buFont typeface="Courier New" panose="02070309020205020404" pitchFamily="49" charset="0"/>
              <a:buChar char="o"/>
            </a:pPr>
            <a:r>
              <a:rPr lang="fa-IR" dirty="0" smtClean="0">
                <a:solidFill>
                  <a:schemeClr val="tx1"/>
                </a:solidFill>
              </a:rPr>
              <a:t>تاکید بر معرفت عقلی دارد اما منکر معرفت حسی نیست</a:t>
            </a:r>
          </a:p>
          <a:p>
            <a:pPr marL="530225" indent="-354013" algn="r" rtl="1">
              <a:lnSpc>
                <a:spcPct val="150000"/>
              </a:lnSpc>
              <a:buFont typeface="Courier New" panose="02070309020205020404" pitchFamily="49" charset="0"/>
              <a:buChar char="o"/>
            </a:pPr>
            <a:r>
              <a:rPr lang="fa-IR" dirty="0" smtClean="0">
                <a:solidFill>
                  <a:schemeClr val="tx1"/>
                </a:solidFill>
              </a:rPr>
              <a:t>شناخت یا معرفت را مستلزم تعامل ذهن و جهان خارج از ذهن می داند</a:t>
            </a:r>
          </a:p>
          <a:p>
            <a:pPr marL="530225" indent="-354013" algn="r" rtl="1">
              <a:lnSpc>
                <a:spcPct val="150000"/>
              </a:lnSpc>
              <a:buFont typeface="Courier New" panose="02070309020205020404" pitchFamily="49" charset="0"/>
              <a:buChar char="o"/>
            </a:pPr>
            <a:r>
              <a:rPr lang="fa-IR" dirty="0" smtClean="0">
                <a:solidFill>
                  <a:schemeClr val="tx1"/>
                </a:solidFill>
              </a:rPr>
              <a:t>ادراک حسی را مقدمه شناخت و عقلی را غایت آن میداند. ما با حواس از داده های حسی برخوردار می شویم و ذهن به بسته بندی این داده ها می پردازد. شناخت متضمن ادراک حسی و انتزاع عقلی است. ادراک حسی با ماده و انتزاع عقلی با صورت مربوط است</a:t>
            </a:r>
          </a:p>
          <a:p>
            <a:pPr marL="530225" indent="-354013" algn="r" rtl="1">
              <a:lnSpc>
                <a:spcPct val="150000"/>
              </a:lnSpc>
              <a:buFont typeface="Courier New" panose="02070309020205020404" pitchFamily="49" charset="0"/>
              <a:buChar char="o"/>
            </a:pPr>
            <a:r>
              <a:rPr lang="fa-IR" dirty="0" smtClean="0">
                <a:solidFill>
                  <a:schemeClr val="tx1"/>
                </a:solidFill>
              </a:rPr>
              <a:t>دانش ساخته ذهن نیست، ماهیتا حسی و تجربی است و ذهن کمک می کند به </a:t>
            </a:r>
          </a:p>
          <a:p>
            <a:pPr marL="176212" indent="0" algn="r" rtl="1">
              <a:lnSpc>
                <a:spcPct val="150000"/>
              </a:lnSpc>
              <a:buNone/>
            </a:pPr>
            <a:r>
              <a:rPr lang="fa-IR" dirty="0" smtClean="0">
                <a:solidFill>
                  <a:schemeClr val="tx1"/>
                </a:solidFill>
              </a:rPr>
              <a:t>نظم دهی آنچه حس درک می کند</a:t>
            </a:r>
          </a:p>
          <a:p>
            <a:pPr marL="530225" indent="-354013" algn="r" rtl="1">
              <a:lnSpc>
                <a:spcPct val="150000"/>
              </a:lnSpc>
              <a:buFont typeface="Courier New" panose="02070309020205020404" pitchFamily="49" charset="0"/>
              <a:buChar char="o"/>
            </a:pPr>
            <a:r>
              <a:rPr lang="fa-IR" dirty="0" smtClean="0">
                <a:solidFill>
                  <a:schemeClr val="tx1"/>
                </a:solidFill>
              </a:rPr>
              <a:t>بر خلاف افلاطون که به یادآوری و بازشناسی دانش و حقیقت معتقد بود، ارسطو به اکتساب و یادگیری دانش به کمک حس و تجربه می پرداخت</a:t>
            </a:r>
          </a:p>
          <a:p>
            <a:pPr marL="0" indent="0" algn="r" rtl="1">
              <a:lnSpc>
                <a:spcPct val="150000"/>
              </a:lnSpc>
              <a:buNone/>
            </a:pP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9752975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79512" y="188640"/>
            <a:ext cx="8640960" cy="6480720"/>
          </a:xfrm>
        </p:spPr>
        <p:txBody>
          <a:bodyPr/>
          <a:lstStyle/>
          <a:p>
            <a:pPr marL="0" indent="0" algn="r" rtl="1">
              <a:lnSpc>
                <a:spcPct val="150000"/>
              </a:lnSpc>
              <a:buNone/>
            </a:pPr>
            <a:r>
              <a:rPr lang="fa-IR" dirty="0" smtClean="0">
                <a:solidFill>
                  <a:schemeClr val="tx1"/>
                </a:solidFill>
              </a:rPr>
              <a:t>رئالیست علمی:</a:t>
            </a:r>
          </a:p>
          <a:p>
            <a:pPr marL="442913" indent="-354013" algn="r" rtl="1">
              <a:lnSpc>
                <a:spcPct val="150000"/>
              </a:lnSpc>
              <a:buFont typeface="Courier New" panose="02070309020205020404" pitchFamily="49" charset="0"/>
              <a:buChar char="o"/>
            </a:pPr>
            <a:r>
              <a:rPr lang="fa-IR" dirty="0" smtClean="0">
                <a:solidFill>
                  <a:schemeClr val="tx1"/>
                </a:solidFill>
              </a:rPr>
              <a:t>علم از پندار، ذهن و اندیشه سرچشمه نمی گیرد بلکه محصول حواس است بنابراین اساس معرفت محسوسات هستند. برخی ازآنان مانند جان لاک دهن انسا ن را لوح سفید و نانوشته ای میداند که به تدریج در طول زندگی از حواس مختلف روی آن نقشهایی بسته می شود که به آن یادگیری می گویند</a:t>
            </a:r>
          </a:p>
          <a:p>
            <a:pPr marL="442913" indent="-354013" algn="r" rtl="1">
              <a:lnSpc>
                <a:spcPct val="150000"/>
              </a:lnSpc>
              <a:buFont typeface="Courier New" panose="02070309020205020404" pitchFamily="49" charset="0"/>
              <a:buChar char="o"/>
            </a:pPr>
            <a:r>
              <a:rPr lang="fa-IR" dirty="0" smtClean="0">
                <a:solidFill>
                  <a:schemeClr val="tx1"/>
                </a:solidFill>
              </a:rPr>
              <a:t>بررسی علوم طبیعی و کشف قوانین آنها را از طریق تجربه حسی، مشاهده و آزمایش میسر می دانند</a:t>
            </a:r>
          </a:p>
          <a:p>
            <a:pPr marL="442913" indent="-354013" algn="r" rtl="1">
              <a:lnSpc>
                <a:spcPct val="150000"/>
              </a:lnSpc>
              <a:buFont typeface="Courier New" panose="02070309020205020404" pitchFamily="49" charset="0"/>
              <a:buChar char="o"/>
            </a:pPr>
            <a:r>
              <a:rPr lang="fa-IR" dirty="0" smtClean="0">
                <a:solidFill>
                  <a:schemeClr val="tx1"/>
                </a:solidFill>
              </a:rPr>
              <a:t>جقیقت را محصول تطابق ذهن (به عنوان دریافت کننده) و عین (به عنوان منبع حقیقت) می دانند یعنی مطابقت فکر با اشیا (نظریه تطابقی حقیقت): انسان وقتی به حقیقت می رسد که آنچه در ذهن او وجود دارد با واقعیت عینی سازگار و مطابق باشد</a:t>
            </a:r>
            <a:endParaRPr lang="en-GB" dirty="0">
              <a:solidFill>
                <a:schemeClr val="tx1"/>
              </a:solidFill>
            </a:endParaRPr>
          </a:p>
        </p:txBody>
      </p:sp>
    </p:spTree>
    <p:extLst>
      <p:ext uri="{BB962C8B-B14F-4D97-AF65-F5344CB8AC3E}">
        <p14:creationId xmlns:p14="http://schemas.microsoft.com/office/powerpoint/2010/main" val="19042935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16632"/>
          </a:xfrm>
        </p:spPr>
        <p:txBody>
          <a:bodyPr/>
          <a:lstStyle/>
          <a:p>
            <a:endParaRPr lang="en-GB" dirty="0"/>
          </a:p>
        </p:txBody>
      </p:sp>
      <p:sp>
        <p:nvSpPr>
          <p:cNvPr id="3" name="Content Placeholder 2"/>
          <p:cNvSpPr>
            <a:spLocks noGrp="1"/>
          </p:cNvSpPr>
          <p:nvPr>
            <p:ph idx="1"/>
          </p:nvPr>
        </p:nvSpPr>
        <p:spPr>
          <a:xfrm>
            <a:off x="179512" y="188640"/>
            <a:ext cx="8856984" cy="6669360"/>
          </a:xfrm>
        </p:spPr>
        <p:txBody>
          <a:bodyPr>
            <a:normAutofit fontScale="92500" lnSpcReduction="20000"/>
          </a:bodyPr>
          <a:lstStyle/>
          <a:p>
            <a:pPr marL="457200" indent="-457200" algn="r" rtl="1">
              <a:lnSpc>
                <a:spcPct val="150000"/>
              </a:lnSpc>
              <a:buFont typeface="+mj-lt"/>
              <a:buAutoNum type="arabicPeriod" startAt="3"/>
            </a:pPr>
            <a:r>
              <a:rPr lang="fa-IR" b="1" dirty="0">
                <a:solidFill>
                  <a:schemeClr val="tx1"/>
                </a:solidFill>
              </a:rPr>
              <a:t>دیدگاههای ارزش شناختی </a:t>
            </a:r>
            <a:r>
              <a:rPr lang="fa-IR" b="1" dirty="0" smtClean="0">
                <a:solidFill>
                  <a:schemeClr val="tx1"/>
                </a:solidFill>
              </a:rPr>
              <a:t>رئالیسم</a:t>
            </a:r>
          </a:p>
          <a:p>
            <a:pPr marL="442913" indent="-354013" algn="r" rtl="1">
              <a:lnSpc>
                <a:spcPct val="150000"/>
              </a:lnSpc>
              <a:buFont typeface="Courier New" panose="02070309020205020404" pitchFamily="49" charset="0"/>
              <a:buChar char="o"/>
            </a:pPr>
            <a:r>
              <a:rPr lang="fa-IR" dirty="0" smtClean="0">
                <a:solidFill>
                  <a:schemeClr val="tx1"/>
                </a:solidFill>
              </a:rPr>
              <a:t>همه رئالیستها معتقدند که ارزشها مستقل از وجود انسانها وجود دارند</a:t>
            </a:r>
          </a:p>
          <a:p>
            <a:pPr marL="88900" indent="0" algn="r" rtl="1">
              <a:lnSpc>
                <a:spcPct val="150000"/>
              </a:lnSpc>
              <a:buNone/>
            </a:pPr>
            <a:r>
              <a:rPr lang="fa-IR" dirty="0" smtClean="0">
                <a:solidFill>
                  <a:schemeClr val="tx1"/>
                </a:solidFill>
              </a:rPr>
              <a:t>دیدگاه رئالیستهای تعقلی:</a:t>
            </a:r>
          </a:p>
          <a:p>
            <a:pPr marL="431800" algn="r" rtl="1">
              <a:lnSpc>
                <a:spcPct val="150000"/>
              </a:lnSpc>
              <a:buFont typeface="Courier New" panose="02070309020205020404" pitchFamily="49" charset="0"/>
              <a:buChar char="o"/>
            </a:pPr>
            <a:r>
              <a:rPr lang="fa-IR" dirty="0" smtClean="0">
                <a:solidFill>
                  <a:schemeClr val="tx1"/>
                </a:solidFill>
              </a:rPr>
              <a:t>ریشه ارزشها وجود لایتغیر انسان است بنابراین ارزشهای بنیادی ثابت و تغییرناپذیرند زیرا ماهیت وجودی انسان (جسم و روح) ثابت است</a:t>
            </a:r>
          </a:p>
          <a:p>
            <a:pPr marL="431800" algn="r" rtl="1">
              <a:lnSpc>
                <a:spcPct val="150000"/>
              </a:lnSpc>
              <a:buFont typeface="Courier New" panose="02070309020205020404" pitchFamily="49" charset="0"/>
              <a:buChar char="o"/>
            </a:pPr>
            <a:r>
              <a:rPr lang="fa-IR" dirty="0" smtClean="0">
                <a:solidFill>
                  <a:schemeClr val="tx1"/>
                </a:solidFill>
              </a:rPr>
              <a:t>ارزشها مطلق و جهانی هستند</a:t>
            </a:r>
          </a:p>
          <a:p>
            <a:pPr marL="431800" algn="r" rtl="1">
              <a:lnSpc>
                <a:spcPct val="150000"/>
              </a:lnSpc>
              <a:buFont typeface="Courier New" panose="02070309020205020404" pitchFamily="49" charset="0"/>
              <a:buChar char="o"/>
            </a:pPr>
            <a:r>
              <a:rPr lang="fa-IR" dirty="0" smtClean="0">
                <a:solidFill>
                  <a:schemeClr val="tx1"/>
                </a:solidFill>
              </a:rPr>
              <a:t>رئالیسهای باستانی معتقدند که خرد دارای قانون اخلاقی جهانی است که برای همه انسانها که موجودات عقلانی هستند الزام‌آور است. از نظر آنها انسان باید طبق معیارهای اخلاقی مطلق و جهانی زندگی کند؛ معیارهایی که مختص به افراد یا جامعه خاصی نیست و در این مسیر باید عادات خوب و فضیلت را کسب کند</a:t>
            </a:r>
          </a:p>
          <a:p>
            <a:pPr marL="431800" algn="r" rtl="1">
              <a:lnSpc>
                <a:spcPct val="150000"/>
              </a:lnSpc>
              <a:buFont typeface="Courier New" panose="02070309020205020404" pitchFamily="49" charset="0"/>
              <a:buChar char="o"/>
            </a:pPr>
            <a:r>
              <a:rPr lang="fa-IR" dirty="0" smtClean="0">
                <a:solidFill>
                  <a:schemeClr val="tx1"/>
                </a:solidFill>
              </a:rPr>
              <a:t>رئالیستهای دینی معتقدند که با استفاده از خرد بسیاری از قانونهای اخلاقی را می یابیم اما قوانین را خدا مقرر کرده است و او به ما قوه عقل داده است، انسان با اراده خود باید خیر را بپذیرد و به ایجاد عادات نیکو در خود بپردازد و در طی این راه به غیر از عقل از ایمان نیز مدد بگیرد</a:t>
            </a:r>
          </a:p>
          <a:p>
            <a:pPr marL="431800" algn="r" rtl="1">
              <a:lnSpc>
                <a:spcPct val="150000"/>
              </a:lnSpc>
              <a:buFont typeface="Courier New" panose="02070309020205020404" pitchFamily="49" charset="0"/>
              <a:buChar char="o"/>
            </a:pPr>
            <a:endParaRPr lang="fa-IR" dirty="0">
              <a:solidFill>
                <a:schemeClr val="tx1"/>
              </a:solidFill>
            </a:endParaRPr>
          </a:p>
          <a:p>
            <a:pPr>
              <a:lnSpc>
                <a:spcPct val="150000"/>
              </a:lnSpc>
            </a:pPr>
            <a:endParaRPr lang="en-GB" dirty="0"/>
          </a:p>
        </p:txBody>
      </p:sp>
    </p:spTree>
    <p:extLst>
      <p:ext uri="{BB962C8B-B14F-4D97-AF65-F5344CB8AC3E}">
        <p14:creationId xmlns:p14="http://schemas.microsoft.com/office/powerpoint/2010/main" val="23880361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323528" y="188640"/>
            <a:ext cx="8424936" cy="6480720"/>
          </a:xfrm>
        </p:spPr>
        <p:txBody>
          <a:bodyPr/>
          <a:lstStyle/>
          <a:p>
            <a:pPr marL="0" indent="0" algn="r" rtl="1">
              <a:lnSpc>
                <a:spcPct val="150000"/>
              </a:lnSpc>
              <a:buNone/>
            </a:pPr>
            <a:r>
              <a:rPr lang="fa-IR" dirty="0">
                <a:solidFill>
                  <a:schemeClr val="tx1"/>
                </a:solidFill>
              </a:rPr>
              <a:t>دیدگاه رئالیستهای </a:t>
            </a:r>
            <a:r>
              <a:rPr lang="fa-IR" dirty="0" smtClean="0">
                <a:solidFill>
                  <a:schemeClr val="tx1"/>
                </a:solidFill>
              </a:rPr>
              <a:t>علمی:</a:t>
            </a:r>
          </a:p>
          <a:p>
            <a:pPr marL="442913" indent="-354013" algn="r" rtl="1">
              <a:lnSpc>
                <a:spcPct val="150000"/>
              </a:lnSpc>
              <a:buFont typeface="Courier New" panose="02070309020205020404" pitchFamily="49" charset="0"/>
              <a:buChar char="o"/>
            </a:pPr>
            <a:r>
              <a:rPr lang="fa-IR" dirty="0" smtClean="0">
                <a:solidFill>
                  <a:schemeClr val="tx1"/>
                </a:solidFill>
              </a:rPr>
              <a:t>ارزشها در موقعیتهای مختلف تغییر می کنند</a:t>
            </a:r>
          </a:p>
          <a:p>
            <a:pPr marL="442913" indent="-354013" algn="r" rtl="1">
              <a:lnSpc>
                <a:spcPct val="150000"/>
              </a:lnSpc>
              <a:buFont typeface="Courier New" panose="02070309020205020404" pitchFamily="49" charset="0"/>
              <a:buChar char="o"/>
            </a:pPr>
            <a:r>
              <a:rPr lang="fa-IR" dirty="0" smtClean="0">
                <a:solidFill>
                  <a:schemeClr val="tx1"/>
                </a:solidFill>
              </a:rPr>
              <a:t>هر چیز سازگار با طبیعت انسان دارای ارزش است و معیارهای ارزش بوسیله عقل تعیین می شوند</a:t>
            </a:r>
          </a:p>
          <a:p>
            <a:pPr marL="442913" indent="-354013" algn="r" rtl="1">
              <a:lnSpc>
                <a:spcPct val="150000"/>
              </a:lnSpc>
              <a:buFont typeface="Courier New" panose="02070309020205020404" pitchFamily="49" charset="0"/>
              <a:buChar char="o"/>
            </a:pPr>
            <a:r>
              <a:rPr lang="fa-IR" dirty="0" smtClean="0">
                <a:solidFill>
                  <a:schemeClr val="tx1"/>
                </a:solidFill>
              </a:rPr>
              <a:t>ارزشهای فردی قابل قبول ارزشهایی هستند که با عقیده عمومی جامعه منطبق باشند</a:t>
            </a:r>
          </a:p>
          <a:p>
            <a:pPr marL="442913" indent="-354013" algn="r" rtl="1">
              <a:lnSpc>
                <a:spcPct val="150000"/>
              </a:lnSpc>
              <a:buFont typeface="Courier New" panose="02070309020205020404" pitchFamily="49" charset="0"/>
              <a:buChar char="o"/>
            </a:pPr>
            <a:r>
              <a:rPr lang="fa-IR" dirty="0" smtClean="0">
                <a:solidFill>
                  <a:schemeClr val="tx1"/>
                </a:solidFill>
              </a:rPr>
              <a:t>صواب و خطا از درک ما درباره طبیعت ناشی می شود نه از اصول دینی</a:t>
            </a:r>
          </a:p>
          <a:p>
            <a:pPr marL="442913" indent="-354013" algn="r" rtl="1">
              <a:lnSpc>
                <a:spcPct val="150000"/>
              </a:lnSpc>
              <a:buFont typeface="Courier New" panose="02070309020205020404" pitchFamily="49" charset="0"/>
              <a:buChar char="o"/>
            </a:pPr>
            <a:r>
              <a:rPr lang="fa-IR" dirty="0" smtClean="0">
                <a:solidFill>
                  <a:schemeClr val="tx1"/>
                </a:solidFill>
              </a:rPr>
              <a:t>اخلاق مبتنی بر آن چیزی است که علم مفید بودن آن را برای انسان نشان داده است مثلا بیماری شر است و تندرستی خیر</a:t>
            </a:r>
          </a:p>
          <a:p>
            <a:pPr algn="r" rtl="1">
              <a:lnSpc>
                <a:spcPct val="150000"/>
              </a:lnSpc>
              <a:buFont typeface="Courier New" panose="02070309020205020404" pitchFamily="49" charset="0"/>
              <a:buChar char="o"/>
            </a:pPr>
            <a:endParaRPr lang="en-GB" dirty="0"/>
          </a:p>
        </p:txBody>
      </p:sp>
    </p:spTree>
    <p:extLst>
      <p:ext uri="{BB962C8B-B14F-4D97-AF65-F5344CB8AC3E}">
        <p14:creationId xmlns:p14="http://schemas.microsoft.com/office/powerpoint/2010/main" val="3394132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fa-IR" dirty="0" smtClean="0">
                <a:cs typeface="+mn-cs"/>
              </a:rPr>
              <a:t>آرای تربیتی رئالیسم</a:t>
            </a:r>
            <a:endParaRPr lang="en-US" dirty="0">
              <a:cs typeface="+mn-cs"/>
            </a:endParaRPr>
          </a:p>
        </p:txBody>
      </p:sp>
      <p:sp>
        <p:nvSpPr>
          <p:cNvPr id="3" name="Content Placeholder 2"/>
          <p:cNvSpPr>
            <a:spLocks noGrp="1"/>
          </p:cNvSpPr>
          <p:nvPr>
            <p:ph idx="1"/>
          </p:nvPr>
        </p:nvSpPr>
        <p:spPr>
          <a:xfrm>
            <a:off x="107504" y="908720"/>
            <a:ext cx="8856984" cy="5949280"/>
          </a:xfrm>
        </p:spPr>
        <p:txBody>
          <a:bodyPr/>
          <a:lstStyle/>
          <a:p>
            <a:pPr marL="0" indent="0" algn="r" rtl="1">
              <a:lnSpc>
                <a:spcPct val="150000"/>
              </a:lnSpc>
              <a:buNone/>
            </a:pPr>
            <a:r>
              <a:rPr lang="fa-IR" dirty="0" smtClean="0">
                <a:solidFill>
                  <a:schemeClr val="tx1"/>
                </a:solidFill>
              </a:rPr>
              <a:t>رئالیستهای تعقلی و علمی در اهداف، برنامه ها و روشهای تدریس تفاوت ویژه ای ندارند.</a:t>
            </a:r>
          </a:p>
          <a:p>
            <a:pPr marL="457200" indent="-457200" algn="r" rtl="1">
              <a:lnSpc>
                <a:spcPct val="150000"/>
              </a:lnSpc>
              <a:buFont typeface="+mj-lt"/>
              <a:buAutoNum type="arabicParenR"/>
            </a:pPr>
            <a:r>
              <a:rPr lang="fa-IR" b="1" dirty="0" smtClean="0">
                <a:solidFill>
                  <a:schemeClr val="tx1"/>
                </a:solidFill>
              </a:rPr>
              <a:t>هدفهای تربیتی:</a:t>
            </a:r>
          </a:p>
          <a:p>
            <a:pPr algn="r" rtl="1">
              <a:lnSpc>
                <a:spcPct val="150000"/>
              </a:lnSpc>
              <a:buFont typeface="Wingdings" panose="05000000000000000000" pitchFamily="2" charset="2"/>
              <a:buChar char="§"/>
            </a:pPr>
            <a:r>
              <a:rPr lang="fa-IR" dirty="0" smtClean="0">
                <a:solidFill>
                  <a:schemeClr val="tx1"/>
                </a:solidFill>
              </a:rPr>
              <a:t>برترین هدف تربیتی رئالیستها پرورش قوه عقل (عالیترین قوه انسان) است</a:t>
            </a:r>
          </a:p>
          <a:p>
            <a:pPr algn="r" rtl="1">
              <a:lnSpc>
                <a:spcPct val="150000"/>
              </a:lnSpc>
              <a:buFont typeface="Wingdings" panose="05000000000000000000" pitchFamily="2" charset="2"/>
              <a:buChar char="§"/>
            </a:pPr>
            <a:r>
              <a:rPr lang="fa-IR" dirty="0" smtClean="0">
                <a:solidFill>
                  <a:schemeClr val="tx1"/>
                </a:solidFill>
              </a:rPr>
              <a:t>ترغیب انسانها به شکوفا ساختن خویش از راه فعلیت بخشیدن به استعدادهای خود و نیل به حداکثر کمال</a:t>
            </a:r>
          </a:p>
          <a:p>
            <a:pPr marL="457200" indent="-457200" algn="r" rtl="1">
              <a:lnSpc>
                <a:spcPct val="150000"/>
              </a:lnSpc>
              <a:buFont typeface="+mj-lt"/>
              <a:buAutoNum type="arabicParenR" startAt="2"/>
            </a:pPr>
            <a:r>
              <a:rPr lang="fa-IR" b="1" dirty="0" smtClean="0">
                <a:solidFill>
                  <a:schemeClr val="tx1"/>
                </a:solidFill>
              </a:rPr>
              <a:t>برنامه درسی</a:t>
            </a:r>
          </a:p>
          <a:p>
            <a:pPr algn="r" rtl="1">
              <a:lnSpc>
                <a:spcPct val="150000"/>
              </a:lnSpc>
              <a:buFont typeface="Wingdings" panose="05000000000000000000" pitchFamily="2" charset="2"/>
              <a:buChar char="§"/>
            </a:pPr>
            <a:r>
              <a:rPr lang="fa-IR" dirty="0" smtClean="0">
                <a:solidFill>
                  <a:schemeClr val="tx1"/>
                </a:solidFill>
              </a:rPr>
              <a:t>مبنای برنامه درسی:کارآمدترین شیوه کسب اطلاع درباره واقعیت، مطالعه آن به صورت موضوعات سازمان یافته و منظم است</a:t>
            </a:r>
          </a:p>
          <a:p>
            <a:pPr algn="r" rtl="1">
              <a:lnSpc>
                <a:spcPct val="150000"/>
              </a:lnSpc>
              <a:buFont typeface="Wingdings" panose="05000000000000000000" pitchFamily="2" charset="2"/>
              <a:buChar char="§"/>
            </a:pPr>
            <a:r>
              <a:rPr lang="fa-IR" dirty="0" smtClean="0">
                <a:solidFill>
                  <a:schemeClr val="tx1"/>
                </a:solidFill>
              </a:rPr>
              <a:t>موضوع محور است و موضوعات تخصصی، جداگانه و سلسله مراتبی هستند</a:t>
            </a:r>
          </a:p>
          <a:p>
            <a:pPr algn="r" rtl="1">
              <a:lnSpc>
                <a:spcPct val="150000"/>
              </a:lnSpc>
              <a:buFont typeface="Wingdings" panose="05000000000000000000" pitchFamily="2" charset="2"/>
              <a:buChar char="§"/>
            </a:pPr>
            <a:endParaRPr lang="fa-IR" dirty="0" smtClean="0">
              <a:solidFill>
                <a:schemeClr val="tx1"/>
              </a:solidFill>
            </a:endParaRPr>
          </a:p>
          <a:p>
            <a:pPr marL="457200" indent="-457200" algn="r" rtl="1">
              <a:lnSpc>
                <a:spcPct val="150000"/>
              </a:lnSpc>
              <a:buFont typeface="+mj-lt"/>
              <a:buAutoNum type="arabicParenR" startAt="2"/>
            </a:pPr>
            <a:endParaRPr lang="en-GB" b="1" dirty="0">
              <a:solidFill>
                <a:schemeClr val="tx1"/>
              </a:solidFill>
            </a:endParaRPr>
          </a:p>
          <a:p>
            <a:pPr algn="r" rtl="1">
              <a:lnSpc>
                <a:spcPct val="150000"/>
              </a:lnSpc>
              <a:buFont typeface="Wingdings" panose="05000000000000000000" pitchFamily="2" charset="2"/>
              <a:buChar char="§"/>
            </a:pPr>
            <a:endParaRPr lang="en-US" dirty="0">
              <a:solidFill>
                <a:schemeClr val="tx1"/>
              </a:solidFill>
            </a:endParaRPr>
          </a:p>
        </p:txBody>
      </p:sp>
    </p:spTree>
    <p:extLst>
      <p:ext uri="{BB962C8B-B14F-4D97-AF65-F5344CB8AC3E}">
        <p14:creationId xmlns:p14="http://schemas.microsoft.com/office/powerpoint/2010/main" val="179023959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251520" y="332656"/>
            <a:ext cx="8568952" cy="6336704"/>
          </a:xfrm>
        </p:spPr>
        <p:txBody>
          <a:bodyPr/>
          <a:lstStyle/>
          <a:p>
            <a:pPr algn="r" rtl="1">
              <a:lnSpc>
                <a:spcPct val="150000"/>
              </a:lnSpc>
              <a:buFont typeface="Wingdings" panose="05000000000000000000" pitchFamily="2" charset="2"/>
              <a:buChar char="§"/>
            </a:pPr>
            <a:r>
              <a:rPr lang="fa-IR" dirty="0" smtClean="0">
                <a:solidFill>
                  <a:schemeClr val="tx1"/>
                </a:solidFill>
              </a:rPr>
              <a:t>برنامه درسی عقلانی و انتزاعی است و مقدم بر برنامه درسی عملی و کاربردی</a:t>
            </a:r>
          </a:p>
          <a:p>
            <a:pPr algn="r" rtl="1">
              <a:lnSpc>
                <a:spcPct val="150000"/>
              </a:lnSpc>
              <a:buFont typeface="Wingdings" panose="05000000000000000000" pitchFamily="2" charset="2"/>
              <a:buChar char="§"/>
            </a:pPr>
            <a:r>
              <a:rPr lang="fa-IR" dirty="0" smtClean="0">
                <a:solidFill>
                  <a:schemeClr val="tx1"/>
                </a:solidFill>
              </a:rPr>
              <a:t>موضوعات برنامه درسی شامل:</a:t>
            </a:r>
          </a:p>
          <a:p>
            <a:pPr marL="571500" algn="r" rtl="1">
              <a:lnSpc>
                <a:spcPct val="150000"/>
              </a:lnSpc>
              <a:buFont typeface="Courier New" panose="02070309020205020404" pitchFamily="49" charset="0"/>
              <a:buChar char="o"/>
            </a:pPr>
            <a:r>
              <a:rPr lang="fa-IR" dirty="0" smtClean="0">
                <a:solidFill>
                  <a:schemeClr val="tx1"/>
                </a:solidFill>
              </a:rPr>
              <a:t>آموزش زبان: زبان مادری، محاوره، زبان کمی (ریاضیات) و زبان هنر (طراحی، نقاشی، موسیقی)</a:t>
            </a:r>
          </a:p>
          <a:p>
            <a:pPr marL="571500" algn="r" rtl="1">
              <a:lnSpc>
                <a:spcPct val="150000"/>
              </a:lnSpc>
              <a:buFont typeface="Courier New" panose="02070309020205020404" pitchFamily="49" charset="0"/>
              <a:buChar char="o"/>
            </a:pPr>
            <a:r>
              <a:rPr lang="fa-IR" dirty="0" smtClean="0">
                <a:solidFill>
                  <a:schemeClr val="tx1"/>
                </a:solidFill>
              </a:rPr>
              <a:t>آموزش علوم (حول محور طبیعت مشترک انسانی): علوم انسانی، طبیعی، اجتماعی، تاریخی به جای ادبیات محض</a:t>
            </a:r>
          </a:p>
          <a:p>
            <a:pPr marL="571500" algn="r" rtl="1">
              <a:lnSpc>
                <a:spcPct val="150000"/>
              </a:lnSpc>
              <a:buFont typeface="Courier New" panose="02070309020205020404" pitchFamily="49" charset="0"/>
              <a:buChar char="o"/>
            </a:pPr>
            <a:r>
              <a:rPr lang="fa-IR" dirty="0" smtClean="0">
                <a:solidFill>
                  <a:schemeClr val="tx1"/>
                </a:solidFill>
              </a:rPr>
              <a:t>آموزش ارزشها: فلسفه، هنرهای زیبا و سیاست</a:t>
            </a:r>
          </a:p>
          <a:p>
            <a:pPr marL="285750" indent="-285750" algn="r" rtl="1">
              <a:lnSpc>
                <a:spcPct val="150000"/>
              </a:lnSpc>
              <a:buFont typeface="Wingdings" panose="05000000000000000000" pitchFamily="2" charset="2"/>
              <a:buChar char="§"/>
            </a:pPr>
            <a:r>
              <a:rPr lang="fa-IR" dirty="0" smtClean="0">
                <a:solidFill>
                  <a:schemeClr val="tx1"/>
                </a:solidFill>
              </a:rPr>
              <a:t>تاکید بر تحقیق و پیشرفت علمی</a:t>
            </a:r>
          </a:p>
          <a:p>
            <a:pPr marL="285750" indent="-285750" algn="r" rtl="1">
              <a:lnSpc>
                <a:spcPct val="150000"/>
              </a:lnSpc>
              <a:buFont typeface="Wingdings" panose="05000000000000000000" pitchFamily="2" charset="2"/>
              <a:buChar char="§"/>
            </a:pPr>
            <a:r>
              <a:rPr lang="fa-IR" dirty="0" smtClean="0">
                <a:solidFill>
                  <a:schemeClr val="tx1"/>
                </a:solidFill>
              </a:rPr>
              <a:t>موضوعات عملی و حرفه ای به منظور آماده کردن متربی برای زندگی عملی</a:t>
            </a:r>
            <a:endParaRPr lang="en-US" dirty="0">
              <a:solidFill>
                <a:schemeClr val="tx1"/>
              </a:solidFill>
            </a:endParaRPr>
          </a:p>
        </p:txBody>
      </p:sp>
    </p:spTree>
    <p:extLst>
      <p:ext uri="{BB962C8B-B14F-4D97-AF65-F5344CB8AC3E}">
        <p14:creationId xmlns:p14="http://schemas.microsoft.com/office/powerpoint/2010/main" val="3584794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332656"/>
          </a:xfrm>
        </p:spPr>
        <p:txBody>
          <a:bodyPr/>
          <a:lstStyle/>
          <a:p>
            <a:endParaRPr lang="en-US" dirty="0"/>
          </a:p>
        </p:txBody>
      </p:sp>
      <p:sp>
        <p:nvSpPr>
          <p:cNvPr id="3" name="Content Placeholder 2"/>
          <p:cNvSpPr>
            <a:spLocks noGrp="1"/>
          </p:cNvSpPr>
          <p:nvPr>
            <p:ph idx="1"/>
          </p:nvPr>
        </p:nvSpPr>
        <p:spPr>
          <a:xfrm>
            <a:off x="323528" y="332656"/>
            <a:ext cx="8496944" cy="6336704"/>
          </a:xfrm>
        </p:spPr>
        <p:txBody>
          <a:bodyPr/>
          <a:lstStyle/>
          <a:p>
            <a:pPr marL="457200" indent="-457200" algn="r" rtl="1">
              <a:lnSpc>
                <a:spcPct val="150000"/>
              </a:lnSpc>
              <a:buFont typeface="+mj-lt"/>
              <a:buAutoNum type="arabicParenR" startAt="3"/>
            </a:pPr>
            <a:r>
              <a:rPr lang="fa-IR" b="1" dirty="0" smtClean="0">
                <a:solidFill>
                  <a:schemeClr val="tx1"/>
                </a:solidFill>
              </a:rPr>
              <a:t>نقش مربی</a:t>
            </a:r>
          </a:p>
          <a:p>
            <a:pPr marL="514350" algn="r" rtl="1">
              <a:lnSpc>
                <a:spcPct val="150000"/>
              </a:lnSpc>
              <a:buFont typeface="Wingdings" panose="05000000000000000000" pitchFamily="2" charset="2"/>
              <a:buChar char="§"/>
            </a:pPr>
            <a:r>
              <a:rPr lang="fa-IR" dirty="0" smtClean="0">
                <a:solidFill>
                  <a:schemeClr val="tx1"/>
                </a:solidFill>
              </a:rPr>
              <a:t>معلم باید فردی تحصیل کرده و تربیت یافته باشد</a:t>
            </a:r>
            <a:endParaRPr lang="fa-IR" dirty="0">
              <a:solidFill>
                <a:schemeClr val="tx1"/>
              </a:solidFill>
            </a:endParaRPr>
          </a:p>
          <a:p>
            <a:pPr marL="514350" algn="r" rtl="1">
              <a:lnSpc>
                <a:spcPct val="150000"/>
              </a:lnSpc>
              <a:buFont typeface="Wingdings" panose="05000000000000000000" pitchFamily="2" charset="2"/>
              <a:buChar char="§"/>
            </a:pPr>
            <a:r>
              <a:rPr lang="fa-IR" dirty="0" smtClean="0">
                <a:solidFill>
                  <a:schemeClr val="tx1"/>
                </a:solidFill>
              </a:rPr>
              <a:t>معلم باید در زمینه علومی که تدریس می کند متخصص و صاحبنظر باشد</a:t>
            </a:r>
          </a:p>
          <a:p>
            <a:pPr marL="514350" algn="r" rtl="1">
              <a:lnSpc>
                <a:spcPct val="150000"/>
              </a:lnSpc>
              <a:buFont typeface="Wingdings" panose="05000000000000000000" pitchFamily="2" charset="2"/>
              <a:buChar char="§"/>
            </a:pPr>
            <a:r>
              <a:rPr lang="fa-IR" dirty="0">
                <a:solidFill>
                  <a:schemeClr val="tx1"/>
                </a:solidFill>
              </a:rPr>
              <a:t>معلم باید در زمینه </a:t>
            </a:r>
            <a:r>
              <a:rPr lang="fa-IR" dirty="0" smtClean="0">
                <a:solidFill>
                  <a:schemeClr val="tx1"/>
                </a:solidFill>
              </a:rPr>
              <a:t>تربیت متربیان نیز متخصص باشد</a:t>
            </a:r>
          </a:p>
          <a:p>
            <a:pPr marL="514350" algn="r" rtl="1">
              <a:lnSpc>
                <a:spcPct val="150000"/>
              </a:lnSpc>
              <a:buFont typeface="Wingdings" panose="05000000000000000000" pitchFamily="2" charset="2"/>
              <a:buChar char="§"/>
            </a:pPr>
            <a:r>
              <a:rPr lang="fa-IR" dirty="0" smtClean="0">
                <a:solidFill>
                  <a:schemeClr val="tx1"/>
                </a:solidFill>
              </a:rPr>
              <a:t>معلم باید پیشینه دانش آموزان و چگونگی ایجاد انگیزه در آنان را بشناسد</a:t>
            </a:r>
          </a:p>
          <a:p>
            <a:pPr marL="514350" algn="r" rtl="1">
              <a:lnSpc>
                <a:spcPct val="150000"/>
              </a:lnSpc>
              <a:buFont typeface="Wingdings" panose="05000000000000000000" pitchFamily="2" charset="2"/>
              <a:buChar char="§"/>
            </a:pPr>
            <a:r>
              <a:rPr lang="fa-IR" dirty="0" smtClean="0">
                <a:solidFill>
                  <a:schemeClr val="tx1"/>
                </a:solidFill>
              </a:rPr>
              <a:t>در فرآیند تدریس معلم نقش فعالتری از متربی دارد اما نقش او هدایت و راهنمایی است</a:t>
            </a:r>
          </a:p>
          <a:p>
            <a:pPr marL="514350" indent="-457200" algn="r" rtl="1">
              <a:lnSpc>
                <a:spcPct val="150000"/>
              </a:lnSpc>
              <a:buFont typeface="+mj-lt"/>
              <a:buAutoNum type="arabicParenR" startAt="4"/>
            </a:pPr>
            <a:r>
              <a:rPr lang="fa-IR" b="1" dirty="0" smtClean="0">
                <a:solidFill>
                  <a:schemeClr val="tx1"/>
                </a:solidFill>
              </a:rPr>
              <a:t>روش تدریس</a:t>
            </a:r>
          </a:p>
          <a:p>
            <a:pPr marL="514350" algn="r" rtl="1">
              <a:lnSpc>
                <a:spcPct val="150000"/>
              </a:lnSpc>
              <a:buFont typeface="Wingdings" panose="05000000000000000000" pitchFamily="2" charset="2"/>
              <a:buChar char="§"/>
            </a:pPr>
            <a:r>
              <a:rPr lang="fa-IR" dirty="0" smtClean="0">
                <a:solidFill>
                  <a:schemeClr val="tx1"/>
                </a:solidFill>
              </a:rPr>
              <a:t>تشویق متربی به بکاربستن دقیق حواس به منظور شناخت صور کلی جهان و ادراک عقلی و انتزاعی آنها</a:t>
            </a:r>
            <a:endParaRPr lang="fa-IR" dirty="0">
              <a:solidFill>
                <a:schemeClr val="tx1"/>
              </a:solidFill>
            </a:endParaRPr>
          </a:p>
        </p:txBody>
      </p:sp>
    </p:spTree>
    <p:extLst>
      <p:ext uri="{BB962C8B-B14F-4D97-AF65-F5344CB8AC3E}">
        <p14:creationId xmlns:p14="http://schemas.microsoft.com/office/powerpoint/2010/main" val="29957927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457200" y="692696"/>
            <a:ext cx="8363272" cy="5976664"/>
          </a:xfrm>
        </p:spPr>
        <p:txBody>
          <a:bodyPr/>
          <a:lstStyle/>
          <a:p>
            <a:pPr algn="r" rtl="1">
              <a:lnSpc>
                <a:spcPct val="150000"/>
              </a:lnSpc>
              <a:buFont typeface="Wingdings" panose="05000000000000000000" pitchFamily="2" charset="2"/>
              <a:buChar char="§"/>
            </a:pPr>
            <a:r>
              <a:rPr lang="fa-IR" dirty="0" smtClean="0">
                <a:solidFill>
                  <a:schemeClr val="tx1"/>
                </a:solidFill>
              </a:rPr>
              <a:t>تشویق متربیان به کشف حقایق از طریق تجربه شخصی</a:t>
            </a:r>
          </a:p>
          <a:p>
            <a:pPr algn="r" rtl="1">
              <a:lnSpc>
                <a:spcPct val="150000"/>
              </a:lnSpc>
              <a:buFont typeface="Wingdings" panose="05000000000000000000" pitchFamily="2" charset="2"/>
              <a:buChar char="§"/>
            </a:pPr>
            <a:r>
              <a:rPr lang="fa-IR" dirty="0" smtClean="0">
                <a:solidFill>
                  <a:schemeClr val="tx1"/>
                </a:solidFill>
              </a:rPr>
              <a:t>استفاده از روشهای تدریس تجربی مانند:</a:t>
            </a:r>
          </a:p>
          <a:p>
            <a:pPr marL="628650" indent="-285750" algn="r" rtl="1">
              <a:lnSpc>
                <a:spcPct val="150000"/>
              </a:lnSpc>
              <a:buFont typeface="Courier New" panose="02070309020205020404" pitchFamily="49" charset="0"/>
              <a:buChar char="o"/>
            </a:pPr>
            <a:r>
              <a:rPr lang="fa-IR" dirty="0" smtClean="0">
                <a:solidFill>
                  <a:schemeClr val="tx1"/>
                </a:solidFill>
              </a:rPr>
              <a:t>روش آزمایش: تشویق به انجام آزمایشهای علمی و کشف دوباره</a:t>
            </a:r>
          </a:p>
          <a:p>
            <a:pPr marL="628650" indent="-285750" algn="r" rtl="1">
              <a:lnSpc>
                <a:spcPct val="150000"/>
              </a:lnSpc>
              <a:buFont typeface="Courier New" panose="02070309020205020404" pitchFamily="49" charset="0"/>
              <a:buChar char="o"/>
              <a:tabLst>
                <a:tab pos="571500" algn="l"/>
              </a:tabLst>
            </a:pPr>
            <a:r>
              <a:rPr lang="fa-IR" dirty="0" smtClean="0">
                <a:solidFill>
                  <a:schemeClr val="tx1"/>
                </a:solidFill>
              </a:rPr>
              <a:t>روش مشاهده:</a:t>
            </a:r>
            <a:r>
              <a:rPr lang="fa-IR" dirty="0" smtClean="0"/>
              <a:t> </a:t>
            </a:r>
            <a:r>
              <a:rPr lang="fa-IR" dirty="0" smtClean="0">
                <a:solidFill>
                  <a:schemeClr val="tx1"/>
                </a:solidFill>
              </a:rPr>
              <a:t>بکارگیری حواس به منظور تقویت ذهن، شناخت و تجربه</a:t>
            </a:r>
          </a:p>
          <a:p>
            <a:pPr algn="r" rtl="1">
              <a:lnSpc>
                <a:spcPct val="150000"/>
              </a:lnSpc>
              <a:buFont typeface="Wingdings" panose="05000000000000000000" pitchFamily="2" charset="2"/>
              <a:buChar char="§"/>
            </a:pPr>
            <a:r>
              <a:rPr lang="fa-IR" dirty="0" smtClean="0">
                <a:solidFill>
                  <a:schemeClr val="tx1"/>
                </a:solidFill>
              </a:rPr>
              <a:t>روش سخنرانی برای فراگیری دانش سازمان یافته</a:t>
            </a:r>
          </a:p>
          <a:p>
            <a:pPr algn="r" rtl="1">
              <a:lnSpc>
                <a:spcPct val="150000"/>
              </a:lnSpc>
              <a:buFont typeface="Wingdings" panose="05000000000000000000" pitchFamily="2" charset="2"/>
              <a:buChar char="§"/>
            </a:pPr>
            <a:r>
              <a:rPr lang="fa-IR" dirty="0" smtClean="0">
                <a:solidFill>
                  <a:schemeClr val="tx1"/>
                </a:solidFill>
              </a:rPr>
              <a:t>روش پرسش و پاسخ (دیالکتیک ارسطویی): جهت درگیر شدن با موضوعات مربوط به طبیعت و جهان پیرامون (نه فقط موضوعات انتزاعی و ذهنی)، آشنا شدن با اصول اولیه علوم و فهم وسیع اندیشه ها و ارزشها</a:t>
            </a:r>
            <a:endParaRPr lang="en-US" dirty="0">
              <a:solidFill>
                <a:schemeClr val="tx1"/>
              </a:solidFill>
            </a:endParaRPr>
          </a:p>
        </p:txBody>
      </p:sp>
    </p:spTree>
    <p:extLst>
      <p:ext uri="{BB962C8B-B14F-4D97-AF65-F5344CB8AC3E}">
        <p14:creationId xmlns:p14="http://schemas.microsoft.com/office/powerpoint/2010/main" val="39780485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251520" y="332656"/>
            <a:ext cx="8712968" cy="6408712"/>
          </a:xfrm>
        </p:spPr>
        <p:txBody>
          <a:bodyPr>
            <a:normAutofit/>
          </a:bodyPr>
          <a:lstStyle/>
          <a:p>
            <a:pPr marL="0" indent="0" algn="r" rtl="1">
              <a:lnSpc>
                <a:spcPct val="150000"/>
              </a:lnSpc>
              <a:buNone/>
            </a:pPr>
            <a:r>
              <a:rPr lang="fa-IR" b="1" dirty="0" smtClean="0">
                <a:solidFill>
                  <a:schemeClr val="tx1"/>
                </a:solidFill>
              </a:rPr>
              <a:t>نقد و ارزیابی رئالیسم:</a:t>
            </a:r>
          </a:p>
          <a:p>
            <a:pPr algn="r" rtl="1">
              <a:lnSpc>
                <a:spcPct val="150000"/>
              </a:lnSpc>
            </a:pPr>
            <a:r>
              <a:rPr lang="fa-IR" dirty="0" smtClean="0">
                <a:solidFill>
                  <a:schemeClr val="tx1"/>
                </a:solidFill>
              </a:rPr>
              <a:t>رئالیسم علمی تاکید بسیاری بر علم و روشهای علمی (حسی و تجربی) دارند در حالی که این شرط لازم است نه کافی؛ تجربه علمی بدون استنتاج عقلی بی معناست</a:t>
            </a:r>
          </a:p>
          <a:p>
            <a:pPr algn="r" rtl="1">
              <a:lnSpc>
                <a:spcPct val="150000"/>
              </a:lnSpc>
            </a:pPr>
            <a:r>
              <a:rPr lang="fa-IR" dirty="0" smtClean="0">
                <a:solidFill>
                  <a:schemeClr val="tx1"/>
                </a:solidFill>
              </a:rPr>
              <a:t>رئالیسم علمی اخلاق را در قلمرو قوانین اجتماعی و طبیعی تعریف کرده و آن را قابل بررسی میداند، در حالی که اخلاق در قلمرو احکام ارزشی ذاتی و عقلی انسان است و تربیت آن را از قوه به فعل در می آورد</a:t>
            </a:r>
          </a:p>
          <a:p>
            <a:pPr algn="r" rtl="1">
              <a:lnSpc>
                <a:spcPct val="150000"/>
              </a:lnSpc>
            </a:pPr>
            <a:r>
              <a:rPr lang="fa-IR" dirty="0" smtClean="0">
                <a:solidFill>
                  <a:schemeClr val="tx1"/>
                </a:solidFill>
              </a:rPr>
              <a:t>اخلاق از آزادی اراده انسان و نه جبرناشی می شود در حالی که رئالیستهای علمی انسان را فاقد اراده آزاد و اختیار می دانند</a:t>
            </a:r>
          </a:p>
          <a:p>
            <a:pPr algn="r" rtl="1">
              <a:lnSpc>
                <a:spcPct val="150000"/>
              </a:lnSpc>
            </a:pPr>
            <a:r>
              <a:rPr lang="fa-IR" dirty="0" smtClean="0">
                <a:solidFill>
                  <a:schemeClr val="tx1"/>
                </a:solidFill>
              </a:rPr>
              <a:t>رئالیسم مطالعه ادبیات که پایه ای برای توسعه ذوق زیباشناختی است را مورد اهمیت قرار نمی دهند</a:t>
            </a:r>
          </a:p>
        </p:txBody>
      </p:sp>
    </p:spTree>
    <p:extLst>
      <p:ext uri="{BB962C8B-B14F-4D97-AF65-F5344CB8AC3E}">
        <p14:creationId xmlns:p14="http://schemas.microsoft.com/office/powerpoint/2010/main" val="32904428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92696"/>
          </a:xfrm>
        </p:spPr>
        <p:txBody>
          <a:bodyPr/>
          <a:lstStyle/>
          <a:p>
            <a:endParaRPr lang="en-US" dirty="0"/>
          </a:p>
        </p:txBody>
      </p:sp>
      <p:sp>
        <p:nvSpPr>
          <p:cNvPr id="3" name="Content Placeholder 2"/>
          <p:cNvSpPr>
            <a:spLocks noGrp="1"/>
          </p:cNvSpPr>
          <p:nvPr>
            <p:ph idx="1"/>
          </p:nvPr>
        </p:nvSpPr>
        <p:spPr>
          <a:xfrm>
            <a:off x="457200" y="1124744"/>
            <a:ext cx="8229600" cy="5001419"/>
          </a:xfrm>
        </p:spPr>
        <p:txBody>
          <a:bodyPr/>
          <a:lstStyle/>
          <a:p>
            <a:pPr algn="r" rtl="1">
              <a:lnSpc>
                <a:spcPct val="150000"/>
              </a:lnSpc>
            </a:pPr>
            <a:r>
              <a:rPr lang="fa-IR" dirty="0">
                <a:solidFill>
                  <a:schemeClr val="tx1"/>
                </a:solidFill>
              </a:rPr>
              <a:t>به موضوعات علمی و نقش آنها در سعادت انسان تاکید دارند اما تربیت اخلاقی و دینی را فراموش می کنند</a:t>
            </a:r>
            <a:endParaRPr lang="en-US" dirty="0">
              <a:solidFill>
                <a:schemeClr val="tx1"/>
              </a:solidFill>
            </a:endParaRPr>
          </a:p>
          <a:p>
            <a:pPr algn="r" rtl="1">
              <a:lnSpc>
                <a:spcPct val="150000"/>
              </a:lnSpc>
            </a:pPr>
            <a:r>
              <a:rPr lang="fa-IR" dirty="0" smtClean="0">
                <a:solidFill>
                  <a:schemeClr val="tx1"/>
                </a:solidFill>
              </a:rPr>
              <a:t>به شناخت امور عینی اهمیت زیادی می دهند اما تصورات، احساسات و عقاید افراد و جامعه را نادیده می گیرند</a:t>
            </a:r>
          </a:p>
          <a:p>
            <a:pPr algn="r" rtl="1">
              <a:lnSpc>
                <a:spcPct val="150000"/>
              </a:lnSpc>
            </a:pPr>
            <a:r>
              <a:rPr lang="fa-IR" dirty="0" smtClean="0">
                <a:solidFill>
                  <a:schemeClr val="tx1"/>
                </a:solidFill>
              </a:rPr>
              <a:t>رئالیستهای غیر دینی تاکید زیادی بر دنیای فیزیکی و مادی دارند اما دنیای معنوی و نقش آن در سعادت کودک را فراموش می کنند </a:t>
            </a:r>
            <a:endParaRPr lang="en-US" dirty="0">
              <a:solidFill>
                <a:schemeClr val="tx1"/>
              </a:solidFill>
            </a:endParaRPr>
          </a:p>
        </p:txBody>
      </p:sp>
    </p:spTree>
    <p:extLst>
      <p:ext uri="{BB962C8B-B14F-4D97-AF65-F5344CB8AC3E}">
        <p14:creationId xmlns:p14="http://schemas.microsoft.com/office/powerpoint/2010/main" val="72338789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08720"/>
          </a:xfrm>
        </p:spPr>
        <p:txBody>
          <a:bodyPr/>
          <a:lstStyle/>
          <a:p>
            <a:r>
              <a:rPr lang="fa-IR" dirty="0" smtClean="0">
                <a:cs typeface="+mn-cs"/>
              </a:rPr>
              <a:t>اسلام (رئالیسم اسلامی)</a:t>
            </a:r>
            <a:endParaRPr lang="en-US" dirty="0">
              <a:cs typeface="+mn-cs"/>
            </a:endParaRPr>
          </a:p>
        </p:txBody>
      </p:sp>
      <p:sp>
        <p:nvSpPr>
          <p:cNvPr id="3" name="Content Placeholder 2"/>
          <p:cNvSpPr>
            <a:spLocks noGrp="1"/>
          </p:cNvSpPr>
          <p:nvPr>
            <p:ph idx="1"/>
          </p:nvPr>
        </p:nvSpPr>
        <p:spPr>
          <a:xfrm>
            <a:off x="251520" y="1124744"/>
            <a:ext cx="8568952" cy="5544616"/>
          </a:xfrm>
        </p:spPr>
        <p:txBody>
          <a:bodyPr/>
          <a:lstStyle/>
          <a:p>
            <a:pPr marL="0" indent="0" algn="r" rtl="1">
              <a:lnSpc>
                <a:spcPct val="150000"/>
              </a:lnSpc>
              <a:buNone/>
            </a:pPr>
            <a:r>
              <a:rPr lang="fa-IR" dirty="0" smtClean="0">
                <a:solidFill>
                  <a:schemeClr val="tx1"/>
                </a:solidFill>
              </a:rPr>
              <a:t>با آشنایی مسلمانان با فلسفه یونانی و به ویژه آراء افلاطون و ارسطو فلسفه اسلامی شکل گرفت.</a:t>
            </a:r>
          </a:p>
          <a:p>
            <a:pPr marL="0" indent="0" algn="r" rtl="1">
              <a:lnSpc>
                <a:spcPct val="150000"/>
              </a:lnSpc>
              <a:buNone/>
            </a:pPr>
            <a:r>
              <a:rPr lang="fa-IR" dirty="0" smtClean="0">
                <a:solidFill>
                  <a:schemeClr val="tx1"/>
                </a:solidFill>
              </a:rPr>
              <a:t>مهمترین فیلسوفان اسلامی که نماینده جریانهای اصلی فلسفه هستند:</a:t>
            </a:r>
          </a:p>
          <a:p>
            <a:pPr algn="r" rtl="1">
              <a:lnSpc>
                <a:spcPct val="150000"/>
              </a:lnSpc>
            </a:pPr>
            <a:r>
              <a:rPr lang="fa-IR" dirty="0" smtClean="0">
                <a:solidFill>
                  <a:schemeClr val="tx1"/>
                </a:solidFill>
              </a:rPr>
              <a:t>ابن سینا در قرن 5، نماینده تفکر ارسطویی (فلسفه مشاء)، تاکید بر استدلال</a:t>
            </a:r>
          </a:p>
          <a:p>
            <a:pPr algn="r" rtl="1">
              <a:lnSpc>
                <a:spcPct val="150000"/>
              </a:lnSpc>
            </a:pPr>
            <a:r>
              <a:rPr lang="fa-IR" dirty="0" smtClean="0">
                <a:solidFill>
                  <a:schemeClr val="tx1"/>
                </a:solidFill>
              </a:rPr>
              <a:t>سهروردی در قرن 6، </a:t>
            </a:r>
            <a:r>
              <a:rPr lang="fa-IR" dirty="0">
                <a:solidFill>
                  <a:schemeClr val="tx1"/>
                </a:solidFill>
              </a:rPr>
              <a:t>نماینده تفکر </a:t>
            </a:r>
            <a:r>
              <a:rPr lang="fa-IR" dirty="0" smtClean="0">
                <a:solidFill>
                  <a:schemeClr val="tx1"/>
                </a:solidFill>
              </a:rPr>
              <a:t>افلاطونی </a:t>
            </a:r>
            <a:r>
              <a:rPr lang="fa-IR" dirty="0">
                <a:solidFill>
                  <a:schemeClr val="tx1"/>
                </a:solidFill>
              </a:rPr>
              <a:t>(فلسفه </a:t>
            </a:r>
            <a:r>
              <a:rPr lang="fa-IR" dirty="0" smtClean="0">
                <a:solidFill>
                  <a:schemeClr val="tx1"/>
                </a:solidFill>
              </a:rPr>
              <a:t>اشراق)، </a:t>
            </a:r>
            <a:r>
              <a:rPr lang="fa-IR" dirty="0">
                <a:solidFill>
                  <a:schemeClr val="tx1"/>
                </a:solidFill>
              </a:rPr>
              <a:t>تاکید بر </a:t>
            </a:r>
            <a:r>
              <a:rPr lang="fa-IR" dirty="0" smtClean="0">
                <a:solidFill>
                  <a:schemeClr val="tx1"/>
                </a:solidFill>
              </a:rPr>
              <a:t>استدلال و شهود</a:t>
            </a:r>
          </a:p>
          <a:p>
            <a:pPr algn="r" rtl="1">
              <a:lnSpc>
                <a:spcPct val="150000"/>
              </a:lnSpc>
            </a:pPr>
            <a:r>
              <a:rPr lang="fa-IR" dirty="0" smtClean="0">
                <a:solidFill>
                  <a:schemeClr val="tx1"/>
                </a:solidFill>
              </a:rPr>
              <a:t>صدرالمتالهین یا ملاصدرا </a:t>
            </a:r>
            <a:r>
              <a:rPr lang="fa-IR" dirty="0">
                <a:solidFill>
                  <a:schemeClr val="tx1"/>
                </a:solidFill>
              </a:rPr>
              <a:t>در قرن </a:t>
            </a:r>
            <a:r>
              <a:rPr lang="fa-IR" dirty="0" smtClean="0">
                <a:solidFill>
                  <a:schemeClr val="tx1"/>
                </a:solidFill>
              </a:rPr>
              <a:t>11، بنیانگذارمکتب مستقل  حکمت متعالیه، با جمع فلسفه عقل گرا و اشراق</a:t>
            </a:r>
            <a:endParaRPr lang="fa-IR" dirty="0">
              <a:solidFill>
                <a:schemeClr val="tx1"/>
              </a:solidFill>
            </a:endParaRPr>
          </a:p>
          <a:p>
            <a:pPr algn="r" rtl="1">
              <a:lnSpc>
                <a:spcPct val="150000"/>
              </a:lnSpc>
            </a:pPr>
            <a:endParaRPr lang="en-US" dirty="0">
              <a:solidFill>
                <a:schemeClr val="tx1"/>
              </a:solidFill>
            </a:endParaRPr>
          </a:p>
        </p:txBody>
      </p:sp>
    </p:spTree>
    <p:extLst>
      <p:ext uri="{BB962C8B-B14F-4D97-AF65-F5344CB8AC3E}">
        <p14:creationId xmlns:p14="http://schemas.microsoft.com/office/powerpoint/2010/main" val="404055664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1052736"/>
          </a:xfrm>
        </p:spPr>
        <p:txBody>
          <a:bodyPr/>
          <a:lstStyle/>
          <a:p>
            <a:r>
              <a:rPr lang="fa-IR" dirty="0" smtClean="0">
                <a:cs typeface="+mn-cs"/>
              </a:rPr>
              <a:t>مبانی فلسفی رئالیسم اسلامی</a:t>
            </a:r>
            <a:endParaRPr lang="en-GB" dirty="0">
              <a:cs typeface="+mn-cs"/>
            </a:endParaRPr>
          </a:p>
        </p:txBody>
      </p:sp>
      <p:sp>
        <p:nvSpPr>
          <p:cNvPr id="3" name="Content Placeholder 2"/>
          <p:cNvSpPr>
            <a:spLocks noGrp="1"/>
          </p:cNvSpPr>
          <p:nvPr>
            <p:ph idx="1"/>
          </p:nvPr>
        </p:nvSpPr>
        <p:spPr>
          <a:xfrm>
            <a:off x="457200" y="1196752"/>
            <a:ext cx="8435280" cy="5661248"/>
          </a:xfrm>
        </p:spPr>
        <p:txBody>
          <a:bodyPr>
            <a:noAutofit/>
          </a:bodyPr>
          <a:lstStyle/>
          <a:p>
            <a:pPr marL="457200" indent="-457200" algn="r" rtl="1">
              <a:lnSpc>
                <a:spcPct val="150000"/>
              </a:lnSpc>
              <a:buFont typeface="+mj-lt"/>
              <a:buAutoNum type="arabicPeriod"/>
            </a:pPr>
            <a:r>
              <a:rPr lang="fa-IR" b="1" dirty="0" smtClean="0">
                <a:solidFill>
                  <a:schemeClr val="tx1"/>
                </a:solidFill>
              </a:rPr>
              <a:t>دیدگاههای هستی شناسی اسلام </a:t>
            </a:r>
          </a:p>
          <a:p>
            <a:pPr marL="442913" indent="-266700" algn="r" rtl="1">
              <a:lnSpc>
                <a:spcPct val="150000"/>
              </a:lnSpc>
              <a:buFont typeface="Courier New" panose="02070309020205020404" pitchFamily="49" charset="0"/>
              <a:buChar char="o"/>
            </a:pPr>
            <a:r>
              <a:rPr lang="fa-IR" b="1" dirty="0" smtClean="0">
                <a:solidFill>
                  <a:schemeClr val="tx1"/>
                </a:solidFill>
              </a:rPr>
              <a:t>جهان شناسی</a:t>
            </a:r>
            <a:endParaRPr lang="en-GB" b="1" dirty="0" smtClean="0">
              <a:solidFill>
                <a:schemeClr val="tx1"/>
              </a:solidFill>
            </a:endParaRPr>
          </a:p>
          <a:p>
            <a:pPr marL="633413" indent="-279400" algn="r" rtl="1">
              <a:lnSpc>
                <a:spcPct val="150000"/>
              </a:lnSpc>
            </a:pPr>
            <a:r>
              <a:rPr lang="fa-IR" dirty="0" smtClean="0">
                <a:solidFill>
                  <a:schemeClr val="tx1"/>
                </a:solidFill>
              </a:rPr>
              <a:t>اعتقاد به اصالت وجود و اعتباری بودن ماهیت یا واقعی و عینی بودن وجود و ذهنی بودن ماهیت</a:t>
            </a:r>
          </a:p>
          <a:p>
            <a:pPr marL="633413" indent="-279400" algn="r" rtl="1">
              <a:lnSpc>
                <a:spcPct val="150000"/>
              </a:lnSpc>
            </a:pPr>
            <a:r>
              <a:rPr lang="fa-IR" dirty="0" smtClean="0">
                <a:solidFill>
                  <a:schemeClr val="tx1"/>
                </a:solidFill>
              </a:rPr>
              <a:t>وجود فصل مشترک همه موجودات و ماهیت وجه اختلاف آنها</a:t>
            </a:r>
          </a:p>
          <a:p>
            <a:pPr marL="633413" indent="-279400" algn="r" rtl="1">
              <a:lnSpc>
                <a:spcPct val="150000"/>
              </a:lnSpc>
            </a:pPr>
            <a:r>
              <a:rPr lang="fa-IR" dirty="0" smtClean="0">
                <a:solidFill>
                  <a:schemeClr val="tx1"/>
                </a:solidFill>
              </a:rPr>
              <a:t>تعریف (ویژگیهای) موجودات بر اساس ماهیت آنها</a:t>
            </a:r>
          </a:p>
          <a:p>
            <a:pPr marL="633413" indent="-279400" algn="r" rtl="1">
              <a:lnSpc>
                <a:spcPct val="150000"/>
              </a:lnSpc>
            </a:pPr>
            <a:r>
              <a:rPr lang="fa-IR" dirty="0" smtClean="0">
                <a:solidFill>
                  <a:schemeClr val="tx1"/>
                </a:solidFill>
              </a:rPr>
              <a:t>عدم یا نیستی در مقابل وجود یا هستی</a:t>
            </a:r>
          </a:p>
          <a:p>
            <a:pPr marL="633413" indent="-279400" algn="r" rtl="1">
              <a:lnSpc>
                <a:spcPct val="150000"/>
              </a:lnSpc>
            </a:pPr>
            <a:r>
              <a:rPr lang="fa-IR" dirty="0" smtClean="0">
                <a:solidFill>
                  <a:schemeClr val="tx1"/>
                </a:solidFill>
              </a:rPr>
              <a:t>مراتب وجود (میزان بهره از وجود) باعث ایجاد کثرت در موجودات</a:t>
            </a:r>
          </a:p>
          <a:p>
            <a:pPr marL="633413" indent="-279400" algn="r" rtl="1">
              <a:lnSpc>
                <a:spcPct val="150000"/>
              </a:lnSpc>
            </a:pPr>
            <a:r>
              <a:rPr lang="fa-IR" dirty="0" smtClean="0">
                <a:solidFill>
                  <a:schemeClr val="tx1"/>
                </a:solidFill>
              </a:rPr>
              <a:t>مراتب مختلف در صفات مشترک</a:t>
            </a:r>
          </a:p>
          <a:p>
            <a:pPr marL="633413" indent="-279400" algn="r" rtl="1">
              <a:lnSpc>
                <a:spcPct val="150000"/>
              </a:lnSpc>
            </a:pPr>
            <a:endParaRPr lang="fa-IR" dirty="0" smtClean="0">
              <a:solidFill>
                <a:schemeClr val="tx1"/>
              </a:solidFill>
            </a:endParaRPr>
          </a:p>
          <a:p>
            <a:pPr marL="633413" indent="-279400" algn="r" rtl="1">
              <a:lnSpc>
                <a:spcPct val="150000"/>
              </a:lnSpc>
            </a:pPr>
            <a:endParaRPr lang="fa-IR" dirty="0" smtClean="0">
              <a:solidFill>
                <a:schemeClr val="tx1"/>
              </a:solidFill>
            </a:endParaRPr>
          </a:p>
        </p:txBody>
      </p:sp>
    </p:spTree>
    <p:extLst>
      <p:ext uri="{BB962C8B-B14F-4D97-AF65-F5344CB8AC3E}">
        <p14:creationId xmlns:p14="http://schemas.microsoft.com/office/powerpoint/2010/main" val="66224848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251520" y="476672"/>
            <a:ext cx="8496944" cy="6192688"/>
          </a:xfrm>
        </p:spPr>
        <p:txBody>
          <a:bodyPr/>
          <a:lstStyle/>
          <a:p>
            <a:pPr marL="633413" indent="-279400" algn="r" rtl="1">
              <a:lnSpc>
                <a:spcPct val="150000"/>
              </a:lnSpc>
            </a:pPr>
            <a:r>
              <a:rPr lang="fa-IR" dirty="0" smtClean="0">
                <a:solidFill>
                  <a:schemeClr val="tx1"/>
                </a:solidFill>
              </a:rPr>
              <a:t>دو </a:t>
            </a:r>
            <a:r>
              <a:rPr lang="fa-IR" dirty="0">
                <a:solidFill>
                  <a:schemeClr val="tx1"/>
                </a:solidFill>
              </a:rPr>
              <a:t>نوع رابطه (عرضی و طولی) در مراتب وجود</a:t>
            </a:r>
          </a:p>
          <a:p>
            <a:pPr marL="633413" indent="-279400" algn="r" rtl="1">
              <a:lnSpc>
                <a:spcPct val="150000"/>
              </a:lnSpc>
            </a:pPr>
            <a:r>
              <a:rPr lang="fa-IR" dirty="0" smtClean="0">
                <a:solidFill>
                  <a:schemeClr val="tx1"/>
                </a:solidFill>
              </a:rPr>
              <a:t>سلسله </a:t>
            </a:r>
            <a:r>
              <a:rPr lang="fa-IR" dirty="0">
                <a:solidFill>
                  <a:schemeClr val="tx1"/>
                </a:solidFill>
              </a:rPr>
              <a:t>مراتب و رابطه علی دررابطه طولی موجودات</a:t>
            </a:r>
          </a:p>
          <a:p>
            <a:pPr marL="633413" indent="-279400" algn="r" rtl="1">
              <a:lnSpc>
                <a:spcPct val="150000"/>
              </a:lnSpc>
            </a:pPr>
            <a:r>
              <a:rPr lang="fa-IR" dirty="0">
                <a:solidFill>
                  <a:schemeClr val="tx1"/>
                </a:solidFill>
              </a:rPr>
              <a:t>اصل علیت (وجود علت و معلول) </a:t>
            </a:r>
          </a:p>
          <a:p>
            <a:pPr marL="633413" indent="-279400" algn="r" rtl="1">
              <a:lnSpc>
                <a:spcPct val="150000"/>
              </a:lnSpc>
            </a:pPr>
            <a:r>
              <a:rPr lang="fa-IR" dirty="0">
                <a:solidFill>
                  <a:schemeClr val="tx1"/>
                </a:solidFill>
              </a:rPr>
              <a:t>علتها: فاعلی، مادی، صوری و </a:t>
            </a:r>
            <a:r>
              <a:rPr lang="fa-IR" dirty="0" smtClean="0">
                <a:solidFill>
                  <a:schemeClr val="tx1"/>
                </a:solidFill>
              </a:rPr>
              <a:t>غایی</a:t>
            </a:r>
          </a:p>
          <a:p>
            <a:pPr marL="442913" indent="-354013" algn="r" rtl="1">
              <a:lnSpc>
                <a:spcPct val="150000"/>
              </a:lnSpc>
              <a:buFont typeface="Courier New" panose="02070309020205020404" pitchFamily="49" charset="0"/>
              <a:buChar char="o"/>
            </a:pPr>
            <a:r>
              <a:rPr lang="fa-IR" b="1" dirty="0" smtClean="0">
                <a:solidFill>
                  <a:schemeClr val="tx1"/>
                </a:solidFill>
              </a:rPr>
              <a:t>انسان شناسی</a:t>
            </a:r>
          </a:p>
          <a:p>
            <a:pPr marL="633413" indent="-279400" algn="r" rtl="1">
              <a:lnSpc>
                <a:spcPct val="150000"/>
              </a:lnSpc>
            </a:pPr>
            <a:r>
              <a:rPr lang="fa-IR" dirty="0" smtClean="0">
                <a:solidFill>
                  <a:schemeClr val="tx1"/>
                </a:solidFill>
              </a:rPr>
              <a:t>اعتقاد به جوهر دوگانه انسان (روح و بدن):</a:t>
            </a:r>
          </a:p>
          <a:p>
            <a:pPr marL="900113" indent="-266700" algn="r" rtl="1">
              <a:lnSpc>
                <a:spcPct val="150000"/>
              </a:lnSpc>
            </a:pPr>
            <a:r>
              <a:rPr lang="fa-IR" dirty="0" smtClean="0">
                <a:solidFill>
                  <a:schemeClr val="tx1"/>
                </a:solidFill>
              </a:rPr>
              <a:t>روح دارای 4 گرایش: گرایش به پرستش خدا، گرایش به حقیقت (دانایی)، گرایش به خیر اخلاقی و گرایش به زیبایی</a:t>
            </a:r>
          </a:p>
          <a:p>
            <a:pPr marL="633413" indent="-279400" algn="r" rtl="1">
              <a:lnSpc>
                <a:spcPct val="150000"/>
              </a:lnSpc>
            </a:pPr>
            <a:r>
              <a:rPr lang="fa-IR" dirty="0" smtClean="0">
                <a:solidFill>
                  <a:schemeClr val="tx1"/>
                </a:solidFill>
              </a:rPr>
              <a:t>اعتقاد به اراده و اختیار در انسان</a:t>
            </a:r>
          </a:p>
          <a:p>
            <a:pPr marL="633413" indent="-279400" algn="r" rtl="1">
              <a:lnSpc>
                <a:spcPct val="150000"/>
              </a:lnSpc>
            </a:pPr>
            <a:r>
              <a:rPr lang="fa-IR" dirty="0" smtClean="0">
                <a:solidFill>
                  <a:schemeClr val="tx1"/>
                </a:solidFill>
              </a:rPr>
              <a:t>اعتقاد به اجتماعی بودن انسان</a:t>
            </a:r>
            <a:endParaRPr lang="fa-IR" dirty="0">
              <a:solidFill>
                <a:schemeClr val="tx1"/>
              </a:solidFill>
            </a:endParaRPr>
          </a:p>
          <a:p>
            <a:pPr algn="r" rtl="1"/>
            <a:endParaRPr lang="en-GB" dirty="0"/>
          </a:p>
        </p:txBody>
      </p:sp>
    </p:spTree>
    <p:extLst>
      <p:ext uri="{BB962C8B-B14F-4D97-AF65-F5344CB8AC3E}">
        <p14:creationId xmlns:p14="http://schemas.microsoft.com/office/powerpoint/2010/main" val="95619857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260648"/>
          </a:xfrm>
        </p:spPr>
        <p:txBody>
          <a:bodyPr/>
          <a:lstStyle/>
          <a:p>
            <a:endParaRPr lang="en-GB" dirty="0"/>
          </a:p>
        </p:txBody>
      </p:sp>
      <p:sp>
        <p:nvSpPr>
          <p:cNvPr id="3" name="Content Placeholder 2"/>
          <p:cNvSpPr>
            <a:spLocks noGrp="1"/>
          </p:cNvSpPr>
          <p:nvPr>
            <p:ph idx="1"/>
          </p:nvPr>
        </p:nvSpPr>
        <p:spPr>
          <a:xfrm>
            <a:off x="179512" y="188640"/>
            <a:ext cx="8712968" cy="6552728"/>
          </a:xfrm>
        </p:spPr>
        <p:txBody>
          <a:bodyPr>
            <a:normAutofit/>
          </a:bodyPr>
          <a:lstStyle/>
          <a:p>
            <a:pPr marL="457200" indent="-457200" algn="r" rtl="1">
              <a:lnSpc>
                <a:spcPct val="150000"/>
              </a:lnSpc>
              <a:buFont typeface="+mj-lt"/>
              <a:buAutoNum type="arabicPeriod" startAt="2"/>
            </a:pPr>
            <a:r>
              <a:rPr lang="fa-IR" b="1" dirty="0">
                <a:solidFill>
                  <a:schemeClr val="tx1"/>
                </a:solidFill>
              </a:rPr>
              <a:t>دیدگاههای </a:t>
            </a:r>
            <a:r>
              <a:rPr lang="fa-IR" b="1" dirty="0" smtClean="0">
                <a:solidFill>
                  <a:schemeClr val="tx1"/>
                </a:solidFill>
              </a:rPr>
              <a:t>معرفت </a:t>
            </a:r>
            <a:r>
              <a:rPr lang="fa-IR" b="1" dirty="0">
                <a:solidFill>
                  <a:schemeClr val="tx1"/>
                </a:solidFill>
              </a:rPr>
              <a:t>شناسی اسلام </a:t>
            </a:r>
            <a:endParaRPr lang="fa-IR" b="1" dirty="0" smtClean="0">
              <a:solidFill>
                <a:schemeClr val="tx1"/>
              </a:solidFill>
            </a:endParaRPr>
          </a:p>
          <a:p>
            <a:pPr marL="442913" indent="-266700" algn="r" rtl="1">
              <a:lnSpc>
                <a:spcPct val="150000"/>
              </a:lnSpc>
            </a:pPr>
            <a:r>
              <a:rPr lang="fa-IR" dirty="0" smtClean="0">
                <a:solidFill>
                  <a:schemeClr val="tx1"/>
                </a:solidFill>
              </a:rPr>
              <a:t>دو نوع علم و معرفت؛ علم حضوری و علم حصولی</a:t>
            </a:r>
          </a:p>
          <a:p>
            <a:pPr marL="442913" indent="-266700" algn="r" rtl="1">
              <a:lnSpc>
                <a:spcPct val="150000"/>
              </a:lnSpc>
            </a:pPr>
            <a:r>
              <a:rPr lang="fa-IR" dirty="0" smtClean="0">
                <a:solidFill>
                  <a:schemeClr val="tx1"/>
                </a:solidFill>
              </a:rPr>
              <a:t>علم حضوری: بی واسطه حاضر در درون انسان،  بدون نیاز به کسب</a:t>
            </a:r>
          </a:p>
          <a:p>
            <a:pPr marL="442913" indent="-266700" algn="r" rtl="1">
              <a:lnSpc>
                <a:spcPct val="150000"/>
              </a:lnSpc>
            </a:pPr>
            <a:r>
              <a:rPr lang="fa-IR" dirty="0" smtClean="0">
                <a:solidFill>
                  <a:schemeClr val="tx1"/>
                </a:solidFill>
              </a:rPr>
              <a:t>علم حصولی: باواسطه کسب می‌شود،  بررسی و شناخت چیستی ماهیت موجودات، دارای مراتب:</a:t>
            </a:r>
          </a:p>
          <a:p>
            <a:pPr marL="722313" indent="-279400" algn="r" rtl="1">
              <a:lnSpc>
                <a:spcPct val="150000"/>
              </a:lnSpc>
              <a:buFont typeface="Wingdings" panose="05000000000000000000" pitchFamily="2" charset="2"/>
              <a:buChar char="§"/>
            </a:pPr>
            <a:r>
              <a:rPr lang="fa-IR" dirty="0" smtClean="0">
                <a:solidFill>
                  <a:schemeClr val="tx1"/>
                </a:solidFill>
              </a:rPr>
              <a:t>شناخت حسی؛ ایجاد تصویر در ذهن به صورت مفهوم جزیی</a:t>
            </a:r>
          </a:p>
          <a:p>
            <a:pPr marL="722313" indent="-279400" algn="r" rtl="1">
              <a:lnSpc>
                <a:spcPct val="150000"/>
              </a:lnSpc>
              <a:buFont typeface="Wingdings" panose="05000000000000000000" pitchFamily="2" charset="2"/>
              <a:buChar char="§"/>
            </a:pPr>
            <a:r>
              <a:rPr lang="fa-IR" dirty="0">
                <a:solidFill>
                  <a:schemeClr val="tx1"/>
                </a:solidFill>
              </a:rPr>
              <a:t>حافظه (</a:t>
            </a:r>
            <a:r>
              <a:rPr lang="fa-IR" dirty="0" smtClean="0">
                <a:solidFill>
                  <a:schemeClr val="tx1"/>
                </a:solidFill>
              </a:rPr>
              <a:t>خیال)؛ نگهداری مانند یادآوری</a:t>
            </a:r>
            <a:endParaRPr lang="fa-IR" dirty="0">
              <a:solidFill>
                <a:schemeClr val="tx1"/>
              </a:solidFill>
            </a:endParaRPr>
          </a:p>
          <a:p>
            <a:pPr marL="722313" indent="-279400" algn="r" rtl="1">
              <a:lnSpc>
                <a:spcPct val="150000"/>
              </a:lnSpc>
              <a:buFont typeface="Wingdings" panose="05000000000000000000" pitchFamily="2" charset="2"/>
              <a:buChar char="§"/>
            </a:pPr>
            <a:r>
              <a:rPr lang="fa-IR" dirty="0" smtClean="0">
                <a:solidFill>
                  <a:schemeClr val="tx1"/>
                </a:solidFill>
              </a:rPr>
              <a:t>ادراک عقلی؛ مقایسه تصاویر مختلف ذهنی و انتزاع مفهوم کلی</a:t>
            </a:r>
          </a:p>
          <a:p>
            <a:pPr marL="530225" indent="-354013" algn="r" rtl="1">
              <a:lnSpc>
                <a:spcPct val="150000"/>
              </a:lnSpc>
            </a:pPr>
            <a:r>
              <a:rPr lang="fa-IR" dirty="0" smtClean="0">
                <a:solidFill>
                  <a:schemeClr val="tx1"/>
                </a:solidFill>
              </a:rPr>
              <a:t>از نظر دیگر سه نوع علم و شناخت:</a:t>
            </a:r>
          </a:p>
          <a:p>
            <a:pPr marL="722313" indent="-279400" algn="r" rtl="1">
              <a:lnSpc>
                <a:spcPct val="150000"/>
              </a:lnSpc>
              <a:buFont typeface="Wingdings" panose="05000000000000000000" pitchFamily="2" charset="2"/>
              <a:buChar char="§"/>
            </a:pPr>
            <a:r>
              <a:rPr lang="fa-IR" dirty="0" smtClean="0">
                <a:solidFill>
                  <a:schemeClr val="tx1"/>
                </a:solidFill>
              </a:rPr>
              <a:t>علم الیقین: شناختی که با تعقل و از راه آموزش بدست می‌آید</a:t>
            </a:r>
            <a:endParaRPr lang="fa-IR" dirty="0">
              <a:solidFill>
                <a:schemeClr val="tx1"/>
              </a:solidFill>
            </a:endParaRPr>
          </a:p>
          <a:p>
            <a:pPr algn="r" rtl="1"/>
            <a:endParaRPr lang="en-GB" dirty="0"/>
          </a:p>
        </p:txBody>
      </p:sp>
    </p:spTree>
    <p:extLst>
      <p:ext uri="{BB962C8B-B14F-4D97-AF65-F5344CB8AC3E}">
        <p14:creationId xmlns:p14="http://schemas.microsoft.com/office/powerpoint/2010/main" val="22480571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0" y="0"/>
            <a:ext cx="8964488" cy="6858000"/>
          </a:xfrm>
        </p:spPr>
        <p:txBody>
          <a:bodyPr>
            <a:noAutofit/>
          </a:bodyPr>
          <a:lstStyle/>
          <a:p>
            <a:pPr marL="722313" indent="-368300" algn="r" rtl="1">
              <a:lnSpc>
                <a:spcPct val="150000"/>
              </a:lnSpc>
              <a:buFont typeface="Wingdings" panose="05000000000000000000" pitchFamily="2" charset="2"/>
              <a:buChar char="§"/>
            </a:pPr>
            <a:r>
              <a:rPr lang="fa-IR" sz="2300" dirty="0" smtClean="0">
                <a:solidFill>
                  <a:schemeClr val="tx1"/>
                </a:solidFill>
              </a:rPr>
              <a:t>عین الیقین: شناختی که با آزمایش و تجربه از طریق حواس بدست می‌آید</a:t>
            </a:r>
          </a:p>
          <a:p>
            <a:pPr marL="722313" indent="-368300" algn="r" rtl="1">
              <a:lnSpc>
                <a:spcPct val="150000"/>
              </a:lnSpc>
              <a:buFont typeface="Wingdings" panose="05000000000000000000" pitchFamily="2" charset="2"/>
              <a:buChar char="§"/>
            </a:pPr>
            <a:r>
              <a:rPr lang="fa-IR" sz="2300" dirty="0" smtClean="0">
                <a:solidFill>
                  <a:schemeClr val="tx1"/>
                </a:solidFill>
              </a:rPr>
              <a:t>حق الیقین: شناختی که از راه دل و </a:t>
            </a:r>
            <a:r>
              <a:rPr lang="fa-IR" sz="2300" dirty="0">
                <a:solidFill>
                  <a:schemeClr val="tx1"/>
                </a:solidFill>
              </a:rPr>
              <a:t>با </a:t>
            </a:r>
            <a:r>
              <a:rPr lang="fa-IR" sz="2300" dirty="0" smtClean="0">
                <a:solidFill>
                  <a:schemeClr val="tx1"/>
                </a:solidFill>
              </a:rPr>
              <a:t>شهود، الهام یا وحی بدست می‌آید که کاملترین نوع شناخت است (علم حضوری و بی واسطه) </a:t>
            </a:r>
          </a:p>
          <a:p>
            <a:pPr marL="530225" indent="-354013" algn="r" rtl="1">
              <a:lnSpc>
                <a:spcPct val="150000"/>
              </a:lnSpc>
            </a:pPr>
            <a:r>
              <a:rPr lang="fa-IR" sz="2300" dirty="0" smtClean="0">
                <a:solidFill>
                  <a:schemeClr val="tx1"/>
                </a:solidFill>
              </a:rPr>
              <a:t>معیار </a:t>
            </a:r>
            <a:r>
              <a:rPr lang="fa-IR" sz="2300" dirty="0">
                <a:solidFill>
                  <a:schemeClr val="tx1"/>
                </a:solidFill>
              </a:rPr>
              <a:t>حقیقت تطابق تصور ذهنی با ماهیت آن در جهان خارج (نظریه تطابقی حقیقت)</a:t>
            </a:r>
          </a:p>
          <a:p>
            <a:pPr marL="530225" indent="-354013" algn="r" rtl="1">
              <a:lnSpc>
                <a:spcPct val="150000"/>
              </a:lnSpc>
            </a:pPr>
            <a:r>
              <a:rPr lang="fa-IR" sz="2300" dirty="0">
                <a:solidFill>
                  <a:schemeClr val="tx1"/>
                </a:solidFill>
              </a:rPr>
              <a:t>منابع معرفت: حس، عقل، الهام، وحی</a:t>
            </a:r>
          </a:p>
          <a:p>
            <a:pPr marL="457200" indent="-457200" algn="r" rtl="1">
              <a:lnSpc>
                <a:spcPct val="150000"/>
              </a:lnSpc>
              <a:buFont typeface="+mj-lt"/>
              <a:buAutoNum type="arabicPeriod" startAt="3"/>
            </a:pPr>
            <a:r>
              <a:rPr lang="fa-IR" sz="2300" b="1" dirty="0" smtClean="0">
                <a:solidFill>
                  <a:schemeClr val="tx1"/>
                </a:solidFill>
              </a:rPr>
              <a:t>دیدگاههای ارزش </a:t>
            </a:r>
            <a:r>
              <a:rPr lang="fa-IR" sz="2300" b="1" dirty="0">
                <a:solidFill>
                  <a:schemeClr val="tx1"/>
                </a:solidFill>
              </a:rPr>
              <a:t>شناسی اسلام </a:t>
            </a:r>
            <a:endParaRPr lang="fa-IR" sz="2300" b="1" dirty="0" smtClean="0">
              <a:solidFill>
                <a:schemeClr val="tx1"/>
              </a:solidFill>
            </a:endParaRPr>
          </a:p>
          <a:p>
            <a:pPr marL="442913" indent="-266700" algn="r" rtl="1">
              <a:lnSpc>
                <a:spcPct val="150000"/>
              </a:lnSpc>
            </a:pPr>
            <a:r>
              <a:rPr lang="fa-IR" sz="2300" dirty="0" smtClean="0">
                <a:solidFill>
                  <a:schemeClr val="tx1"/>
                </a:solidFill>
              </a:rPr>
              <a:t>اعتقاد به وجود واقعی ارزشها</a:t>
            </a:r>
          </a:p>
          <a:p>
            <a:pPr marL="442913" indent="-266700" algn="r" rtl="1">
              <a:lnSpc>
                <a:spcPct val="150000"/>
              </a:lnSpc>
            </a:pPr>
            <a:r>
              <a:rPr lang="fa-IR" sz="2300" dirty="0" smtClean="0">
                <a:solidFill>
                  <a:schemeClr val="tx1"/>
                </a:solidFill>
              </a:rPr>
              <a:t>اعتقاد به اصالت خیر و اعتباری بودن شر (فقدان خیر)</a:t>
            </a:r>
          </a:p>
          <a:p>
            <a:pPr marL="442913" indent="-266700" algn="r" rtl="1">
              <a:lnSpc>
                <a:spcPct val="150000"/>
              </a:lnSpc>
            </a:pPr>
            <a:r>
              <a:rPr lang="fa-IR" sz="2300" dirty="0" smtClean="0">
                <a:solidFill>
                  <a:schemeClr val="tx1"/>
                </a:solidFill>
              </a:rPr>
              <a:t>اعتقاد به مراتب ارزشها</a:t>
            </a:r>
          </a:p>
          <a:p>
            <a:pPr marL="442913" indent="-266700" algn="r" rtl="1">
              <a:lnSpc>
                <a:spcPct val="150000"/>
              </a:lnSpc>
            </a:pPr>
            <a:r>
              <a:rPr lang="fa-IR" sz="2300" dirty="0">
                <a:solidFill>
                  <a:schemeClr val="tx1"/>
                </a:solidFill>
              </a:rPr>
              <a:t>ثبات </a:t>
            </a:r>
            <a:r>
              <a:rPr lang="fa-IR" sz="2300" dirty="0" smtClean="0">
                <a:solidFill>
                  <a:schemeClr val="tx1"/>
                </a:solidFill>
              </a:rPr>
              <a:t>و </a:t>
            </a:r>
            <a:r>
              <a:rPr lang="fa-IR" sz="2300" dirty="0">
                <a:solidFill>
                  <a:schemeClr val="tx1"/>
                </a:solidFill>
              </a:rPr>
              <a:t>مطلق بودن </a:t>
            </a:r>
            <a:r>
              <a:rPr lang="fa-IR" sz="2300" dirty="0" smtClean="0">
                <a:solidFill>
                  <a:schemeClr val="tx1"/>
                </a:solidFill>
              </a:rPr>
              <a:t>ارزشهای مرتبه بالاتر مانند عدالت و حکمت</a:t>
            </a:r>
          </a:p>
          <a:p>
            <a:pPr marL="442913" indent="-266700" algn="r" rtl="1">
              <a:lnSpc>
                <a:spcPct val="150000"/>
              </a:lnSpc>
            </a:pPr>
            <a:r>
              <a:rPr lang="fa-IR" sz="2300" dirty="0" smtClean="0">
                <a:solidFill>
                  <a:schemeClr val="tx1"/>
                </a:solidFill>
              </a:rPr>
              <a:t>نسبی و متغیر بودن ارزشهای مرتبه پایینتر</a:t>
            </a:r>
            <a:endParaRPr lang="en-GB" sz="2300" dirty="0"/>
          </a:p>
        </p:txBody>
      </p:sp>
    </p:spTree>
    <p:extLst>
      <p:ext uri="{BB962C8B-B14F-4D97-AF65-F5344CB8AC3E}">
        <p14:creationId xmlns:p14="http://schemas.microsoft.com/office/powerpoint/2010/main" val="34701570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980728"/>
          </a:xfrm>
        </p:spPr>
        <p:txBody>
          <a:bodyPr/>
          <a:lstStyle/>
          <a:p>
            <a:r>
              <a:rPr lang="fa-IR" dirty="0">
                <a:cs typeface="+mn-cs"/>
              </a:rPr>
              <a:t>آرای تربیتی </a:t>
            </a:r>
            <a:r>
              <a:rPr lang="fa-IR" dirty="0" smtClean="0">
                <a:cs typeface="+mn-cs"/>
              </a:rPr>
              <a:t>رئالیسم اسلامی</a:t>
            </a:r>
            <a:endParaRPr lang="en-GB" dirty="0">
              <a:cs typeface="+mn-cs"/>
            </a:endParaRPr>
          </a:p>
        </p:txBody>
      </p:sp>
      <p:sp>
        <p:nvSpPr>
          <p:cNvPr id="3" name="Content Placeholder 2"/>
          <p:cNvSpPr>
            <a:spLocks noGrp="1"/>
          </p:cNvSpPr>
          <p:nvPr>
            <p:ph idx="1"/>
          </p:nvPr>
        </p:nvSpPr>
        <p:spPr>
          <a:xfrm>
            <a:off x="323528" y="1052736"/>
            <a:ext cx="8424936" cy="5616624"/>
          </a:xfrm>
        </p:spPr>
        <p:txBody>
          <a:bodyPr>
            <a:normAutofit/>
          </a:bodyPr>
          <a:lstStyle/>
          <a:p>
            <a:pPr marL="457200" indent="-457200" algn="r" rtl="1">
              <a:lnSpc>
                <a:spcPct val="150000"/>
              </a:lnSpc>
              <a:buFont typeface="+mj-lt"/>
              <a:buAutoNum type="arabicParenR"/>
            </a:pPr>
            <a:r>
              <a:rPr lang="fa-IR" b="1" dirty="0">
                <a:solidFill>
                  <a:schemeClr val="tx1"/>
                </a:solidFill>
              </a:rPr>
              <a:t>هدفهای </a:t>
            </a:r>
            <a:r>
              <a:rPr lang="fa-IR" b="1" dirty="0" smtClean="0">
                <a:solidFill>
                  <a:schemeClr val="tx1"/>
                </a:solidFill>
              </a:rPr>
              <a:t>تربیتی</a:t>
            </a:r>
          </a:p>
          <a:p>
            <a:pPr marL="0" indent="0" algn="r" rtl="1">
              <a:lnSpc>
                <a:spcPct val="150000"/>
              </a:lnSpc>
              <a:buNone/>
            </a:pPr>
            <a:r>
              <a:rPr lang="fa-IR" dirty="0" smtClean="0">
                <a:solidFill>
                  <a:schemeClr val="tx1"/>
                </a:solidFill>
              </a:rPr>
              <a:t>هدف فعلیت یافتن تمام استعدادهای درونی انسان و سیر او به سوی غایت وجودی (کمال) اوست. این غایت همان خداوند است که انسان به سوی او در حال حرکت است و حاصل آن عبودیت یا اتصال به وجود مطلق است.</a:t>
            </a:r>
          </a:p>
          <a:p>
            <a:pPr marL="0" indent="0" algn="r" rtl="1">
              <a:lnSpc>
                <a:spcPct val="150000"/>
              </a:lnSpc>
              <a:buNone/>
            </a:pPr>
            <a:endParaRPr lang="fa-IR" dirty="0">
              <a:solidFill>
                <a:schemeClr val="tx1"/>
              </a:solidFill>
            </a:endParaRPr>
          </a:p>
          <a:p>
            <a:pPr marL="457200" indent="-457200" algn="r" rtl="1">
              <a:lnSpc>
                <a:spcPct val="150000"/>
              </a:lnSpc>
              <a:buFont typeface="+mj-lt"/>
              <a:buAutoNum type="arabicParenR" startAt="2"/>
            </a:pPr>
            <a:r>
              <a:rPr lang="fa-IR" b="1" dirty="0" smtClean="0">
                <a:solidFill>
                  <a:schemeClr val="tx1"/>
                </a:solidFill>
              </a:rPr>
              <a:t>برنامه درسی</a:t>
            </a:r>
            <a:endParaRPr lang="fa-IR" b="1" dirty="0">
              <a:solidFill>
                <a:schemeClr val="tx1"/>
              </a:solidFill>
            </a:endParaRPr>
          </a:p>
          <a:p>
            <a:pPr algn="r" rtl="1">
              <a:lnSpc>
                <a:spcPct val="150000"/>
              </a:lnSpc>
            </a:pPr>
            <a:r>
              <a:rPr lang="fa-IR" dirty="0" smtClean="0">
                <a:solidFill>
                  <a:schemeClr val="tx1"/>
                </a:solidFill>
              </a:rPr>
              <a:t>تربیت جسم (بدن) شامل آموزش، بهداشت، ورزش،ایجاد عادات صحیح</a:t>
            </a:r>
          </a:p>
          <a:p>
            <a:pPr algn="r" rtl="1">
              <a:lnSpc>
                <a:spcPct val="150000"/>
              </a:lnSpc>
            </a:pPr>
            <a:r>
              <a:rPr lang="fa-IR" dirty="0" smtClean="0">
                <a:solidFill>
                  <a:schemeClr val="tx1"/>
                </a:solidFill>
              </a:rPr>
              <a:t>تربیت روح شامل پرورش جنبه های چهارگانه روح انسانی:</a:t>
            </a:r>
          </a:p>
          <a:p>
            <a:pPr marL="530225" indent="-265113" algn="r" rtl="1">
              <a:lnSpc>
                <a:spcPct val="150000"/>
              </a:lnSpc>
            </a:pPr>
            <a:r>
              <a:rPr lang="fa-IR" dirty="0">
                <a:solidFill>
                  <a:schemeClr val="tx1"/>
                </a:solidFill>
              </a:rPr>
              <a:t>گرایش به </a:t>
            </a:r>
            <a:r>
              <a:rPr lang="fa-IR" dirty="0" smtClean="0">
                <a:solidFill>
                  <a:schemeClr val="tx1"/>
                </a:solidFill>
              </a:rPr>
              <a:t>پرستش: مباحث اعتقادی و ایمانی، آشنایی با اعمال عبادی</a:t>
            </a:r>
          </a:p>
          <a:p>
            <a:pPr marL="530225" indent="-265113" algn="r" rtl="1">
              <a:lnSpc>
                <a:spcPct val="150000"/>
              </a:lnSpc>
            </a:pPr>
            <a:endParaRPr lang="en-GB" dirty="0"/>
          </a:p>
        </p:txBody>
      </p:sp>
    </p:spTree>
    <p:extLst>
      <p:ext uri="{BB962C8B-B14F-4D97-AF65-F5344CB8AC3E}">
        <p14:creationId xmlns:p14="http://schemas.microsoft.com/office/powerpoint/2010/main" val="124704487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179512" y="116632"/>
            <a:ext cx="8712968" cy="6552728"/>
          </a:xfrm>
        </p:spPr>
        <p:txBody>
          <a:bodyPr>
            <a:noAutofit/>
          </a:bodyPr>
          <a:lstStyle/>
          <a:p>
            <a:pPr algn="r" rtl="1">
              <a:lnSpc>
                <a:spcPct val="150000"/>
              </a:lnSpc>
            </a:pPr>
            <a:r>
              <a:rPr lang="fa-IR" sz="2300" dirty="0">
                <a:solidFill>
                  <a:schemeClr val="tx1"/>
                </a:solidFill>
              </a:rPr>
              <a:t>گرایش به حقیقت (دانایی): حوزه های مختلف دانش </a:t>
            </a:r>
          </a:p>
          <a:p>
            <a:pPr algn="r" rtl="1">
              <a:lnSpc>
                <a:spcPct val="150000"/>
              </a:lnSpc>
            </a:pPr>
            <a:r>
              <a:rPr lang="fa-IR" sz="2300" dirty="0" smtClean="0">
                <a:solidFill>
                  <a:schemeClr val="tx1"/>
                </a:solidFill>
              </a:rPr>
              <a:t>گرایش </a:t>
            </a:r>
            <a:r>
              <a:rPr lang="fa-IR" sz="2300" dirty="0">
                <a:solidFill>
                  <a:schemeClr val="tx1"/>
                </a:solidFill>
              </a:rPr>
              <a:t>به خیر </a:t>
            </a:r>
            <a:r>
              <a:rPr lang="fa-IR" sz="2300" dirty="0" smtClean="0">
                <a:solidFill>
                  <a:schemeClr val="tx1"/>
                </a:solidFill>
              </a:rPr>
              <a:t>اخلاقی: مباحث اخلاقی</a:t>
            </a:r>
          </a:p>
          <a:p>
            <a:pPr algn="r" rtl="1">
              <a:lnSpc>
                <a:spcPct val="150000"/>
              </a:lnSpc>
            </a:pPr>
            <a:r>
              <a:rPr lang="fa-IR" sz="2300" dirty="0" smtClean="0">
                <a:solidFill>
                  <a:schemeClr val="tx1"/>
                </a:solidFill>
              </a:rPr>
              <a:t>گرایش </a:t>
            </a:r>
            <a:r>
              <a:rPr lang="fa-IR" sz="2300" dirty="0">
                <a:solidFill>
                  <a:schemeClr val="tx1"/>
                </a:solidFill>
              </a:rPr>
              <a:t>به </a:t>
            </a:r>
            <a:r>
              <a:rPr lang="fa-IR" sz="2300" dirty="0" smtClean="0">
                <a:solidFill>
                  <a:schemeClr val="tx1"/>
                </a:solidFill>
              </a:rPr>
              <a:t>زیبایی</a:t>
            </a:r>
            <a:r>
              <a:rPr lang="en-GB" sz="2300" dirty="0" smtClean="0">
                <a:solidFill>
                  <a:schemeClr val="tx1"/>
                </a:solidFill>
              </a:rPr>
              <a:t>:</a:t>
            </a:r>
            <a:r>
              <a:rPr lang="fa-IR" sz="2300" dirty="0" smtClean="0">
                <a:solidFill>
                  <a:schemeClr val="tx1"/>
                </a:solidFill>
              </a:rPr>
              <a:t> زیبایی امور محسوس و زیبایی معنوی</a:t>
            </a:r>
          </a:p>
          <a:p>
            <a:pPr algn="r" rtl="1">
              <a:lnSpc>
                <a:spcPct val="150000"/>
              </a:lnSpc>
            </a:pPr>
            <a:endParaRPr lang="fa-IR" sz="2300" dirty="0" smtClean="0">
              <a:solidFill>
                <a:schemeClr val="tx1"/>
              </a:solidFill>
            </a:endParaRPr>
          </a:p>
          <a:p>
            <a:pPr marL="457200" indent="-457200" algn="r" rtl="1">
              <a:lnSpc>
                <a:spcPct val="150000"/>
              </a:lnSpc>
              <a:buFont typeface="+mj-lt"/>
              <a:buAutoNum type="arabicParenR" startAt="3"/>
            </a:pPr>
            <a:r>
              <a:rPr lang="fa-IR" sz="2300" b="1" dirty="0">
                <a:solidFill>
                  <a:schemeClr val="tx1"/>
                </a:solidFill>
              </a:rPr>
              <a:t>نقش </a:t>
            </a:r>
            <a:r>
              <a:rPr lang="fa-IR" sz="2300" b="1" dirty="0" smtClean="0">
                <a:solidFill>
                  <a:schemeClr val="tx1"/>
                </a:solidFill>
              </a:rPr>
              <a:t>مربی</a:t>
            </a:r>
          </a:p>
          <a:p>
            <a:pPr algn="r" rtl="1">
              <a:lnSpc>
                <a:spcPct val="150000"/>
              </a:lnSpc>
            </a:pPr>
            <a:r>
              <a:rPr lang="fa-IR" sz="2300" dirty="0" smtClean="0">
                <a:solidFill>
                  <a:schemeClr val="tx1"/>
                </a:solidFill>
              </a:rPr>
              <a:t>تلفیق علم و عمل؛ انتقال معلومات به متربی و ناظر اعمال آنها</a:t>
            </a:r>
          </a:p>
          <a:p>
            <a:pPr algn="r" rtl="1">
              <a:lnSpc>
                <a:spcPct val="150000"/>
              </a:lnSpc>
            </a:pPr>
            <a:r>
              <a:rPr lang="fa-IR" sz="2300" dirty="0" smtClean="0">
                <a:solidFill>
                  <a:schemeClr val="tx1"/>
                </a:solidFill>
              </a:rPr>
              <a:t>معلم نقش الگو، راهنما و اسوه برای متربی را دارد</a:t>
            </a:r>
          </a:p>
          <a:p>
            <a:pPr algn="r" rtl="1">
              <a:lnSpc>
                <a:spcPct val="150000"/>
              </a:lnSpc>
            </a:pPr>
            <a:endParaRPr lang="en-GB" sz="2300" dirty="0" smtClean="0">
              <a:solidFill>
                <a:schemeClr val="tx1"/>
              </a:solidFill>
            </a:endParaRPr>
          </a:p>
          <a:p>
            <a:pPr marL="457200" indent="-457200" algn="r" rtl="1">
              <a:lnSpc>
                <a:spcPct val="150000"/>
              </a:lnSpc>
              <a:buFont typeface="+mj-lt"/>
              <a:buAutoNum type="arabicParenR" startAt="4"/>
            </a:pPr>
            <a:r>
              <a:rPr lang="fa-IR" sz="2300" b="1" dirty="0">
                <a:solidFill>
                  <a:schemeClr val="tx1"/>
                </a:solidFill>
              </a:rPr>
              <a:t>روش </a:t>
            </a:r>
            <a:r>
              <a:rPr lang="fa-IR" sz="2300" b="1" dirty="0" smtClean="0">
                <a:solidFill>
                  <a:schemeClr val="tx1"/>
                </a:solidFill>
              </a:rPr>
              <a:t>تدریس</a:t>
            </a:r>
            <a:endParaRPr lang="en-GB" sz="2300" b="1" dirty="0" smtClean="0">
              <a:solidFill>
                <a:schemeClr val="tx1"/>
              </a:solidFill>
            </a:endParaRPr>
          </a:p>
          <a:p>
            <a:pPr algn="r" rtl="1">
              <a:lnSpc>
                <a:spcPct val="150000"/>
              </a:lnSpc>
            </a:pPr>
            <a:r>
              <a:rPr lang="fa-IR" sz="2300" dirty="0" smtClean="0">
                <a:solidFill>
                  <a:schemeClr val="tx1"/>
                </a:solidFill>
              </a:rPr>
              <a:t>استفاده از روشهای مختلف متناسب  با موضوع آموزش، شرایط سنی، استعدادها و رغبت متربی</a:t>
            </a:r>
          </a:p>
        </p:txBody>
      </p:sp>
    </p:spTree>
    <p:extLst>
      <p:ext uri="{BB962C8B-B14F-4D97-AF65-F5344CB8AC3E}">
        <p14:creationId xmlns:p14="http://schemas.microsoft.com/office/powerpoint/2010/main" val="39415263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467544" y="764704"/>
            <a:ext cx="8280920" cy="5904656"/>
          </a:xfrm>
        </p:spPr>
        <p:txBody>
          <a:bodyPr/>
          <a:lstStyle/>
          <a:p>
            <a:pPr algn="r" rtl="1">
              <a:lnSpc>
                <a:spcPct val="150000"/>
              </a:lnSpc>
            </a:pPr>
            <a:r>
              <a:rPr lang="fa-IR" dirty="0">
                <a:solidFill>
                  <a:schemeClr val="tx1"/>
                </a:solidFill>
              </a:rPr>
              <a:t>ایجاد عادات مثبت در سنین پایین و ارائه شناخت برای انتخاب در سنین بالاتر</a:t>
            </a:r>
          </a:p>
          <a:p>
            <a:pPr algn="r" rtl="1">
              <a:lnSpc>
                <a:spcPct val="150000"/>
              </a:lnSpc>
            </a:pPr>
            <a:r>
              <a:rPr lang="fa-IR" dirty="0" smtClean="0">
                <a:solidFill>
                  <a:schemeClr val="tx1"/>
                </a:solidFill>
              </a:rPr>
              <a:t>روش </a:t>
            </a:r>
            <a:r>
              <a:rPr lang="fa-IR" dirty="0">
                <a:solidFill>
                  <a:schemeClr val="tx1"/>
                </a:solidFill>
              </a:rPr>
              <a:t>عقلانی </a:t>
            </a:r>
          </a:p>
          <a:p>
            <a:pPr algn="r" rtl="1">
              <a:lnSpc>
                <a:spcPct val="150000"/>
              </a:lnSpc>
            </a:pPr>
            <a:r>
              <a:rPr lang="fa-IR" dirty="0">
                <a:solidFill>
                  <a:schemeClr val="tx1"/>
                </a:solidFill>
              </a:rPr>
              <a:t>تلفیق علم و عمل</a:t>
            </a:r>
          </a:p>
          <a:p>
            <a:pPr algn="r" rtl="1">
              <a:lnSpc>
                <a:spcPct val="150000"/>
              </a:lnSpc>
            </a:pPr>
            <a:r>
              <a:rPr lang="fa-IR" dirty="0" smtClean="0">
                <a:solidFill>
                  <a:schemeClr val="tx1"/>
                </a:solidFill>
              </a:rPr>
              <a:t>تربیت عملی (بر اساس رفتار و گفتار اسوه و الگو)</a:t>
            </a:r>
          </a:p>
          <a:p>
            <a:pPr algn="r" rtl="1">
              <a:lnSpc>
                <a:spcPct val="150000"/>
              </a:lnSpc>
            </a:pPr>
            <a:r>
              <a:rPr lang="fa-IR" dirty="0" smtClean="0">
                <a:solidFill>
                  <a:schemeClr val="tx1"/>
                </a:solidFill>
              </a:rPr>
              <a:t>پاداش و تنبیه</a:t>
            </a:r>
          </a:p>
          <a:p>
            <a:pPr algn="r" rtl="1">
              <a:lnSpc>
                <a:spcPct val="150000"/>
              </a:lnSpc>
            </a:pPr>
            <a:r>
              <a:rPr lang="fa-IR" dirty="0" smtClean="0">
                <a:solidFill>
                  <a:schemeClr val="tx1"/>
                </a:solidFill>
              </a:rPr>
              <a:t>ذکر مثال</a:t>
            </a:r>
          </a:p>
          <a:p>
            <a:pPr algn="r" rtl="1">
              <a:lnSpc>
                <a:spcPct val="150000"/>
              </a:lnSpc>
            </a:pPr>
            <a:r>
              <a:rPr lang="fa-IR" dirty="0" smtClean="0">
                <a:solidFill>
                  <a:schemeClr val="tx1"/>
                </a:solidFill>
              </a:rPr>
              <a:t>قصه گویی بر اساس سرگذشت پیشینیان</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7195650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908720"/>
          </a:xfrm>
        </p:spPr>
        <p:txBody>
          <a:bodyPr/>
          <a:lstStyle/>
          <a:p>
            <a:pPr rtl="1"/>
            <a:r>
              <a:rPr lang="fa-IR" dirty="0" smtClean="0">
                <a:cs typeface="+mn-cs"/>
              </a:rPr>
              <a:t>مکتب ناتورالیسم (طبیعت گرایی)</a:t>
            </a:r>
            <a:endParaRPr lang="en-US" dirty="0">
              <a:cs typeface="+mn-cs"/>
            </a:endParaRPr>
          </a:p>
        </p:txBody>
      </p:sp>
      <p:sp>
        <p:nvSpPr>
          <p:cNvPr id="3" name="Content Placeholder 2"/>
          <p:cNvSpPr>
            <a:spLocks noGrp="1"/>
          </p:cNvSpPr>
          <p:nvPr>
            <p:ph idx="1"/>
          </p:nvPr>
        </p:nvSpPr>
        <p:spPr>
          <a:xfrm>
            <a:off x="0" y="908720"/>
            <a:ext cx="9144000" cy="5949280"/>
          </a:xfrm>
        </p:spPr>
        <p:txBody>
          <a:bodyPr>
            <a:normAutofit/>
          </a:bodyPr>
          <a:lstStyle/>
          <a:p>
            <a:pPr algn="r" rtl="1">
              <a:lnSpc>
                <a:spcPct val="150000"/>
              </a:lnSpc>
            </a:pPr>
            <a:r>
              <a:rPr lang="fa-IR" dirty="0" smtClean="0">
                <a:solidFill>
                  <a:schemeClr val="tx1"/>
                </a:solidFill>
              </a:rPr>
              <a:t>مکتب ناتورالیسم یا اصالت طبیعت معتقد است که آنچه واقعیت دارد «طبیعت» است که مستقل از ذهن انسان وجود دارد (واقع گرایی)</a:t>
            </a:r>
          </a:p>
          <a:p>
            <a:pPr algn="r" rtl="1">
              <a:lnSpc>
                <a:spcPct val="150000"/>
              </a:lnSpc>
            </a:pPr>
            <a:r>
              <a:rPr lang="fa-IR" dirty="0" smtClean="0">
                <a:solidFill>
                  <a:schemeClr val="tx1"/>
                </a:solidFill>
              </a:rPr>
              <a:t>این واقعیت را میتوان با حس و تجربه شناخت (واقع گرایی علمی)</a:t>
            </a:r>
          </a:p>
          <a:p>
            <a:pPr algn="r" rtl="1">
              <a:lnSpc>
                <a:spcPct val="150000"/>
              </a:lnSpc>
            </a:pPr>
            <a:r>
              <a:rPr lang="fa-IR" dirty="0" smtClean="0">
                <a:solidFill>
                  <a:schemeClr val="tx1"/>
                </a:solidFill>
              </a:rPr>
              <a:t>هیچ قدرت ماوراء طبیعی بر جهان حکومت نمی کند و جهان قائم به ذات است و اداره اش به عهده خودش است</a:t>
            </a:r>
          </a:p>
          <a:p>
            <a:pPr algn="r" rtl="1">
              <a:lnSpc>
                <a:spcPct val="150000"/>
              </a:lnSpc>
            </a:pPr>
            <a:r>
              <a:rPr lang="fa-IR" dirty="0" smtClean="0">
                <a:solidFill>
                  <a:schemeClr val="tx1"/>
                </a:solidFill>
              </a:rPr>
              <a:t>همه چیز از طبیعت است و به طبیعت برمی گردد</a:t>
            </a:r>
          </a:p>
          <a:p>
            <a:pPr algn="r" rtl="1">
              <a:lnSpc>
                <a:spcPct val="150000"/>
              </a:lnSpc>
            </a:pPr>
            <a:r>
              <a:rPr lang="fa-IR" dirty="0" smtClean="0">
                <a:solidFill>
                  <a:schemeClr val="tx1"/>
                </a:solidFill>
              </a:rPr>
              <a:t>انسان فرزند طبیعت است نه جامعه، بنابراین اصالت با فرد است و جامعه از افراد تشکیل می شود</a:t>
            </a:r>
          </a:p>
          <a:p>
            <a:pPr marL="0" indent="0" algn="r" rtl="1">
              <a:buNone/>
            </a:pPr>
            <a:r>
              <a:rPr lang="fa-IR" dirty="0" smtClean="0">
                <a:solidFill>
                  <a:schemeClr val="tx1"/>
                </a:solidFill>
              </a:rPr>
              <a:t>اوج شکوفایی این مکتب در زمان رنسانس (ضد مذهب) بود، روسو آن را پایه گذاری کرد و کتاب «امیل» را بر اساس آرای تربیتی طبیعت گرایی نوشت. افرادی چون اسپنسر، هابز، پستالوزی و ثرندایک این مکتب را گسترش دادند.</a:t>
            </a:r>
            <a:endParaRPr lang="en-US" dirty="0">
              <a:solidFill>
                <a:schemeClr val="tx1"/>
              </a:solidFill>
            </a:endParaRPr>
          </a:p>
        </p:txBody>
      </p:sp>
    </p:spTree>
    <p:extLst>
      <p:ext uri="{BB962C8B-B14F-4D97-AF65-F5344CB8AC3E}">
        <p14:creationId xmlns:p14="http://schemas.microsoft.com/office/powerpoint/2010/main" val="42569209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fa-IR" dirty="0">
                <a:cs typeface="+mn-cs"/>
              </a:rPr>
              <a:t>مبانی فلسفی </a:t>
            </a:r>
            <a:r>
              <a:rPr lang="fa-IR" dirty="0" smtClean="0">
                <a:cs typeface="+mn-cs"/>
              </a:rPr>
              <a:t>طبیعت گرایی</a:t>
            </a:r>
            <a:endParaRPr lang="en-US" dirty="0">
              <a:cs typeface="+mn-cs"/>
            </a:endParaRPr>
          </a:p>
        </p:txBody>
      </p:sp>
      <p:sp>
        <p:nvSpPr>
          <p:cNvPr id="3" name="Content Placeholder 2"/>
          <p:cNvSpPr>
            <a:spLocks noGrp="1"/>
          </p:cNvSpPr>
          <p:nvPr>
            <p:ph idx="1"/>
          </p:nvPr>
        </p:nvSpPr>
        <p:spPr>
          <a:xfrm>
            <a:off x="107504" y="1412776"/>
            <a:ext cx="8856984" cy="4968552"/>
          </a:xfrm>
        </p:spPr>
        <p:txBody>
          <a:bodyPr>
            <a:normAutofit/>
          </a:bodyPr>
          <a:lstStyle/>
          <a:p>
            <a:pPr marL="457200" indent="-457200" algn="r" rtl="1">
              <a:lnSpc>
                <a:spcPct val="150000"/>
              </a:lnSpc>
              <a:buFont typeface="+mj-lt"/>
              <a:buAutoNum type="arabicPeriod"/>
            </a:pPr>
            <a:r>
              <a:rPr lang="fa-IR" b="1" dirty="0">
                <a:solidFill>
                  <a:schemeClr val="tx1"/>
                </a:solidFill>
              </a:rPr>
              <a:t>دیدگاههای هستی </a:t>
            </a:r>
            <a:r>
              <a:rPr lang="fa-IR" b="1" dirty="0" smtClean="0">
                <a:solidFill>
                  <a:schemeClr val="tx1"/>
                </a:solidFill>
              </a:rPr>
              <a:t>شناسی</a:t>
            </a:r>
          </a:p>
          <a:p>
            <a:pPr marL="442913" indent="-266700" algn="r" rtl="1">
              <a:lnSpc>
                <a:spcPct val="150000"/>
              </a:lnSpc>
              <a:buFont typeface="Courier New" panose="02070309020205020404" pitchFamily="49" charset="0"/>
              <a:buChar char="o"/>
            </a:pPr>
            <a:r>
              <a:rPr lang="fa-IR" b="1" dirty="0" smtClean="0">
                <a:solidFill>
                  <a:schemeClr val="tx1"/>
                </a:solidFill>
              </a:rPr>
              <a:t>جهان شناسی</a:t>
            </a:r>
          </a:p>
          <a:p>
            <a:pPr marL="628650" indent="-228600" algn="r" rtl="1">
              <a:lnSpc>
                <a:spcPct val="150000"/>
              </a:lnSpc>
            </a:pPr>
            <a:r>
              <a:rPr lang="fa-IR" dirty="0" smtClean="0">
                <a:solidFill>
                  <a:schemeClr val="tx1"/>
                </a:solidFill>
              </a:rPr>
              <a:t>جهانی غیر از جهان مادی وجود ندارد و جهان صرفا جهان طبیعی (فیزیکی و قابل لمس) است</a:t>
            </a:r>
          </a:p>
          <a:p>
            <a:pPr marL="628650" indent="-228600" algn="r" rtl="1">
              <a:lnSpc>
                <a:spcPct val="150000"/>
              </a:lnSpc>
            </a:pPr>
            <a:r>
              <a:rPr lang="fa-IR" dirty="0" smtClean="0">
                <a:solidFill>
                  <a:schemeClr val="tx1"/>
                </a:solidFill>
              </a:rPr>
              <a:t>جهان بر اساس تصادف (قواعد ناشناخته) به وجود آمده و بی هدف است (هدفی غیر از خودش ندارد)</a:t>
            </a:r>
          </a:p>
          <a:p>
            <a:pPr marL="628650" indent="-228600" algn="r" rtl="1">
              <a:lnSpc>
                <a:spcPct val="150000"/>
              </a:lnSpc>
            </a:pPr>
            <a:r>
              <a:rPr lang="fa-IR" dirty="0" smtClean="0">
                <a:solidFill>
                  <a:schemeClr val="tx1"/>
                </a:solidFill>
              </a:rPr>
              <a:t> فعل و انفعالات جهان هدف غایی و انسانی ندارد و بی هدف است</a:t>
            </a:r>
          </a:p>
        </p:txBody>
      </p:sp>
    </p:spTree>
    <p:extLst>
      <p:ext uri="{BB962C8B-B14F-4D97-AF65-F5344CB8AC3E}">
        <p14:creationId xmlns:p14="http://schemas.microsoft.com/office/powerpoint/2010/main" val="7274716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6632"/>
          </a:xfrm>
        </p:spPr>
        <p:txBody>
          <a:bodyPr/>
          <a:lstStyle/>
          <a:p>
            <a:endParaRPr lang="en-US" dirty="0"/>
          </a:p>
        </p:txBody>
      </p:sp>
      <p:sp>
        <p:nvSpPr>
          <p:cNvPr id="3" name="Content Placeholder 2"/>
          <p:cNvSpPr>
            <a:spLocks noGrp="1"/>
          </p:cNvSpPr>
          <p:nvPr>
            <p:ph idx="1"/>
          </p:nvPr>
        </p:nvSpPr>
        <p:spPr>
          <a:xfrm>
            <a:off x="0" y="116632"/>
            <a:ext cx="8964488" cy="6741368"/>
          </a:xfrm>
        </p:spPr>
        <p:txBody>
          <a:bodyPr>
            <a:normAutofit/>
          </a:bodyPr>
          <a:lstStyle/>
          <a:p>
            <a:pPr marL="442913" indent="-266700" algn="r" rtl="1">
              <a:lnSpc>
                <a:spcPct val="150000"/>
              </a:lnSpc>
              <a:buFont typeface="Courier New" panose="02070309020205020404" pitchFamily="49" charset="0"/>
              <a:buChar char="o"/>
            </a:pPr>
            <a:r>
              <a:rPr lang="fa-IR" b="1" dirty="0">
                <a:solidFill>
                  <a:schemeClr val="tx1"/>
                </a:solidFill>
              </a:rPr>
              <a:t>خداشناسی</a:t>
            </a:r>
          </a:p>
          <a:p>
            <a:pPr marL="685800" algn="r" rtl="1">
              <a:lnSpc>
                <a:spcPct val="150000"/>
              </a:lnSpc>
            </a:pPr>
            <a:r>
              <a:rPr lang="fa-IR" dirty="0">
                <a:solidFill>
                  <a:schemeClr val="tx1"/>
                </a:solidFill>
              </a:rPr>
              <a:t>هر چیزی که با حس قابل درک نباشد وجود ندارد، بنابراین خدا وجود ندارد، اگر خدایی هم باشد خدای فیزیکی است</a:t>
            </a:r>
            <a:endParaRPr lang="en-GB" dirty="0">
              <a:solidFill>
                <a:schemeClr val="tx1"/>
              </a:solidFill>
            </a:endParaRPr>
          </a:p>
          <a:p>
            <a:pPr marL="519113" lvl="0" algn="r" rtl="1">
              <a:lnSpc>
                <a:spcPct val="150000"/>
              </a:lnSpc>
            </a:pPr>
            <a:r>
              <a:rPr lang="fa-IR" dirty="0" smtClean="0">
                <a:solidFill>
                  <a:prstClr val="black"/>
                </a:solidFill>
              </a:rPr>
              <a:t>هیچ گونه قدرت و علت ماورایی بر جهان حکومت نمی کند و جهان قائم به ذات است</a:t>
            </a:r>
          </a:p>
          <a:p>
            <a:pPr marL="519113" lvl="0" algn="r" rtl="1">
              <a:lnSpc>
                <a:spcPct val="150000"/>
              </a:lnSpc>
            </a:pPr>
            <a:endParaRPr lang="fa-IR" dirty="0" smtClean="0">
              <a:solidFill>
                <a:prstClr val="black"/>
              </a:solidFill>
            </a:endParaRPr>
          </a:p>
          <a:p>
            <a:pPr marL="285750" lvl="0" indent="-285750" algn="r" rtl="1">
              <a:lnSpc>
                <a:spcPct val="150000"/>
              </a:lnSpc>
              <a:buFont typeface="Courier New" panose="02070309020205020404" pitchFamily="49" charset="0"/>
              <a:buChar char="o"/>
            </a:pPr>
            <a:r>
              <a:rPr lang="fa-IR" b="1" dirty="0" smtClean="0">
                <a:solidFill>
                  <a:prstClr val="black"/>
                </a:solidFill>
              </a:rPr>
              <a:t>انسان </a:t>
            </a:r>
            <a:r>
              <a:rPr lang="fa-IR" b="1" dirty="0">
                <a:solidFill>
                  <a:prstClr val="black"/>
                </a:solidFill>
              </a:rPr>
              <a:t>شناسی</a:t>
            </a:r>
          </a:p>
          <a:p>
            <a:pPr marL="457200" lvl="0" indent="-228600" algn="r" rtl="1">
              <a:lnSpc>
                <a:spcPct val="150000"/>
              </a:lnSpc>
            </a:pPr>
            <a:r>
              <a:rPr lang="fa-IR" dirty="0" smtClean="0">
                <a:solidFill>
                  <a:prstClr val="black"/>
                </a:solidFill>
              </a:rPr>
              <a:t>در پیدایش انسان معتقد به نظریه داروین هستند (اصل تحول)</a:t>
            </a:r>
          </a:p>
          <a:p>
            <a:pPr marL="457200" lvl="0" indent="-228600" algn="r" rtl="1">
              <a:lnSpc>
                <a:spcPct val="150000"/>
              </a:lnSpc>
            </a:pPr>
            <a:r>
              <a:rPr lang="fa-IR" dirty="0" smtClean="0">
                <a:solidFill>
                  <a:prstClr val="black"/>
                </a:solidFill>
              </a:rPr>
              <a:t>انسان را یک موجود مادی، طبیعی و فیزیکی می دانند و بعد روحانی برای او قائل نیستند</a:t>
            </a:r>
          </a:p>
          <a:p>
            <a:pPr marL="457200" lvl="0" indent="-228600" algn="r" rtl="1">
              <a:lnSpc>
                <a:spcPct val="150000"/>
              </a:lnSpc>
            </a:pPr>
            <a:r>
              <a:rPr lang="fa-IR" dirty="0" smtClean="0">
                <a:solidFill>
                  <a:prstClr val="black"/>
                </a:solidFill>
              </a:rPr>
              <a:t>طبیعت انسان را نیک یا</a:t>
            </a:r>
            <a:r>
              <a:rPr lang="en-GB" dirty="0" smtClean="0">
                <a:solidFill>
                  <a:prstClr val="black"/>
                </a:solidFill>
              </a:rPr>
              <a:t> </a:t>
            </a:r>
            <a:r>
              <a:rPr lang="fa-IR" dirty="0" smtClean="0">
                <a:solidFill>
                  <a:prstClr val="black"/>
                </a:solidFill>
              </a:rPr>
              <a:t>پاک و منزه از هرگونه آلودگی و فساد میدانند چرا که از طبیعت بوجود می آید و این جامعه است که آن را منحرف میکند </a:t>
            </a:r>
          </a:p>
          <a:p>
            <a:pPr marL="457200" lvl="0" indent="-228600" algn="r" rtl="1">
              <a:lnSpc>
                <a:spcPct val="150000"/>
              </a:lnSpc>
            </a:pPr>
            <a:endParaRPr lang="fa-IR" dirty="0" smtClean="0">
              <a:solidFill>
                <a:prstClr val="black"/>
              </a:solidFill>
            </a:endParaRPr>
          </a:p>
          <a:p>
            <a:pPr algn="r" rtl="1"/>
            <a:endParaRPr lang="en-US" dirty="0"/>
          </a:p>
        </p:txBody>
      </p:sp>
    </p:spTree>
    <p:extLst>
      <p:ext uri="{BB962C8B-B14F-4D97-AF65-F5344CB8AC3E}">
        <p14:creationId xmlns:p14="http://schemas.microsoft.com/office/powerpoint/2010/main" val="2977354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260648"/>
          </a:xfrm>
        </p:spPr>
        <p:txBody>
          <a:bodyPr/>
          <a:lstStyle/>
          <a:p>
            <a:endParaRPr lang="en-US" dirty="0"/>
          </a:p>
        </p:txBody>
      </p:sp>
      <p:sp>
        <p:nvSpPr>
          <p:cNvPr id="3" name="Content Placeholder 2"/>
          <p:cNvSpPr>
            <a:spLocks noGrp="1"/>
          </p:cNvSpPr>
          <p:nvPr>
            <p:ph idx="1"/>
          </p:nvPr>
        </p:nvSpPr>
        <p:spPr>
          <a:xfrm>
            <a:off x="179512" y="260648"/>
            <a:ext cx="8712968" cy="6597352"/>
          </a:xfrm>
        </p:spPr>
        <p:txBody>
          <a:bodyPr>
            <a:normAutofit lnSpcReduction="10000"/>
          </a:bodyPr>
          <a:lstStyle/>
          <a:p>
            <a:pPr marL="457200" lvl="0" indent="-457200" algn="r" rtl="1">
              <a:lnSpc>
                <a:spcPct val="150000"/>
              </a:lnSpc>
              <a:buFont typeface="+mj-lt"/>
              <a:buAutoNum type="arabicPeriod" startAt="2"/>
            </a:pPr>
            <a:r>
              <a:rPr lang="fa-IR" b="1" dirty="0">
                <a:solidFill>
                  <a:prstClr val="black"/>
                </a:solidFill>
              </a:rPr>
              <a:t>دیدگاههای معرفت شناسی </a:t>
            </a:r>
            <a:endParaRPr lang="fa-IR" b="1" dirty="0" smtClean="0">
              <a:solidFill>
                <a:prstClr val="black"/>
              </a:solidFill>
            </a:endParaRPr>
          </a:p>
          <a:p>
            <a:pPr marL="514350" lvl="0" indent="-285750" algn="r" rtl="1">
              <a:lnSpc>
                <a:spcPct val="150000"/>
              </a:lnSpc>
            </a:pPr>
            <a:r>
              <a:rPr lang="fa-IR" dirty="0" smtClean="0">
                <a:solidFill>
                  <a:prstClr val="black"/>
                </a:solidFill>
              </a:rPr>
              <a:t>معرفت شناسی ناتورالیسم با واقع گرایی علمی تفاوت ریشه ای ندارد و از آن جهت که به تجربه نیز اهمیت میدهد، «تجربه گرا» هم هست</a:t>
            </a:r>
          </a:p>
          <a:p>
            <a:pPr marL="514350" lvl="0" indent="-285750" algn="r" rtl="1">
              <a:lnSpc>
                <a:spcPct val="150000"/>
              </a:lnSpc>
            </a:pPr>
            <a:r>
              <a:rPr lang="fa-IR" dirty="0" smtClean="0">
                <a:solidFill>
                  <a:prstClr val="black"/>
                </a:solidFill>
              </a:rPr>
              <a:t>حس و تجربه را مهمترین و معتبرترین منبع کسب شناخت در انسان می دانند</a:t>
            </a:r>
          </a:p>
          <a:p>
            <a:pPr marL="514350" lvl="0" indent="-285750" algn="r" rtl="1">
              <a:lnSpc>
                <a:spcPct val="150000"/>
              </a:lnSpc>
            </a:pPr>
            <a:endParaRPr lang="fa-IR" dirty="0">
              <a:solidFill>
                <a:prstClr val="black"/>
              </a:solidFill>
            </a:endParaRPr>
          </a:p>
          <a:p>
            <a:pPr marL="457200" indent="-457200" algn="r" rtl="1">
              <a:lnSpc>
                <a:spcPct val="150000"/>
              </a:lnSpc>
              <a:buFont typeface="+mj-lt"/>
              <a:buAutoNum type="arabicPeriod" startAt="3"/>
            </a:pPr>
            <a:r>
              <a:rPr lang="fa-IR" b="1" dirty="0">
                <a:solidFill>
                  <a:schemeClr val="tx1"/>
                </a:solidFill>
              </a:rPr>
              <a:t>دیدگاههای ارزش </a:t>
            </a:r>
            <a:r>
              <a:rPr lang="fa-IR" b="1" dirty="0" smtClean="0">
                <a:solidFill>
                  <a:schemeClr val="tx1"/>
                </a:solidFill>
              </a:rPr>
              <a:t>شناسی</a:t>
            </a:r>
          </a:p>
          <a:p>
            <a:pPr marL="571500" indent="-285750" algn="r" rtl="1">
              <a:lnSpc>
                <a:spcPct val="150000"/>
              </a:lnSpc>
            </a:pPr>
            <a:r>
              <a:rPr lang="fa-IR" dirty="0" smtClean="0">
                <a:solidFill>
                  <a:schemeClr val="tx1"/>
                </a:solidFill>
              </a:rPr>
              <a:t>ارزشها به شکل مطلق در جهان وجود ندارند (خوبی و بدی مطلق نداریم)</a:t>
            </a:r>
          </a:p>
          <a:p>
            <a:pPr marL="571500" indent="-285750" algn="r" rtl="1">
              <a:lnSpc>
                <a:spcPct val="150000"/>
              </a:lnSpc>
            </a:pPr>
            <a:r>
              <a:rPr lang="fa-IR" dirty="0" smtClean="0">
                <a:solidFill>
                  <a:schemeClr val="tx1"/>
                </a:solidFill>
              </a:rPr>
              <a:t>ارزشها از تعامل انسان با محیط سرچشمه می گیرند، آنچه با طبیعت انسان سازگار باشد و برایش سودمند باشد دارای ارزش است. بنابراین انطباق انسان بهترین و معتبرترین معیار سنجش ارزشهاست</a:t>
            </a:r>
          </a:p>
          <a:p>
            <a:pPr marL="571500" indent="-285750" algn="r" rtl="1">
              <a:lnSpc>
                <a:spcPct val="150000"/>
              </a:lnSpc>
            </a:pPr>
            <a:r>
              <a:rPr lang="fa-IR" dirty="0" smtClean="0">
                <a:solidFill>
                  <a:schemeClr val="tx1"/>
                </a:solidFill>
              </a:rPr>
              <a:t>ارزشهای اخلاقی به زمینه های طبیعی بستگی دارند نه به عوامل فراسوی آن</a:t>
            </a:r>
            <a:endParaRPr lang="en-US" dirty="0"/>
          </a:p>
          <a:p>
            <a:pPr algn="r" rtl="1">
              <a:lnSpc>
                <a:spcPct val="150000"/>
              </a:lnSpc>
            </a:pPr>
            <a:endParaRPr lang="en-US" dirty="0"/>
          </a:p>
        </p:txBody>
      </p:sp>
    </p:spTree>
    <p:extLst>
      <p:ext uri="{BB962C8B-B14F-4D97-AF65-F5344CB8AC3E}">
        <p14:creationId xmlns:p14="http://schemas.microsoft.com/office/powerpoint/2010/main" val="24411429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075240" cy="908720"/>
          </a:xfrm>
        </p:spPr>
        <p:txBody>
          <a:bodyPr/>
          <a:lstStyle/>
          <a:p>
            <a:r>
              <a:rPr lang="fa-IR" dirty="0">
                <a:cs typeface="+mn-cs"/>
              </a:rPr>
              <a:t>آرای </a:t>
            </a:r>
            <a:r>
              <a:rPr lang="fa-IR" dirty="0" smtClean="0">
                <a:cs typeface="+mn-cs"/>
              </a:rPr>
              <a:t>تربیتی طبیعت گرایی</a:t>
            </a:r>
            <a:endParaRPr lang="en-US" dirty="0">
              <a:cs typeface="+mn-cs"/>
            </a:endParaRPr>
          </a:p>
        </p:txBody>
      </p:sp>
      <p:sp>
        <p:nvSpPr>
          <p:cNvPr id="3" name="Content Placeholder 2"/>
          <p:cNvSpPr>
            <a:spLocks noGrp="1"/>
          </p:cNvSpPr>
          <p:nvPr>
            <p:ph idx="1"/>
          </p:nvPr>
        </p:nvSpPr>
        <p:spPr>
          <a:xfrm>
            <a:off x="179512" y="908720"/>
            <a:ext cx="8712968" cy="5832648"/>
          </a:xfrm>
        </p:spPr>
        <p:txBody>
          <a:bodyPr>
            <a:normAutofit/>
          </a:bodyPr>
          <a:lstStyle/>
          <a:p>
            <a:pPr marL="457200" indent="-457200" algn="r" rtl="1">
              <a:lnSpc>
                <a:spcPct val="150000"/>
              </a:lnSpc>
              <a:buFont typeface="+mj-lt"/>
              <a:buAutoNum type="arabicParenR"/>
            </a:pPr>
            <a:r>
              <a:rPr lang="fa-IR" b="1" dirty="0">
                <a:solidFill>
                  <a:schemeClr val="tx1"/>
                </a:solidFill>
              </a:rPr>
              <a:t>هدفهای تربیتی</a:t>
            </a:r>
          </a:p>
          <a:p>
            <a:pPr algn="r" rtl="1">
              <a:lnSpc>
                <a:spcPct val="150000"/>
              </a:lnSpc>
            </a:pPr>
            <a:r>
              <a:rPr lang="fa-IR" dirty="0" smtClean="0">
                <a:solidFill>
                  <a:schemeClr val="tx1"/>
                </a:solidFill>
              </a:rPr>
              <a:t>سازگاری یا آماده ساختن فرد برای زندگی موفق در محیط است</a:t>
            </a:r>
          </a:p>
          <a:p>
            <a:pPr algn="r" rtl="1">
              <a:lnSpc>
                <a:spcPct val="150000"/>
              </a:lnSpc>
            </a:pPr>
            <a:r>
              <a:rPr lang="fa-IR" dirty="0" smtClean="0">
                <a:solidFill>
                  <a:schemeClr val="tx1"/>
                </a:solidFill>
              </a:rPr>
              <a:t>هماهنگی و انطباق انسان با طبیعت</a:t>
            </a:r>
          </a:p>
          <a:p>
            <a:pPr algn="r" rtl="1">
              <a:lnSpc>
                <a:spcPct val="150000"/>
              </a:lnSpc>
            </a:pPr>
            <a:r>
              <a:rPr lang="fa-IR" dirty="0" smtClean="0">
                <a:solidFill>
                  <a:schemeClr val="tx1"/>
                </a:solidFill>
              </a:rPr>
              <a:t>فراهم کردن امکان رشد طبیعی کودک برای پیروی از طبیعت انسانی خویش</a:t>
            </a:r>
          </a:p>
          <a:p>
            <a:pPr marL="457200" lvl="0" indent="-457200" algn="r" rtl="1">
              <a:lnSpc>
                <a:spcPct val="150000"/>
              </a:lnSpc>
              <a:buFont typeface="+mj-lt"/>
              <a:buAutoNum type="arabicParenR" startAt="2"/>
            </a:pPr>
            <a:r>
              <a:rPr lang="fa-IR" b="1" dirty="0">
                <a:solidFill>
                  <a:prstClr val="black"/>
                </a:solidFill>
              </a:rPr>
              <a:t>برنامه درسی</a:t>
            </a:r>
          </a:p>
          <a:p>
            <a:pPr algn="r" rtl="1">
              <a:lnSpc>
                <a:spcPct val="150000"/>
              </a:lnSpc>
            </a:pPr>
            <a:r>
              <a:rPr lang="fa-IR" dirty="0" smtClean="0">
                <a:solidFill>
                  <a:schemeClr val="tx1"/>
                </a:solidFill>
              </a:rPr>
              <a:t>برنامه درسی ثابت را قبول ندارند و تجویز نمی کنند</a:t>
            </a:r>
          </a:p>
          <a:p>
            <a:pPr algn="r" rtl="1">
              <a:lnSpc>
                <a:spcPct val="150000"/>
              </a:lnSpc>
            </a:pPr>
            <a:r>
              <a:rPr lang="fa-IR" dirty="0" smtClean="0">
                <a:solidFill>
                  <a:schemeClr val="tx1"/>
                </a:solidFill>
              </a:rPr>
              <a:t>برنامه درسی کودک محور است تا فرد خودش بر اساس علائق خود انتخاب کند</a:t>
            </a:r>
          </a:p>
          <a:p>
            <a:pPr algn="r" rtl="1">
              <a:lnSpc>
                <a:spcPct val="150000"/>
              </a:lnSpc>
            </a:pPr>
            <a:r>
              <a:rPr lang="fa-IR" dirty="0" smtClean="0">
                <a:solidFill>
                  <a:schemeClr val="tx1"/>
                </a:solidFill>
              </a:rPr>
              <a:t>مبنای برنامه را طبیعت، علائق و نیازهای کودک تشکیل می دهند</a:t>
            </a:r>
          </a:p>
          <a:p>
            <a:pPr algn="r" rtl="1">
              <a:lnSpc>
                <a:spcPct val="150000"/>
              </a:lnSpc>
            </a:pPr>
            <a:r>
              <a:rPr lang="fa-IR" dirty="0" smtClean="0">
                <a:solidFill>
                  <a:schemeClr val="tx1"/>
                </a:solidFill>
              </a:rPr>
              <a:t>در مرحله اول (تا سن 5 سالگی) به آموزش حواس اهمیت زیادی می دهند</a:t>
            </a:r>
            <a:endParaRPr lang="en-US" dirty="0">
              <a:solidFill>
                <a:schemeClr val="tx1"/>
              </a:solidFill>
            </a:endParaRPr>
          </a:p>
        </p:txBody>
      </p:sp>
    </p:spTree>
    <p:extLst>
      <p:ext uri="{BB962C8B-B14F-4D97-AF65-F5344CB8AC3E}">
        <p14:creationId xmlns:p14="http://schemas.microsoft.com/office/powerpoint/2010/main" val="264851027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251520" y="116632"/>
            <a:ext cx="8640960" cy="6624736"/>
          </a:xfrm>
        </p:spPr>
        <p:txBody>
          <a:bodyPr/>
          <a:lstStyle/>
          <a:p>
            <a:pPr algn="r" rtl="1">
              <a:lnSpc>
                <a:spcPct val="150000"/>
              </a:lnSpc>
            </a:pPr>
            <a:r>
              <a:rPr lang="fa-IR" dirty="0" smtClean="0">
                <a:solidFill>
                  <a:schemeClr val="tx1"/>
                </a:solidFill>
              </a:rPr>
              <a:t>در مرحله بعد به جای یاد گرفتن موضوعات سلسله مراتبی (مانند برنامه ایده‌آلیستها و رئالیستها)، موضوعاتی که مربوط به طبیعت می شوند را بر اساس تمایلات و تواناییهای خود انتخاب می کنند:</a:t>
            </a:r>
          </a:p>
          <a:p>
            <a:pPr marL="722313" indent="-279400" algn="r" rtl="1">
              <a:lnSpc>
                <a:spcPct val="150000"/>
              </a:lnSpc>
              <a:buFont typeface="Courier New" panose="02070309020205020404" pitchFamily="49" charset="0"/>
              <a:buChar char="o"/>
            </a:pPr>
            <a:r>
              <a:rPr lang="fa-IR" dirty="0" smtClean="0">
                <a:solidFill>
                  <a:schemeClr val="tx1"/>
                </a:solidFill>
              </a:rPr>
              <a:t>علوم (فیزیک، شیمی، زیست شناسی، جانورشناسی، گیاه شناسی، نجوم، کشاورزی)</a:t>
            </a:r>
          </a:p>
          <a:p>
            <a:pPr marL="722313" indent="-279400" algn="r" rtl="1">
              <a:lnSpc>
                <a:spcPct val="150000"/>
              </a:lnSpc>
              <a:buFont typeface="Courier New" panose="02070309020205020404" pitchFamily="49" charset="0"/>
              <a:buChar char="o"/>
            </a:pPr>
            <a:r>
              <a:rPr lang="fa-IR" dirty="0" smtClean="0">
                <a:solidFill>
                  <a:schemeClr val="tx1"/>
                </a:solidFill>
              </a:rPr>
              <a:t>ریاضیات (برای کمک به تقویت مغز به منظور تسهیل درک موضوعات دیگر درسی)</a:t>
            </a:r>
          </a:p>
          <a:p>
            <a:pPr marL="722313" indent="-279400" algn="r" rtl="1">
              <a:lnSpc>
                <a:spcPct val="150000"/>
              </a:lnSpc>
              <a:buFont typeface="Courier New" panose="02070309020205020404" pitchFamily="49" charset="0"/>
              <a:buChar char="o"/>
            </a:pPr>
            <a:r>
              <a:rPr lang="fa-IR" dirty="0" smtClean="0">
                <a:solidFill>
                  <a:schemeClr val="tx1"/>
                </a:solidFill>
              </a:rPr>
              <a:t>دروس عملی ( باغداری، نجاری، نقاشی، گلکاری، موسیقی، نمایش)</a:t>
            </a:r>
          </a:p>
          <a:p>
            <a:pPr marL="722313" indent="-279400" algn="r" rtl="1">
              <a:lnSpc>
                <a:spcPct val="150000"/>
              </a:lnSpc>
              <a:buFont typeface="Courier New" panose="02070309020205020404" pitchFamily="49" charset="0"/>
              <a:buChar char="o"/>
            </a:pPr>
            <a:r>
              <a:rPr lang="fa-IR" dirty="0" smtClean="0">
                <a:solidFill>
                  <a:schemeClr val="tx1"/>
                </a:solidFill>
              </a:rPr>
              <a:t>تربیت بدنی و آموزش بهداشت</a:t>
            </a:r>
            <a:endParaRPr lang="en-GB" dirty="0">
              <a:solidFill>
                <a:schemeClr val="tx1"/>
              </a:solidFill>
            </a:endParaRPr>
          </a:p>
        </p:txBody>
      </p:sp>
    </p:spTree>
    <p:extLst>
      <p:ext uri="{BB962C8B-B14F-4D97-AF65-F5344CB8AC3E}">
        <p14:creationId xmlns:p14="http://schemas.microsoft.com/office/powerpoint/2010/main" val="328619024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188640"/>
            <a:ext cx="8856984" cy="6669360"/>
          </a:xfrm>
        </p:spPr>
        <p:txBody>
          <a:bodyPr/>
          <a:lstStyle/>
          <a:p>
            <a:pPr marL="457200" indent="-457200" algn="r" rtl="1">
              <a:lnSpc>
                <a:spcPct val="150000"/>
              </a:lnSpc>
              <a:buFont typeface="+mj-lt"/>
              <a:buAutoNum type="arabicParenR" startAt="3"/>
            </a:pPr>
            <a:r>
              <a:rPr lang="fa-IR" b="1" dirty="0">
                <a:solidFill>
                  <a:schemeClr val="tx1"/>
                </a:solidFill>
              </a:rPr>
              <a:t>نقش </a:t>
            </a:r>
            <a:r>
              <a:rPr lang="fa-IR" b="1" dirty="0" smtClean="0">
                <a:solidFill>
                  <a:schemeClr val="tx1"/>
                </a:solidFill>
              </a:rPr>
              <a:t>مربی</a:t>
            </a:r>
          </a:p>
          <a:p>
            <a:pPr marL="530225" indent="-265113" algn="r" rtl="1">
              <a:lnSpc>
                <a:spcPct val="150000"/>
              </a:lnSpc>
            </a:pPr>
            <a:r>
              <a:rPr lang="fa-IR" dirty="0" smtClean="0">
                <a:solidFill>
                  <a:schemeClr val="tx1"/>
                </a:solidFill>
              </a:rPr>
              <a:t>عالیترین معلم طبیعت است و هرچه از طبیعت می‌آید خوب است</a:t>
            </a:r>
          </a:p>
          <a:p>
            <a:pPr marL="530225" indent="-265113" algn="r" rtl="1">
              <a:lnSpc>
                <a:spcPct val="150000"/>
              </a:lnSpc>
            </a:pPr>
            <a:r>
              <a:rPr lang="fa-IR" dirty="0" smtClean="0">
                <a:solidFill>
                  <a:schemeClr val="tx1"/>
                </a:solidFill>
              </a:rPr>
              <a:t>بر خلاف ایده‌آلیستها و رئالیستها که نقش محوری برای معلم قائل بودند، در این مکتب معلم حق تلقین و تحمیل افکار، نظریه ها و اطلاعات در ذهن کودک را ندارد</a:t>
            </a:r>
          </a:p>
          <a:p>
            <a:pPr marL="530225" indent="-265113" algn="r" rtl="1">
              <a:lnSpc>
                <a:spcPct val="150000"/>
              </a:lnSpc>
            </a:pPr>
            <a:r>
              <a:rPr lang="fa-IR" dirty="0" smtClean="0">
                <a:solidFill>
                  <a:schemeClr val="tx1"/>
                </a:solidFill>
              </a:rPr>
              <a:t>نقش معلم فقط راهنماییست، او مشاهده گر، تسهیل کننده و ناظر فرآیند رشد و یادگیری کودک است بدون دخالت در فرآیند تربیت</a:t>
            </a:r>
          </a:p>
          <a:p>
            <a:pPr marL="530225" indent="-265113" algn="r" rtl="1">
              <a:lnSpc>
                <a:spcPct val="150000"/>
              </a:lnSpc>
            </a:pPr>
            <a:r>
              <a:rPr lang="fa-IR" dirty="0" smtClean="0">
                <a:solidFill>
                  <a:schemeClr val="tx1"/>
                </a:solidFill>
              </a:rPr>
              <a:t>معلم یک محیط باز و سهل‌انگارانه فراهم می کند تا کودک با فعالیت و کوشش به یادگیری و خلق واقعیات ذهنی خویش بپردازد</a:t>
            </a:r>
          </a:p>
          <a:p>
            <a:pPr marL="530225" indent="-265113" algn="r" rtl="1">
              <a:lnSpc>
                <a:spcPct val="150000"/>
              </a:lnSpc>
            </a:pPr>
            <a:r>
              <a:rPr lang="fa-IR" dirty="0" smtClean="0">
                <a:solidFill>
                  <a:schemeClr val="tx1"/>
                </a:solidFill>
              </a:rPr>
              <a:t>بر خلاف </a:t>
            </a:r>
            <a:r>
              <a:rPr lang="fa-IR" dirty="0">
                <a:solidFill>
                  <a:schemeClr val="tx1"/>
                </a:solidFill>
              </a:rPr>
              <a:t>ایده‌آلیستها و رئالیستها که </a:t>
            </a:r>
            <a:r>
              <a:rPr lang="fa-IR" dirty="0" smtClean="0">
                <a:solidFill>
                  <a:schemeClr val="tx1"/>
                </a:solidFill>
              </a:rPr>
              <a:t>به مدرسه به عنوان یک نهاد رسمی توجه داشتند، طبیعت گرایان مدرسه را به یک محیط آزاد و غیررسمی تبدیل کردند تا معلم مانند یک باغبان محیط مناسبی برای رشد طبیعی و آزاد متربیان فراهم کند</a:t>
            </a:r>
          </a:p>
          <a:p>
            <a:pPr marL="530225" indent="-265113" algn="r" rtl="1">
              <a:lnSpc>
                <a:spcPct val="150000"/>
              </a:lnSpc>
            </a:pPr>
            <a:endParaRPr lang="fa-IR" dirty="0" smtClean="0">
              <a:solidFill>
                <a:schemeClr val="tx1"/>
              </a:solidFill>
            </a:endParaRPr>
          </a:p>
          <a:p>
            <a:pPr marL="530225" indent="-265113" algn="r" rtl="1">
              <a:lnSpc>
                <a:spcPct val="150000"/>
              </a:lnSpc>
            </a:pPr>
            <a:endParaRPr lang="fa-IR" dirty="0">
              <a:solidFill>
                <a:schemeClr val="tx1"/>
              </a:solidFill>
            </a:endParaRPr>
          </a:p>
          <a:p>
            <a:pPr algn="r" rtl="1"/>
            <a:endParaRPr lang="en-GB" dirty="0"/>
          </a:p>
        </p:txBody>
      </p:sp>
    </p:spTree>
    <p:extLst>
      <p:ext uri="{BB962C8B-B14F-4D97-AF65-F5344CB8AC3E}">
        <p14:creationId xmlns:p14="http://schemas.microsoft.com/office/powerpoint/2010/main" val="60849134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0" y="116632"/>
            <a:ext cx="9036496" cy="6741368"/>
          </a:xfrm>
        </p:spPr>
        <p:txBody>
          <a:bodyPr>
            <a:normAutofit/>
          </a:bodyPr>
          <a:lstStyle/>
          <a:p>
            <a:pPr marL="457200" indent="-457200" algn="r" rtl="1">
              <a:lnSpc>
                <a:spcPct val="150000"/>
              </a:lnSpc>
              <a:buFont typeface="+mj-lt"/>
              <a:buAutoNum type="arabicPeriod" startAt="4"/>
            </a:pPr>
            <a:r>
              <a:rPr lang="fa-IR" b="1" dirty="0">
                <a:solidFill>
                  <a:schemeClr val="tx1"/>
                </a:solidFill>
              </a:rPr>
              <a:t>روش </a:t>
            </a:r>
            <a:r>
              <a:rPr lang="fa-IR" b="1" dirty="0" smtClean="0">
                <a:solidFill>
                  <a:schemeClr val="tx1"/>
                </a:solidFill>
              </a:rPr>
              <a:t>تدریس</a:t>
            </a:r>
          </a:p>
          <a:p>
            <a:pPr marL="530225" indent="-354013" algn="r" rtl="1">
              <a:lnSpc>
                <a:spcPct val="150000"/>
              </a:lnSpc>
            </a:pPr>
            <a:r>
              <a:rPr lang="fa-IR" dirty="0" smtClean="0">
                <a:solidFill>
                  <a:schemeClr val="tx1"/>
                </a:solidFill>
              </a:rPr>
              <a:t>مخالف روشهای سنتی تدریس هستند و بر اساس علایق و استعدادهای کودک از روشهای متفاوت کودک محور استفاده می کنند</a:t>
            </a:r>
          </a:p>
          <a:p>
            <a:pPr marL="530225" indent="-354013" algn="r" rtl="1">
              <a:lnSpc>
                <a:spcPct val="150000"/>
              </a:lnSpc>
            </a:pPr>
            <a:r>
              <a:rPr lang="fa-IR" dirty="0" smtClean="0">
                <a:solidFill>
                  <a:schemeClr val="tx1"/>
                </a:solidFill>
              </a:rPr>
              <a:t>یادگیری از طریق بکارگیری حواس</a:t>
            </a:r>
          </a:p>
          <a:p>
            <a:pPr marL="530225" indent="-354013" algn="r" rtl="1">
              <a:lnSpc>
                <a:spcPct val="150000"/>
              </a:lnSpc>
            </a:pPr>
            <a:r>
              <a:rPr lang="fa-IR" dirty="0">
                <a:solidFill>
                  <a:schemeClr val="tx1"/>
                </a:solidFill>
              </a:rPr>
              <a:t>یادگیری از </a:t>
            </a:r>
            <a:r>
              <a:rPr lang="fa-IR" dirty="0" smtClean="0">
                <a:solidFill>
                  <a:schemeClr val="tx1"/>
                </a:solidFill>
              </a:rPr>
              <a:t>طریق عمل؛ کودک باید از طریق تجربه و عمل کردن بیاموزد؛ تجربه مستقیم بهترین معلم است</a:t>
            </a:r>
          </a:p>
          <a:p>
            <a:pPr marL="530225" indent="-354013" algn="r" rtl="1">
              <a:lnSpc>
                <a:spcPct val="150000"/>
              </a:lnSpc>
            </a:pPr>
            <a:r>
              <a:rPr lang="fa-IR" dirty="0" smtClean="0">
                <a:solidFill>
                  <a:schemeClr val="tx1"/>
                </a:solidFill>
              </a:rPr>
              <a:t>روش اکتشافی</a:t>
            </a:r>
          </a:p>
          <a:p>
            <a:pPr marL="530225" indent="-354013" algn="r" rtl="1">
              <a:lnSpc>
                <a:spcPct val="150000"/>
              </a:lnSpc>
            </a:pPr>
            <a:r>
              <a:rPr lang="fa-IR" dirty="0" smtClean="0">
                <a:solidFill>
                  <a:schemeClr val="tx1"/>
                </a:solidFill>
              </a:rPr>
              <a:t>روش بازی که یک روش طبیعی است که با تجربه مستقیم سروکار دارد و طبیعت کودک در ضمن بازی بهتر آشکار می شود</a:t>
            </a:r>
          </a:p>
          <a:p>
            <a:pPr marL="530225" indent="-354013" algn="r" rtl="1">
              <a:lnSpc>
                <a:spcPct val="150000"/>
              </a:lnSpc>
            </a:pPr>
            <a:r>
              <a:rPr lang="fa-IR" dirty="0" smtClean="0">
                <a:solidFill>
                  <a:schemeClr val="tx1"/>
                </a:solidFill>
              </a:rPr>
              <a:t>طبیعت بهترین راهنماست بنابراین بر طبق طبیعت تربیت هم باید تدریجی (طی مراحل مختلف) و به صورت مختلط باشد (جهت یادگیری زندگی صحیح خانوادگی واجتماعی)</a:t>
            </a:r>
            <a:endParaRPr lang="en-GB"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34389907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363272" cy="188640"/>
          </a:xfrm>
        </p:spPr>
        <p:txBody>
          <a:bodyPr/>
          <a:lstStyle/>
          <a:p>
            <a:endParaRPr lang="en-GB" dirty="0"/>
          </a:p>
        </p:txBody>
      </p:sp>
      <p:sp>
        <p:nvSpPr>
          <p:cNvPr id="3" name="Content Placeholder 2"/>
          <p:cNvSpPr>
            <a:spLocks noGrp="1"/>
          </p:cNvSpPr>
          <p:nvPr>
            <p:ph idx="1"/>
          </p:nvPr>
        </p:nvSpPr>
        <p:spPr>
          <a:xfrm>
            <a:off x="107504" y="116632"/>
            <a:ext cx="8856984" cy="6552728"/>
          </a:xfrm>
        </p:spPr>
        <p:txBody>
          <a:bodyPr>
            <a:normAutofit/>
          </a:bodyPr>
          <a:lstStyle/>
          <a:p>
            <a:pPr algn="r" rtl="1">
              <a:lnSpc>
                <a:spcPct val="150000"/>
              </a:lnSpc>
            </a:pPr>
            <a:r>
              <a:rPr lang="fa-IR" dirty="0" smtClean="0">
                <a:solidFill>
                  <a:schemeClr val="tx1"/>
                </a:solidFill>
              </a:rPr>
              <a:t>تشویق و تنبیه طبیعی؛ خود فرد با نتیجه کارش مواجه شود</a:t>
            </a:r>
          </a:p>
          <a:p>
            <a:pPr algn="r" rtl="1">
              <a:lnSpc>
                <a:spcPct val="150000"/>
              </a:lnSpc>
            </a:pPr>
            <a:r>
              <a:rPr lang="fa-IR" dirty="0" smtClean="0">
                <a:solidFill>
                  <a:schemeClr val="tx1"/>
                </a:solidFill>
              </a:rPr>
              <a:t>تربیت منفی (غیر رسمی)؛ هیچ آموزش مستقیم رسمی و اخلاقی داده نشود، دانش کتابی، دروس رسمی، شکل دهی عادات و تربیت اخلاقی در آن نیست</a:t>
            </a:r>
          </a:p>
          <a:p>
            <a:pPr algn="r" rtl="1">
              <a:lnSpc>
                <a:spcPct val="150000"/>
              </a:lnSpc>
            </a:pPr>
            <a:r>
              <a:rPr lang="fa-IR" dirty="0" smtClean="0">
                <a:solidFill>
                  <a:schemeClr val="tx1"/>
                </a:solidFill>
              </a:rPr>
              <a:t>تربیت آزاد بدون اجبار، کنترل و نظارت تا کودک آزادی انتخاب فعالیتها را داشته باشد</a:t>
            </a:r>
          </a:p>
          <a:p>
            <a:pPr algn="r" rtl="1">
              <a:lnSpc>
                <a:spcPct val="150000"/>
              </a:lnSpc>
            </a:pPr>
            <a:r>
              <a:rPr lang="fa-IR" dirty="0" smtClean="0">
                <a:solidFill>
                  <a:schemeClr val="tx1"/>
                </a:solidFill>
              </a:rPr>
              <a:t>روشهای مختلف براساس خصوصیات روانی کودک در مراحل مختلف رشد:</a:t>
            </a:r>
          </a:p>
          <a:p>
            <a:pPr marL="633413" indent="-368300" algn="r" rtl="1">
              <a:lnSpc>
                <a:spcPct val="150000"/>
              </a:lnSpc>
              <a:buFont typeface="Courier New" panose="02070309020205020404" pitchFamily="49" charset="0"/>
              <a:buChar char="o"/>
            </a:pPr>
            <a:r>
              <a:rPr lang="fa-IR" dirty="0" smtClean="0">
                <a:solidFill>
                  <a:schemeClr val="tx1"/>
                </a:solidFill>
              </a:rPr>
              <a:t>تا 5 سالگی: آشنایی با جهان از طریق حواس، بدون تکلیف رسمی</a:t>
            </a:r>
          </a:p>
          <a:p>
            <a:pPr marL="633413" indent="-368300" algn="r" rtl="1">
              <a:lnSpc>
                <a:spcPct val="150000"/>
              </a:lnSpc>
              <a:buFont typeface="Courier New" panose="02070309020205020404" pitchFamily="49" charset="0"/>
              <a:buChar char="o"/>
            </a:pPr>
            <a:r>
              <a:rPr lang="fa-IR" dirty="0" smtClean="0">
                <a:solidFill>
                  <a:schemeClr val="tx1"/>
                </a:solidFill>
              </a:rPr>
              <a:t>5 تا 12: قوی کردن فرد از لحاظ بدنی، درس گرفتن از طبیعت بدون کتاب درسی</a:t>
            </a:r>
          </a:p>
          <a:p>
            <a:pPr marL="633413" indent="-368300" algn="r" rtl="1">
              <a:lnSpc>
                <a:spcPct val="150000"/>
              </a:lnSpc>
              <a:buFont typeface="Courier New" panose="02070309020205020404" pitchFamily="49" charset="0"/>
              <a:buChar char="o"/>
            </a:pPr>
            <a:r>
              <a:rPr lang="fa-IR" dirty="0" smtClean="0">
                <a:solidFill>
                  <a:schemeClr val="tx1"/>
                </a:solidFill>
              </a:rPr>
              <a:t>12 تا 15: یادگیری پایه های علم</a:t>
            </a:r>
          </a:p>
          <a:p>
            <a:pPr marL="633413" indent="-368300" algn="r" rtl="1">
              <a:lnSpc>
                <a:spcPct val="150000"/>
              </a:lnSpc>
              <a:buFont typeface="Courier New" panose="02070309020205020404" pitchFamily="49" charset="0"/>
              <a:buChar char="o"/>
            </a:pPr>
            <a:r>
              <a:rPr lang="fa-IR" dirty="0" smtClean="0">
                <a:solidFill>
                  <a:schemeClr val="tx1"/>
                </a:solidFill>
              </a:rPr>
              <a:t>15 تا 20: آموزش علم</a:t>
            </a:r>
          </a:p>
          <a:p>
            <a:pPr marL="633413" indent="-368300" algn="r" rtl="1">
              <a:lnSpc>
                <a:spcPct val="150000"/>
              </a:lnSpc>
              <a:buFont typeface="Courier New" panose="02070309020205020404" pitchFamily="49" charset="0"/>
              <a:buChar char="o"/>
            </a:pPr>
            <a:r>
              <a:rPr lang="fa-IR" dirty="0" smtClean="0">
                <a:solidFill>
                  <a:schemeClr val="tx1"/>
                </a:solidFill>
              </a:rPr>
              <a:t>20 به بعد: آزادی فرد تا به دنبال تمایلاتش برود</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47594666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260648"/>
          </a:xfrm>
        </p:spPr>
        <p:txBody>
          <a:bodyPr/>
          <a:lstStyle/>
          <a:p>
            <a:endParaRPr lang="en-GB" dirty="0"/>
          </a:p>
        </p:txBody>
      </p:sp>
      <p:sp>
        <p:nvSpPr>
          <p:cNvPr id="3" name="Content Placeholder 2"/>
          <p:cNvSpPr>
            <a:spLocks noGrp="1"/>
          </p:cNvSpPr>
          <p:nvPr>
            <p:ph idx="1"/>
          </p:nvPr>
        </p:nvSpPr>
        <p:spPr>
          <a:xfrm>
            <a:off x="13812" y="218516"/>
            <a:ext cx="8784976" cy="6624736"/>
          </a:xfrm>
        </p:spPr>
        <p:txBody>
          <a:bodyPr/>
          <a:lstStyle/>
          <a:p>
            <a:pPr algn="r" rtl="1">
              <a:lnSpc>
                <a:spcPct val="150000"/>
              </a:lnSpc>
            </a:pPr>
            <a:r>
              <a:rPr lang="fa-IR" b="1" dirty="0">
                <a:solidFill>
                  <a:schemeClr val="tx1"/>
                </a:solidFill>
              </a:rPr>
              <a:t>نقد و ارزیابی </a:t>
            </a:r>
            <a:r>
              <a:rPr lang="fa-IR" b="1" dirty="0" smtClean="0">
                <a:solidFill>
                  <a:schemeClr val="tx1"/>
                </a:solidFill>
              </a:rPr>
              <a:t>ناتورالیسم</a:t>
            </a:r>
          </a:p>
          <a:p>
            <a:pPr marL="0" indent="0" algn="r" rtl="1">
              <a:lnSpc>
                <a:spcPct val="150000"/>
              </a:lnSpc>
              <a:buNone/>
            </a:pPr>
            <a:r>
              <a:rPr lang="fa-IR" dirty="0" smtClean="0">
                <a:solidFill>
                  <a:schemeClr val="tx1"/>
                </a:solidFill>
              </a:rPr>
              <a:t>نقاط مثبت این مکتب:</a:t>
            </a:r>
          </a:p>
          <a:p>
            <a:pPr marL="442913" indent="-266700" algn="r" rtl="1">
              <a:lnSpc>
                <a:spcPct val="150000"/>
              </a:lnSpc>
            </a:pPr>
            <a:r>
              <a:rPr lang="fa-IR" dirty="0" smtClean="0">
                <a:solidFill>
                  <a:schemeClr val="tx1"/>
                </a:solidFill>
              </a:rPr>
              <a:t>انقلابی علیه نظام قدیمی و سنتی تربیتی بر مبنای روشهای حفظی و کتابی با محوریت معلم بود</a:t>
            </a:r>
          </a:p>
          <a:p>
            <a:pPr marL="442913" indent="-266700" algn="r" rtl="1">
              <a:lnSpc>
                <a:spcPct val="150000"/>
              </a:lnSpc>
            </a:pPr>
            <a:r>
              <a:rPr lang="fa-IR" dirty="0" smtClean="0">
                <a:solidFill>
                  <a:schemeClr val="tx1"/>
                </a:solidFill>
              </a:rPr>
              <a:t>نظریه کودک محوری روسو واهمیت شناخت طبیعت کودک در امر تربیت، موجب نهضتی در روانشناسی شد</a:t>
            </a:r>
          </a:p>
          <a:p>
            <a:pPr marL="442913" indent="-266700" algn="r" rtl="1">
              <a:lnSpc>
                <a:spcPct val="150000"/>
              </a:lnSpc>
            </a:pPr>
            <a:r>
              <a:rPr lang="fa-IR" dirty="0" smtClean="0">
                <a:solidFill>
                  <a:schemeClr val="tx1"/>
                </a:solidFill>
              </a:rPr>
              <a:t>موسسات زیادی بر این اساس شکل گرفتند مانند مدارس مونته سوری، کودکستان فروبل </a:t>
            </a:r>
          </a:p>
          <a:p>
            <a:pPr marL="442913" indent="-266700" algn="r" rtl="1">
              <a:lnSpc>
                <a:spcPct val="150000"/>
              </a:lnSpc>
            </a:pPr>
            <a:r>
              <a:rPr lang="fa-IR" dirty="0" smtClean="0">
                <a:solidFill>
                  <a:schemeClr val="tx1"/>
                </a:solidFill>
              </a:rPr>
              <a:t>طبیعت گرایی محرکی برای توسعه روشهای جدید مبتنی بر روانشناسی در تعلیم و تربیت شد (روش بازی،تجربه مستقیم، ...)</a:t>
            </a:r>
            <a:endParaRPr lang="en-GB" dirty="0">
              <a:solidFill>
                <a:schemeClr val="tx1"/>
              </a:solidFill>
            </a:endParaRPr>
          </a:p>
        </p:txBody>
      </p:sp>
    </p:spTree>
    <p:extLst>
      <p:ext uri="{BB962C8B-B14F-4D97-AF65-F5344CB8AC3E}">
        <p14:creationId xmlns:p14="http://schemas.microsoft.com/office/powerpoint/2010/main" val="372785991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251520" y="0"/>
            <a:ext cx="8568952" cy="6741368"/>
          </a:xfrm>
        </p:spPr>
        <p:txBody>
          <a:bodyPr>
            <a:normAutofit/>
          </a:bodyPr>
          <a:lstStyle/>
          <a:p>
            <a:pPr marL="0" indent="0" algn="r" rtl="1">
              <a:lnSpc>
                <a:spcPct val="150000"/>
              </a:lnSpc>
              <a:buNone/>
            </a:pPr>
            <a:r>
              <a:rPr lang="fa-IR" sz="2300" dirty="0">
                <a:solidFill>
                  <a:schemeClr val="tx1"/>
                </a:solidFill>
              </a:rPr>
              <a:t>نقاط </a:t>
            </a:r>
            <a:r>
              <a:rPr lang="fa-IR" sz="2300" dirty="0" smtClean="0">
                <a:solidFill>
                  <a:schemeClr val="tx1"/>
                </a:solidFill>
              </a:rPr>
              <a:t>منفی </a:t>
            </a:r>
            <a:r>
              <a:rPr lang="fa-IR" sz="2300" dirty="0">
                <a:solidFill>
                  <a:schemeClr val="tx1"/>
                </a:solidFill>
              </a:rPr>
              <a:t>این مکتب</a:t>
            </a:r>
            <a:r>
              <a:rPr lang="fa-IR" sz="2300" dirty="0" smtClean="0">
                <a:solidFill>
                  <a:schemeClr val="tx1"/>
                </a:solidFill>
              </a:rPr>
              <a:t>:</a:t>
            </a:r>
          </a:p>
          <a:p>
            <a:pPr algn="r" rtl="1">
              <a:lnSpc>
                <a:spcPct val="150000"/>
              </a:lnSpc>
            </a:pPr>
            <a:r>
              <a:rPr lang="fa-IR" sz="2300" dirty="0" smtClean="0">
                <a:solidFill>
                  <a:schemeClr val="tx1"/>
                </a:solidFill>
              </a:rPr>
              <a:t>فقط به دنیای مادی اهمیت می دهد و دنیای معنوی را مورد غفلت قرار می دهد</a:t>
            </a:r>
          </a:p>
          <a:p>
            <a:pPr algn="r" rtl="1">
              <a:lnSpc>
                <a:spcPct val="150000"/>
              </a:lnSpc>
            </a:pPr>
            <a:r>
              <a:rPr lang="fa-IR" sz="2300" dirty="0" smtClean="0">
                <a:solidFill>
                  <a:schemeClr val="tx1"/>
                </a:solidFill>
              </a:rPr>
              <a:t>متافیزیک  و خدا را قبول ندارند و برای انسان ریشه پست قائل هستند (نظریه داروین)</a:t>
            </a:r>
          </a:p>
          <a:p>
            <a:pPr algn="r" rtl="1">
              <a:lnSpc>
                <a:spcPct val="150000"/>
              </a:lnSpc>
            </a:pPr>
            <a:r>
              <a:rPr lang="fa-IR" sz="2300" dirty="0" smtClean="0">
                <a:solidFill>
                  <a:schemeClr val="tx1"/>
                </a:solidFill>
              </a:rPr>
              <a:t>توجهی به ارزشهای اخلاقی و معنوی ندارند و تنها ارزشهای مادی و طبیعی را اهمیت می دهند</a:t>
            </a:r>
          </a:p>
          <a:p>
            <a:pPr algn="r" rtl="1">
              <a:lnSpc>
                <a:spcPct val="150000"/>
              </a:lnSpc>
            </a:pPr>
            <a:r>
              <a:rPr lang="fa-IR" sz="2300" dirty="0" smtClean="0">
                <a:solidFill>
                  <a:schemeClr val="tx1"/>
                </a:solidFill>
              </a:rPr>
              <a:t>به صورت افراطی به طبیعت اهمیت می دهند و آن را خوب و درست می دانند</a:t>
            </a:r>
          </a:p>
          <a:p>
            <a:pPr algn="r" rtl="1">
              <a:lnSpc>
                <a:spcPct val="150000"/>
              </a:lnSpc>
            </a:pPr>
            <a:r>
              <a:rPr lang="fa-IR" sz="2300" dirty="0" smtClean="0">
                <a:solidFill>
                  <a:schemeClr val="tx1"/>
                </a:solidFill>
              </a:rPr>
              <a:t>نقش بسیار ضعیف و پایینی را برای معلم قائل هستند (در خدمت کودک)</a:t>
            </a:r>
          </a:p>
          <a:p>
            <a:pPr algn="r" rtl="1">
              <a:lnSpc>
                <a:spcPct val="150000"/>
              </a:lnSpc>
            </a:pPr>
            <a:r>
              <a:rPr lang="fa-IR" sz="2300" dirty="0" smtClean="0">
                <a:solidFill>
                  <a:schemeClr val="tx1"/>
                </a:solidFill>
              </a:rPr>
              <a:t>روی اختلاط تاکید زیادی دارند</a:t>
            </a:r>
          </a:p>
          <a:p>
            <a:pPr algn="r" rtl="1">
              <a:lnSpc>
                <a:spcPct val="150000"/>
              </a:lnSpc>
            </a:pPr>
            <a:r>
              <a:rPr lang="fa-IR" sz="2300" dirty="0" smtClean="0">
                <a:solidFill>
                  <a:schemeClr val="tx1"/>
                </a:solidFill>
              </a:rPr>
              <a:t>برای توسعه طبیعی کودک از آزادی نامحدود او طرفداری می کنند</a:t>
            </a:r>
          </a:p>
          <a:p>
            <a:pPr algn="r" rtl="1">
              <a:lnSpc>
                <a:spcPct val="150000"/>
              </a:lnSpc>
            </a:pPr>
            <a:r>
              <a:rPr lang="fa-IR" sz="2300" dirty="0" smtClean="0">
                <a:solidFill>
                  <a:schemeClr val="tx1"/>
                </a:solidFill>
              </a:rPr>
              <a:t>تاکید زیادی بر علوم طبیعی دارند و علوم انسانی را در درجه دوم اهمیت قرار می‌دهند</a:t>
            </a:r>
          </a:p>
          <a:p>
            <a:pPr algn="r" rtl="1">
              <a:lnSpc>
                <a:spcPct val="150000"/>
              </a:lnSpc>
            </a:pPr>
            <a:r>
              <a:rPr lang="fa-IR" sz="2300" dirty="0" smtClean="0">
                <a:solidFill>
                  <a:schemeClr val="tx1"/>
                </a:solidFill>
              </a:rPr>
              <a:t>تنبیه طبیعی نامطلوب و نسنجیده است و میتواند ضررهای غیرقابل جبران به فرد بزند</a:t>
            </a:r>
            <a:endParaRPr lang="en-GB" sz="2300" dirty="0"/>
          </a:p>
        </p:txBody>
      </p:sp>
    </p:spTree>
    <p:extLst>
      <p:ext uri="{BB962C8B-B14F-4D97-AF65-F5344CB8AC3E}">
        <p14:creationId xmlns:p14="http://schemas.microsoft.com/office/powerpoint/2010/main" val="156461556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fa-IR" dirty="0">
                <a:cs typeface="+mn-cs"/>
              </a:rPr>
              <a:t>مکتب </a:t>
            </a:r>
            <a:r>
              <a:rPr lang="fa-IR" dirty="0" smtClean="0">
                <a:cs typeface="+mn-cs"/>
              </a:rPr>
              <a:t>پراگماتیسم (عمل </a:t>
            </a:r>
            <a:r>
              <a:rPr lang="fa-IR" dirty="0">
                <a:cs typeface="+mn-cs"/>
              </a:rPr>
              <a:t>گرایی)</a:t>
            </a:r>
            <a:endParaRPr lang="en-US" dirty="0">
              <a:cs typeface="+mn-cs"/>
            </a:endParaRPr>
          </a:p>
        </p:txBody>
      </p:sp>
      <p:sp>
        <p:nvSpPr>
          <p:cNvPr id="3" name="Content Placeholder 2"/>
          <p:cNvSpPr>
            <a:spLocks noGrp="1"/>
          </p:cNvSpPr>
          <p:nvPr>
            <p:ph idx="1"/>
          </p:nvPr>
        </p:nvSpPr>
        <p:spPr>
          <a:xfrm>
            <a:off x="251520" y="1052736"/>
            <a:ext cx="8640960" cy="5616624"/>
          </a:xfrm>
        </p:spPr>
        <p:txBody>
          <a:bodyPr/>
          <a:lstStyle/>
          <a:p>
            <a:pPr marL="0" indent="0" algn="r" rtl="1">
              <a:lnSpc>
                <a:spcPct val="150000"/>
              </a:lnSpc>
              <a:buNone/>
            </a:pPr>
            <a:r>
              <a:rPr lang="fa-IR" dirty="0" smtClean="0">
                <a:solidFill>
                  <a:schemeClr val="tx1"/>
                </a:solidFill>
              </a:rPr>
              <a:t>پراگماتیسم از ریشه </a:t>
            </a:r>
            <a:r>
              <a:rPr lang="en-GB" dirty="0" smtClean="0">
                <a:solidFill>
                  <a:schemeClr val="tx1"/>
                </a:solidFill>
              </a:rPr>
              <a:t>Pragma</a:t>
            </a:r>
            <a:r>
              <a:rPr lang="fa-IR" dirty="0" smtClean="0">
                <a:solidFill>
                  <a:schemeClr val="tx1"/>
                </a:solidFill>
              </a:rPr>
              <a:t> و به معنای عمل گرایی (اصالت عمل) است. به آن تجربه گرایی هم می گویند.</a:t>
            </a:r>
          </a:p>
          <a:p>
            <a:pPr marL="0" indent="0" algn="r" rtl="1">
              <a:lnSpc>
                <a:spcPct val="150000"/>
              </a:lnSpc>
              <a:buNone/>
            </a:pPr>
            <a:r>
              <a:rPr lang="fa-IR" dirty="0" smtClean="0">
                <a:solidFill>
                  <a:schemeClr val="tx1"/>
                </a:solidFill>
              </a:rPr>
              <a:t>یک فلسفه نوظهور در قرن بیستم در آمریکاست.</a:t>
            </a:r>
          </a:p>
          <a:p>
            <a:pPr marL="0" indent="0" algn="r" rtl="1">
              <a:lnSpc>
                <a:spcPct val="150000"/>
              </a:lnSpc>
              <a:buNone/>
            </a:pPr>
            <a:r>
              <a:rPr lang="fa-IR" dirty="0" smtClean="0">
                <a:solidFill>
                  <a:schemeClr val="tx1"/>
                </a:solidFill>
              </a:rPr>
              <a:t>نمایندگان آن: ویلیام جیمز، چارلز پیرس و جان دیویی</a:t>
            </a:r>
          </a:p>
          <a:p>
            <a:pPr marL="0" indent="0" algn="r" rtl="1">
              <a:lnSpc>
                <a:spcPct val="150000"/>
              </a:lnSpc>
              <a:buNone/>
            </a:pPr>
            <a:r>
              <a:rPr lang="fa-IR" dirty="0" smtClean="0">
                <a:solidFill>
                  <a:schemeClr val="tx1"/>
                </a:solidFill>
              </a:rPr>
              <a:t>دیویی این مکتب را وارد تعلیم و تربیت کرد</a:t>
            </a:r>
            <a:r>
              <a:rPr lang="en-GB" dirty="0" smtClean="0">
                <a:solidFill>
                  <a:schemeClr val="tx1"/>
                </a:solidFill>
              </a:rPr>
              <a:t>.</a:t>
            </a:r>
          </a:p>
          <a:p>
            <a:pPr marL="0" indent="0" algn="r" rtl="1">
              <a:lnSpc>
                <a:spcPct val="150000"/>
              </a:lnSpc>
              <a:buNone/>
            </a:pPr>
            <a:r>
              <a:rPr lang="fa-IR" dirty="0" smtClean="0">
                <a:solidFill>
                  <a:schemeClr val="tx1"/>
                </a:solidFill>
              </a:rPr>
              <a:t>از اصول این مکتب به این موارد میتوان اشاره کرد:</a:t>
            </a:r>
          </a:p>
          <a:p>
            <a:pPr algn="r" rtl="1">
              <a:lnSpc>
                <a:spcPct val="150000"/>
              </a:lnSpc>
            </a:pPr>
            <a:r>
              <a:rPr lang="fa-IR" dirty="0" smtClean="0">
                <a:solidFill>
                  <a:schemeClr val="tx1"/>
                </a:solidFill>
              </a:rPr>
              <a:t>اهمیت دادن فراوان به عمل </a:t>
            </a:r>
          </a:p>
          <a:p>
            <a:pPr algn="r" rtl="1">
              <a:lnSpc>
                <a:spcPct val="150000"/>
              </a:lnSpc>
            </a:pPr>
            <a:r>
              <a:rPr lang="fa-IR" dirty="0" smtClean="0">
                <a:solidFill>
                  <a:schemeClr val="tx1"/>
                </a:solidFill>
              </a:rPr>
              <a:t>تاکید به تجربه</a:t>
            </a:r>
          </a:p>
          <a:p>
            <a:pPr algn="r" rtl="1">
              <a:lnSpc>
                <a:spcPct val="150000"/>
              </a:lnSpc>
            </a:pPr>
            <a:r>
              <a:rPr lang="fa-IR" dirty="0" smtClean="0">
                <a:solidFill>
                  <a:schemeClr val="tx1"/>
                </a:solidFill>
              </a:rPr>
              <a:t>اعتقاد به تغییر</a:t>
            </a:r>
            <a:endParaRPr lang="en-US" dirty="0">
              <a:solidFill>
                <a:schemeClr val="tx1"/>
              </a:solidFill>
            </a:endParaRPr>
          </a:p>
        </p:txBody>
      </p:sp>
    </p:spTree>
    <p:extLst>
      <p:ext uri="{BB962C8B-B14F-4D97-AF65-F5344CB8AC3E}">
        <p14:creationId xmlns:p14="http://schemas.microsoft.com/office/powerpoint/2010/main" val="323898025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692696"/>
            <a:ext cx="8568952" cy="5616624"/>
          </a:xfrm>
        </p:spPr>
        <p:txBody>
          <a:bodyPr/>
          <a:lstStyle/>
          <a:p>
            <a:pPr algn="r" rtl="1">
              <a:lnSpc>
                <a:spcPct val="150000"/>
              </a:lnSpc>
            </a:pPr>
            <a:r>
              <a:rPr lang="fa-IR" dirty="0" smtClean="0">
                <a:solidFill>
                  <a:schemeClr val="tx1"/>
                </a:solidFill>
              </a:rPr>
              <a:t>عدم اعتقاد به ارزشهای مطلق و پایدار</a:t>
            </a:r>
          </a:p>
          <a:p>
            <a:pPr algn="r" rtl="1">
              <a:lnSpc>
                <a:spcPct val="150000"/>
              </a:lnSpc>
            </a:pPr>
            <a:r>
              <a:rPr lang="fa-IR" dirty="0" smtClean="0">
                <a:solidFill>
                  <a:schemeClr val="tx1"/>
                </a:solidFill>
              </a:rPr>
              <a:t>تاکید بر آزمایش (تجربه عملی)</a:t>
            </a:r>
          </a:p>
          <a:p>
            <a:pPr algn="r" rtl="1">
              <a:lnSpc>
                <a:spcPct val="150000"/>
              </a:lnSpc>
            </a:pPr>
            <a:r>
              <a:rPr lang="fa-IR" dirty="0" smtClean="0">
                <a:solidFill>
                  <a:schemeClr val="tx1"/>
                </a:solidFill>
              </a:rPr>
              <a:t>عملگرایی یک فلسفه عملی</a:t>
            </a:r>
          </a:p>
          <a:p>
            <a:pPr algn="r" rtl="1">
              <a:lnSpc>
                <a:spcPct val="150000"/>
              </a:lnSpc>
            </a:pPr>
            <a:r>
              <a:rPr lang="fa-IR" dirty="0" smtClean="0">
                <a:solidFill>
                  <a:schemeClr val="tx1"/>
                </a:solidFill>
              </a:rPr>
              <a:t>عملگرایی یک فلسفه سودمندگرایی</a:t>
            </a:r>
          </a:p>
          <a:p>
            <a:pPr algn="r" rtl="1">
              <a:lnSpc>
                <a:spcPct val="150000"/>
              </a:lnSpc>
            </a:pPr>
            <a:r>
              <a:rPr lang="fa-IR" dirty="0" smtClean="0">
                <a:solidFill>
                  <a:schemeClr val="tx1"/>
                </a:solidFill>
              </a:rPr>
              <a:t>مهم بودن زمان حال</a:t>
            </a:r>
          </a:p>
          <a:p>
            <a:pPr algn="r" rtl="1">
              <a:lnSpc>
                <a:spcPct val="150000"/>
              </a:lnSpc>
            </a:pPr>
            <a:r>
              <a:rPr lang="fa-IR" dirty="0" smtClean="0">
                <a:solidFill>
                  <a:schemeClr val="tx1"/>
                </a:solidFill>
              </a:rPr>
              <a:t>اعتقاد به ماهیت زیستی و اجتماعی انسان</a:t>
            </a:r>
          </a:p>
          <a:p>
            <a:pPr algn="r" rtl="1">
              <a:lnSpc>
                <a:spcPct val="150000"/>
              </a:lnSpc>
            </a:pPr>
            <a:r>
              <a:rPr lang="fa-IR" dirty="0" smtClean="0">
                <a:solidFill>
                  <a:schemeClr val="tx1"/>
                </a:solidFill>
              </a:rPr>
              <a:t>عملگرایی یک فلسفه انسان گرا </a:t>
            </a:r>
            <a:endParaRPr lang="fa-IR" dirty="0">
              <a:solidFill>
                <a:schemeClr val="tx1"/>
              </a:solidFill>
            </a:endParaRPr>
          </a:p>
        </p:txBody>
      </p:sp>
    </p:spTree>
    <p:extLst>
      <p:ext uri="{BB962C8B-B14F-4D97-AF65-F5344CB8AC3E}">
        <p14:creationId xmlns:p14="http://schemas.microsoft.com/office/powerpoint/2010/main" val="53466096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fa-IR" dirty="0">
                <a:solidFill>
                  <a:srgbClr val="2F5897"/>
                </a:solidFill>
                <a:cs typeface="Times New Roman" panose="02020603050405020304" pitchFamily="18" charset="0"/>
              </a:rPr>
              <a:t>مبانی فلسفی </a:t>
            </a:r>
            <a:r>
              <a:rPr lang="fa-IR" dirty="0" smtClean="0">
                <a:solidFill>
                  <a:srgbClr val="2F5897"/>
                </a:solidFill>
                <a:cs typeface="Times New Roman" panose="02020603050405020304" pitchFamily="18" charset="0"/>
              </a:rPr>
              <a:t>عمل </a:t>
            </a:r>
            <a:r>
              <a:rPr lang="fa-IR" dirty="0">
                <a:solidFill>
                  <a:srgbClr val="2F5897"/>
                </a:solidFill>
                <a:cs typeface="Times New Roman" panose="02020603050405020304" pitchFamily="18" charset="0"/>
              </a:rPr>
              <a:t>گرایی</a:t>
            </a:r>
            <a:endParaRPr lang="en-US" dirty="0"/>
          </a:p>
        </p:txBody>
      </p:sp>
      <p:sp>
        <p:nvSpPr>
          <p:cNvPr id="3" name="Content Placeholder 2"/>
          <p:cNvSpPr>
            <a:spLocks noGrp="1"/>
          </p:cNvSpPr>
          <p:nvPr>
            <p:ph idx="1"/>
          </p:nvPr>
        </p:nvSpPr>
        <p:spPr>
          <a:xfrm>
            <a:off x="179512" y="980728"/>
            <a:ext cx="8712968" cy="5760640"/>
          </a:xfrm>
        </p:spPr>
        <p:txBody>
          <a:bodyPr>
            <a:normAutofit/>
          </a:bodyPr>
          <a:lstStyle/>
          <a:p>
            <a:pPr marL="457200" indent="-457200" algn="r" rtl="1">
              <a:lnSpc>
                <a:spcPct val="150000"/>
              </a:lnSpc>
              <a:buFont typeface="+mj-lt"/>
              <a:buAutoNum type="arabicPeriod"/>
            </a:pPr>
            <a:r>
              <a:rPr lang="fa-IR" b="1" dirty="0">
                <a:solidFill>
                  <a:schemeClr val="tx1"/>
                </a:solidFill>
              </a:rPr>
              <a:t>دیدگاههای هستی شناسی</a:t>
            </a:r>
          </a:p>
          <a:p>
            <a:pPr marL="442913" indent="-266700" algn="r" rtl="1">
              <a:lnSpc>
                <a:spcPct val="150000"/>
              </a:lnSpc>
              <a:buFont typeface="Courier New" panose="02070309020205020404" pitchFamily="49" charset="0"/>
              <a:buChar char="o"/>
            </a:pPr>
            <a:r>
              <a:rPr lang="fa-IR" b="1" dirty="0" smtClean="0">
                <a:solidFill>
                  <a:schemeClr val="tx1"/>
                </a:solidFill>
              </a:rPr>
              <a:t>خداشناسی</a:t>
            </a:r>
          </a:p>
          <a:p>
            <a:pPr marL="633413" indent="-279400" algn="r" rtl="1">
              <a:lnSpc>
                <a:spcPct val="150000"/>
              </a:lnSpc>
              <a:buFont typeface="Wingdings" panose="05000000000000000000" pitchFamily="2" charset="2"/>
              <a:buChar char="§"/>
            </a:pPr>
            <a:r>
              <a:rPr lang="fa-IR" dirty="0" smtClean="0">
                <a:solidFill>
                  <a:schemeClr val="tx1"/>
                </a:solidFill>
              </a:rPr>
              <a:t>پاسخی مبهم به وجود خدا</a:t>
            </a:r>
          </a:p>
          <a:p>
            <a:pPr marL="633413" indent="-279400" algn="r" rtl="1">
              <a:lnSpc>
                <a:spcPct val="150000"/>
              </a:lnSpc>
              <a:buFont typeface="Wingdings" panose="05000000000000000000" pitchFamily="2" charset="2"/>
              <a:buChar char="§"/>
            </a:pPr>
            <a:r>
              <a:rPr lang="fa-IR" dirty="0" smtClean="0">
                <a:solidFill>
                  <a:schemeClr val="tx1"/>
                </a:solidFill>
              </a:rPr>
              <a:t>فرض اعتقاد به وجود خدا در صورت سودمندی برای انسان</a:t>
            </a:r>
          </a:p>
          <a:p>
            <a:pPr marL="633413" indent="-279400" algn="r" rtl="1">
              <a:lnSpc>
                <a:spcPct val="150000"/>
              </a:lnSpc>
              <a:buFont typeface="Wingdings" panose="05000000000000000000" pitchFamily="2" charset="2"/>
              <a:buChar char="§"/>
            </a:pPr>
            <a:r>
              <a:rPr lang="fa-IR" dirty="0" smtClean="0">
                <a:solidFill>
                  <a:schemeClr val="tx1"/>
                </a:solidFill>
              </a:rPr>
              <a:t>رد مطلق انگاریهای متافیزیکی</a:t>
            </a:r>
            <a:endParaRPr lang="fa-IR" dirty="0">
              <a:solidFill>
                <a:schemeClr val="tx1"/>
              </a:solidFill>
            </a:endParaRPr>
          </a:p>
          <a:p>
            <a:pPr marL="442913" indent="-266700" algn="r" rtl="1">
              <a:lnSpc>
                <a:spcPct val="150000"/>
              </a:lnSpc>
              <a:buFont typeface="Courier New" panose="02070309020205020404" pitchFamily="49" charset="0"/>
              <a:buChar char="o"/>
            </a:pPr>
            <a:r>
              <a:rPr lang="fa-IR" b="1" dirty="0" smtClean="0">
                <a:solidFill>
                  <a:schemeClr val="tx1"/>
                </a:solidFill>
              </a:rPr>
              <a:t>جهان شناسی</a:t>
            </a:r>
          </a:p>
          <a:p>
            <a:pPr marL="722313" indent="-279400" algn="r" rtl="1">
              <a:lnSpc>
                <a:spcPct val="150000"/>
              </a:lnSpc>
              <a:buFont typeface="Wingdings" panose="05000000000000000000" pitchFamily="2" charset="2"/>
              <a:buChar char="§"/>
            </a:pPr>
            <a:r>
              <a:rPr lang="fa-IR" dirty="0" smtClean="0">
                <a:solidFill>
                  <a:schemeClr val="tx1"/>
                </a:solidFill>
              </a:rPr>
              <a:t>رد ثنویت گرایی جهان شناختی (جهان مادی و معنوی)</a:t>
            </a:r>
          </a:p>
          <a:p>
            <a:pPr marL="722313" indent="-279400" algn="r" rtl="1">
              <a:lnSpc>
                <a:spcPct val="150000"/>
              </a:lnSpc>
              <a:buFont typeface="Wingdings" panose="05000000000000000000" pitchFamily="2" charset="2"/>
              <a:buChar char="§"/>
            </a:pPr>
            <a:r>
              <a:rPr lang="fa-IR" dirty="0" smtClean="0">
                <a:solidFill>
                  <a:schemeClr val="tx1"/>
                </a:solidFill>
              </a:rPr>
              <a:t>اصل تغییر در عرصه جهان شناختی به عنوان اساس واقعیت</a:t>
            </a:r>
          </a:p>
          <a:p>
            <a:pPr marL="722313" indent="-279400" algn="r" rtl="1">
              <a:lnSpc>
                <a:spcPct val="150000"/>
              </a:lnSpc>
              <a:buFont typeface="Wingdings" panose="05000000000000000000" pitchFamily="2" charset="2"/>
              <a:buChar char="§"/>
            </a:pPr>
            <a:r>
              <a:rPr lang="fa-IR" dirty="0" smtClean="0">
                <a:solidFill>
                  <a:schemeClr val="tx1"/>
                </a:solidFill>
              </a:rPr>
              <a:t>عنصری از تصادف در جهان، بی هدف، ناقص و در حال کامل شدن </a:t>
            </a:r>
            <a:endParaRPr lang="fa-IR" dirty="0">
              <a:solidFill>
                <a:schemeClr val="tx1"/>
              </a:solidFill>
            </a:endParaRPr>
          </a:p>
          <a:p>
            <a:pPr algn="r" rtl="1"/>
            <a:endParaRPr lang="en-US" dirty="0"/>
          </a:p>
        </p:txBody>
      </p:sp>
    </p:spTree>
    <p:extLst>
      <p:ext uri="{BB962C8B-B14F-4D97-AF65-F5344CB8AC3E}">
        <p14:creationId xmlns:p14="http://schemas.microsoft.com/office/powerpoint/2010/main" val="172719539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280218" y="309716"/>
            <a:ext cx="8612262" cy="6359644"/>
          </a:xfrm>
        </p:spPr>
        <p:txBody>
          <a:bodyPr/>
          <a:lstStyle/>
          <a:p>
            <a:pPr marL="633413" lvl="0" indent="-368300" algn="r" rtl="1">
              <a:lnSpc>
                <a:spcPct val="150000"/>
              </a:lnSpc>
              <a:buFont typeface="Wingdings" panose="05000000000000000000" pitchFamily="2" charset="2"/>
              <a:buChar char="§"/>
            </a:pPr>
            <a:r>
              <a:rPr lang="fa-IR" dirty="0" smtClean="0">
                <a:solidFill>
                  <a:prstClr val="black"/>
                </a:solidFill>
              </a:rPr>
              <a:t>معنادار بودن آن در صورت به تجربه در آمدن توسط انسان</a:t>
            </a:r>
          </a:p>
          <a:p>
            <a:pPr marL="285750" lvl="0" indent="-285750" algn="r" rtl="1">
              <a:lnSpc>
                <a:spcPct val="150000"/>
              </a:lnSpc>
              <a:buFont typeface="Courier New" panose="02070309020205020404" pitchFamily="49" charset="0"/>
              <a:buChar char="o"/>
            </a:pPr>
            <a:r>
              <a:rPr lang="fa-IR" b="1" dirty="0" smtClean="0">
                <a:solidFill>
                  <a:prstClr val="black"/>
                </a:solidFill>
              </a:rPr>
              <a:t>انسان شناسی</a:t>
            </a:r>
          </a:p>
          <a:p>
            <a:pPr marL="722313" indent="-279400" algn="r" rtl="1">
              <a:lnSpc>
                <a:spcPct val="150000"/>
              </a:lnSpc>
              <a:buFont typeface="Wingdings" panose="05000000000000000000" pitchFamily="2" charset="2"/>
              <a:buChar char="§"/>
            </a:pPr>
            <a:r>
              <a:rPr lang="fa-IR" dirty="0" smtClean="0">
                <a:solidFill>
                  <a:schemeClr val="tx1"/>
                </a:solidFill>
              </a:rPr>
              <a:t>قائل شدن منشا پست و حیوانی برای انسان (بر اساس نظریه تحول داروین)</a:t>
            </a:r>
          </a:p>
          <a:p>
            <a:pPr marL="722313" indent="-279400" algn="r" rtl="1">
              <a:lnSpc>
                <a:spcPct val="150000"/>
              </a:lnSpc>
              <a:buFont typeface="Wingdings" panose="05000000000000000000" pitchFamily="2" charset="2"/>
              <a:buChar char="§"/>
            </a:pPr>
            <a:r>
              <a:rPr lang="fa-IR" dirty="0" smtClean="0">
                <a:solidFill>
                  <a:schemeClr val="tx1"/>
                </a:solidFill>
              </a:rPr>
              <a:t>رد </a:t>
            </a:r>
            <a:r>
              <a:rPr lang="fa-IR" dirty="0">
                <a:solidFill>
                  <a:schemeClr val="tx1"/>
                </a:solidFill>
              </a:rPr>
              <a:t>ثنویت گرایی </a:t>
            </a:r>
            <a:r>
              <a:rPr lang="fa-IR" dirty="0" smtClean="0">
                <a:solidFill>
                  <a:schemeClr val="tx1"/>
                </a:solidFill>
              </a:rPr>
              <a:t>انسان </a:t>
            </a:r>
            <a:r>
              <a:rPr lang="fa-IR" dirty="0">
                <a:solidFill>
                  <a:schemeClr val="tx1"/>
                </a:solidFill>
              </a:rPr>
              <a:t>شناختی </a:t>
            </a:r>
            <a:r>
              <a:rPr lang="fa-IR" dirty="0" smtClean="0">
                <a:solidFill>
                  <a:schemeClr val="tx1"/>
                </a:solidFill>
              </a:rPr>
              <a:t>(بعد جسمی </a:t>
            </a:r>
            <a:r>
              <a:rPr lang="fa-IR" dirty="0">
                <a:solidFill>
                  <a:schemeClr val="tx1"/>
                </a:solidFill>
              </a:rPr>
              <a:t>و </a:t>
            </a:r>
            <a:r>
              <a:rPr lang="fa-IR" dirty="0" smtClean="0">
                <a:solidFill>
                  <a:schemeClr val="tx1"/>
                </a:solidFill>
              </a:rPr>
              <a:t>روحی</a:t>
            </a:r>
            <a:r>
              <a:rPr lang="fa-IR" dirty="0">
                <a:solidFill>
                  <a:schemeClr val="tx1"/>
                </a:solidFill>
              </a:rPr>
              <a:t>)</a:t>
            </a:r>
          </a:p>
          <a:p>
            <a:pPr marL="722313" indent="-279400" algn="r" rtl="1">
              <a:lnSpc>
                <a:spcPct val="150000"/>
              </a:lnSpc>
              <a:buFont typeface="Wingdings" panose="05000000000000000000" pitchFamily="2" charset="2"/>
              <a:buChar char="§"/>
            </a:pPr>
            <a:r>
              <a:rPr lang="fa-IR" dirty="0">
                <a:solidFill>
                  <a:schemeClr val="tx1"/>
                </a:solidFill>
              </a:rPr>
              <a:t>اصل تغییر در عرصه </a:t>
            </a:r>
            <a:r>
              <a:rPr lang="fa-IR" dirty="0" smtClean="0">
                <a:solidFill>
                  <a:schemeClr val="tx1"/>
                </a:solidFill>
              </a:rPr>
              <a:t>انسان شناختی؛ تغییر و انعطاف پذیری طبیعت انسان</a:t>
            </a:r>
            <a:endParaRPr lang="fa-IR" dirty="0">
              <a:solidFill>
                <a:schemeClr val="tx1"/>
              </a:solidFill>
            </a:endParaRPr>
          </a:p>
          <a:p>
            <a:pPr marL="457200" lvl="0" indent="-457200" algn="r" rtl="1">
              <a:lnSpc>
                <a:spcPct val="150000"/>
              </a:lnSpc>
              <a:buFont typeface="+mj-lt"/>
              <a:buAutoNum type="arabicPeriod" startAt="2"/>
            </a:pPr>
            <a:r>
              <a:rPr lang="fa-IR" b="1" dirty="0" smtClean="0">
                <a:solidFill>
                  <a:prstClr val="black"/>
                </a:solidFill>
              </a:rPr>
              <a:t>دیدگاههای </a:t>
            </a:r>
            <a:r>
              <a:rPr lang="fa-IR" b="1" dirty="0">
                <a:solidFill>
                  <a:prstClr val="black"/>
                </a:solidFill>
              </a:rPr>
              <a:t>معرفت شناسی </a:t>
            </a:r>
          </a:p>
          <a:p>
            <a:pPr marL="633413" indent="-368300" algn="r" rtl="1">
              <a:lnSpc>
                <a:spcPct val="150000"/>
              </a:lnSpc>
              <a:buFont typeface="Wingdings" panose="05000000000000000000" pitchFamily="2" charset="2"/>
              <a:buChar char="§"/>
            </a:pPr>
            <a:r>
              <a:rPr lang="fa-IR" dirty="0" smtClean="0">
                <a:solidFill>
                  <a:schemeClr val="tx1"/>
                </a:solidFill>
              </a:rPr>
              <a:t>واقعیت: حاصل تعامل انسان با محیط یا مجموعه چیزهایی که تجربه می کنیم</a:t>
            </a:r>
          </a:p>
          <a:p>
            <a:pPr marL="633413" indent="-368300" algn="r" rtl="1">
              <a:lnSpc>
                <a:spcPct val="150000"/>
              </a:lnSpc>
              <a:buFont typeface="Wingdings" panose="05000000000000000000" pitchFamily="2" charset="2"/>
              <a:buChar char="§"/>
            </a:pPr>
            <a:r>
              <a:rPr lang="fa-IR" dirty="0" smtClean="0">
                <a:solidFill>
                  <a:schemeClr val="tx1"/>
                </a:solidFill>
              </a:rPr>
              <a:t>اساس معرفت تجربه است</a:t>
            </a:r>
          </a:p>
          <a:p>
            <a:pPr marL="633413" indent="-368300" algn="r" rtl="1">
              <a:lnSpc>
                <a:spcPct val="150000"/>
              </a:lnSpc>
              <a:buFont typeface="Wingdings" panose="05000000000000000000" pitchFamily="2" charset="2"/>
              <a:buChar char="§"/>
            </a:pPr>
            <a:r>
              <a:rPr lang="fa-IR" dirty="0" smtClean="0">
                <a:solidFill>
                  <a:schemeClr val="tx1"/>
                </a:solidFill>
              </a:rPr>
              <a:t>بهترین روش کسب معرفت: روش علمی یا آزمایشی یا حل مساله یا همان روش تحقیق تجربی (معرفت شناسی آزمایش گرایانه)</a:t>
            </a:r>
          </a:p>
          <a:p>
            <a:pPr marL="633413" indent="-368300" algn="r" rtl="1">
              <a:buFont typeface="Wingdings" panose="05000000000000000000" pitchFamily="2" charset="2"/>
              <a:buChar char="§"/>
            </a:pPr>
            <a:endParaRPr lang="en-GB" dirty="0">
              <a:solidFill>
                <a:schemeClr val="tx1"/>
              </a:solidFill>
            </a:endParaRPr>
          </a:p>
        </p:txBody>
      </p:sp>
    </p:spTree>
    <p:extLst>
      <p:ext uri="{BB962C8B-B14F-4D97-AF65-F5344CB8AC3E}">
        <p14:creationId xmlns:p14="http://schemas.microsoft.com/office/powerpoint/2010/main" val="304532625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107504" y="0"/>
            <a:ext cx="8856984" cy="6858000"/>
          </a:xfrm>
        </p:spPr>
        <p:txBody>
          <a:bodyPr>
            <a:normAutofit/>
          </a:bodyPr>
          <a:lstStyle/>
          <a:p>
            <a:pPr marL="530225" indent="-265113" algn="r" rtl="1">
              <a:lnSpc>
                <a:spcPct val="150000"/>
              </a:lnSpc>
              <a:buFont typeface="Wingdings" panose="05000000000000000000" pitchFamily="2" charset="2"/>
              <a:buChar char="§"/>
            </a:pPr>
            <a:r>
              <a:rPr lang="fa-IR" dirty="0" smtClean="0">
                <a:solidFill>
                  <a:schemeClr val="tx1"/>
                </a:solidFill>
              </a:rPr>
              <a:t>حقیقت حکم موقت و ماخوذ از تجربه، وابسته به موقعیت و امری نسبی، انکار حقایق مطلق و ابدی</a:t>
            </a:r>
          </a:p>
          <a:p>
            <a:pPr marL="530225" indent="-265113" algn="r" rtl="1">
              <a:lnSpc>
                <a:spcPct val="150000"/>
              </a:lnSpc>
              <a:buFont typeface="Wingdings" panose="05000000000000000000" pitchFamily="2" charset="2"/>
              <a:buChar char="§"/>
            </a:pPr>
            <a:r>
              <a:rPr lang="fa-IR" dirty="0" smtClean="0">
                <a:solidFill>
                  <a:schemeClr val="tx1"/>
                </a:solidFill>
              </a:rPr>
              <a:t>ملاک درستی و نادرستی اندیشه ها:کارآیی و سودمندی (جیمز)، نتایج رضایت بخش و حل مسائل انسانی و اجتماعی (دیویی)</a:t>
            </a:r>
          </a:p>
          <a:p>
            <a:pPr marL="457200" indent="-457200" algn="r" rtl="1">
              <a:lnSpc>
                <a:spcPct val="150000"/>
              </a:lnSpc>
              <a:buFont typeface="+mj-lt"/>
              <a:buAutoNum type="arabicPeriod" startAt="3"/>
            </a:pPr>
            <a:r>
              <a:rPr lang="fa-IR" b="1" dirty="0" smtClean="0">
                <a:solidFill>
                  <a:schemeClr val="tx1"/>
                </a:solidFill>
              </a:rPr>
              <a:t>دیدگاههای </a:t>
            </a:r>
            <a:r>
              <a:rPr lang="fa-IR" b="1" dirty="0">
                <a:solidFill>
                  <a:schemeClr val="tx1"/>
                </a:solidFill>
              </a:rPr>
              <a:t>ارزش </a:t>
            </a:r>
            <a:r>
              <a:rPr lang="fa-IR" b="1" dirty="0" smtClean="0">
                <a:solidFill>
                  <a:schemeClr val="tx1"/>
                </a:solidFill>
              </a:rPr>
              <a:t>شناسی</a:t>
            </a:r>
          </a:p>
          <a:p>
            <a:pPr marL="633413" indent="-368300" algn="r" rtl="1">
              <a:lnSpc>
                <a:spcPct val="150000"/>
              </a:lnSpc>
              <a:buFont typeface="Wingdings" panose="05000000000000000000" pitchFamily="2" charset="2"/>
              <a:buChar char="§"/>
            </a:pPr>
            <a:r>
              <a:rPr lang="fa-IR" dirty="0" smtClean="0">
                <a:solidFill>
                  <a:schemeClr val="tx1"/>
                </a:solidFill>
              </a:rPr>
              <a:t>معیار ارزشها سودمندی آنها در عمل و میزان </a:t>
            </a:r>
            <a:r>
              <a:rPr lang="fa-IR" dirty="0">
                <a:solidFill>
                  <a:schemeClr val="tx1"/>
                </a:solidFill>
              </a:rPr>
              <a:t>مشارکت </a:t>
            </a:r>
            <a:r>
              <a:rPr lang="fa-IR" dirty="0" smtClean="0">
                <a:solidFill>
                  <a:schemeClr val="tx1"/>
                </a:solidFill>
              </a:rPr>
              <a:t>آنها </a:t>
            </a:r>
            <a:r>
              <a:rPr lang="fa-IR" dirty="0">
                <a:solidFill>
                  <a:schemeClr val="tx1"/>
                </a:solidFill>
              </a:rPr>
              <a:t>در حل </a:t>
            </a:r>
            <a:r>
              <a:rPr lang="fa-IR" dirty="0" smtClean="0">
                <a:solidFill>
                  <a:schemeClr val="tx1"/>
                </a:solidFill>
              </a:rPr>
              <a:t>مساله</a:t>
            </a:r>
          </a:p>
          <a:p>
            <a:pPr marL="633413" indent="-368300" algn="r" rtl="1">
              <a:lnSpc>
                <a:spcPct val="150000"/>
              </a:lnSpc>
              <a:buFont typeface="Wingdings" panose="05000000000000000000" pitchFamily="2" charset="2"/>
              <a:buChar char="§"/>
            </a:pPr>
            <a:r>
              <a:rPr lang="fa-IR" dirty="0" smtClean="0">
                <a:solidFill>
                  <a:schemeClr val="tx1"/>
                </a:solidFill>
              </a:rPr>
              <a:t>ارزشها مخلوق جوامع و فرهنگها و پیوسته در حال تغییر، عدم وجود ارزشهای مطلق و تغییرناپذیر</a:t>
            </a:r>
          </a:p>
          <a:p>
            <a:pPr marL="633413" indent="-368300" algn="r" rtl="1">
              <a:lnSpc>
                <a:spcPct val="150000"/>
              </a:lnSpc>
              <a:buFont typeface="Wingdings" panose="05000000000000000000" pitchFamily="2" charset="2"/>
              <a:buChar char="§"/>
            </a:pPr>
            <a:r>
              <a:rPr lang="fa-IR" dirty="0" smtClean="0">
                <a:solidFill>
                  <a:schemeClr val="tx1"/>
                </a:solidFill>
              </a:rPr>
              <a:t>ارزیابی و تغییر ارزشها بر اساس توانایی و عدم توانایی آنها در گذراندن آزمون نتایج عملی (ارزش گذاری آزمایش گرایانه)</a:t>
            </a:r>
          </a:p>
          <a:p>
            <a:pPr marL="633413" indent="-368300" algn="r" rtl="1">
              <a:lnSpc>
                <a:spcPct val="150000"/>
              </a:lnSpc>
              <a:buFont typeface="Wingdings" panose="05000000000000000000" pitchFamily="2" charset="2"/>
              <a:buChar char="§"/>
            </a:pPr>
            <a:r>
              <a:rPr lang="fa-IR" dirty="0" smtClean="0">
                <a:solidFill>
                  <a:schemeClr val="tx1"/>
                </a:solidFill>
              </a:rPr>
              <a:t>تعیین افعال اخلاقی و احساسات زیباشناختی بر اساس تجربه انسانی</a:t>
            </a:r>
            <a:endParaRPr lang="fa-IR" dirty="0">
              <a:solidFill>
                <a:schemeClr val="tx1"/>
              </a:solidFill>
            </a:endParaRPr>
          </a:p>
          <a:p>
            <a:pPr algn="r" rtl="1">
              <a:lnSpc>
                <a:spcPct val="150000"/>
              </a:lnSpc>
            </a:pPr>
            <a:endParaRPr lang="en-GB" dirty="0"/>
          </a:p>
        </p:txBody>
      </p:sp>
    </p:spTree>
    <p:extLst>
      <p:ext uri="{BB962C8B-B14F-4D97-AF65-F5344CB8AC3E}">
        <p14:creationId xmlns:p14="http://schemas.microsoft.com/office/powerpoint/2010/main" val="304385201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052736"/>
          </a:xfrm>
        </p:spPr>
        <p:txBody>
          <a:bodyPr/>
          <a:lstStyle/>
          <a:p>
            <a:r>
              <a:rPr lang="fa-IR" dirty="0">
                <a:solidFill>
                  <a:srgbClr val="2F5897"/>
                </a:solidFill>
                <a:cs typeface="Times New Roman"/>
              </a:rPr>
              <a:t>آرای تربیتی </a:t>
            </a:r>
            <a:r>
              <a:rPr lang="fa-IR" dirty="0" smtClean="0">
                <a:solidFill>
                  <a:srgbClr val="2F5897"/>
                </a:solidFill>
                <a:cs typeface="Times New Roman"/>
              </a:rPr>
              <a:t>پراگماتیسم</a:t>
            </a:r>
            <a:endParaRPr lang="en-GB" dirty="0"/>
          </a:p>
        </p:txBody>
      </p:sp>
      <p:sp>
        <p:nvSpPr>
          <p:cNvPr id="3" name="Content Placeholder 2"/>
          <p:cNvSpPr>
            <a:spLocks noGrp="1"/>
          </p:cNvSpPr>
          <p:nvPr>
            <p:ph idx="1"/>
          </p:nvPr>
        </p:nvSpPr>
        <p:spPr>
          <a:xfrm>
            <a:off x="251520" y="1052736"/>
            <a:ext cx="8640960" cy="5616624"/>
          </a:xfrm>
        </p:spPr>
        <p:txBody>
          <a:bodyPr/>
          <a:lstStyle/>
          <a:p>
            <a:pPr marL="457200" indent="-457200" algn="r" rtl="1">
              <a:lnSpc>
                <a:spcPct val="150000"/>
              </a:lnSpc>
              <a:buFont typeface="+mj-lt"/>
              <a:buAutoNum type="arabicParenR"/>
            </a:pPr>
            <a:r>
              <a:rPr lang="fa-IR" b="1" dirty="0">
                <a:solidFill>
                  <a:schemeClr val="tx1"/>
                </a:solidFill>
              </a:rPr>
              <a:t>هدفهای تربیتی</a:t>
            </a:r>
          </a:p>
          <a:p>
            <a:pPr algn="r" rtl="1">
              <a:lnSpc>
                <a:spcPct val="150000"/>
              </a:lnSpc>
            </a:pPr>
            <a:r>
              <a:rPr lang="fa-IR" dirty="0" smtClean="0">
                <a:solidFill>
                  <a:schemeClr val="tx1"/>
                </a:solidFill>
              </a:rPr>
              <a:t>رد هدف سنتی تربیت بر مبنای آمادگی </a:t>
            </a:r>
            <a:r>
              <a:rPr lang="fa-IR" dirty="0">
                <a:solidFill>
                  <a:schemeClr val="tx1"/>
                </a:solidFill>
              </a:rPr>
              <a:t>فرد برای زندگی </a:t>
            </a:r>
            <a:r>
              <a:rPr lang="fa-IR" dirty="0" smtClean="0">
                <a:solidFill>
                  <a:schemeClr val="tx1"/>
                </a:solidFill>
              </a:rPr>
              <a:t>آینده</a:t>
            </a:r>
            <a:endParaRPr lang="fa-IR" dirty="0">
              <a:solidFill>
                <a:schemeClr val="tx1"/>
              </a:solidFill>
            </a:endParaRPr>
          </a:p>
          <a:p>
            <a:pPr algn="r" rtl="1">
              <a:lnSpc>
                <a:spcPct val="150000"/>
              </a:lnSpc>
            </a:pPr>
            <a:r>
              <a:rPr lang="fa-IR" dirty="0" smtClean="0">
                <a:solidFill>
                  <a:schemeClr val="tx1"/>
                </a:solidFill>
              </a:rPr>
              <a:t>با توجه به اصل تغییر، هدف ت و ت نیز باید بر اساس شرایط موجود متغیر و انعطاف پذیر باشد</a:t>
            </a:r>
          </a:p>
          <a:p>
            <a:pPr algn="r" rtl="1">
              <a:lnSpc>
                <a:spcPct val="150000"/>
              </a:lnSpc>
            </a:pPr>
            <a:r>
              <a:rPr lang="fa-IR" dirty="0" smtClean="0">
                <a:solidFill>
                  <a:schemeClr val="tx1"/>
                </a:solidFill>
              </a:rPr>
              <a:t>مهمترین هدف ت و ت رشد است</a:t>
            </a:r>
            <a:endParaRPr lang="fa-IR" dirty="0">
              <a:solidFill>
                <a:schemeClr val="tx1"/>
              </a:solidFill>
            </a:endParaRPr>
          </a:p>
          <a:p>
            <a:pPr algn="r" rtl="1">
              <a:lnSpc>
                <a:spcPct val="150000"/>
              </a:lnSpc>
            </a:pPr>
            <a:r>
              <a:rPr lang="fa-IR" dirty="0" smtClean="0">
                <a:solidFill>
                  <a:schemeClr val="tx1"/>
                </a:solidFill>
              </a:rPr>
              <a:t>دیویی ت و ت را فرآیند بازسازی تجربه میداند، هر تجربه فرد را به تجارب بیشتر هدایت می کند، تربیت یک فرآیند بی پایان</a:t>
            </a:r>
          </a:p>
          <a:p>
            <a:pPr algn="r" rtl="1">
              <a:lnSpc>
                <a:spcPct val="150000"/>
              </a:lnSpc>
            </a:pPr>
            <a:r>
              <a:rPr lang="fa-IR" dirty="0" smtClean="0">
                <a:solidFill>
                  <a:schemeClr val="tx1"/>
                </a:solidFill>
              </a:rPr>
              <a:t>هدف دیگر برقراری آرمانهای «دموکراسی» است به معنای فراهم کردن فرصتی برای برابری و آزادی برای افراد جامعه</a:t>
            </a:r>
            <a:endParaRPr lang="en-GB" dirty="0">
              <a:solidFill>
                <a:schemeClr val="tx1"/>
              </a:solidFill>
            </a:endParaRPr>
          </a:p>
        </p:txBody>
      </p:sp>
    </p:spTree>
    <p:extLst>
      <p:ext uri="{BB962C8B-B14F-4D97-AF65-F5344CB8AC3E}">
        <p14:creationId xmlns:p14="http://schemas.microsoft.com/office/powerpoint/2010/main" val="81982780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188640"/>
          </a:xfrm>
        </p:spPr>
        <p:txBody>
          <a:bodyPr/>
          <a:lstStyle/>
          <a:p>
            <a:endParaRPr lang="en-GB" dirty="0"/>
          </a:p>
        </p:txBody>
      </p:sp>
      <p:sp>
        <p:nvSpPr>
          <p:cNvPr id="3" name="Content Placeholder 2"/>
          <p:cNvSpPr>
            <a:spLocks noGrp="1"/>
          </p:cNvSpPr>
          <p:nvPr>
            <p:ph idx="1"/>
          </p:nvPr>
        </p:nvSpPr>
        <p:spPr>
          <a:xfrm>
            <a:off x="251520" y="476672"/>
            <a:ext cx="8640960" cy="6264696"/>
          </a:xfrm>
        </p:spPr>
        <p:txBody>
          <a:bodyPr/>
          <a:lstStyle/>
          <a:p>
            <a:pPr marL="457200" lvl="0" indent="-457200" algn="r" rtl="1">
              <a:lnSpc>
                <a:spcPct val="150000"/>
              </a:lnSpc>
              <a:buFont typeface="+mj-lt"/>
              <a:buAutoNum type="arabicParenR" startAt="2"/>
            </a:pPr>
            <a:r>
              <a:rPr lang="fa-IR" b="1" dirty="0">
                <a:solidFill>
                  <a:prstClr val="black"/>
                </a:solidFill>
              </a:rPr>
              <a:t>برنامه </a:t>
            </a:r>
            <a:r>
              <a:rPr lang="fa-IR" b="1" dirty="0" smtClean="0">
                <a:solidFill>
                  <a:prstClr val="black"/>
                </a:solidFill>
              </a:rPr>
              <a:t>درسی</a:t>
            </a:r>
          </a:p>
          <a:p>
            <a:pPr marL="446088" lvl="0" algn="r" rtl="1">
              <a:lnSpc>
                <a:spcPct val="150000"/>
              </a:lnSpc>
            </a:pPr>
            <a:r>
              <a:rPr lang="fa-IR" dirty="0" smtClean="0">
                <a:solidFill>
                  <a:prstClr val="black"/>
                </a:solidFill>
              </a:rPr>
              <a:t>رد برنامه درسی موضوع محور، کتابی و بی ارتباط با تجربه واقعی فرد</a:t>
            </a:r>
          </a:p>
          <a:p>
            <a:pPr marL="446088" lvl="0" algn="r" rtl="1">
              <a:lnSpc>
                <a:spcPct val="150000"/>
              </a:lnSpc>
            </a:pPr>
            <a:r>
              <a:rPr lang="fa-IR" dirty="0" smtClean="0">
                <a:solidFill>
                  <a:prstClr val="black"/>
                </a:solidFill>
              </a:rPr>
              <a:t>رد برنامه درسی گذشته محور و آینده محور</a:t>
            </a:r>
          </a:p>
          <a:p>
            <a:pPr marL="446088" lvl="0" algn="r" rtl="1">
              <a:lnSpc>
                <a:spcPct val="150000"/>
              </a:lnSpc>
            </a:pPr>
            <a:r>
              <a:rPr lang="fa-IR" dirty="0" smtClean="0">
                <a:solidFill>
                  <a:prstClr val="black"/>
                </a:solidFill>
              </a:rPr>
              <a:t>رد برنامه درسی مبتنی بر موضوعات مجزا</a:t>
            </a:r>
          </a:p>
          <a:p>
            <a:pPr marL="446088" lvl="0" algn="r" rtl="1">
              <a:lnSpc>
                <a:spcPct val="150000"/>
              </a:lnSpc>
            </a:pPr>
            <a:r>
              <a:rPr lang="fa-IR" dirty="0" smtClean="0">
                <a:solidFill>
                  <a:prstClr val="black"/>
                </a:solidFill>
              </a:rPr>
              <a:t>مخالفت با مهارت آموزی برای آمادگی فرد برای آینده بزرگسالی</a:t>
            </a:r>
          </a:p>
          <a:p>
            <a:pPr marL="446088" lvl="0" algn="r" rtl="1">
              <a:lnSpc>
                <a:spcPct val="150000"/>
              </a:lnSpc>
            </a:pPr>
            <a:r>
              <a:rPr lang="fa-IR" dirty="0" smtClean="0">
                <a:solidFill>
                  <a:prstClr val="black"/>
                </a:solidFill>
              </a:rPr>
              <a:t>برنامه درسی پویا، متغیر و انعطاف پذیر بر اساس نیازهای فرد و جامعه</a:t>
            </a:r>
          </a:p>
          <a:p>
            <a:pPr marL="446088" lvl="0" algn="r" rtl="1">
              <a:lnSpc>
                <a:spcPct val="150000"/>
              </a:lnSpc>
            </a:pPr>
            <a:r>
              <a:rPr lang="fa-IR" dirty="0" smtClean="0">
                <a:solidFill>
                  <a:prstClr val="black"/>
                </a:solidFill>
              </a:rPr>
              <a:t>برنامه درسی کودک-محور بر اساس علائق، تواناییها و استعدادهای فرد</a:t>
            </a:r>
          </a:p>
          <a:p>
            <a:pPr marL="446088" lvl="0" algn="r" rtl="1">
              <a:lnSpc>
                <a:spcPct val="150000"/>
              </a:lnSpc>
            </a:pPr>
            <a:r>
              <a:rPr lang="fa-IR" dirty="0" smtClean="0">
                <a:solidFill>
                  <a:prstClr val="black"/>
                </a:solidFill>
              </a:rPr>
              <a:t>برنامه درسی سودمند با موضوعات و فعالیتها برای ارضای نیازهای حال کودک</a:t>
            </a:r>
          </a:p>
          <a:p>
            <a:pPr marL="446088" lvl="0" algn="r" rtl="1">
              <a:lnSpc>
                <a:spcPct val="150000"/>
              </a:lnSpc>
            </a:pPr>
            <a:r>
              <a:rPr lang="fa-IR" dirty="0" smtClean="0">
                <a:solidFill>
                  <a:prstClr val="black"/>
                </a:solidFill>
              </a:rPr>
              <a:t>شامل کارهای عملی و تجربی (فعالیتها و تجارب اجتماعی هدفمند)</a:t>
            </a:r>
          </a:p>
          <a:p>
            <a:pPr marL="446088" lvl="0" algn="r" rtl="1">
              <a:lnSpc>
                <a:spcPct val="150000"/>
              </a:lnSpc>
            </a:pPr>
            <a:endParaRPr lang="fa-IR" dirty="0" smtClean="0">
              <a:solidFill>
                <a:prstClr val="black"/>
              </a:solidFill>
            </a:endParaRPr>
          </a:p>
          <a:p>
            <a:pPr marL="446088" lvl="0" algn="r" rtl="1">
              <a:lnSpc>
                <a:spcPct val="150000"/>
              </a:lnSpc>
            </a:pPr>
            <a:endParaRPr lang="fa-IR" dirty="0">
              <a:solidFill>
                <a:prstClr val="black"/>
              </a:solidFill>
            </a:endParaRPr>
          </a:p>
          <a:p>
            <a:pPr marL="457200" indent="-457200" algn="r" rtl="1">
              <a:buFont typeface="+mj-lt"/>
              <a:buAutoNum type="arabicPeriod"/>
            </a:pPr>
            <a:endParaRPr lang="en-GB" dirty="0"/>
          </a:p>
        </p:txBody>
      </p:sp>
    </p:spTree>
    <p:extLst>
      <p:ext uri="{BB962C8B-B14F-4D97-AF65-F5344CB8AC3E}">
        <p14:creationId xmlns:p14="http://schemas.microsoft.com/office/powerpoint/2010/main" val="1154256900"/>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251520" y="620688"/>
            <a:ext cx="8640960" cy="6120680"/>
          </a:xfrm>
        </p:spPr>
        <p:txBody>
          <a:bodyPr/>
          <a:lstStyle/>
          <a:p>
            <a:pPr marL="457200" lvl="0" indent="-457200" algn="r" rtl="1">
              <a:lnSpc>
                <a:spcPct val="150000"/>
              </a:lnSpc>
              <a:buFont typeface="+mj-lt"/>
              <a:buAutoNum type="arabicParenR" startAt="3"/>
            </a:pPr>
            <a:r>
              <a:rPr lang="fa-IR" b="1" dirty="0">
                <a:solidFill>
                  <a:prstClr val="black"/>
                </a:solidFill>
              </a:rPr>
              <a:t>نقش </a:t>
            </a:r>
            <a:r>
              <a:rPr lang="fa-IR" b="1" dirty="0" smtClean="0">
                <a:solidFill>
                  <a:prstClr val="black"/>
                </a:solidFill>
              </a:rPr>
              <a:t>مربی</a:t>
            </a:r>
          </a:p>
          <a:p>
            <a:pPr marL="457200" lvl="0" indent="-285750" algn="r" rtl="1">
              <a:lnSpc>
                <a:spcPct val="150000"/>
              </a:lnSpc>
            </a:pPr>
            <a:r>
              <a:rPr lang="fa-IR" dirty="0" smtClean="0">
                <a:solidFill>
                  <a:prstClr val="black"/>
                </a:solidFill>
              </a:rPr>
              <a:t>رد معلم محوری (سیستم سنتی)</a:t>
            </a:r>
          </a:p>
          <a:p>
            <a:pPr marL="457200" lvl="0" indent="-285750" algn="r" rtl="1">
              <a:lnSpc>
                <a:spcPct val="150000"/>
              </a:lnSpc>
            </a:pPr>
            <a:r>
              <a:rPr lang="fa-IR" dirty="0" smtClean="0">
                <a:solidFill>
                  <a:prstClr val="black"/>
                </a:solidFill>
              </a:rPr>
              <a:t>مربی نقش تکیه گاه، حامی، مشاور و راهنما را دارد به جای کنترل کننده</a:t>
            </a:r>
          </a:p>
          <a:p>
            <a:pPr marL="457200" lvl="0" indent="-285750" algn="r" rtl="1">
              <a:lnSpc>
                <a:spcPct val="150000"/>
              </a:lnSpc>
            </a:pPr>
            <a:r>
              <a:rPr lang="fa-IR" dirty="0" smtClean="0">
                <a:solidFill>
                  <a:prstClr val="black"/>
                </a:solidFill>
              </a:rPr>
              <a:t>مربی به عنوان آزمایشگر محیط مناسب را برای یادگیری کودک فراهم میکند و او را در موقعیت کشف و آزمایش قرار می دهد</a:t>
            </a:r>
          </a:p>
          <a:p>
            <a:pPr marL="457200" lvl="0" indent="-285750" algn="r" rtl="1">
              <a:lnSpc>
                <a:spcPct val="150000"/>
              </a:lnSpc>
            </a:pPr>
            <a:r>
              <a:rPr lang="fa-IR" dirty="0" smtClean="0">
                <a:solidFill>
                  <a:prstClr val="black"/>
                </a:solidFill>
              </a:rPr>
              <a:t>مربی آزادی لازم را به متربیان می دهد تا خودشان مرتکب خطا شوند و پیامدهای اعمال خویش را تجربه کنند (انضباط درونی) </a:t>
            </a:r>
            <a:endParaRPr lang="fa-IR" dirty="0">
              <a:solidFill>
                <a:prstClr val="black"/>
              </a:solidFill>
            </a:endParaRPr>
          </a:p>
          <a:p>
            <a:pPr algn="r" rtl="1"/>
            <a:endParaRPr lang="en-GB" dirty="0"/>
          </a:p>
        </p:txBody>
      </p:sp>
    </p:spTree>
    <p:extLst>
      <p:ext uri="{BB962C8B-B14F-4D97-AF65-F5344CB8AC3E}">
        <p14:creationId xmlns:p14="http://schemas.microsoft.com/office/powerpoint/2010/main" val="325834979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8912" cy="116632"/>
          </a:xfrm>
        </p:spPr>
        <p:txBody>
          <a:bodyPr/>
          <a:lstStyle/>
          <a:p>
            <a:endParaRPr lang="en-GB" dirty="0"/>
          </a:p>
        </p:txBody>
      </p:sp>
      <p:sp>
        <p:nvSpPr>
          <p:cNvPr id="3" name="Content Placeholder 2"/>
          <p:cNvSpPr>
            <a:spLocks noGrp="1"/>
          </p:cNvSpPr>
          <p:nvPr>
            <p:ph idx="1"/>
          </p:nvPr>
        </p:nvSpPr>
        <p:spPr>
          <a:xfrm>
            <a:off x="179512" y="404664"/>
            <a:ext cx="8640960" cy="6336704"/>
          </a:xfrm>
        </p:spPr>
        <p:txBody>
          <a:bodyPr/>
          <a:lstStyle/>
          <a:p>
            <a:pPr marL="457200" lvl="0" indent="-457200" algn="r" rtl="1">
              <a:lnSpc>
                <a:spcPct val="150000"/>
              </a:lnSpc>
              <a:buFont typeface="+mj-lt"/>
              <a:buAutoNum type="arabicParenR" startAt="4"/>
            </a:pPr>
            <a:r>
              <a:rPr lang="fa-IR" b="1" dirty="0">
                <a:solidFill>
                  <a:prstClr val="black"/>
                </a:solidFill>
              </a:rPr>
              <a:t>روش تدریس</a:t>
            </a:r>
          </a:p>
          <a:p>
            <a:pPr lvl="0" algn="r" rtl="1">
              <a:lnSpc>
                <a:spcPct val="150000"/>
              </a:lnSpc>
            </a:pPr>
            <a:r>
              <a:rPr lang="fa-IR" dirty="0">
                <a:solidFill>
                  <a:prstClr val="black"/>
                </a:solidFill>
              </a:rPr>
              <a:t>مخالف روشهای تدریس سنتی و روشهای ثابت</a:t>
            </a:r>
          </a:p>
          <a:p>
            <a:pPr lvl="0" algn="r" rtl="1">
              <a:lnSpc>
                <a:spcPct val="150000"/>
              </a:lnSpc>
            </a:pPr>
            <a:r>
              <a:rPr lang="fa-IR" dirty="0">
                <a:solidFill>
                  <a:prstClr val="black"/>
                </a:solidFill>
              </a:rPr>
              <a:t>روش تدریس فعال، پویا و کودک-محور</a:t>
            </a:r>
          </a:p>
          <a:p>
            <a:pPr marL="457200" algn="r" rtl="1">
              <a:lnSpc>
                <a:spcPct val="150000"/>
              </a:lnSpc>
            </a:pPr>
            <a:r>
              <a:rPr lang="fa-IR" dirty="0" smtClean="0">
                <a:solidFill>
                  <a:schemeClr val="tx1"/>
                </a:solidFill>
              </a:rPr>
              <a:t>روش حل مساله یا روش علمی یا روش آزمایشی که شامل این مراحل می  باشد:</a:t>
            </a:r>
          </a:p>
          <a:p>
            <a:pPr marL="742950" indent="-285750" algn="r" rtl="1">
              <a:lnSpc>
                <a:spcPct val="150000"/>
              </a:lnSpc>
              <a:buFont typeface="Courier New" panose="02070309020205020404" pitchFamily="49" charset="0"/>
              <a:buChar char="o"/>
            </a:pPr>
            <a:r>
              <a:rPr lang="fa-IR" dirty="0" smtClean="0">
                <a:solidFill>
                  <a:schemeClr val="tx1"/>
                </a:solidFill>
              </a:rPr>
              <a:t>برخورد با موقعیت نامعین و مبهم</a:t>
            </a:r>
          </a:p>
          <a:p>
            <a:pPr marL="742950" indent="-285750" algn="r" rtl="1">
              <a:lnSpc>
                <a:spcPct val="150000"/>
              </a:lnSpc>
              <a:buFont typeface="Courier New" panose="02070309020205020404" pitchFamily="49" charset="0"/>
              <a:buChar char="o"/>
            </a:pPr>
            <a:r>
              <a:rPr lang="fa-IR" dirty="0" smtClean="0">
                <a:solidFill>
                  <a:schemeClr val="tx1"/>
                </a:solidFill>
              </a:rPr>
              <a:t>تحلیل و تعریف مساله ومشکل</a:t>
            </a:r>
          </a:p>
          <a:p>
            <a:pPr marL="742950" indent="-285750" algn="r" rtl="1">
              <a:lnSpc>
                <a:spcPct val="150000"/>
              </a:lnSpc>
              <a:buFont typeface="Courier New" panose="02070309020205020404" pitchFamily="49" charset="0"/>
              <a:buChar char="o"/>
            </a:pPr>
            <a:r>
              <a:rPr lang="fa-IR" dirty="0" smtClean="0">
                <a:solidFill>
                  <a:schemeClr val="tx1"/>
                </a:solidFill>
              </a:rPr>
              <a:t>روشن ساختن مساله</a:t>
            </a:r>
          </a:p>
          <a:p>
            <a:pPr marL="742950" indent="-285750" algn="r" rtl="1">
              <a:lnSpc>
                <a:spcPct val="150000"/>
              </a:lnSpc>
              <a:buFont typeface="Courier New" panose="02070309020205020404" pitchFamily="49" charset="0"/>
              <a:buChar char="o"/>
            </a:pPr>
            <a:r>
              <a:rPr lang="fa-IR" dirty="0" smtClean="0">
                <a:solidFill>
                  <a:schemeClr val="tx1"/>
                </a:solidFill>
              </a:rPr>
              <a:t>ایجاد فرضیه برای حل مساله</a:t>
            </a:r>
          </a:p>
          <a:p>
            <a:pPr marL="742950" indent="-285750" algn="r" rtl="1">
              <a:lnSpc>
                <a:spcPct val="150000"/>
              </a:lnSpc>
              <a:buFont typeface="Courier New" panose="02070309020205020404" pitchFamily="49" charset="0"/>
              <a:buChar char="o"/>
            </a:pPr>
            <a:r>
              <a:rPr lang="fa-IR" dirty="0" smtClean="0">
                <a:solidFill>
                  <a:schemeClr val="tx1"/>
                </a:solidFill>
              </a:rPr>
              <a:t>آزمایش فرضیه</a:t>
            </a:r>
          </a:p>
          <a:p>
            <a:pPr algn="r" rtl="1">
              <a:lnSpc>
                <a:spcPct val="150000"/>
              </a:lnSpc>
            </a:pPr>
            <a:endParaRPr lang="en-GB" dirty="0"/>
          </a:p>
        </p:txBody>
      </p:sp>
    </p:spTree>
    <p:extLst>
      <p:ext uri="{BB962C8B-B14F-4D97-AF65-F5344CB8AC3E}">
        <p14:creationId xmlns:p14="http://schemas.microsoft.com/office/powerpoint/2010/main" val="178267968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107504" y="620688"/>
            <a:ext cx="8712968" cy="6120680"/>
          </a:xfrm>
        </p:spPr>
        <p:txBody>
          <a:bodyPr/>
          <a:lstStyle/>
          <a:p>
            <a:pPr algn="r" rtl="1">
              <a:lnSpc>
                <a:spcPct val="150000"/>
              </a:lnSpc>
            </a:pPr>
            <a:r>
              <a:rPr lang="fa-IR" b="1" dirty="0">
                <a:solidFill>
                  <a:schemeClr val="tx1"/>
                </a:solidFill>
              </a:rPr>
              <a:t>نقد و ارزیابی </a:t>
            </a:r>
            <a:r>
              <a:rPr lang="fa-IR" b="1" dirty="0" smtClean="0">
                <a:solidFill>
                  <a:schemeClr val="tx1"/>
                </a:solidFill>
              </a:rPr>
              <a:t>پراگماتیسم</a:t>
            </a:r>
          </a:p>
          <a:p>
            <a:pPr marL="171450" indent="0" algn="r" rtl="1">
              <a:lnSpc>
                <a:spcPct val="150000"/>
              </a:lnSpc>
              <a:buNone/>
            </a:pPr>
            <a:r>
              <a:rPr lang="fa-IR" dirty="0">
                <a:solidFill>
                  <a:schemeClr val="tx1"/>
                </a:solidFill>
              </a:rPr>
              <a:t>نقاط مثبت این مکتب:</a:t>
            </a:r>
          </a:p>
          <a:p>
            <a:pPr marL="628650" indent="-285750" algn="r" rtl="1">
              <a:lnSpc>
                <a:spcPct val="150000"/>
              </a:lnSpc>
            </a:pPr>
            <a:r>
              <a:rPr lang="fa-IR" dirty="0" smtClean="0">
                <a:solidFill>
                  <a:schemeClr val="tx1"/>
                </a:solidFill>
              </a:rPr>
              <a:t>برنامه درسی کودک- محور که بر اساس تواناییها، علائق و استعدادهای متربی طراحی می شود</a:t>
            </a:r>
          </a:p>
          <a:p>
            <a:pPr marL="628650" indent="-285750" algn="r" rtl="1">
              <a:lnSpc>
                <a:spcPct val="150000"/>
              </a:lnSpc>
            </a:pPr>
            <a:r>
              <a:rPr lang="fa-IR" dirty="0" smtClean="0">
                <a:solidFill>
                  <a:schemeClr val="tx1"/>
                </a:solidFill>
              </a:rPr>
              <a:t>کودک را از تعلیم و تربیت کتابی و حفظی و خسته کننده نجات داد</a:t>
            </a:r>
          </a:p>
          <a:p>
            <a:pPr marL="628650" indent="-285750" algn="r" rtl="1">
              <a:lnSpc>
                <a:spcPct val="150000"/>
              </a:lnSpc>
            </a:pPr>
            <a:r>
              <a:rPr lang="fa-IR" dirty="0" smtClean="0">
                <a:solidFill>
                  <a:schemeClr val="tx1"/>
                </a:solidFill>
              </a:rPr>
              <a:t>روشهای تدریس بکار گرفته شده کودک را یک کاوشگر و آزمایشگر تربیت می کند</a:t>
            </a:r>
          </a:p>
          <a:p>
            <a:pPr marL="628650" indent="-285750" algn="r" rtl="1">
              <a:lnSpc>
                <a:spcPct val="150000"/>
              </a:lnSpc>
            </a:pPr>
            <a:r>
              <a:rPr lang="fa-IR" dirty="0" smtClean="0">
                <a:solidFill>
                  <a:schemeClr val="tx1"/>
                </a:solidFill>
              </a:rPr>
              <a:t>یک فلسفه علمی و عملی است و اهمیت زیادی به موضوعات علمی و فعالیت محور می دهد</a:t>
            </a:r>
          </a:p>
          <a:p>
            <a:pPr marL="628650" indent="-285750" algn="r" rtl="1">
              <a:lnSpc>
                <a:spcPct val="150000"/>
              </a:lnSpc>
            </a:pPr>
            <a:endParaRPr lang="fa-IR" dirty="0" smtClean="0">
              <a:solidFill>
                <a:schemeClr val="tx1"/>
              </a:solidFill>
            </a:endParaRPr>
          </a:p>
          <a:p>
            <a:pPr marL="628650" indent="-285750" algn="r" rtl="1">
              <a:lnSpc>
                <a:spcPct val="150000"/>
              </a:lnSpc>
            </a:pPr>
            <a:endParaRPr lang="fa-IR" dirty="0">
              <a:solidFill>
                <a:schemeClr val="tx1"/>
              </a:solidFill>
            </a:endParaRPr>
          </a:p>
        </p:txBody>
      </p:sp>
    </p:spTree>
    <p:extLst>
      <p:ext uri="{BB962C8B-B14F-4D97-AF65-F5344CB8AC3E}">
        <p14:creationId xmlns:p14="http://schemas.microsoft.com/office/powerpoint/2010/main" val="38521835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435280" cy="188640"/>
          </a:xfrm>
        </p:spPr>
        <p:txBody>
          <a:bodyPr/>
          <a:lstStyle/>
          <a:p>
            <a:endParaRPr lang="en-US" dirty="0"/>
          </a:p>
        </p:txBody>
      </p:sp>
      <p:sp>
        <p:nvSpPr>
          <p:cNvPr id="3" name="Content Placeholder 2"/>
          <p:cNvSpPr>
            <a:spLocks noGrp="1"/>
          </p:cNvSpPr>
          <p:nvPr>
            <p:ph idx="1"/>
          </p:nvPr>
        </p:nvSpPr>
        <p:spPr>
          <a:xfrm>
            <a:off x="251520" y="208682"/>
            <a:ext cx="8640960" cy="6480720"/>
          </a:xfrm>
        </p:spPr>
        <p:txBody>
          <a:bodyPr/>
          <a:lstStyle/>
          <a:p>
            <a:pPr marL="0" indent="0" algn="r" rtl="1">
              <a:lnSpc>
                <a:spcPct val="150000"/>
              </a:lnSpc>
              <a:buNone/>
            </a:pPr>
            <a:r>
              <a:rPr lang="fa-IR" dirty="0">
                <a:solidFill>
                  <a:schemeClr val="tx1"/>
                </a:solidFill>
              </a:rPr>
              <a:t>نقاط </a:t>
            </a:r>
            <a:r>
              <a:rPr lang="fa-IR" dirty="0" smtClean="0">
                <a:solidFill>
                  <a:schemeClr val="tx1"/>
                </a:solidFill>
              </a:rPr>
              <a:t>منفی </a:t>
            </a:r>
            <a:r>
              <a:rPr lang="fa-IR" dirty="0">
                <a:solidFill>
                  <a:schemeClr val="tx1"/>
                </a:solidFill>
              </a:rPr>
              <a:t>این مکتب:</a:t>
            </a:r>
          </a:p>
          <a:p>
            <a:pPr marL="457200" indent="-285750" algn="r" rtl="1">
              <a:lnSpc>
                <a:spcPct val="150000"/>
              </a:lnSpc>
            </a:pPr>
            <a:r>
              <a:rPr lang="fa-IR" dirty="0" smtClean="0">
                <a:solidFill>
                  <a:schemeClr val="tx1"/>
                </a:solidFill>
              </a:rPr>
              <a:t>نسبی گرایی و انکار حقایق ازلی و ابدی (اعتقاد به حقایق متغیر با زمان و مکان و ملاک حقیقت داشتن فایده عملی)</a:t>
            </a:r>
            <a:endParaRPr lang="fa-IR" dirty="0">
              <a:solidFill>
                <a:schemeClr val="tx1"/>
              </a:solidFill>
            </a:endParaRPr>
          </a:p>
          <a:p>
            <a:pPr marL="457200" indent="-285750" algn="r" rtl="1">
              <a:lnSpc>
                <a:spcPct val="150000"/>
              </a:lnSpc>
            </a:pPr>
            <a:r>
              <a:rPr lang="fa-IR" dirty="0" smtClean="0">
                <a:solidFill>
                  <a:schemeClr val="tx1"/>
                </a:solidFill>
              </a:rPr>
              <a:t>تاکید بر جهان مادی و فیزیکی و انکار جهان معنوی</a:t>
            </a:r>
          </a:p>
          <a:p>
            <a:pPr marL="457200" indent="-285750" algn="r" rtl="1">
              <a:lnSpc>
                <a:spcPct val="150000"/>
              </a:lnSpc>
            </a:pPr>
            <a:r>
              <a:rPr lang="fa-IR" dirty="0" smtClean="0">
                <a:solidFill>
                  <a:schemeClr val="tx1"/>
                </a:solidFill>
              </a:rPr>
              <a:t>عدم توجه به تربیت دینی و اخلاقی در برنامه درسی</a:t>
            </a:r>
          </a:p>
          <a:p>
            <a:pPr marL="457200" indent="-285750" algn="r" rtl="1">
              <a:lnSpc>
                <a:spcPct val="150000"/>
              </a:lnSpc>
            </a:pPr>
            <a:r>
              <a:rPr lang="fa-IR" dirty="0" smtClean="0">
                <a:solidFill>
                  <a:schemeClr val="tx1"/>
                </a:solidFill>
              </a:rPr>
              <a:t>انکار اهداف ثابت تربیتی</a:t>
            </a:r>
          </a:p>
          <a:p>
            <a:pPr marL="457200" indent="-285750" algn="r" rtl="1">
              <a:lnSpc>
                <a:spcPct val="150000"/>
              </a:lnSpc>
            </a:pPr>
            <a:r>
              <a:rPr lang="fa-IR" dirty="0" smtClean="0">
                <a:solidFill>
                  <a:schemeClr val="tx1"/>
                </a:solidFill>
              </a:rPr>
              <a:t>انکار گذشته و عدم توجه به آینده</a:t>
            </a:r>
          </a:p>
          <a:p>
            <a:pPr marL="457200" indent="-285750" algn="r" rtl="1">
              <a:lnSpc>
                <a:spcPct val="150000"/>
              </a:lnSpc>
            </a:pPr>
            <a:r>
              <a:rPr lang="fa-IR" dirty="0" smtClean="0">
                <a:solidFill>
                  <a:schemeClr val="tx1"/>
                </a:solidFill>
              </a:rPr>
              <a:t>تاکید بیش از حد بر نیازهای متربیان</a:t>
            </a:r>
          </a:p>
          <a:p>
            <a:pPr marL="457200" indent="-285750" algn="r" rtl="1">
              <a:lnSpc>
                <a:spcPct val="150000"/>
              </a:lnSpc>
            </a:pPr>
            <a:r>
              <a:rPr lang="fa-IR" dirty="0" smtClean="0">
                <a:solidFill>
                  <a:schemeClr val="tx1"/>
                </a:solidFill>
              </a:rPr>
              <a:t>مخالفت با تعلیم و تربیت رسمی (ت و ت را شامل تجارب شخصی افراد میدانند در حالی که بسیاری از مسائل قابل تجربه مستقیم نیستند)</a:t>
            </a:r>
          </a:p>
          <a:p>
            <a:pPr marL="457200" indent="-285750" algn="r" rtl="1">
              <a:lnSpc>
                <a:spcPct val="150000"/>
              </a:lnSpc>
            </a:pPr>
            <a:endParaRPr lang="en-US" dirty="0">
              <a:solidFill>
                <a:schemeClr val="tx1"/>
              </a:solidFill>
            </a:endParaRPr>
          </a:p>
        </p:txBody>
      </p:sp>
    </p:spTree>
    <p:extLst>
      <p:ext uri="{BB962C8B-B14F-4D97-AF65-F5344CB8AC3E}">
        <p14:creationId xmlns:p14="http://schemas.microsoft.com/office/powerpoint/2010/main" val="310246699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640960" cy="1052736"/>
          </a:xfrm>
        </p:spPr>
        <p:txBody>
          <a:bodyPr/>
          <a:lstStyle/>
          <a:p>
            <a:r>
              <a:rPr lang="fa-IR" dirty="0">
                <a:solidFill>
                  <a:srgbClr val="2F5897"/>
                </a:solidFill>
                <a:cs typeface="Times New Roman"/>
              </a:rPr>
              <a:t>مکتب </a:t>
            </a:r>
            <a:r>
              <a:rPr lang="fa-IR" dirty="0" smtClean="0">
                <a:solidFill>
                  <a:srgbClr val="2F5897"/>
                </a:solidFill>
                <a:cs typeface="Times New Roman"/>
              </a:rPr>
              <a:t>اگزیستانسیالیسم (هستی </a:t>
            </a:r>
            <a:r>
              <a:rPr lang="fa-IR" dirty="0">
                <a:solidFill>
                  <a:srgbClr val="2F5897"/>
                </a:solidFill>
                <a:cs typeface="Times New Roman"/>
              </a:rPr>
              <a:t>گرایی)</a:t>
            </a:r>
            <a:endParaRPr lang="en-GB" dirty="0"/>
          </a:p>
        </p:txBody>
      </p:sp>
      <p:sp>
        <p:nvSpPr>
          <p:cNvPr id="3" name="Content Placeholder 2"/>
          <p:cNvSpPr>
            <a:spLocks noGrp="1"/>
          </p:cNvSpPr>
          <p:nvPr>
            <p:ph idx="1"/>
          </p:nvPr>
        </p:nvSpPr>
        <p:spPr>
          <a:xfrm>
            <a:off x="0" y="1124744"/>
            <a:ext cx="9144000" cy="5733256"/>
          </a:xfrm>
        </p:spPr>
        <p:txBody>
          <a:bodyPr>
            <a:normAutofit/>
          </a:bodyPr>
          <a:lstStyle/>
          <a:p>
            <a:pPr marL="0" indent="0" algn="r" rtl="1">
              <a:lnSpc>
                <a:spcPct val="150000"/>
              </a:lnSpc>
              <a:buNone/>
            </a:pPr>
            <a:r>
              <a:rPr lang="fa-IR" dirty="0" smtClean="0">
                <a:solidFill>
                  <a:schemeClr val="tx1"/>
                </a:solidFill>
              </a:rPr>
              <a:t>از ریشه </a:t>
            </a:r>
            <a:r>
              <a:rPr lang="en-GB" dirty="0" smtClean="0">
                <a:solidFill>
                  <a:schemeClr val="tx1"/>
                </a:solidFill>
              </a:rPr>
              <a:t>Existence</a:t>
            </a:r>
            <a:r>
              <a:rPr lang="fa-IR" dirty="0" smtClean="0">
                <a:solidFill>
                  <a:schemeClr val="tx1"/>
                </a:solidFill>
              </a:rPr>
              <a:t> به معنای هستی یا وجود است. مکتب هستی گرایی، وجودگرایی یا اصالت وجود انسان نامیده می شود. یک فلسفه معاصر قرن بیستم است که در اعتراض به بی توجهی به فردیت انسان و آزادی او در فلسفه های سنتی شکل گرفت. دو گروه هستی گرا:</a:t>
            </a:r>
          </a:p>
          <a:p>
            <a:pPr marL="0" indent="0" algn="r" rtl="1">
              <a:lnSpc>
                <a:spcPct val="150000"/>
              </a:lnSpc>
              <a:buNone/>
            </a:pPr>
            <a:r>
              <a:rPr lang="fa-IR" dirty="0" smtClean="0">
                <a:solidFill>
                  <a:schemeClr val="tx1"/>
                </a:solidFill>
              </a:rPr>
              <a:t>هستی گرایان مسیحی (معتقد به وجود خدا): کرکگارد، یاسپرس،مارسل</a:t>
            </a:r>
          </a:p>
          <a:p>
            <a:pPr marL="0" indent="0" algn="r" rtl="1">
              <a:lnSpc>
                <a:spcPct val="150000"/>
              </a:lnSpc>
              <a:buNone/>
            </a:pPr>
            <a:r>
              <a:rPr lang="fa-IR" dirty="0">
                <a:solidFill>
                  <a:schemeClr val="tx1"/>
                </a:solidFill>
              </a:rPr>
              <a:t>هستی گرایان </a:t>
            </a:r>
            <a:r>
              <a:rPr lang="fa-IR" dirty="0" smtClean="0">
                <a:solidFill>
                  <a:schemeClr val="tx1"/>
                </a:solidFill>
              </a:rPr>
              <a:t>لامذهب (منکروجود </a:t>
            </a:r>
            <a:r>
              <a:rPr lang="fa-IR" dirty="0">
                <a:solidFill>
                  <a:schemeClr val="tx1"/>
                </a:solidFill>
              </a:rPr>
              <a:t>خدا</a:t>
            </a:r>
            <a:r>
              <a:rPr lang="fa-IR" dirty="0" smtClean="0">
                <a:solidFill>
                  <a:schemeClr val="tx1"/>
                </a:solidFill>
              </a:rPr>
              <a:t>): نیچه، هایدگر، سارتر</a:t>
            </a:r>
          </a:p>
          <a:p>
            <a:pPr marL="0" indent="0" algn="r" rtl="1">
              <a:lnSpc>
                <a:spcPct val="150000"/>
              </a:lnSpc>
              <a:buNone/>
            </a:pPr>
            <a:r>
              <a:rPr lang="fa-IR" dirty="0" smtClean="0">
                <a:solidFill>
                  <a:schemeClr val="tx1"/>
                </a:solidFill>
              </a:rPr>
              <a:t>اصول اساسی این مکتب:</a:t>
            </a:r>
          </a:p>
          <a:p>
            <a:pPr marL="265113" indent="-265113" algn="r" rtl="1">
              <a:lnSpc>
                <a:spcPct val="150000"/>
              </a:lnSpc>
            </a:pPr>
            <a:r>
              <a:rPr lang="fa-IR" dirty="0" smtClean="0">
                <a:solidFill>
                  <a:schemeClr val="tx1"/>
                </a:solidFill>
              </a:rPr>
              <a:t>مانند پراگماتیسم انسان مدار است، از ورود به بحثهای عقلی و متافیزیکی خودداری می‌کند</a:t>
            </a:r>
          </a:p>
          <a:p>
            <a:pPr marL="265113" indent="-265113" algn="r" rtl="1">
              <a:lnSpc>
                <a:spcPct val="150000"/>
              </a:lnSpc>
            </a:pPr>
            <a:r>
              <a:rPr lang="fa-IR" dirty="0">
                <a:solidFill>
                  <a:schemeClr val="tx1"/>
                </a:solidFill>
              </a:rPr>
              <a:t>یک مکتب واحد و یکپارچه فلسفی نیست و مجموعه ای است از دیدگاهها و </a:t>
            </a:r>
            <a:r>
              <a:rPr lang="fa-IR" dirty="0" smtClean="0">
                <a:solidFill>
                  <a:schemeClr val="tx1"/>
                </a:solidFill>
              </a:rPr>
              <a:t>گرایشهای فلسفی </a:t>
            </a:r>
            <a:r>
              <a:rPr lang="fa-IR" dirty="0">
                <a:solidFill>
                  <a:schemeClr val="tx1"/>
                </a:solidFill>
              </a:rPr>
              <a:t>و گاه ضد و نقیض، مخالف فلسفه های ساختمند و نظامدار</a:t>
            </a:r>
          </a:p>
          <a:p>
            <a:pPr marL="265113" indent="-265113" algn="r" rtl="1">
              <a:lnSpc>
                <a:spcPct val="150000"/>
              </a:lnSpc>
            </a:pPr>
            <a:endParaRPr lang="en-GB" dirty="0">
              <a:solidFill>
                <a:schemeClr val="tx1"/>
              </a:solidFill>
            </a:endParaRPr>
          </a:p>
        </p:txBody>
      </p:sp>
    </p:spTree>
    <p:extLst>
      <p:ext uri="{BB962C8B-B14F-4D97-AF65-F5344CB8AC3E}">
        <p14:creationId xmlns:p14="http://schemas.microsoft.com/office/powerpoint/2010/main" val="222329707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107504" y="404664"/>
            <a:ext cx="8712968" cy="6264696"/>
          </a:xfrm>
        </p:spPr>
        <p:txBody>
          <a:bodyPr>
            <a:noAutofit/>
          </a:bodyPr>
          <a:lstStyle/>
          <a:p>
            <a:pPr algn="r" rtl="1">
              <a:lnSpc>
                <a:spcPct val="160000"/>
              </a:lnSpc>
            </a:pPr>
            <a:r>
              <a:rPr lang="fa-IR" dirty="0" smtClean="0">
                <a:solidFill>
                  <a:schemeClr val="tx1"/>
                </a:solidFill>
              </a:rPr>
              <a:t>نقطه مشترک هستی گرایان اصالت وجود انسان یا تقدم وجود بر ماهیت است</a:t>
            </a:r>
          </a:p>
          <a:p>
            <a:pPr algn="r" rtl="1">
              <a:lnSpc>
                <a:spcPct val="160000"/>
              </a:lnSpc>
            </a:pPr>
            <a:r>
              <a:rPr lang="fa-IR" dirty="0" smtClean="0">
                <a:solidFill>
                  <a:schemeClr val="tx1"/>
                </a:solidFill>
              </a:rPr>
              <a:t>نقطه شروع آن «خودآگاهی» یا «آگاهی بی واسطه آدمی به وجود خود» است</a:t>
            </a:r>
          </a:p>
          <a:p>
            <a:pPr algn="r" rtl="1">
              <a:lnSpc>
                <a:spcPct val="160000"/>
              </a:lnSpc>
            </a:pPr>
            <a:r>
              <a:rPr lang="fa-IR" dirty="0" smtClean="0">
                <a:solidFill>
                  <a:schemeClr val="tx1"/>
                </a:solidFill>
              </a:rPr>
              <a:t>یک فلسفه فردگراست و بر یگانگی و آزادی فرد در برابر جامعه و گروه تاکید می‌کند</a:t>
            </a:r>
          </a:p>
          <a:p>
            <a:pPr algn="r" rtl="1">
              <a:lnSpc>
                <a:spcPct val="160000"/>
              </a:lnSpc>
            </a:pPr>
            <a:r>
              <a:rPr lang="fa-IR" dirty="0" smtClean="0">
                <a:solidFill>
                  <a:schemeClr val="tx1"/>
                </a:solidFill>
              </a:rPr>
              <a:t>نظامهای سازمانی ، اجتماعی و فکری را از این جهت که آثار مخرب بر فردیت و هویت شخصی انسانها دارند، نقد می کند</a:t>
            </a:r>
          </a:p>
          <a:p>
            <a:pPr algn="r" rtl="1">
              <a:lnSpc>
                <a:spcPct val="160000"/>
              </a:lnSpc>
            </a:pPr>
            <a:r>
              <a:rPr lang="fa-IR" dirty="0" smtClean="0">
                <a:solidFill>
                  <a:schemeClr val="tx1"/>
                </a:solidFill>
              </a:rPr>
              <a:t>همه انسانها را در قبال معنا و مفهوم زندگی خود و ایجاد ماهیت یا تعریف هویت خویش دارای آزادی، اختیار(حق انتخاب) و مسئول میداند</a:t>
            </a:r>
          </a:p>
          <a:p>
            <a:pPr algn="r" rtl="1">
              <a:lnSpc>
                <a:spcPct val="160000"/>
              </a:lnSpc>
            </a:pPr>
            <a:r>
              <a:rPr lang="fa-IR" dirty="0" smtClean="0">
                <a:solidFill>
                  <a:schemeClr val="tx1"/>
                </a:solidFill>
              </a:rPr>
              <a:t>مباحث فلسفی را حول انسان و شرایط انسانی ( آزادی، ضعف جسمانی، مرگ ناگهانی، توانایی انتخاب و خلق ماهیت فردی خویش) پی ریزی میکند</a:t>
            </a:r>
          </a:p>
          <a:p>
            <a:pPr algn="r" rtl="1">
              <a:lnSpc>
                <a:spcPct val="160000"/>
              </a:lnSpc>
            </a:pPr>
            <a:endParaRPr lang="en-GB" dirty="0">
              <a:solidFill>
                <a:schemeClr val="tx1"/>
              </a:solidFill>
            </a:endParaRPr>
          </a:p>
        </p:txBody>
      </p:sp>
    </p:spTree>
    <p:extLst>
      <p:ext uri="{BB962C8B-B14F-4D97-AF65-F5344CB8AC3E}">
        <p14:creationId xmlns:p14="http://schemas.microsoft.com/office/powerpoint/2010/main" val="12887785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052736"/>
          </a:xfrm>
        </p:spPr>
        <p:txBody>
          <a:bodyPr/>
          <a:lstStyle/>
          <a:p>
            <a:r>
              <a:rPr lang="fa-IR" dirty="0">
                <a:solidFill>
                  <a:srgbClr val="2F5897"/>
                </a:solidFill>
                <a:cs typeface="Times New Roman" panose="02020603050405020304" pitchFamily="18" charset="0"/>
              </a:rPr>
              <a:t>مبانی فلسفی </a:t>
            </a:r>
            <a:r>
              <a:rPr lang="fa-IR" dirty="0" smtClean="0">
                <a:solidFill>
                  <a:srgbClr val="2F5897"/>
                </a:solidFill>
                <a:cs typeface="Times New Roman" panose="02020603050405020304" pitchFamily="18" charset="0"/>
              </a:rPr>
              <a:t>هستی </a:t>
            </a:r>
            <a:r>
              <a:rPr lang="fa-IR" dirty="0">
                <a:solidFill>
                  <a:srgbClr val="2F5897"/>
                </a:solidFill>
                <a:cs typeface="Times New Roman" panose="02020603050405020304" pitchFamily="18" charset="0"/>
              </a:rPr>
              <a:t>گرایی</a:t>
            </a:r>
            <a:endParaRPr lang="en-GB" dirty="0"/>
          </a:p>
        </p:txBody>
      </p:sp>
      <p:sp>
        <p:nvSpPr>
          <p:cNvPr id="3" name="Content Placeholder 2"/>
          <p:cNvSpPr>
            <a:spLocks noGrp="1"/>
          </p:cNvSpPr>
          <p:nvPr>
            <p:ph idx="1"/>
          </p:nvPr>
        </p:nvSpPr>
        <p:spPr>
          <a:xfrm>
            <a:off x="179512" y="1124744"/>
            <a:ext cx="8712968" cy="5733256"/>
          </a:xfrm>
        </p:spPr>
        <p:txBody>
          <a:bodyPr>
            <a:normAutofit lnSpcReduction="10000"/>
          </a:bodyPr>
          <a:lstStyle/>
          <a:p>
            <a:pPr marL="457200" indent="-457200" algn="r" rtl="1">
              <a:lnSpc>
                <a:spcPct val="150000"/>
              </a:lnSpc>
              <a:buFont typeface="+mj-lt"/>
              <a:buAutoNum type="arabicPeriod"/>
            </a:pPr>
            <a:r>
              <a:rPr lang="fa-IR" b="1" dirty="0">
                <a:solidFill>
                  <a:schemeClr val="tx1"/>
                </a:solidFill>
              </a:rPr>
              <a:t>دیدگاههای هستی شناسی</a:t>
            </a:r>
          </a:p>
          <a:p>
            <a:pPr marL="442913" indent="-266700" algn="r" rtl="1">
              <a:lnSpc>
                <a:spcPct val="150000"/>
              </a:lnSpc>
              <a:buFont typeface="Courier New" panose="02070309020205020404" pitchFamily="49" charset="0"/>
              <a:buChar char="o"/>
            </a:pPr>
            <a:r>
              <a:rPr lang="fa-IR" b="1" dirty="0" smtClean="0">
                <a:solidFill>
                  <a:schemeClr val="tx1"/>
                </a:solidFill>
              </a:rPr>
              <a:t>جهان شناسی</a:t>
            </a:r>
          </a:p>
          <a:p>
            <a:pPr marL="633413" indent="-279400" algn="r" rtl="1">
              <a:lnSpc>
                <a:spcPct val="150000"/>
              </a:lnSpc>
              <a:buFont typeface="Wingdings" panose="05000000000000000000" pitchFamily="2" charset="2"/>
              <a:buChar char="§"/>
            </a:pPr>
            <a:r>
              <a:rPr lang="fa-IR" dirty="0" smtClean="0">
                <a:solidFill>
                  <a:schemeClr val="tx1"/>
                </a:solidFill>
              </a:rPr>
              <a:t>از آنجایی که محور توجه آنها انسان است به مسائل مربوط به جهان و وجود آن چندان نمی پردازند</a:t>
            </a:r>
          </a:p>
          <a:p>
            <a:pPr marL="633413" indent="-279400" algn="r" rtl="1">
              <a:lnSpc>
                <a:spcPct val="150000"/>
              </a:lnSpc>
              <a:buFont typeface="Wingdings" panose="05000000000000000000" pitchFamily="2" charset="2"/>
              <a:buChar char="§"/>
            </a:pPr>
            <a:r>
              <a:rPr lang="fa-IR" dirty="0" smtClean="0">
                <a:solidFill>
                  <a:schemeClr val="tx1"/>
                </a:solidFill>
              </a:rPr>
              <a:t>وجود جهان را بر حسب اتفاق، تصادفی، بی معنا و بدون نظم میداند</a:t>
            </a:r>
          </a:p>
          <a:p>
            <a:pPr marL="633413" indent="-279400" algn="r" rtl="1">
              <a:lnSpc>
                <a:spcPct val="150000"/>
              </a:lnSpc>
              <a:buFont typeface="Wingdings" panose="05000000000000000000" pitchFamily="2" charset="2"/>
              <a:buChar char="§"/>
            </a:pPr>
            <a:r>
              <a:rPr lang="fa-IR" dirty="0" smtClean="0">
                <a:solidFill>
                  <a:schemeClr val="tx1"/>
                </a:solidFill>
              </a:rPr>
              <a:t>جهان مادی منهای انسان  را بدون معنا و بی هدف می داند</a:t>
            </a:r>
          </a:p>
          <a:p>
            <a:pPr marL="519113" algn="r" rtl="1">
              <a:lnSpc>
                <a:spcPct val="150000"/>
              </a:lnSpc>
              <a:buFont typeface="Courier New" panose="02070309020205020404" pitchFamily="49" charset="0"/>
              <a:buChar char="o"/>
            </a:pPr>
            <a:r>
              <a:rPr lang="fa-IR" b="1" dirty="0" smtClean="0">
                <a:solidFill>
                  <a:schemeClr val="tx1"/>
                </a:solidFill>
              </a:rPr>
              <a:t>انسان شناسی</a:t>
            </a:r>
          </a:p>
          <a:p>
            <a:pPr marL="633413" indent="-279400" algn="r" rtl="1">
              <a:lnSpc>
                <a:spcPct val="150000"/>
              </a:lnSpc>
              <a:buFont typeface="Wingdings" panose="05000000000000000000" pitchFamily="2" charset="2"/>
              <a:buChar char="§"/>
            </a:pPr>
            <a:r>
              <a:rPr lang="fa-IR" dirty="0" smtClean="0">
                <a:solidFill>
                  <a:schemeClr val="tx1"/>
                </a:solidFill>
              </a:rPr>
              <a:t>«تقدم وجود بر ماهیت انسان» متمایز کننده او از اشیاست نه عقلانیت و خردمندی</a:t>
            </a:r>
          </a:p>
          <a:p>
            <a:pPr marL="633413" indent="-279400" algn="r" rtl="1">
              <a:lnSpc>
                <a:spcPct val="150000"/>
              </a:lnSpc>
              <a:buFont typeface="Wingdings" panose="05000000000000000000" pitchFamily="2" charset="2"/>
              <a:buChar char="§"/>
            </a:pPr>
            <a:r>
              <a:rPr lang="fa-IR" dirty="0" smtClean="0">
                <a:solidFill>
                  <a:schemeClr val="tx1"/>
                </a:solidFill>
              </a:rPr>
              <a:t>انسان هستی دار که از مرحله وجود گذشته با ویژگی انتخابگری که مبتنی بر خودشناسی و خودآگاهی است، شناخته می‌شود    </a:t>
            </a:r>
            <a:endParaRPr lang="fa-IR" dirty="0">
              <a:solidFill>
                <a:schemeClr val="tx1"/>
              </a:solidFill>
            </a:endParaRPr>
          </a:p>
          <a:p>
            <a:pPr algn="r" rtl="1"/>
            <a:endParaRPr lang="en-GB" dirty="0"/>
          </a:p>
        </p:txBody>
      </p:sp>
    </p:spTree>
    <p:extLst>
      <p:ext uri="{BB962C8B-B14F-4D97-AF65-F5344CB8AC3E}">
        <p14:creationId xmlns:p14="http://schemas.microsoft.com/office/powerpoint/2010/main" val="243209211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6632"/>
          </a:xfrm>
        </p:spPr>
        <p:txBody>
          <a:bodyPr/>
          <a:lstStyle/>
          <a:p>
            <a:endParaRPr lang="en-GB" dirty="0"/>
          </a:p>
        </p:txBody>
      </p:sp>
      <p:sp>
        <p:nvSpPr>
          <p:cNvPr id="3" name="Content Placeholder 2"/>
          <p:cNvSpPr>
            <a:spLocks noGrp="1"/>
          </p:cNvSpPr>
          <p:nvPr>
            <p:ph idx="1"/>
          </p:nvPr>
        </p:nvSpPr>
        <p:spPr>
          <a:xfrm>
            <a:off x="107504" y="404664"/>
            <a:ext cx="8712968" cy="6453336"/>
          </a:xfrm>
        </p:spPr>
        <p:txBody>
          <a:bodyPr/>
          <a:lstStyle/>
          <a:p>
            <a:pPr algn="r" rtl="1">
              <a:lnSpc>
                <a:spcPct val="150000"/>
              </a:lnSpc>
              <a:buFont typeface="Wingdings" panose="05000000000000000000" pitchFamily="2" charset="2"/>
              <a:buChar char="§"/>
            </a:pPr>
            <a:r>
              <a:rPr lang="fa-IR" dirty="0" smtClean="0">
                <a:solidFill>
                  <a:schemeClr val="tx1"/>
                </a:solidFill>
              </a:rPr>
              <a:t>وجود انسان در عالم بر حسب تصادف بوده و طرح و نظم طبیعی برای آن نیست (انسان تنها هستی خود را مدیون طبیعت می داند)</a:t>
            </a:r>
          </a:p>
          <a:p>
            <a:pPr algn="r" rtl="1">
              <a:lnSpc>
                <a:spcPct val="150000"/>
              </a:lnSpc>
              <a:buFont typeface="Wingdings" panose="05000000000000000000" pitchFamily="2" charset="2"/>
              <a:buChar char="§"/>
            </a:pPr>
            <a:r>
              <a:rPr lang="fa-IR" dirty="0" smtClean="0">
                <a:solidFill>
                  <a:schemeClr val="tx1"/>
                </a:solidFill>
              </a:rPr>
              <a:t>انسان مسئول ساختن هویت خویش است و همین مسئولیت موجب حالت سرگشتگی و اضطراب در او می شود</a:t>
            </a:r>
          </a:p>
          <a:p>
            <a:pPr algn="r" rtl="1">
              <a:lnSpc>
                <a:spcPct val="150000"/>
              </a:lnSpc>
              <a:buFont typeface="Wingdings" panose="05000000000000000000" pitchFamily="2" charset="2"/>
              <a:buChar char="§"/>
            </a:pPr>
            <a:r>
              <a:rPr lang="fa-IR" dirty="0" smtClean="0">
                <a:solidFill>
                  <a:schemeClr val="tx1"/>
                </a:solidFill>
              </a:rPr>
              <a:t>بر جنبه عاطفی و احساسی انسان بیش از جنبه خردمندی و عقلانیت او تاکید می کند (تاکید بر عقلانیت را مانع آزادی واقعی انسان می داند) بنابراین انسان را موجودی عقلانی و غیر عقلانی (عاطفی و احساسی) می داند</a:t>
            </a:r>
          </a:p>
          <a:p>
            <a:pPr algn="r" rtl="1">
              <a:lnSpc>
                <a:spcPct val="150000"/>
              </a:lnSpc>
              <a:buFont typeface="Wingdings" panose="05000000000000000000" pitchFamily="2" charset="2"/>
              <a:buChar char="§"/>
            </a:pPr>
            <a:r>
              <a:rPr lang="fa-IR" dirty="0" smtClean="0">
                <a:solidFill>
                  <a:schemeClr val="tx1"/>
                </a:solidFill>
              </a:rPr>
              <a:t>انسان را مرکز عالم و آزاد و بدون محدودیت می داند. بنابراین مولفه های متافیزیکی و مطلق را چون در تضاد با فردیت انسان است رد می کند</a:t>
            </a:r>
          </a:p>
          <a:p>
            <a:pPr algn="r" rtl="1">
              <a:lnSpc>
                <a:spcPct val="150000"/>
              </a:lnSpc>
              <a:buFont typeface="Wingdings" panose="05000000000000000000" pitchFamily="2" charset="2"/>
              <a:buChar char="§"/>
            </a:pPr>
            <a:r>
              <a:rPr lang="fa-IR" dirty="0" smtClean="0">
                <a:solidFill>
                  <a:schemeClr val="tx1"/>
                </a:solidFill>
              </a:rPr>
              <a:t>مفهوم واقعیت در این مکتب انسان و تجربیات فردی اوست</a:t>
            </a:r>
          </a:p>
          <a:p>
            <a:pPr algn="r" rtl="1">
              <a:lnSpc>
                <a:spcPct val="150000"/>
              </a:lnSpc>
              <a:buFont typeface="Wingdings" panose="05000000000000000000" pitchFamily="2" charset="2"/>
              <a:buChar char="§"/>
            </a:pPr>
            <a:endParaRPr lang="en-GB" dirty="0">
              <a:solidFill>
                <a:schemeClr val="tx1"/>
              </a:solidFill>
            </a:endParaRPr>
          </a:p>
        </p:txBody>
      </p:sp>
    </p:spTree>
    <p:extLst>
      <p:ext uri="{BB962C8B-B14F-4D97-AF65-F5344CB8AC3E}">
        <p14:creationId xmlns:p14="http://schemas.microsoft.com/office/powerpoint/2010/main" val="163360228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16632"/>
          </a:xfrm>
        </p:spPr>
        <p:txBody>
          <a:bodyPr/>
          <a:lstStyle/>
          <a:p>
            <a:endParaRPr lang="en-GB" dirty="0"/>
          </a:p>
        </p:txBody>
      </p:sp>
      <p:sp>
        <p:nvSpPr>
          <p:cNvPr id="3" name="Content Placeholder 2"/>
          <p:cNvSpPr>
            <a:spLocks noGrp="1"/>
          </p:cNvSpPr>
          <p:nvPr>
            <p:ph idx="1"/>
          </p:nvPr>
        </p:nvSpPr>
        <p:spPr>
          <a:xfrm>
            <a:off x="0" y="116632"/>
            <a:ext cx="9036496" cy="6741368"/>
          </a:xfrm>
        </p:spPr>
        <p:txBody>
          <a:bodyPr>
            <a:normAutofit lnSpcReduction="10000"/>
          </a:bodyPr>
          <a:lstStyle/>
          <a:p>
            <a:pPr marL="457200" lvl="0" indent="-457200" algn="r" rtl="1">
              <a:lnSpc>
                <a:spcPct val="150000"/>
              </a:lnSpc>
              <a:buFont typeface="+mj-lt"/>
              <a:buAutoNum type="arabicPeriod" startAt="2"/>
            </a:pPr>
            <a:r>
              <a:rPr lang="fa-IR" b="1" dirty="0">
                <a:solidFill>
                  <a:prstClr val="black"/>
                </a:solidFill>
              </a:rPr>
              <a:t>دیدگاههای </a:t>
            </a:r>
            <a:r>
              <a:rPr lang="fa-IR" b="1" dirty="0" smtClean="0">
                <a:solidFill>
                  <a:prstClr val="black"/>
                </a:solidFill>
              </a:rPr>
              <a:t>معرفت شناسی</a:t>
            </a:r>
          </a:p>
          <a:p>
            <a:pPr marL="442913" lvl="0" indent="-266700" algn="r" rtl="1">
              <a:lnSpc>
                <a:spcPct val="150000"/>
              </a:lnSpc>
              <a:buFont typeface="Wingdings" panose="05000000000000000000" pitchFamily="2" charset="2"/>
              <a:buChar char="§"/>
            </a:pPr>
            <a:r>
              <a:rPr lang="fa-IR" dirty="0" smtClean="0">
                <a:solidFill>
                  <a:prstClr val="black"/>
                </a:solidFill>
              </a:rPr>
              <a:t>بخش عمده ای از معرفت در این مکتب از «پدیدارشناسی» بدست می آید. پدیدارشناسی یعنی شناخت پدیده ها آنگونه که آنها خود را مستقیما به خودآگاهی شخصی ما می‌نمایانند. این نظریه نخستین ادراکات و تجارب ما را که فاقد هرگونه تفسیر هستند و در آگاهی ما ظاهر می‌شوند را بررسی می کند </a:t>
            </a:r>
          </a:p>
          <a:p>
            <a:pPr marL="442913" lvl="0" indent="-266700" algn="r" rtl="1">
              <a:lnSpc>
                <a:spcPct val="150000"/>
              </a:lnSpc>
              <a:buFont typeface="Wingdings" panose="05000000000000000000" pitchFamily="2" charset="2"/>
              <a:buChar char="§"/>
            </a:pPr>
            <a:r>
              <a:rPr lang="fa-IR" dirty="0" smtClean="0">
                <a:solidFill>
                  <a:prstClr val="black"/>
                </a:solidFill>
              </a:rPr>
              <a:t>تاکید بر معرفت شهودی یا علم حضوری بی واسطه به خویشتن (خودآگاهی احساسی و شهودی به جای جهان آگاهی استدلالی و حصولی)</a:t>
            </a:r>
          </a:p>
          <a:p>
            <a:pPr marL="442913" lvl="0" indent="-266700" algn="r" rtl="1">
              <a:lnSpc>
                <a:spcPct val="150000"/>
              </a:lnSpc>
              <a:buFont typeface="Wingdings" panose="05000000000000000000" pitchFamily="2" charset="2"/>
              <a:buChar char="§"/>
            </a:pPr>
            <a:r>
              <a:rPr lang="fa-IR" dirty="0" smtClean="0">
                <a:solidFill>
                  <a:prstClr val="black"/>
                </a:solidFill>
              </a:rPr>
              <a:t>منبع معرفت از آگاهی فرد سرچشمه می گیرد که ترکیبی از محتوای آگاهی درونی و احساسات است که همان تجربه می باشد</a:t>
            </a:r>
          </a:p>
          <a:p>
            <a:pPr marL="442913" lvl="0" indent="-266700" algn="r" rtl="1">
              <a:lnSpc>
                <a:spcPct val="150000"/>
              </a:lnSpc>
              <a:buFont typeface="Wingdings" panose="05000000000000000000" pitchFamily="2" charset="2"/>
              <a:buChar char="§"/>
            </a:pPr>
            <a:r>
              <a:rPr lang="fa-IR" dirty="0" smtClean="0">
                <a:solidFill>
                  <a:prstClr val="black"/>
                </a:solidFill>
              </a:rPr>
              <a:t>دیدگاه فردگرایانه به معرفت دارد نه فراشخصی و مطلق به این معنی که معرفت آگاهی شخصی، درونی و ذهنی است که از انتخاب و گزینش خود فرد سرچشمه می گیرد</a:t>
            </a:r>
          </a:p>
          <a:p>
            <a:pPr marL="442913" lvl="0" indent="-266700" algn="r" rtl="1">
              <a:lnSpc>
                <a:spcPct val="150000"/>
              </a:lnSpc>
              <a:buFont typeface="Wingdings" panose="05000000000000000000" pitchFamily="2" charset="2"/>
              <a:buChar char="§"/>
            </a:pPr>
            <a:r>
              <a:rPr lang="fa-IR" dirty="0" smtClean="0">
                <a:solidFill>
                  <a:prstClr val="black"/>
                </a:solidFill>
              </a:rPr>
              <a:t>معیار معرفت ارزشی است که هر فرد برای آن قائل است، بنابراین حقیقت نسبی است</a:t>
            </a:r>
          </a:p>
          <a:p>
            <a:pPr algn="r" rtl="1"/>
            <a:endParaRPr lang="en-GB" dirty="0"/>
          </a:p>
        </p:txBody>
      </p:sp>
    </p:spTree>
    <p:extLst>
      <p:ext uri="{BB962C8B-B14F-4D97-AF65-F5344CB8AC3E}">
        <p14:creationId xmlns:p14="http://schemas.microsoft.com/office/powerpoint/2010/main" val="76477026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251520" y="188640"/>
            <a:ext cx="8568952" cy="6480720"/>
          </a:xfrm>
        </p:spPr>
        <p:txBody>
          <a:bodyPr/>
          <a:lstStyle/>
          <a:p>
            <a:pPr marL="457200" lvl="0" indent="-457200" algn="r" rtl="1">
              <a:lnSpc>
                <a:spcPct val="150000"/>
              </a:lnSpc>
              <a:buFont typeface="+mj-lt"/>
              <a:buAutoNum type="arabicPeriod" startAt="3"/>
            </a:pPr>
            <a:r>
              <a:rPr lang="fa-IR" b="1" dirty="0">
                <a:solidFill>
                  <a:prstClr val="black"/>
                </a:solidFill>
              </a:rPr>
              <a:t>دیدگاههای </a:t>
            </a:r>
            <a:r>
              <a:rPr lang="fa-IR" b="1" dirty="0" smtClean="0">
                <a:solidFill>
                  <a:prstClr val="black"/>
                </a:solidFill>
              </a:rPr>
              <a:t>ارزش شناسی</a:t>
            </a:r>
          </a:p>
          <a:p>
            <a:pPr algn="r" rtl="1">
              <a:lnSpc>
                <a:spcPct val="150000"/>
              </a:lnSpc>
              <a:buFont typeface="Wingdings" panose="05000000000000000000" pitchFamily="2" charset="2"/>
              <a:buChar char="§"/>
            </a:pPr>
            <a:r>
              <a:rPr lang="fa-IR" dirty="0" smtClean="0">
                <a:solidFill>
                  <a:prstClr val="black"/>
                </a:solidFill>
              </a:rPr>
              <a:t>ارزشها قابل شناخت هستند اما تنها از راه احساس فردی و شخصی</a:t>
            </a:r>
          </a:p>
          <a:p>
            <a:pPr algn="r" rtl="1">
              <a:lnSpc>
                <a:spcPct val="150000"/>
              </a:lnSpc>
              <a:buFont typeface="Wingdings" panose="05000000000000000000" pitchFamily="2" charset="2"/>
              <a:buChar char="§"/>
            </a:pPr>
            <a:r>
              <a:rPr lang="fa-IR" dirty="0" smtClean="0">
                <a:solidFill>
                  <a:prstClr val="black"/>
                </a:solidFill>
              </a:rPr>
              <a:t>ارزشها کاملا جنبه فردی و شخصی دارند و نسبی هستند (به فرد و انتخاب هر فرد بستگی دارند)</a:t>
            </a:r>
          </a:p>
          <a:p>
            <a:pPr algn="r" rtl="1">
              <a:lnSpc>
                <a:spcPct val="150000"/>
              </a:lnSpc>
              <a:buFont typeface="Wingdings" panose="05000000000000000000" pitchFamily="2" charset="2"/>
              <a:buChar char="§"/>
            </a:pPr>
            <a:r>
              <a:rPr lang="fa-IR" dirty="0" smtClean="0">
                <a:solidFill>
                  <a:prstClr val="black"/>
                </a:solidFill>
              </a:rPr>
              <a:t>منبع ارزشها درون هر فرد هستند</a:t>
            </a:r>
          </a:p>
          <a:p>
            <a:pPr algn="r" rtl="1">
              <a:lnSpc>
                <a:spcPct val="150000"/>
              </a:lnSpc>
              <a:buFont typeface="Wingdings" panose="05000000000000000000" pitchFamily="2" charset="2"/>
              <a:buChar char="§"/>
            </a:pPr>
            <a:r>
              <a:rPr lang="fa-IR" dirty="0" smtClean="0">
                <a:solidFill>
                  <a:prstClr val="black"/>
                </a:solidFill>
              </a:rPr>
              <a:t>ارزشها متغیر و اختصاصی هستند نه ثابت، جهانشمول و پیشینی</a:t>
            </a:r>
          </a:p>
          <a:p>
            <a:pPr algn="r" rtl="1">
              <a:lnSpc>
                <a:spcPct val="150000"/>
              </a:lnSpc>
              <a:buFont typeface="Wingdings" panose="05000000000000000000" pitchFamily="2" charset="2"/>
              <a:buChar char="§"/>
            </a:pPr>
            <a:r>
              <a:rPr lang="fa-IR" dirty="0" smtClean="0">
                <a:solidFill>
                  <a:prstClr val="black"/>
                </a:solidFill>
              </a:rPr>
              <a:t>یک نظام اخلاقی از پیش تعیین شده را قبول ندارند، آزادی فرد در انتخاب ارزشهای اخلاقی محور مسئولیتهای اخلاقی است </a:t>
            </a:r>
          </a:p>
          <a:p>
            <a:pPr algn="r" rtl="1">
              <a:lnSpc>
                <a:spcPct val="150000"/>
              </a:lnSpc>
              <a:buFont typeface="Wingdings" panose="05000000000000000000" pitchFamily="2" charset="2"/>
              <a:buChar char="§"/>
            </a:pPr>
            <a:r>
              <a:rPr lang="fa-IR" dirty="0" smtClean="0">
                <a:solidFill>
                  <a:prstClr val="black"/>
                </a:solidFill>
              </a:rPr>
              <a:t>ارزشهای اخلاقی مطلق را در تناقض با انتخاب و اختیار انسان میدانند</a:t>
            </a:r>
          </a:p>
          <a:p>
            <a:pPr algn="r" rtl="1">
              <a:lnSpc>
                <a:spcPct val="150000"/>
              </a:lnSpc>
              <a:buFont typeface="Wingdings" panose="05000000000000000000" pitchFamily="2" charset="2"/>
              <a:buChar char="§"/>
            </a:pPr>
            <a:r>
              <a:rPr lang="fa-IR" dirty="0" smtClean="0">
                <a:solidFill>
                  <a:prstClr val="black"/>
                </a:solidFill>
              </a:rPr>
              <a:t>آزادی انتخاب فردی میزان و ملاک ارزشهای اخلاقی است</a:t>
            </a:r>
            <a:endParaRPr lang="en-GB" dirty="0"/>
          </a:p>
        </p:txBody>
      </p:sp>
    </p:spTree>
    <p:extLst>
      <p:ext uri="{BB962C8B-B14F-4D97-AF65-F5344CB8AC3E}">
        <p14:creationId xmlns:p14="http://schemas.microsoft.com/office/powerpoint/2010/main" val="349056954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fa-IR" dirty="0">
                <a:solidFill>
                  <a:srgbClr val="2F5897"/>
                </a:solidFill>
                <a:cs typeface="Times New Roman"/>
              </a:rPr>
              <a:t>آرای تربیتی </a:t>
            </a:r>
            <a:r>
              <a:rPr lang="fa-IR" dirty="0" smtClean="0">
                <a:solidFill>
                  <a:srgbClr val="2F5897"/>
                </a:solidFill>
                <a:cs typeface="Times New Roman"/>
              </a:rPr>
              <a:t>اگزیستانسیالیسم</a:t>
            </a:r>
            <a:endParaRPr lang="en-US" dirty="0"/>
          </a:p>
        </p:txBody>
      </p:sp>
      <p:sp>
        <p:nvSpPr>
          <p:cNvPr id="3" name="Content Placeholder 2"/>
          <p:cNvSpPr>
            <a:spLocks noGrp="1"/>
          </p:cNvSpPr>
          <p:nvPr>
            <p:ph idx="1"/>
          </p:nvPr>
        </p:nvSpPr>
        <p:spPr>
          <a:xfrm>
            <a:off x="34230" y="1268760"/>
            <a:ext cx="8784976" cy="5760640"/>
          </a:xfrm>
        </p:spPr>
        <p:txBody>
          <a:bodyPr/>
          <a:lstStyle/>
          <a:p>
            <a:pPr marL="457200" indent="-457200" algn="r" rtl="1">
              <a:lnSpc>
                <a:spcPct val="150000"/>
              </a:lnSpc>
              <a:buFont typeface="+mj-lt"/>
              <a:buAutoNum type="arabicPeriod"/>
            </a:pPr>
            <a:r>
              <a:rPr lang="fa-IR" b="1" dirty="0">
                <a:solidFill>
                  <a:schemeClr val="tx1"/>
                </a:solidFill>
              </a:rPr>
              <a:t>هدفهای تربیتی</a:t>
            </a:r>
          </a:p>
          <a:p>
            <a:pPr marL="0" indent="0" algn="r" rtl="1">
              <a:lnSpc>
                <a:spcPct val="150000"/>
              </a:lnSpc>
              <a:buNone/>
            </a:pPr>
            <a:r>
              <a:rPr lang="fa-IR" dirty="0" smtClean="0">
                <a:solidFill>
                  <a:schemeClr val="tx1"/>
                </a:solidFill>
              </a:rPr>
              <a:t>بر اساس این مکتب تعلیم و تربیت خوب آن است که بر فرد تاکید کند. بنابراین هدفهای مهم تعلیم و تربیت عبارتند از:</a:t>
            </a:r>
          </a:p>
          <a:p>
            <a:pPr algn="r" rtl="1">
              <a:lnSpc>
                <a:spcPct val="150000"/>
              </a:lnSpc>
            </a:pPr>
            <a:r>
              <a:rPr lang="fa-IR" dirty="0" smtClean="0">
                <a:solidFill>
                  <a:schemeClr val="tx1"/>
                </a:solidFill>
              </a:rPr>
              <a:t>بیدارسازی، رشد و گسترش آگاهی و تشویق به خودشناسی </a:t>
            </a:r>
          </a:p>
          <a:p>
            <a:pPr algn="r" rtl="1">
              <a:lnSpc>
                <a:spcPct val="150000"/>
              </a:lnSpc>
            </a:pPr>
            <a:r>
              <a:rPr lang="fa-IR" dirty="0" smtClean="0">
                <a:solidFill>
                  <a:schemeClr val="tx1"/>
                </a:solidFill>
              </a:rPr>
              <a:t>پرورش انسانهایی که دارای وجود اصیل، منحصر به فرد و یگانه هستند</a:t>
            </a:r>
          </a:p>
          <a:p>
            <a:pPr algn="r" rtl="1">
              <a:lnSpc>
                <a:spcPct val="150000"/>
              </a:lnSpc>
            </a:pPr>
            <a:r>
              <a:rPr lang="fa-IR" dirty="0" smtClean="0">
                <a:solidFill>
                  <a:schemeClr val="tx1"/>
                </a:solidFill>
              </a:rPr>
              <a:t>پرورش احساسات عمیق و اصیل انسانی</a:t>
            </a:r>
          </a:p>
          <a:p>
            <a:pPr algn="r" rtl="1">
              <a:lnSpc>
                <a:spcPct val="150000"/>
              </a:lnSpc>
            </a:pPr>
            <a:r>
              <a:rPr lang="fa-IR" dirty="0" smtClean="0">
                <a:solidFill>
                  <a:schemeClr val="tx1"/>
                </a:solidFill>
              </a:rPr>
              <a:t>فراهم آوردن فرصت برای انتخاب آزاد، خلاقانه و مستقل</a:t>
            </a:r>
          </a:p>
          <a:p>
            <a:pPr algn="r" rtl="1">
              <a:lnSpc>
                <a:spcPct val="150000"/>
              </a:lnSpc>
            </a:pPr>
            <a:r>
              <a:rPr lang="fa-IR" dirty="0" smtClean="0">
                <a:solidFill>
                  <a:schemeClr val="tx1"/>
                </a:solidFill>
              </a:rPr>
              <a:t>رشد و تکامل احساس مسئولیت شخصی </a:t>
            </a:r>
            <a:endParaRPr lang="en-US" dirty="0">
              <a:solidFill>
                <a:schemeClr val="tx1"/>
              </a:solidFill>
            </a:endParaRPr>
          </a:p>
        </p:txBody>
      </p:sp>
    </p:spTree>
    <p:extLst>
      <p:ext uri="{BB962C8B-B14F-4D97-AF65-F5344CB8AC3E}">
        <p14:creationId xmlns:p14="http://schemas.microsoft.com/office/powerpoint/2010/main" val="375048625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19256" cy="116632"/>
          </a:xfrm>
        </p:spPr>
        <p:txBody>
          <a:bodyPr/>
          <a:lstStyle/>
          <a:p>
            <a:endParaRPr lang="en-US" dirty="0"/>
          </a:p>
        </p:txBody>
      </p:sp>
      <p:sp>
        <p:nvSpPr>
          <p:cNvPr id="3" name="Content Placeholder 2"/>
          <p:cNvSpPr>
            <a:spLocks noGrp="1"/>
          </p:cNvSpPr>
          <p:nvPr>
            <p:ph idx="1"/>
          </p:nvPr>
        </p:nvSpPr>
        <p:spPr>
          <a:xfrm>
            <a:off x="107504" y="0"/>
            <a:ext cx="8928992" cy="6858000"/>
          </a:xfrm>
        </p:spPr>
        <p:txBody>
          <a:bodyPr>
            <a:noAutofit/>
          </a:bodyPr>
          <a:lstStyle/>
          <a:p>
            <a:pPr marL="457200" lvl="0" indent="-457200" algn="r" rtl="1">
              <a:lnSpc>
                <a:spcPct val="150000"/>
              </a:lnSpc>
              <a:buFont typeface="+mj-lt"/>
              <a:buAutoNum type="arabicPeriod" startAt="2"/>
            </a:pPr>
            <a:r>
              <a:rPr lang="fa-IR" sz="2200" b="1" dirty="0">
                <a:solidFill>
                  <a:prstClr val="black"/>
                </a:solidFill>
              </a:rPr>
              <a:t>برنامه درسی</a:t>
            </a:r>
          </a:p>
          <a:p>
            <a:pPr algn="r" rtl="1">
              <a:lnSpc>
                <a:spcPct val="150000"/>
              </a:lnSpc>
            </a:pPr>
            <a:r>
              <a:rPr lang="fa-IR" sz="2200" dirty="0" smtClean="0">
                <a:solidFill>
                  <a:schemeClr val="tx1"/>
                </a:solidFill>
              </a:rPr>
              <a:t>رد برنامه درسی موضوع محور</a:t>
            </a:r>
          </a:p>
          <a:p>
            <a:pPr algn="r" rtl="1">
              <a:lnSpc>
                <a:spcPct val="150000"/>
              </a:lnSpc>
            </a:pPr>
            <a:r>
              <a:rPr lang="fa-IR" sz="2200" dirty="0" smtClean="0">
                <a:solidFill>
                  <a:schemeClr val="tx1"/>
                </a:solidFill>
              </a:rPr>
              <a:t>برنامه درسی وسیله خویشتن شناسی و خودتحقق یابی افراد نه وسیله آماده کردن آنها برای احراز شغل یا حرفه ای خاص در آینده</a:t>
            </a:r>
          </a:p>
          <a:p>
            <a:pPr algn="r" rtl="1">
              <a:lnSpc>
                <a:spcPct val="150000"/>
              </a:lnSpc>
            </a:pPr>
            <a:r>
              <a:rPr lang="fa-IR" sz="2200" dirty="0" smtClean="0">
                <a:solidFill>
                  <a:schemeClr val="tx1"/>
                </a:solidFill>
              </a:rPr>
              <a:t>خودشناسی و جهان آگاهی معیار برتری یک درس بر دیگری</a:t>
            </a:r>
          </a:p>
          <a:p>
            <a:pPr algn="r" rtl="1">
              <a:lnSpc>
                <a:spcPct val="150000"/>
              </a:lnSpc>
            </a:pPr>
            <a:r>
              <a:rPr lang="fa-IR" sz="2200" dirty="0" smtClean="0">
                <a:solidFill>
                  <a:schemeClr val="tx1"/>
                </a:solidFill>
              </a:rPr>
              <a:t>رد هرگونه برنامه درسی واحد، یکنواخت و استاندارد و تدوین برنامه های درسی متنوع و تطبیق آنها با تفاوتهای وجودی افراد</a:t>
            </a:r>
          </a:p>
          <a:p>
            <a:pPr algn="r" rtl="1">
              <a:lnSpc>
                <a:spcPct val="150000"/>
              </a:lnSpc>
            </a:pPr>
            <a:r>
              <a:rPr lang="fa-IR" sz="2200" dirty="0" smtClean="0">
                <a:solidFill>
                  <a:schemeClr val="tx1"/>
                </a:solidFill>
              </a:rPr>
              <a:t>اهمیت نگرش افراد به محتوای برنامه درسی در برابر خود محتوای درسی</a:t>
            </a:r>
          </a:p>
          <a:p>
            <a:pPr algn="r" rtl="1">
              <a:lnSpc>
                <a:spcPct val="150000"/>
              </a:lnSpc>
            </a:pPr>
            <a:r>
              <a:rPr lang="fa-IR" sz="2200" dirty="0" smtClean="0">
                <a:solidFill>
                  <a:schemeClr val="tx1"/>
                </a:solidFill>
              </a:rPr>
              <a:t>برنامه درسی بر اساس نیازها، علائق و تفاوتهای فردی افراد</a:t>
            </a:r>
          </a:p>
          <a:p>
            <a:pPr algn="r" rtl="1">
              <a:lnSpc>
                <a:spcPct val="150000"/>
              </a:lnSpc>
            </a:pPr>
            <a:r>
              <a:rPr lang="fa-IR" sz="2200" dirty="0" smtClean="0">
                <a:solidFill>
                  <a:schemeClr val="tx1"/>
                </a:solidFill>
              </a:rPr>
              <a:t>برنامه درسی شامل عناصر شناختی (موضوعات واقعی و علمی) و عناصر هنجاری (موضوعات ارزش محور؛ تاریخ، هنر، فلسفه، مذهب)</a:t>
            </a:r>
          </a:p>
          <a:p>
            <a:pPr algn="r" rtl="1">
              <a:lnSpc>
                <a:spcPct val="150000"/>
              </a:lnSpc>
            </a:pPr>
            <a:r>
              <a:rPr lang="fa-IR" sz="2200" dirty="0" smtClean="0">
                <a:solidFill>
                  <a:schemeClr val="tx1"/>
                </a:solidFill>
              </a:rPr>
              <a:t>اهمیت علوم انسانی (جنبه های ضروری وجود انسان و روابط بین افراد) مانند تاریخ، ادبیات، فلسفه، اخلاق و هنر</a:t>
            </a:r>
          </a:p>
          <a:p>
            <a:pPr algn="r" rtl="1">
              <a:lnSpc>
                <a:spcPct val="150000"/>
              </a:lnSpc>
            </a:pPr>
            <a:endParaRPr lang="fa-IR" sz="2200" dirty="0" smtClean="0">
              <a:solidFill>
                <a:schemeClr val="tx1"/>
              </a:solidFill>
            </a:endParaRPr>
          </a:p>
          <a:p>
            <a:pPr algn="r" rtl="1">
              <a:lnSpc>
                <a:spcPct val="150000"/>
              </a:lnSpc>
            </a:pPr>
            <a:endParaRPr lang="en-US" sz="2200" dirty="0">
              <a:solidFill>
                <a:schemeClr val="tx1"/>
              </a:solidFill>
            </a:endParaRPr>
          </a:p>
        </p:txBody>
      </p:sp>
    </p:spTree>
    <p:extLst>
      <p:ext uri="{BB962C8B-B14F-4D97-AF65-F5344CB8AC3E}">
        <p14:creationId xmlns:p14="http://schemas.microsoft.com/office/powerpoint/2010/main" val="362401858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a:p>
        </p:txBody>
      </p:sp>
      <p:sp>
        <p:nvSpPr>
          <p:cNvPr id="3" name="Content Placeholder 2"/>
          <p:cNvSpPr>
            <a:spLocks noGrp="1"/>
          </p:cNvSpPr>
          <p:nvPr>
            <p:ph idx="1"/>
          </p:nvPr>
        </p:nvSpPr>
        <p:spPr>
          <a:xfrm>
            <a:off x="107504" y="188640"/>
            <a:ext cx="9036496" cy="6669360"/>
          </a:xfrm>
        </p:spPr>
        <p:txBody>
          <a:bodyPr/>
          <a:lstStyle/>
          <a:p>
            <a:pPr marL="457200" lvl="0" indent="-457200" algn="r" rtl="1">
              <a:lnSpc>
                <a:spcPct val="150000"/>
              </a:lnSpc>
              <a:buFont typeface="+mj-lt"/>
              <a:buAutoNum type="arabicPeriod" startAt="3"/>
            </a:pPr>
            <a:r>
              <a:rPr lang="fa-IR" b="1" dirty="0">
                <a:solidFill>
                  <a:prstClr val="black"/>
                </a:solidFill>
              </a:rPr>
              <a:t>نقش </a:t>
            </a:r>
            <a:r>
              <a:rPr lang="fa-IR" b="1" dirty="0" smtClean="0">
                <a:solidFill>
                  <a:prstClr val="black"/>
                </a:solidFill>
              </a:rPr>
              <a:t>مربی</a:t>
            </a:r>
          </a:p>
          <a:p>
            <a:pPr lvl="0" algn="r" rtl="1">
              <a:lnSpc>
                <a:spcPct val="150000"/>
              </a:lnSpc>
            </a:pPr>
            <a:r>
              <a:rPr lang="fa-IR" dirty="0" smtClean="0">
                <a:solidFill>
                  <a:prstClr val="black"/>
                </a:solidFill>
              </a:rPr>
              <a:t>با توجه به اینکه ت و ت در این مکتب کودک محور است، مربی تنها راهنما، تسهیل گر و هدایت کننده است</a:t>
            </a:r>
          </a:p>
          <a:p>
            <a:pPr lvl="0" algn="r" rtl="1">
              <a:lnSpc>
                <a:spcPct val="150000"/>
              </a:lnSpc>
            </a:pPr>
            <a:r>
              <a:rPr lang="fa-IR" dirty="0" smtClean="0">
                <a:solidFill>
                  <a:prstClr val="black"/>
                </a:solidFill>
              </a:rPr>
              <a:t>مربی نباید ایده ها، هدفها و ارزشهای خودش را به افراد تحمیل کند</a:t>
            </a:r>
          </a:p>
          <a:p>
            <a:pPr lvl="0" algn="r" rtl="1">
              <a:lnSpc>
                <a:spcPct val="150000"/>
              </a:lnSpc>
            </a:pPr>
            <a:r>
              <a:rPr lang="fa-IR" dirty="0" smtClean="0">
                <a:solidFill>
                  <a:prstClr val="black"/>
                </a:solidFill>
              </a:rPr>
              <a:t>معلم از اجباردر یادگیری خودداری کرده و به طور غیرمستقیم افراد را به یادگیری ترغیب میکند</a:t>
            </a:r>
          </a:p>
          <a:p>
            <a:pPr lvl="0" algn="r" rtl="1">
              <a:lnSpc>
                <a:spcPct val="150000"/>
              </a:lnSpc>
            </a:pPr>
            <a:r>
              <a:rPr lang="fa-IR" dirty="0" smtClean="0">
                <a:solidFill>
                  <a:prstClr val="black"/>
                </a:solidFill>
              </a:rPr>
              <a:t>مربی باید موقعیتی ایجاد کند تا افراد با خودشان ارتباط برقرار کرده و به خودآگاهی برسند (نسبت به خود و استعدادهای اصیل خود آگاهی یابند)</a:t>
            </a:r>
          </a:p>
          <a:p>
            <a:pPr lvl="0" algn="r" rtl="1">
              <a:lnSpc>
                <a:spcPct val="150000"/>
              </a:lnSpc>
            </a:pPr>
            <a:r>
              <a:rPr lang="fa-IR" dirty="0" smtClean="0">
                <a:solidFill>
                  <a:prstClr val="black"/>
                </a:solidFill>
              </a:rPr>
              <a:t>مربی باید درصدد برقراری رابطه انسانی شخصی (من - تو) با متربیان باشد</a:t>
            </a:r>
          </a:p>
          <a:p>
            <a:pPr lvl="0" algn="r" rtl="1">
              <a:lnSpc>
                <a:spcPct val="150000"/>
              </a:lnSpc>
            </a:pPr>
            <a:r>
              <a:rPr lang="fa-IR" dirty="0" smtClean="0">
                <a:solidFill>
                  <a:prstClr val="black"/>
                </a:solidFill>
              </a:rPr>
              <a:t>معلم محرک لازم را برای رشد و تعالی ارزشهای اخلاقی (که ریشه در انتخاب فردی دارند) در افراد ایجاد می کند</a:t>
            </a:r>
            <a:endParaRPr lang="fa-IR" dirty="0">
              <a:solidFill>
                <a:prstClr val="black"/>
              </a:solidFill>
            </a:endParaRPr>
          </a:p>
          <a:p>
            <a:pPr marL="457200" indent="-457200" algn="r" rtl="1">
              <a:buFont typeface="+mj-lt"/>
              <a:buAutoNum type="arabicPeriod"/>
            </a:pPr>
            <a:endParaRPr lang="en-US" dirty="0"/>
          </a:p>
        </p:txBody>
      </p:sp>
    </p:spTree>
    <p:extLst>
      <p:ext uri="{BB962C8B-B14F-4D97-AF65-F5344CB8AC3E}">
        <p14:creationId xmlns:p14="http://schemas.microsoft.com/office/powerpoint/2010/main" val="191813954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6632"/>
          </a:xfrm>
        </p:spPr>
        <p:txBody>
          <a:bodyPr/>
          <a:lstStyle/>
          <a:p>
            <a:endParaRPr lang="en-US" dirty="0"/>
          </a:p>
        </p:txBody>
      </p:sp>
      <p:sp>
        <p:nvSpPr>
          <p:cNvPr id="3" name="Content Placeholder 2"/>
          <p:cNvSpPr>
            <a:spLocks noGrp="1"/>
          </p:cNvSpPr>
          <p:nvPr>
            <p:ph idx="1"/>
          </p:nvPr>
        </p:nvSpPr>
        <p:spPr>
          <a:xfrm>
            <a:off x="107504" y="116632"/>
            <a:ext cx="8856984" cy="6741368"/>
          </a:xfrm>
        </p:spPr>
        <p:txBody>
          <a:bodyPr>
            <a:normAutofit lnSpcReduction="10000"/>
          </a:bodyPr>
          <a:lstStyle/>
          <a:p>
            <a:pPr marL="457200" lvl="0" indent="-457200" algn="r" rtl="1">
              <a:lnSpc>
                <a:spcPct val="150000"/>
              </a:lnSpc>
              <a:buFont typeface="+mj-lt"/>
              <a:buAutoNum type="arabicPeriod" startAt="4"/>
            </a:pPr>
            <a:r>
              <a:rPr lang="fa-IR" b="1" dirty="0">
                <a:solidFill>
                  <a:prstClr val="black"/>
                </a:solidFill>
              </a:rPr>
              <a:t>روش تدریس</a:t>
            </a:r>
          </a:p>
          <a:p>
            <a:pPr algn="r" rtl="1">
              <a:lnSpc>
                <a:spcPct val="150000"/>
              </a:lnSpc>
            </a:pPr>
            <a:r>
              <a:rPr lang="fa-IR" dirty="0" smtClean="0">
                <a:solidFill>
                  <a:schemeClr val="tx1"/>
                </a:solidFill>
              </a:rPr>
              <a:t>با توجه به رعایت تفاوتهای فردی و پرهیز از استانداردسازی و رد هرگونه آموزش یکسان برای تمامی افراد، روشهای متنوعی بکار می گیرند</a:t>
            </a:r>
          </a:p>
          <a:p>
            <a:pPr algn="r" rtl="1">
              <a:lnSpc>
                <a:spcPct val="150000"/>
              </a:lnSpc>
            </a:pPr>
            <a:r>
              <a:rPr lang="fa-IR" dirty="0" smtClean="0">
                <a:solidFill>
                  <a:schemeClr val="tx1"/>
                </a:solidFill>
              </a:rPr>
              <a:t>بکارگیری روشهایی که به شاگردان اجازه می دهد هر کدام به عنوان یک فرد نقش مثبتی در شکل دادن به زندگی خودشان به عهده بگیرند</a:t>
            </a:r>
          </a:p>
          <a:p>
            <a:pPr algn="r" rtl="1">
              <a:lnSpc>
                <a:spcPct val="150000"/>
              </a:lnSpc>
            </a:pPr>
            <a:r>
              <a:rPr lang="fa-IR" dirty="0" smtClean="0">
                <a:solidFill>
                  <a:schemeClr val="tx1"/>
                </a:solidFill>
              </a:rPr>
              <a:t>رد هر گونه روش آموزشی گروهی و یکسان برای تمامی افراد</a:t>
            </a:r>
          </a:p>
          <a:p>
            <a:pPr algn="r" rtl="1">
              <a:lnSpc>
                <a:spcPct val="150000"/>
              </a:lnSpc>
            </a:pPr>
            <a:r>
              <a:rPr lang="fa-IR" dirty="0" smtClean="0">
                <a:solidFill>
                  <a:schemeClr val="tx1"/>
                </a:solidFill>
              </a:rPr>
              <a:t>ایجاد محیط آزاد در فضای باز آموزشی با تاکید بر یادگیری خودانگیخته و خودآموزی</a:t>
            </a:r>
          </a:p>
          <a:p>
            <a:pPr algn="r" rtl="1">
              <a:lnSpc>
                <a:spcPct val="150000"/>
              </a:lnSpc>
            </a:pPr>
            <a:r>
              <a:rPr lang="fa-IR" dirty="0" smtClean="0">
                <a:solidFill>
                  <a:schemeClr val="tx1"/>
                </a:solidFill>
              </a:rPr>
              <a:t>بهترین روش روش دیالکتیک سقراطی با این هدف که با طرح سوالها توسط معلم شاگردان آگاهی لازم را نسبت به شرایط زندگی خویش کسب کنند. این روش زمینه ایجاد خلاقیت را فراهم میکند اگر در محیط آزاد با توجه به علائق افراد انجام شود</a:t>
            </a:r>
          </a:p>
          <a:p>
            <a:pPr algn="r" rtl="1">
              <a:lnSpc>
                <a:spcPct val="150000"/>
              </a:lnSpc>
            </a:pPr>
            <a:r>
              <a:rPr lang="fa-IR" dirty="0" smtClean="0">
                <a:solidFill>
                  <a:schemeClr val="tx1"/>
                </a:solidFill>
              </a:rPr>
              <a:t>اندیشه «آموزش و پرورش باز» و «مدرسه زدایی» از نظر هستی گرایان مطلوب است</a:t>
            </a:r>
          </a:p>
          <a:p>
            <a:pPr algn="r" rtl="1">
              <a:lnSpc>
                <a:spcPct val="150000"/>
              </a:lnSpc>
            </a:pPr>
            <a:endParaRPr lang="en-US" dirty="0">
              <a:solidFill>
                <a:schemeClr val="tx1"/>
              </a:solidFill>
            </a:endParaRPr>
          </a:p>
        </p:txBody>
      </p:sp>
    </p:spTree>
    <p:extLst>
      <p:ext uri="{BB962C8B-B14F-4D97-AF65-F5344CB8AC3E}">
        <p14:creationId xmlns:p14="http://schemas.microsoft.com/office/powerpoint/2010/main" val="250078584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88640"/>
          </a:xfrm>
        </p:spPr>
        <p:txBody>
          <a:bodyPr/>
          <a:lstStyle/>
          <a:p>
            <a:endParaRPr lang="en-US" dirty="0"/>
          </a:p>
        </p:txBody>
      </p:sp>
      <p:sp>
        <p:nvSpPr>
          <p:cNvPr id="3" name="Content Placeholder 2"/>
          <p:cNvSpPr>
            <a:spLocks noGrp="1"/>
          </p:cNvSpPr>
          <p:nvPr>
            <p:ph idx="1"/>
          </p:nvPr>
        </p:nvSpPr>
        <p:spPr>
          <a:xfrm>
            <a:off x="0" y="0"/>
            <a:ext cx="9144000" cy="6741368"/>
          </a:xfrm>
        </p:spPr>
        <p:txBody>
          <a:bodyPr/>
          <a:lstStyle/>
          <a:p>
            <a:pPr lvl="0" algn="r" rtl="1">
              <a:lnSpc>
                <a:spcPct val="150000"/>
              </a:lnSpc>
            </a:pPr>
            <a:r>
              <a:rPr lang="fa-IR" b="1" dirty="0">
                <a:solidFill>
                  <a:prstClr val="black"/>
                </a:solidFill>
              </a:rPr>
              <a:t>نقد و ارزیابی </a:t>
            </a:r>
            <a:r>
              <a:rPr lang="fa-IR" b="1" dirty="0" smtClean="0">
                <a:solidFill>
                  <a:prstClr val="black"/>
                </a:solidFill>
              </a:rPr>
              <a:t>اگزیستانسیالیسم</a:t>
            </a:r>
            <a:endParaRPr lang="fa-IR" b="1" dirty="0">
              <a:solidFill>
                <a:prstClr val="black"/>
              </a:solidFill>
            </a:endParaRPr>
          </a:p>
          <a:p>
            <a:pPr marL="171450" lvl="0" indent="0" algn="r" rtl="1">
              <a:lnSpc>
                <a:spcPct val="150000"/>
              </a:lnSpc>
              <a:buNone/>
            </a:pPr>
            <a:r>
              <a:rPr lang="fa-IR" dirty="0">
                <a:solidFill>
                  <a:prstClr val="black"/>
                </a:solidFill>
              </a:rPr>
              <a:t>نقاط مثبت این مکتب</a:t>
            </a:r>
            <a:r>
              <a:rPr lang="fa-IR" dirty="0" smtClean="0">
                <a:solidFill>
                  <a:prstClr val="black"/>
                </a:solidFill>
              </a:rPr>
              <a:t>:</a:t>
            </a:r>
          </a:p>
          <a:p>
            <a:pPr marL="514350" lvl="0" algn="r" rtl="1">
              <a:lnSpc>
                <a:spcPct val="150000"/>
              </a:lnSpc>
            </a:pPr>
            <a:r>
              <a:rPr lang="fa-IR" dirty="0" smtClean="0">
                <a:solidFill>
                  <a:prstClr val="black"/>
                </a:solidFill>
              </a:rPr>
              <a:t>در قرن 21 که انسان غرق در مادیگرایی و پیشرفتهای مادی و صنعتی شده بود، فلسفه هستی گرایی باعث رشد همه جانبه انسان و فردیت او شده است</a:t>
            </a:r>
          </a:p>
          <a:p>
            <a:pPr marL="514350" lvl="0" algn="r" rtl="1">
              <a:lnSpc>
                <a:spcPct val="150000"/>
              </a:lnSpc>
            </a:pPr>
            <a:r>
              <a:rPr lang="fa-IR" dirty="0" smtClean="0">
                <a:solidFill>
                  <a:prstClr val="black"/>
                </a:solidFill>
              </a:rPr>
              <a:t>هستی گرایی به فرد  برای یک زندگی ساده از طریق پرورش او به یک انسان کامل کمک می‌کند</a:t>
            </a:r>
          </a:p>
          <a:p>
            <a:pPr marL="514350" lvl="0" algn="r" rtl="1">
              <a:lnSpc>
                <a:spcPct val="150000"/>
              </a:lnSpc>
            </a:pPr>
            <a:r>
              <a:rPr lang="fa-IR" dirty="0" smtClean="0">
                <a:solidFill>
                  <a:prstClr val="black"/>
                </a:solidFill>
              </a:rPr>
              <a:t>انسانها را از قید و بندهای حاصل از فلسفه های مختلف و دنیای مقوله بندی شده آنها نجات می‌دهد</a:t>
            </a:r>
          </a:p>
          <a:p>
            <a:pPr marL="514350" lvl="0" algn="r" rtl="1">
              <a:lnSpc>
                <a:spcPct val="150000"/>
              </a:lnSpc>
            </a:pPr>
            <a:r>
              <a:rPr lang="fa-IR" dirty="0" smtClean="0">
                <a:solidFill>
                  <a:prstClr val="black"/>
                </a:solidFill>
              </a:rPr>
              <a:t>تاکید بر ذهنیت انسان، آزادی فرد و مسئولیت شخصی</a:t>
            </a:r>
          </a:p>
          <a:p>
            <a:pPr marL="514350" lvl="0" algn="r" rtl="1">
              <a:lnSpc>
                <a:spcPct val="150000"/>
              </a:lnSpc>
            </a:pPr>
            <a:r>
              <a:rPr lang="fa-IR" dirty="0" smtClean="0">
                <a:solidFill>
                  <a:prstClr val="black"/>
                </a:solidFill>
              </a:rPr>
              <a:t>هویت از دست رفته فردی انسانها را احیا کرده و آموزش و پرورش تحمیلی را مورد انتقاد قرار می‌دهند و نظام پرورشی کلاس باز را پیشنهاد می‌دهد</a:t>
            </a:r>
          </a:p>
          <a:p>
            <a:pPr marL="514350" lvl="0" algn="r" rtl="1">
              <a:lnSpc>
                <a:spcPct val="150000"/>
              </a:lnSpc>
            </a:pPr>
            <a:endParaRPr lang="fa-IR" dirty="0" smtClean="0">
              <a:solidFill>
                <a:prstClr val="black"/>
              </a:solidFill>
            </a:endParaRPr>
          </a:p>
          <a:p>
            <a:pPr marL="171450" lvl="0" indent="0" algn="r" rtl="1">
              <a:lnSpc>
                <a:spcPct val="150000"/>
              </a:lnSpc>
              <a:buNone/>
            </a:pPr>
            <a:endParaRPr lang="fa-IR" dirty="0">
              <a:solidFill>
                <a:prstClr val="black"/>
              </a:solidFill>
            </a:endParaRPr>
          </a:p>
          <a:p>
            <a:pPr algn="r" rtl="1"/>
            <a:endParaRPr lang="en-US" dirty="0"/>
          </a:p>
        </p:txBody>
      </p:sp>
    </p:spTree>
    <p:extLst>
      <p:ext uri="{BB962C8B-B14F-4D97-AF65-F5344CB8AC3E}">
        <p14:creationId xmlns:p14="http://schemas.microsoft.com/office/powerpoint/2010/main" val="277812567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179512" y="548680"/>
            <a:ext cx="8640960" cy="6120680"/>
          </a:xfrm>
        </p:spPr>
        <p:txBody>
          <a:bodyPr/>
          <a:lstStyle/>
          <a:p>
            <a:pPr marL="0" indent="0" algn="r" rtl="1">
              <a:lnSpc>
                <a:spcPct val="150000"/>
              </a:lnSpc>
              <a:buNone/>
            </a:pPr>
            <a:r>
              <a:rPr lang="fa-IR" dirty="0">
                <a:solidFill>
                  <a:schemeClr val="tx1"/>
                </a:solidFill>
              </a:rPr>
              <a:t>نقاط منفی این مکتب</a:t>
            </a:r>
            <a:r>
              <a:rPr lang="fa-IR" dirty="0" smtClean="0">
                <a:solidFill>
                  <a:schemeClr val="tx1"/>
                </a:solidFill>
              </a:rPr>
              <a:t>:</a:t>
            </a:r>
          </a:p>
          <a:p>
            <a:pPr algn="r" rtl="1">
              <a:lnSpc>
                <a:spcPct val="150000"/>
              </a:lnSpc>
            </a:pPr>
            <a:r>
              <a:rPr lang="fa-IR" dirty="0" smtClean="0">
                <a:solidFill>
                  <a:schemeClr val="tx1"/>
                </a:solidFill>
              </a:rPr>
              <a:t>هدف تربیتی تک بعدی مانند طبیعت گرایی و پندارگرایی </a:t>
            </a:r>
          </a:p>
          <a:p>
            <a:pPr algn="r" rtl="1">
              <a:lnSpc>
                <a:spcPct val="150000"/>
              </a:lnSpc>
            </a:pPr>
            <a:r>
              <a:rPr lang="fa-IR" dirty="0" smtClean="0">
                <a:solidFill>
                  <a:schemeClr val="tx1"/>
                </a:solidFill>
              </a:rPr>
              <a:t>تاکید بر علوم انسانی، هنر و ادبیات و غفلت از علم و تکنولوژی </a:t>
            </a:r>
          </a:p>
          <a:p>
            <a:pPr algn="r" rtl="1">
              <a:lnSpc>
                <a:spcPct val="150000"/>
              </a:lnSpc>
            </a:pPr>
            <a:r>
              <a:rPr lang="fa-IR" dirty="0">
                <a:solidFill>
                  <a:schemeClr val="tx1"/>
                </a:solidFill>
              </a:rPr>
              <a:t>افراط در بیان آزادی انسان (آزادی مطلق)، تاکید زیاد بر ذهنیت و غفلت از عینیت</a:t>
            </a:r>
          </a:p>
          <a:p>
            <a:pPr algn="r" rtl="1">
              <a:lnSpc>
                <a:spcPct val="150000"/>
              </a:lnSpc>
            </a:pPr>
            <a:r>
              <a:rPr lang="fa-IR" dirty="0" smtClean="0">
                <a:solidFill>
                  <a:schemeClr val="tx1"/>
                </a:solidFill>
              </a:rPr>
              <a:t>در بحث درستی ارزشها با شکست مواجه شده است</a:t>
            </a:r>
          </a:p>
          <a:p>
            <a:pPr algn="r" rtl="1">
              <a:lnSpc>
                <a:spcPct val="150000"/>
              </a:lnSpc>
            </a:pPr>
            <a:r>
              <a:rPr lang="fa-IR" dirty="0" smtClean="0">
                <a:solidFill>
                  <a:schemeClr val="tx1"/>
                </a:solidFill>
              </a:rPr>
              <a:t>با طرح مسائلی چون  انکار وجود خدا، بی هدفی نظام هستی و تقلیل معنای مرگ در حد یک واقعه طبیعی، نمی تواند تمام ابعاد تعلیم و تربیت را برای انسان مورد توجه قرار دهد</a:t>
            </a:r>
          </a:p>
          <a:p>
            <a:pPr algn="r" rtl="1">
              <a:lnSpc>
                <a:spcPct val="150000"/>
              </a:lnSpc>
            </a:pPr>
            <a:endParaRPr lang="fa-IR" dirty="0">
              <a:solidFill>
                <a:schemeClr val="tx1"/>
              </a:solidFill>
            </a:endParaRPr>
          </a:p>
          <a:p>
            <a:pPr marL="0" indent="0" algn="r" rtl="1">
              <a:lnSpc>
                <a:spcPct val="150000"/>
              </a:lnSpc>
              <a:buNone/>
            </a:pPr>
            <a:endParaRPr lang="en-GB" dirty="0"/>
          </a:p>
        </p:txBody>
      </p:sp>
    </p:spTree>
    <p:extLst>
      <p:ext uri="{BB962C8B-B14F-4D97-AF65-F5344CB8AC3E}">
        <p14:creationId xmlns:p14="http://schemas.microsoft.com/office/powerpoint/2010/main" val="186353369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8784976" cy="908720"/>
          </a:xfrm>
        </p:spPr>
        <p:txBody>
          <a:bodyPr/>
          <a:lstStyle/>
          <a:p>
            <a:r>
              <a:rPr lang="fa-IR" dirty="0">
                <a:solidFill>
                  <a:srgbClr val="2F5897"/>
                </a:solidFill>
                <a:cs typeface="Times New Roman"/>
              </a:rPr>
              <a:t>مکتب </a:t>
            </a:r>
            <a:r>
              <a:rPr lang="fa-IR" dirty="0" smtClean="0">
                <a:solidFill>
                  <a:srgbClr val="2F5897"/>
                </a:solidFill>
                <a:cs typeface="Times New Roman"/>
              </a:rPr>
              <a:t>پست مدرنیسم (پسانوگرایی</a:t>
            </a:r>
            <a:r>
              <a:rPr lang="fa-IR" dirty="0">
                <a:solidFill>
                  <a:srgbClr val="2F5897"/>
                </a:solidFill>
                <a:cs typeface="Times New Roman"/>
              </a:rPr>
              <a:t>)</a:t>
            </a:r>
            <a:endParaRPr lang="en-GB" dirty="0"/>
          </a:p>
        </p:txBody>
      </p:sp>
      <p:sp>
        <p:nvSpPr>
          <p:cNvPr id="3" name="Content Placeholder 2"/>
          <p:cNvSpPr>
            <a:spLocks noGrp="1"/>
          </p:cNvSpPr>
          <p:nvPr>
            <p:ph idx="1"/>
          </p:nvPr>
        </p:nvSpPr>
        <p:spPr>
          <a:xfrm>
            <a:off x="107504" y="1196752"/>
            <a:ext cx="8784976" cy="5472608"/>
          </a:xfrm>
        </p:spPr>
        <p:txBody>
          <a:bodyPr>
            <a:normAutofit lnSpcReduction="10000"/>
          </a:bodyPr>
          <a:lstStyle/>
          <a:p>
            <a:pPr marL="0" indent="0" algn="r" rtl="1">
              <a:lnSpc>
                <a:spcPct val="150000"/>
              </a:lnSpc>
              <a:buNone/>
            </a:pPr>
            <a:r>
              <a:rPr lang="fa-IR" dirty="0" smtClean="0">
                <a:solidFill>
                  <a:schemeClr val="tx1"/>
                </a:solidFill>
              </a:rPr>
              <a:t>سنت گرایی          مدرنیسم (نوگرایی)          پست مدرنیسم (فرانوگرایی)</a:t>
            </a:r>
          </a:p>
          <a:p>
            <a:pPr algn="r" rtl="1">
              <a:lnSpc>
                <a:spcPct val="150000"/>
              </a:lnSpc>
            </a:pPr>
            <a:r>
              <a:rPr lang="fa-IR" dirty="0" smtClean="0">
                <a:solidFill>
                  <a:schemeClr val="tx1"/>
                </a:solidFill>
              </a:rPr>
              <a:t>سنت گرایی: یا گذشته گرایی، معتبر بودن اعتقادات مذهبی مبتنی بر وحی، حفظ سنتها و محترم شمردن آنها حتی اگر عقلا توجیه پذیر نباشند، دوران حکومت کلیسا بر مردم</a:t>
            </a:r>
          </a:p>
          <a:p>
            <a:pPr marL="0" indent="0" algn="r" rtl="1">
              <a:lnSpc>
                <a:spcPct val="150000"/>
              </a:lnSpc>
              <a:buNone/>
            </a:pPr>
            <a:r>
              <a:rPr lang="fa-IR" dirty="0" smtClean="0">
                <a:solidFill>
                  <a:schemeClr val="tx1"/>
                </a:solidFill>
              </a:rPr>
              <a:t> </a:t>
            </a:r>
          </a:p>
          <a:p>
            <a:pPr algn="r" rtl="1">
              <a:lnSpc>
                <a:spcPct val="150000"/>
              </a:lnSpc>
            </a:pPr>
            <a:r>
              <a:rPr lang="fa-IR" dirty="0" smtClean="0">
                <a:solidFill>
                  <a:schemeClr val="tx1"/>
                </a:solidFill>
              </a:rPr>
              <a:t>مدرنیسم: توجه به زمان حال و رهایی از قید وبندهای سنت، نقطه مقابل گذشته گرایی، توجه به نوآوری، ابداع و خلاقیت، دنیایی علمی و متاثر از عصر روشنگری با تکیه بر عقل، دوران انسان گرایی، آزادی خواهی، عقل گرایی و دین گریزی، تاکید بر تربیت انسان آزاد، متخصص و متمدن با تکیه بر علوم تجربی و فنی مبتنی بر حس گرایی، تجربه گرایی و عقلانیت،  قرون 16 و 17 همزمان با انقلاب صنعتی و علمی و دوره رنسانس</a:t>
            </a:r>
            <a:endParaRPr lang="en-GB" dirty="0">
              <a:solidFill>
                <a:schemeClr val="tx1"/>
              </a:solidFill>
            </a:endParaRPr>
          </a:p>
        </p:txBody>
      </p:sp>
      <p:cxnSp>
        <p:nvCxnSpPr>
          <p:cNvPr id="5" name="Straight Arrow Connector 4"/>
          <p:cNvCxnSpPr/>
          <p:nvPr/>
        </p:nvCxnSpPr>
        <p:spPr>
          <a:xfrm flipH="1">
            <a:off x="7020272" y="1556792"/>
            <a:ext cx="576064"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flipH="1">
            <a:off x="4355976" y="1556792"/>
            <a:ext cx="64807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545317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363272" cy="116632"/>
          </a:xfrm>
        </p:spPr>
        <p:txBody>
          <a:bodyPr/>
          <a:lstStyle/>
          <a:p>
            <a:endParaRPr lang="en-GB" dirty="0"/>
          </a:p>
        </p:txBody>
      </p:sp>
      <p:sp>
        <p:nvSpPr>
          <p:cNvPr id="3" name="Content Placeholder 2"/>
          <p:cNvSpPr>
            <a:spLocks noGrp="1"/>
          </p:cNvSpPr>
          <p:nvPr>
            <p:ph idx="1"/>
          </p:nvPr>
        </p:nvSpPr>
        <p:spPr>
          <a:xfrm>
            <a:off x="179512" y="374191"/>
            <a:ext cx="8712968" cy="6480720"/>
          </a:xfrm>
        </p:spPr>
        <p:txBody>
          <a:bodyPr>
            <a:normAutofit lnSpcReduction="10000"/>
          </a:bodyPr>
          <a:lstStyle/>
          <a:p>
            <a:pPr algn="r" rtl="1">
              <a:lnSpc>
                <a:spcPct val="150000"/>
              </a:lnSpc>
            </a:pPr>
            <a:r>
              <a:rPr lang="fa-IR" dirty="0" smtClean="0">
                <a:solidFill>
                  <a:schemeClr val="tx1"/>
                </a:solidFill>
              </a:rPr>
              <a:t>پست مدرنیسم:</a:t>
            </a:r>
            <a:r>
              <a:rPr lang="en-GB" dirty="0" smtClean="0">
                <a:solidFill>
                  <a:schemeClr val="tx1"/>
                </a:solidFill>
              </a:rPr>
              <a:t> </a:t>
            </a:r>
            <a:r>
              <a:rPr lang="fa-IR" dirty="0" smtClean="0">
                <a:solidFill>
                  <a:schemeClr val="tx1"/>
                </a:solidFill>
              </a:rPr>
              <a:t>با شک به مدرنیسم و بازنگری آن آغاز شد و نه تنها در فلسفه در حوزه های دیگر چون معماری، هنرهای ترسیمی، موسیقی و ادبیات وارد شد. معتقد به تنوع، تعدد و تکثر، محدودیت و نسبی گرایی است و با عبارات کلانی که مدرنیسم مطرح کرد مانند دین، علم، قطعیت، یکنواختی، مطلقیت، حتمیت، ثبات دائمی و وحدت دائمی مخالفت کرد. در قرن 20 توسط  فیلسوفانی مانند لیوتار، فوکو و دریدا مطرح شد.</a:t>
            </a:r>
          </a:p>
          <a:p>
            <a:pPr marL="0" indent="0" algn="r" rtl="1">
              <a:lnSpc>
                <a:spcPct val="150000"/>
              </a:lnSpc>
              <a:buNone/>
            </a:pPr>
            <a:r>
              <a:rPr lang="fa-IR" dirty="0" smtClean="0">
                <a:solidFill>
                  <a:schemeClr val="tx1"/>
                </a:solidFill>
              </a:rPr>
              <a:t>از اصول این مکتب به این موارد میتوان اشاره کرد:</a:t>
            </a:r>
          </a:p>
          <a:p>
            <a:pPr algn="r" rtl="1">
              <a:lnSpc>
                <a:spcPct val="150000"/>
              </a:lnSpc>
            </a:pPr>
            <a:r>
              <a:rPr lang="fa-IR" dirty="0" smtClean="0">
                <a:solidFill>
                  <a:schemeClr val="tx1"/>
                </a:solidFill>
              </a:rPr>
              <a:t>رد هرگونه حقیقت نهایی و مطلق و اعتقاد به حقیقت نسبی</a:t>
            </a:r>
          </a:p>
          <a:p>
            <a:pPr algn="r" rtl="1">
              <a:lnSpc>
                <a:spcPct val="150000"/>
              </a:lnSpc>
            </a:pPr>
            <a:r>
              <a:rPr lang="fa-IR" dirty="0" smtClean="0">
                <a:solidFill>
                  <a:schemeClr val="tx1"/>
                </a:solidFill>
              </a:rPr>
              <a:t>رد علم گرایی، عقل گرایی و عینیت گرایی</a:t>
            </a:r>
          </a:p>
          <a:p>
            <a:pPr algn="r" rtl="1">
              <a:lnSpc>
                <a:spcPct val="150000"/>
              </a:lnSpc>
            </a:pPr>
            <a:r>
              <a:rPr lang="fa-IR" dirty="0" smtClean="0">
                <a:solidFill>
                  <a:schemeClr val="tx1"/>
                </a:solidFill>
              </a:rPr>
              <a:t>رد فراداستانهای (</a:t>
            </a:r>
            <a:r>
              <a:rPr lang="en-GB" dirty="0" smtClean="0">
                <a:solidFill>
                  <a:schemeClr val="tx1"/>
                </a:solidFill>
              </a:rPr>
              <a:t>Metanarratives</a:t>
            </a:r>
            <a:r>
              <a:rPr lang="fa-IR" dirty="0" smtClean="0">
                <a:solidFill>
                  <a:schemeClr val="tx1"/>
                </a:solidFill>
              </a:rPr>
              <a:t>)  متافیزیکی، دینی، اخلاقی</a:t>
            </a:r>
          </a:p>
          <a:p>
            <a:pPr algn="r" rtl="1">
              <a:lnSpc>
                <a:spcPct val="150000"/>
              </a:lnSpc>
            </a:pPr>
            <a:r>
              <a:rPr lang="fa-IR" dirty="0" smtClean="0">
                <a:solidFill>
                  <a:schemeClr val="tx1"/>
                </a:solidFill>
              </a:rPr>
              <a:t>رد ساختارهای زبانی جهانشمول و حکایت کننده از واقعیت عینی</a:t>
            </a:r>
          </a:p>
          <a:p>
            <a:pPr algn="r" rtl="1">
              <a:lnSpc>
                <a:spcPct val="150000"/>
              </a:lnSpc>
            </a:pPr>
            <a:endParaRPr lang="fa-IR" dirty="0" smtClean="0">
              <a:solidFill>
                <a:schemeClr val="tx1"/>
              </a:solidFill>
            </a:endParaRP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3962616181"/>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188640"/>
          </a:xfrm>
        </p:spPr>
        <p:txBody>
          <a:bodyPr/>
          <a:lstStyle/>
          <a:p>
            <a:endParaRPr lang="en-GB" dirty="0"/>
          </a:p>
        </p:txBody>
      </p:sp>
      <p:sp>
        <p:nvSpPr>
          <p:cNvPr id="3" name="Content Placeholder 2"/>
          <p:cNvSpPr>
            <a:spLocks noGrp="1"/>
          </p:cNvSpPr>
          <p:nvPr>
            <p:ph idx="1"/>
          </p:nvPr>
        </p:nvSpPr>
        <p:spPr>
          <a:xfrm>
            <a:off x="107504" y="548680"/>
            <a:ext cx="8712968" cy="6120680"/>
          </a:xfrm>
        </p:spPr>
        <p:txBody>
          <a:bodyPr/>
          <a:lstStyle/>
          <a:p>
            <a:pPr algn="r" rtl="1">
              <a:lnSpc>
                <a:spcPct val="150000"/>
              </a:lnSpc>
            </a:pPr>
            <a:r>
              <a:rPr lang="fa-IR" dirty="0" smtClean="0">
                <a:solidFill>
                  <a:schemeClr val="tx1"/>
                </a:solidFill>
              </a:rPr>
              <a:t>خارج کردن انسان از فاعل شناسایی واقعیتها</a:t>
            </a:r>
          </a:p>
          <a:p>
            <a:pPr algn="r" rtl="1">
              <a:lnSpc>
                <a:spcPct val="150000"/>
              </a:lnSpc>
            </a:pPr>
            <a:r>
              <a:rPr lang="fa-IR" dirty="0" smtClean="0">
                <a:solidFill>
                  <a:schemeClr val="tx1"/>
                </a:solidFill>
              </a:rPr>
              <a:t>توجه به «زبان»  بیش از عقل (جایگزین عقل)، توضیح اندیشه ها و ذهنیت انسان با زبان، خارج شدن زبان از حد ابزارارتباط و تبدیل آن به وسیله ذهنیت و اندیشه</a:t>
            </a:r>
          </a:p>
          <a:p>
            <a:pPr algn="r" rtl="1">
              <a:lnSpc>
                <a:spcPct val="150000"/>
              </a:lnSpc>
            </a:pPr>
            <a:r>
              <a:rPr lang="fa-IR" dirty="0" smtClean="0">
                <a:solidFill>
                  <a:schemeClr val="tx1"/>
                </a:solidFill>
              </a:rPr>
              <a:t>نفی کلی گرایی و نفی نگرش به جهان به مثابه کلیتی به هم پیوسته، منسجم و جهانشمول</a:t>
            </a:r>
          </a:p>
          <a:p>
            <a:pPr algn="r" rtl="1">
              <a:lnSpc>
                <a:spcPct val="150000"/>
              </a:lnSpc>
            </a:pPr>
            <a:r>
              <a:rPr lang="fa-IR" dirty="0" smtClean="0">
                <a:solidFill>
                  <a:schemeClr val="tx1"/>
                </a:solidFill>
              </a:rPr>
              <a:t>رد یکنواختی، بی تنوعی و جزمیت گرایی و به جای آن اعتقاد به تنوع، تعدد، تکثر (کثرت گرایی یا پلورالیسم)، چندگانگی فرهنگها، نژادها و قومیتها</a:t>
            </a:r>
          </a:p>
          <a:p>
            <a:pPr algn="r" rtl="1">
              <a:lnSpc>
                <a:spcPct val="150000"/>
              </a:lnSpc>
            </a:pPr>
            <a:r>
              <a:rPr lang="fa-IR" dirty="0" smtClean="0">
                <a:solidFill>
                  <a:schemeClr val="tx1"/>
                </a:solidFill>
              </a:rPr>
              <a:t>تاکید بر ارزشهایی مانند ضرورت تغییر و نوآوری، تحمل تضادها، فردیت، تمایز و تفاوت</a:t>
            </a:r>
          </a:p>
          <a:p>
            <a:pPr algn="r" rtl="1">
              <a:lnSpc>
                <a:spcPct val="150000"/>
              </a:lnSpc>
            </a:pPr>
            <a:endParaRPr lang="en-GB" dirty="0">
              <a:solidFill>
                <a:schemeClr val="tx1"/>
              </a:solidFill>
            </a:endParaRPr>
          </a:p>
        </p:txBody>
      </p:sp>
    </p:spTree>
    <p:extLst>
      <p:ext uri="{BB962C8B-B14F-4D97-AF65-F5344CB8AC3E}">
        <p14:creationId xmlns:p14="http://schemas.microsoft.com/office/powerpoint/2010/main" val="116907424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8147248" cy="980728"/>
          </a:xfrm>
        </p:spPr>
        <p:txBody>
          <a:bodyPr/>
          <a:lstStyle/>
          <a:p>
            <a:r>
              <a:rPr lang="fa-IR" dirty="0" smtClean="0">
                <a:cs typeface="+mn-cs"/>
              </a:rPr>
              <a:t>مبانی فلسفی پست مدرنیسم</a:t>
            </a:r>
            <a:endParaRPr lang="en-GB" dirty="0">
              <a:cs typeface="+mn-cs"/>
            </a:endParaRPr>
          </a:p>
        </p:txBody>
      </p:sp>
      <p:sp>
        <p:nvSpPr>
          <p:cNvPr id="3" name="Content Placeholder 2"/>
          <p:cNvSpPr>
            <a:spLocks noGrp="1"/>
          </p:cNvSpPr>
          <p:nvPr>
            <p:ph idx="1"/>
          </p:nvPr>
        </p:nvSpPr>
        <p:spPr>
          <a:xfrm>
            <a:off x="179512" y="980728"/>
            <a:ext cx="8784976" cy="5688632"/>
          </a:xfrm>
        </p:spPr>
        <p:txBody>
          <a:bodyPr/>
          <a:lstStyle/>
          <a:p>
            <a:pPr marL="457200" indent="-457200" algn="r" rtl="1">
              <a:lnSpc>
                <a:spcPct val="150000"/>
              </a:lnSpc>
              <a:buFont typeface="+mj-lt"/>
              <a:buAutoNum type="arabicPeriod"/>
            </a:pPr>
            <a:r>
              <a:rPr lang="fa-IR" b="1" dirty="0">
                <a:solidFill>
                  <a:schemeClr val="tx1"/>
                </a:solidFill>
              </a:rPr>
              <a:t>دیدگاههای هستی شناسی</a:t>
            </a:r>
          </a:p>
          <a:p>
            <a:pPr marL="442913" indent="-266700" algn="r" rtl="1">
              <a:lnSpc>
                <a:spcPct val="150000"/>
              </a:lnSpc>
            </a:pPr>
            <a:r>
              <a:rPr lang="fa-IR" dirty="0" smtClean="0">
                <a:solidFill>
                  <a:schemeClr val="tx1"/>
                </a:solidFill>
              </a:rPr>
              <a:t>اصرار بر کنار نهادن و پایان بخشیدن به متافیزیک، پرهیز از ورود به بحثهای متافیزیکی</a:t>
            </a:r>
          </a:p>
          <a:p>
            <a:pPr marL="442913" indent="-266700" algn="r" rtl="1">
              <a:lnSpc>
                <a:spcPct val="150000"/>
              </a:lnSpc>
            </a:pPr>
            <a:r>
              <a:rPr lang="fa-IR" dirty="0" smtClean="0">
                <a:solidFill>
                  <a:schemeClr val="tx1"/>
                </a:solidFill>
              </a:rPr>
              <a:t> نفی و انکار واقعیت عینی و مستقل، اعتقاد به واقعیت ساخته شده و مخلوق بشر</a:t>
            </a:r>
          </a:p>
          <a:p>
            <a:pPr marL="442913" indent="-266700" algn="r" rtl="1">
              <a:lnSpc>
                <a:spcPct val="150000"/>
              </a:lnSpc>
            </a:pPr>
            <a:r>
              <a:rPr lang="fa-IR" dirty="0" smtClean="0">
                <a:solidFill>
                  <a:schemeClr val="tx1"/>
                </a:solidFill>
              </a:rPr>
              <a:t>نفی واقعیتهای مطلق، جهانشمول، ثابت و پیشینی</a:t>
            </a:r>
          </a:p>
          <a:p>
            <a:pPr marL="442913" indent="-266700" algn="r" rtl="1">
              <a:lnSpc>
                <a:spcPct val="150000"/>
              </a:lnSpc>
            </a:pPr>
            <a:r>
              <a:rPr lang="fa-IR" dirty="0" smtClean="0">
                <a:solidFill>
                  <a:schemeClr val="tx1"/>
                </a:solidFill>
              </a:rPr>
              <a:t>نفی ماهیت یا طبیعت پایدار و جهانشمول بشری</a:t>
            </a:r>
          </a:p>
          <a:p>
            <a:pPr marL="442913" indent="-266700" algn="r" rtl="1">
              <a:lnSpc>
                <a:spcPct val="150000"/>
              </a:lnSpc>
            </a:pPr>
            <a:r>
              <a:rPr lang="fa-IR" dirty="0" smtClean="0">
                <a:solidFill>
                  <a:schemeClr val="tx1"/>
                </a:solidFill>
              </a:rPr>
              <a:t>اعتقاد به ساخته شدن خود (</a:t>
            </a:r>
            <a:r>
              <a:rPr lang="en-GB" dirty="0" smtClean="0">
                <a:solidFill>
                  <a:schemeClr val="tx1"/>
                </a:solidFill>
              </a:rPr>
              <a:t>self</a:t>
            </a:r>
            <a:r>
              <a:rPr lang="fa-IR" dirty="0" smtClean="0">
                <a:solidFill>
                  <a:schemeClr val="tx1"/>
                </a:solidFill>
              </a:rPr>
              <a:t>) بوسیله فرهنگ گروهی، محلی و اجتماعی، نفی خود یا من مستقل اخلاقی و عقلانی با ماهیت واحد و ثابت</a:t>
            </a:r>
            <a:endParaRPr lang="en-GB" dirty="0">
              <a:solidFill>
                <a:schemeClr val="tx1"/>
              </a:solidFill>
            </a:endParaRPr>
          </a:p>
        </p:txBody>
      </p:sp>
    </p:spTree>
    <p:extLst>
      <p:ext uri="{BB962C8B-B14F-4D97-AF65-F5344CB8AC3E}">
        <p14:creationId xmlns:p14="http://schemas.microsoft.com/office/powerpoint/2010/main" val="3689525337"/>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91264" cy="188640"/>
          </a:xfrm>
        </p:spPr>
        <p:txBody>
          <a:bodyPr/>
          <a:lstStyle/>
          <a:p>
            <a:endParaRPr lang="en-GB" dirty="0"/>
          </a:p>
        </p:txBody>
      </p:sp>
      <p:sp>
        <p:nvSpPr>
          <p:cNvPr id="3" name="Content Placeholder 2"/>
          <p:cNvSpPr>
            <a:spLocks noGrp="1"/>
          </p:cNvSpPr>
          <p:nvPr>
            <p:ph idx="1"/>
          </p:nvPr>
        </p:nvSpPr>
        <p:spPr>
          <a:xfrm>
            <a:off x="323528" y="116632"/>
            <a:ext cx="8496944" cy="6480720"/>
          </a:xfrm>
        </p:spPr>
        <p:txBody>
          <a:bodyPr>
            <a:normAutofit lnSpcReduction="10000"/>
          </a:bodyPr>
          <a:lstStyle/>
          <a:p>
            <a:pPr marL="457200" lvl="0" indent="-457200" algn="r" rtl="1">
              <a:lnSpc>
                <a:spcPct val="150000"/>
              </a:lnSpc>
              <a:buFont typeface="+mj-lt"/>
              <a:buAutoNum type="arabicPeriod" startAt="2"/>
            </a:pPr>
            <a:r>
              <a:rPr lang="fa-IR" b="1" dirty="0">
                <a:solidFill>
                  <a:prstClr val="black"/>
                </a:solidFill>
              </a:rPr>
              <a:t>دیدگاههای معرفت </a:t>
            </a:r>
            <a:r>
              <a:rPr lang="fa-IR" b="1" dirty="0" smtClean="0">
                <a:solidFill>
                  <a:prstClr val="black"/>
                </a:solidFill>
              </a:rPr>
              <a:t>شناسی</a:t>
            </a:r>
          </a:p>
          <a:p>
            <a:pPr marL="446088" algn="r" rtl="1">
              <a:lnSpc>
                <a:spcPct val="150000"/>
              </a:lnSpc>
            </a:pPr>
            <a:r>
              <a:rPr lang="fa-IR" dirty="0" smtClean="0">
                <a:solidFill>
                  <a:prstClr val="black"/>
                </a:solidFill>
              </a:rPr>
              <a:t>رد دانش عینی یا عینیت گرایی</a:t>
            </a:r>
            <a:endParaRPr lang="en-GB" dirty="0" smtClean="0">
              <a:solidFill>
                <a:prstClr val="black"/>
              </a:solidFill>
            </a:endParaRPr>
          </a:p>
          <a:p>
            <a:pPr marL="446088" algn="r" rtl="1">
              <a:lnSpc>
                <a:spcPct val="150000"/>
              </a:lnSpc>
            </a:pPr>
            <a:r>
              <a:rPr lang="fa-IR" dirty="0" smtClean="0">
                <a:solidFill>
                  <a:prstClr val="black"/>
                </a:solidFill>
              </a:rPr>
              <a:t>رد حقیقت مطلق، اعتقاد به حقایق محلی مبتنی بر مشاهدات عمومی</a:t>
            </a:r>
          </a:p>
          <a:p>
            <a:pPr marL="446088" algn="r" rtl="1">
              <a:lnSpc>
                <a:spcPct val="150000"/>
              </a:lnSpc>
            </a:pPr>
            <a:r>
              <a:rPr lang="fa-IR" dirty="0" smtClean="0">
                <a:solidFill>
                  <a:prstClr val="black"/>
                </a:solidFill>
              </a:rPr>
              <a:t>رد معرفت شناسی سنتی و به جای آن ترویج جامعی شناسی معرفت</a:t>
            </a:r>
          </a:p>
          <a:p>
            <a:pPr marL="446088" algn="r" rtl="1">
              <a:lnSpc>
                <a:spcPct val="150000"/>
              </a:lnSpc>
            </a:pPr>
            <a:r>
              <a:rPr lang="fa-IR" dirty="0" smtClean="0">
                <a:solidFill>
                  <a:prstClr val="black"/>
                </a:solidFill>
              </a:rPr>
              <a:t>رد معرفت شناسی دکارتی مبتنی بر «عامل» یا فاعل شناسایی که دانش ساز است و به جای آن پذیرفتن موضوع ساخته شده</a:t>
            </a:r>
          </a:p>
          <a:p>
            <a:pPr marL="446088" algn="r" rtl="1">
              <a:lnSpc>
                <a:spcPct val="150000"/>
              </a:lnSpc>
            </a:pPr>
            <a:r>
              <a:rPr lang="fa-IR" dirty="0" smtClean="0">
                <a:solidFill>
                  <a:prstClr val="black"/>
                </a:solidFill>
              </a:rPr>
              <a:t>رد دانش ابدی، جهانی و ثابت و اعتقاد به دانش متغیر و دانش بهتر (به جای بهترین دانش) و دانش احتمالی (به جای دانش یقینی)</a:t>
            </a:r>
          </a:p>
          <a:p>
            <a:pPr marL="446088" algn="r" rtl="1">
              <a:lnSpc>
                <a:spcPct val="150000"/>
              </a:lnSpc>
            </a:pPr>
            <a:r>
              <a:rPr lang="fa-IR" dirty="0" smtClean="0">
                <a:solidFill>
                  <a:prstClr val="black"/>
                </a:solidFill>
              </a:rPr>
              <a:t>نفی وجود هرگونه ارتباط ضروری میان زبان و جهان یا ذهن و عین </a:t>
            </a:r>
          </a:p>
          <a:p>
            <a:pPr marL="446088" algn="r" rtl="1">
              <a:lnSpc>
                <a:spcPct val="150000"/>
              </a:lnSpc>
            </a:pPr>
            <a:r>
              <a:rPr lang="fa-IR" dirty="0" smtClean="0">
                <a:solidFill>
                  <a:prstClr val="black"/>
                </a:solidFill>
              </a:rPr>
              <a:t>نفی مرزبندیهای میان رشته‌ های دانش بشری یا رشته های مجزا و به جای آن طرفداری از رویکرد میان رشته ای</a:t>
            </a:r>
          </a:p>
          <a:p>
            <a:pPr marL="446088" algn="r" rtl="1">
              <a:lnSpc>
                <a:spcPct val="150000"/>
              </a:lnSpc>
            </a:pPr>
            <a:endParaRPr lang="fa-IR" dirty="0">
              <a:solidFill>
                <a:prstClr val="black"/>
              </a:solidFill>
            </a:endParaRPr>
          </a:p>
        </p:txBody>
      </p:sp>
    </p:spTree>
    <p:extLst>
      <p:ext uri="{BB962C8B-B14F-4D97-AF65-F5344CB8AC3E}">
        <p14:creationId xmlns:p14="http://schemas.microsoft.com/office/powerpoint/2010/main" val="3209706610"/>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19256" cy="260648"/>
          </a:xfrm>
        </p:spPr>
        <p:txBody>
          <a:bodyPr/>
          <a:lstStyle/>
          <a:p>
            <a:endParaRPr lang="en-GB" dirty="0"/>
          </a:p>
        </p:txBody>
      </p:sp>
      <p:sp>
        <p:nvSpPr>
          <p:cNvPr id="3" name="Content Placeholder 2"/>
          <p:cNvSpPr>
            <a:spLocks noGrp="1"/>
          </p:cNvSpPr>
          <p:nvPr>
            <p:ph idx="1"/>
          </p:nvPr>
        </p:nvSpPr>
        <p:spPr>
          <a:xfrm>
            <a:off x="395536" y="692696"/>
            <a:ext cx="8208912" cy="5433467"/>
          </a:xfrm>
        </p:spPr>
        <p:txBody>
          <a:bodyPr/>
          <a:lstStyle/>
          <a:p>
            <a:pPr marL="457200" lvl="0" indent="-457200" algn="r" rtl="1">
              <a:lnSpc>
                <a:spcPct val="150000"/>
              </a:lnSpc>
              <a:buFont typeface="+mj-lt"/>
              <a:buAutoNum type="arabicPeriod" startAt="3"/>
            </a:pPr>
            <a:r>
              <a:rPr lang="fa-IR" b="1" dirty="0">
                <a:solidFill>
                  <a:prstClr val="black"/>
                </a:solidFill>
              </a:rPr>
              <a:t>دیدگاههای ارزش شناسی</a:t>
            </a:r>
          </a:p>
          <a:p>
            <a:pPr algn="r" rtl="1">
              <a:lnSpc>
                <a:spcPct val="150000"/>
              </a:lnSpc>
            </a:pPr>
            <a:r>
              <a:rPr lang="fa-IR" dirty="0" smtClean="0">
                <a:solidFill>
                  <a:schemeClr val="tx1"/>
                </a:solidFill>
              </a:rPr>
              <a:t>رد نظامهای ارزشی و اخلاقی جهانشمول و تغییرناپذیر و ابدی</a:t>
            </a:r>
          </a:p>
          <a:p>
            <a:pPr algn="r" rtl="1">
              <a:lnSpc>
                <a:spcPct val="150000"/>
              </a:lnSpc>
            </a:pPr>
            <a:r>
              <a:rPr lang="fa-IR" dirty="0" smtClean="0">
                <a:solidFill>
                  <a:schemeClr val="tx1"/>
                </a:solidFill>
              </a:rPr>
              <a:t>تاکید بر ارزشهایی مانند تغییر، نوآوری، خلاقیت، تفاوتهای فردی، تنوعهای فکری و فلسفی، رهایی انسانها از بند استثمار و تبعیض طبقاتی و جنسی و نژادی، تشویق و تقویت غیریت (</a:t>
            </a:r>
            <a:r>
              <a:rPr lang="en-GB" dirty="0" smtClean="0">
                <a:solidFill>
                  <a:schemeClr val="tx1"/>
                </a:solidFill>
              </a:rPr>
              <a:t>otherness</a:t>
            </a:r>
            <a:r>
              <a:rPr lang="fa-IR" dirty="0" smtClean="0">
                <a:solidFill>
                  <a:schemeClr val="tx1"/>
                </a:solidFill>
              </a:rPr>
              <a:t>)</a:t>
            </a:r>
            <a:endParaRPr lang="en-GB" dirty="0">
              <a:solidFill>
                <a:schemeClr val="tx1"/>
              </a:solidFill>
            </a:endParaRPr>
          </a:p>
        </p:txBody>
      </p:sp>
    </p:spTree>
    <p:extLst>
      <p:ext uri="{BB962C8B-B14F-4D97-AF65-F5344CB8AC3E}">
        <p14:creationId xmlns:p14="http://schemas.microsoft.com/office/powerpoint/2010/main" val="22093694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15664</TotalTime>
  <Words>9681</Words>
  <Application>Microsoft Office PowerPoint</Application>
  <PresentationFormat>On-screen Show (4:3)</PresentationFormat>
  <Paragraphs>691</Paragraphs>
  <Slides>95</Slides>
  <Notes>1</Notes>
  <HiddenSlides>0</HiddenSlides>
  <MMClips>0</MMClips>
  <ScaleCrop>false</ScaleCrop>
  <HeadingPairs>
    <vt:vector size="4" baseType="variant">
      <vt:variant>
        <vt:lpstr>Theme</vt:lpstr>
      </vt:variant>
      <vt:variant>
        <vt:i4>1</vt:i4>
      </vt:variant>
      <vt:variant>
        <vt:lpstr>Slide Titles</vt:lpstr>
      </vt:variant>
      <vt:variant>
        <vt:i4>95</vt:i4>
      </vt:variant>
    </vt:vector>
  </HeadingPairs>
  <TitlesOfParts>
    <vt:vector size="96" baseType="lpstr">
      <vt:lpstr>Executive</vt:lpstr>
      <vt:lpstr>بسم الله الرّحمن الرّحیم</vt:lpstr>
      <vt:lpstr>مکاتب فلسفی و نظریه های تربیتی</vt:lpstr>
      <vt:lpstr>PowerPoint Presentation</vt:lpstr>
      <vt:lpstr>فلسفه</vt:lpstr>
      <vt:lpstr>PowerPoint Presentation</vt:lpstr>
      <vt:lpstr>تعلیم و تربیت</vt:lpstr>
      <vt:lpstr>PowerPoint Presentation</vt:lpstr>
      <vt:lpstr>فلسفه تعلیم و تربیت</vt:lpstr>
      <vt:lpstr>PowerPoint Presentation</vt:lpstr>
      <vt:lpstr>PowerPoint Presentation</vt:lpstr>
      <vt:lpstr>مبانی بنیادین مکاتب فلسفی</vt:lpstr>
      <vt:lpstr>PowerPoint Presentation</vt:lpstr>
      <vt:lpstr>انواع معرفت</vt:lpstr>
      <vt:lpstr>PowerPoint Presentation</vt:lpstr>
      <vt:lpstr>PowerPoint Presentation</vt:lpstr>
      <vt:lpstr>منابع کسب معرفت</vt:lpstr>
      <vt:lpstr>PowerPoint Presentation</vt:lpstr>
      <vt:lpstr>PowerPoint Presentation</vt:lpstr>
      <vt:lpstr>PowerPoint Presentation</vt:lpstr>
      <vt:lpstr>PowerPoint Presentation</vt:lpstr>
      <vt:lpstr>مکتب</vt:lpstr>
      <vt:lpstr>مکتب ایده‌آلیسم (پندارگرایی یا آرمانگرایی)</vt:lpstr>
      <vt:lpstr>مبانی فلسفی ایده‌آلیسم</vt:lpstr>
      <vt:lpstr>PowerPoint Presentation</vt:lpstr>
      <vt:lpstr>PowerPoint Presentation</vt:lpstr>
      <vt:lpstr>آرای تربیتی ایده‌آلیسم</vt:lpstr>
      <vt:lpstr>PowerPoint Presentation</vt:lpstr>
      <vt:lpstr>PowerPoint Presentation</vt:lpstr>
      <vt:lpstr>PowerPoint Presentation</vt:lpstr>
      <vt:lpstr>PowerPoint Presentation</vt:lpstr>
      <vt:lpstr>PowerPoint Presentation</vt:lpstr>
      <vt:lpstr>مکتب رئالیسم (واقع گرایی)</vt:lpstr>
      <vt:lpstr>PowerPoint Presentation</vt:lpstr>
      <vt:lpstr>PowerPoint Presentation</vt:lpstr>
      <vt:lpstr>مبانی فلسفی رئالیسم</vt:lpstr>
      <vt:lpstr>PowerPoint Presentation</vt:lpstr>
      <vt:lpstr>PowerPoint Presentation</vt:lpstr>
      <vt:lpstr>PowerPoint Presentation</vt:lpstr>
      <vt:lpstr>PowerPoint Presentation</vt:lpstr>
      <vt:lpstr>PowerPoint Presentation</vt:lpstr>
      <vt:lpstr>PowerPoint Presentation</vt:lpstr>
      <vt:lpstr>آرای تربیتی رئالیسم</vt:lpstr>
      <vt:lpstr>PowerPoint Presentation</vt:lpstr>
      <vt:lpstr>PowerPoint Presentation</vt:lpstr>
      <vt:lpstr>PowerPoint Presentation</vt:lpstr>
      <vt:lpstr>PowerPoint Presentation</vt:lpstr>
      <vt:lpstr>PowerPoint Presentation</vt:lpstr>
      <vt:lpstr>اسلام (رئالیسم اسلامی)</vt:lpstr>
      <vt:lpstr>مبانی فلسفی رئالیسم اسلامی</vt:lpstr>
      <vt:lpstr>PowerPoint Presentation</vt:lpstr>
      <vt:lpstr>PowerPoint Presentation</vt:lpstr>
      <vt:lpstr>PowerPoint Presentation</vt:lpstr>
      <vt:lpstr>آرای تربیتی رئالیسم اسلامی</vt:lpstr>
      <vt:lpstr>PowerPoint Presentation</vt:lpstr>
      <vt:lpstr>PowerPoint Presentation</vt:lpstr>
      <vt:lpstr>مکتب ناتورالیسم (طبیعت گرایی)</vt:lpstr>
      <vt:lpstr>مبانی فلسفی طبیعت گرایی</vt:lpstr>
      <vt:lpstr>PowerPoint Presentation</vt:lpstr>
      <vt:lpstr>PowerPoint Presentation</vt:lpstr>
      <vt:lpstr>آرای تربیتی طبیعت گرایی</vt:lpstr>
      <vt:lpstr>PowerPoint Presentation</vt:lpstr>
      <vt:lpstr>PowerPoint Presentation</vt:lpstr>
      <vt:lpstr>PowerPoint Presentation</vt:lpstr>
      <vt:lpstr>PowerPoint Presentation</vt:lpstr>
      <vt:lpstr>PowerPoint Presentation</vt:lpstr>
      <vt:lpstr>PowerPoint Presentation</vt:lpstr>
      <vt:lpstr>مکتب پراگماتیسم (عمل گرایی)</vt:lpstr>
      <vt:lpstr>PowerPoint Presentation</vt:lpstr>
      <vt:lpstr>مبانی فلسفی عمل گرایی</vt:lpstr>
      <vt:lpstr>PowerPoint Presentation</vt:lpstr>
      <vt:lpstr>PowerPoint Presentation</vt:lpstr>
      <vt:lpstr>آرای تربیتی پراگماتیسم</vt:lpstr>
      <vt:lpstr>PowerPoint Presentation</vt:lpstr>
      <vt:lpstr>PowerPoint Presentation</vt:lpstr>
      <vt:lpstr>PowerPoint Presentation</vt:lpstr>
      <vt:lpstr>PowerPoint Presentation</vt:lpstr>
      <vt:lpstr>PowerPoint Presentation</vt:lpstr>
      <vt:lpstr>مکتب اگزیستانسیالیسم (هستی گرایی)</vt:lpstr>
      <vt:lpstr>PowerPoint Presentation</vt:lpstr>
      <vt:lpstr>مبانی فلسفی هستی گرایی</vt:lpstr>
      <vt:lpstr>PowerPoint Presentation</vt:lpstr>
      <vt:lpstr>PowerPoint Presentation</vt:lpstr>
      <vt:lpstr>PowerPoint Presentation</vt:lpstr>
      <vt:lpstr>آرای تربیتی اگزیستانسیالیسم</vt:lpstr>
      <vt:lpstr>PowerPoint Presentation</vt:lpstr>
      <vt:lpstr>PowerPoint Presentation</vt:lpstr>
      <vt:lpstr>PowerPoint Presentation</vt:lpstr>
      <vt:lpstr>PowerPoint Presentation</vt:lpstr>
      <vt:lpstr>PowerPoint Presentation</vt:lpstr>
      <vt:lpstr>مکتب پست مدرنیسم (پسانوگرایی)</vt:lpstr>
      <vt:lpstr>PowerPoint Presentation</vt:lpstr>
      <vt:lpstr>PowerPoint Presentation</vt:lpstr>
      <vt:lpstr>مبانی فلسفی پست مدرنیسم</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مکاتب فلسفی و نظریه های تربیتی</dc:title>
  <dc:creator>samsung</dc:creator>
  <cp:lastModifiedBy>Windows User</cp:lastModifiedBy>
  <cp:revision>360</cp:revision>
  <dcterms:created xsi:type="dcterms:W3CDTF">2017-09-16T14:15:35Z</dcterms:created>
  <dcterms:modified xsi:type="dcterms:W3CDTF">2020-06-16T14:44:41Z</dcterms:modified>
</cp:coreProperties>
</file>