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8" r:id="rId2"/>
    <p:sldId id="256" r:id="rId3"/>
    <p:sldId id="257" r:id="rId4"/>
    <p:sldId id="259" r:id="rId5"/>
    <p:sldId id="262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533F4-F439-4BD8-A3A3-858CC6F395EF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B7D56-DF56-48AE-A028-8157CEADF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16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B7D56-DF56-48AE-A028-8157CEADF97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1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F5FDF20-4D18-4CA1-ACCB-6F507F3DEC27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CB4F7AA-9DBF-4D41-8E6E-4B9C75B5859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2060848"/>
            <a:ext cx="8229600" cy="1143000"/>
          </a:xfrm>
        </p:spPr>
        <p:txBody>
          <a:bodyPr>
            <a:normAutofit/>
          </a:bodyPr>
          <a:lstStyle/>
          <a:p>
            <a:r>
              <a:rPr lang="fa-IR" sz="7200" dirty="0" smtClean="0">
                <a:cs typeface="+mn-cs"/>
              </a:rPr>
              <a:t>بسم الله الرّحمن الرّحیم</a:t>
            </a:r>
            <a:endParaRPr lang="en-GB" sz="720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252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075240" cy="1052736"/>
          </a:xfrm>
        </p:spPr>
        <p:txBody>
          <a:bodyPr>
            <a:normAutofit/>
          </a:bodyPr>
          <a:lstStyle/>
          <a:p>
            <a:r>
              <a:rPr lang="fa-IR" sz="4400" dirty="0" smtClean="0">
                <a:cs typeface="+mn-cs"/>
              </a:rPr>
              <a:t>مکاتب فلسفی و نظریه های تربیتی</a:t>
            </a:r>
            <a:endParaRPr lang="en-GB" sz="4400" dirty="0"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010125"/>
            <a:ext cx="8568952" cy="583264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sz="2600" dirty="0" smtClean="0">
                <a:solidFill>
                  <a:schemeClr val="tx1"/>
                </a:solidFill>
              </a:rPr>
              <a:t>فلسفه</a:t>
            </a:r>
            <a:r>
              <a:rPr lang="en-GB" sz="2600" dirty="0" smtClean="0">
                <a:solidFill>
                  <a:schemeClr val="tx1"/>
                </a:solidFill>
              </a:rPr>
              <a:t>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Philosophy</a:t>
            </a:r>
            <a:r>
              <a:rPr lang="en-GB" sz="2600" dirty="0" smtClean="0">
                <a:solidFill>
                  <a:schemeClr val="tx1"/>
                </a:solidFill>
              </a:rPr>
              <a:t>  </a:t>
            </a:r>
            <a:endParaRPr lang="fa-IR" sz="2600" dirty="0">
              <a:solidFill>
                <a:schemeClr val="tx1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fa-IR" sz="2600" dirty="0">
                <a:solidFill>
                  <a:schemeClr val="tx1"/>
                </a:solidFill>
              </a:rPr>
              <a:t>تعلیم و </a:t>
            </a:r>
            <a:r>
              <a:rPr lang="fa-IR" sz="2600" dirty="0" smtClean="0">
                <a:solidFill>
                  <a:schemeClr val="tx1"/>
                </a:solidFill>
              </a:rPr>
              <a:t>تربیت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  </a:t>
            </a:r>
            <a:endParaRPr lang="fa-IR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فلسفه تعلیم و 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تربیت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Philosophy of Education  </a:t>
            </a:r>
            <a:endParaRPr lang="fa-IR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مبانی بنیادین مکاتب </a:t>
            </a:r>
            <a:r>
              <a:rPr lang="fa-IR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فلسفی</a:t>
            </a:r>
          </a:p>
          <a:p>
            <a:pPr marL="696913" algn="r" rtl="1"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متافیزیک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یا هستی </a:t>
            </a:r>
            <a:r>
              <a:rPr lang="fa-IR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شناسی(وجودشناسی)</a:t>
            </a:r>
            <a:r>
              <a:rPr lang="en-GB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Ontology 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fa-IR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7425" indent="-265113" algn="r" rtl="1">
              <a:buFont typeface="Wingdings" panose="05000000000000000000" pitchFamily="2" charset="2"/>
              <a:buChar char="§"/>
            </a:pP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جهان شناسی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Cosmology</a:t>
            </a:r>
            <a:endParaRPr lang="fa-IR" sz="2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7425" indent="-265113" algn="r" rtl="1">
              <a:buFont typeface="Wingdings" panose="05000000000000000000" pitchFamily="2" charset="2"/>
              <a:buChar char="§"/>
            </a:pPr>
            <a:r>
              <a:rPr lang="fa-IR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انسان 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شناسی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Anthropology </a:t>
            </a:r>
            <a:endParaRPr lang="fa-IR" sz="2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7425" indent="-265113" algn="r" rtl="1">
              <a:buFont typeface="Wingdings" panose="05000000000000000000" pitchFamily="2" charset="2"/>
              <a:buChar char="§"/>
            </a:pP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خداشناسی (الهیات)</a:t>
            </a:r>
            <a:endParaRPr lang="fa-IR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6913" algn="r" rtl="1"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شناسی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Epistemology   </a:t>
            </a:r>
            <a:endParaRPr lang="fa-IR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6913" algn="r" rtl="1">
              <a:buFont typeface="Courier New" panose="02070309020205020404" pitchFamily="49" charset="0"/>
              <a:buChar char="o"/>
            </a:pPr>
            <a:r>
              <a:rPr lang="fa-IR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ارزش 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شناسی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Axiology   </a:t>
            </a:r>
            <a:endParaRPr lang="en-GB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13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0"/>
            <a:ext cx="8136904" cy="692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36712"/>
            <a:ext cx="8219256" cy="583264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sz="2600" dirty="0" smtClean="0">
                <a:solidFill>
                  <a:schemeClr val="tx1"/>
                </a:solidFill>
              </a:rPr>
              <a:t>نقد و بررسی مکاتب فلسفی و آرای تربیتی آنها:</a:t>
            </a: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طبیعت گرایی (ناتورالیسم)  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Naturalism</a:t>
            </a:r>
            <a:r>
              <a:rPr lang="fa-IR" sz="2600" dirty="0" smtClean="0">
                <a:solidFill>
                  <a:schemeClr val="tx1"/>
                </a:solidFill>
              </a:rPr>
              <a:t>  </a:t>
            </a: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ایده آلیسم (آرمان گرایی)</a:t>
            </a:r>
            <a:r>
              <a:rPr lang="en-GB" sz="2600" dirty="0" smtClean="0">
                <a:solidFill>
                  <a:schemeClr val="tx1"/>
                </a:solidFill>
              </a:rPr>
              <a:t>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Idealism </a:t>
            </a:r>
            <a:r>
              <a:rPr lang="en-GB" sz="2600" dirty="0" smtClean="0">
                <a:solidFill>
                  <a:schemeClr val="tx1"/>
                </a:solidFill>
              </a:rPr>
              <a:t>    </a:t>
            </a:r>
            <a:endParaRPr lang="fa-IR" sz="2600" dirty="0" smtClean="0">
              <a:solidFill>
                <a:schemeClr val="tx1"/>
              </a:solidFill>
            </a:endParaRP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رئالیسم (واقع گرایی)</a:t>
            </a:r>
            <a:r>
              <a:rPr lang="en-GB" sz="2600" dirty="0" smtClean="0">
                <a:solidFill>
                  <a:schemeClr val="tx1"/>
                </a:solidFill>
              </a:rPr>
              <a:t>   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Realism</a:t>
            </a:r>
            <a:r>
              <a:rPr lang="en-GB" sz="2600" dirty="0" smtClean="0">
                <a:solidFill>
                  <a:schemeClr val="tx1"/>
                </a:solidFill>
              </a:rPr>
              <a:t>    </a:t>
            </a:r>
            <a:endParaRPr lang="fa-IR" sz="2600" dirty="0" smtClean="0">
              <a:solidFill>
                <a:schemeClr val="tx1"/>
              </a:solidFill>
            </a:endParaRP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اگزیستانسیالیسم</a:t>
            </a:r>
            <a:r>
              <a:rPr lang="en-GB" sz="2600" dirty="0" smtClean="0">
                <a:solidFill>
                  <a:schemeClr val="tx1"/>
                </a:solidFill>
              </a:rPr>
              <a:t> </a:t>
            </a:r>
            <a:r>
              <a:rPr lang="fa-IR" sz="2600" dirty="0" smtClean="0">
                <a:solidFill>
                  <a:schemeClr val="tx1"/>
                </a:solidFill>
              </a:rPr>
              <a:t>(هستی گرایی)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Existentialism</a:t>
            </a:r>
            <a:r>
              <a:rPr lang="fa-IR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fa-IR" sz="2600" dirty="0" smtClean="0">
              <a:solidFill>
                <a:schemeClr val="tx1"/>
              </a:solidFill>
            </a:endParaRP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پراگماتیسم (عمل گرایی)</a:t>
            </a:r>
            <a:r>
              <a:rPr lang="en-GB" sz="2600" dirty="0" smtClean="0">
                <a:solidFill>
                  <a:schemeClr val="tx1"/>
                </a:solidFill>
              </a:rPr>
              <a:t>  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Pragmatism</a:t>
            </a:r>
            <a:r>
              <a:rPr lang="en-GB" sz="2600" dirty="0" smtClean="0">
                <a:solidFill>
                  <a:schemeClr val="tx1"/>
                </a:solidFill>
              </a:rPr>
              <a:t>   </a:t>
            </a:r>
            <a:endParaRPr lang="fa-IR" sz="2600" dirty="0" smtClean="0">
              <a:solidFill>
                <a:schemeClr val="tx1"/>
              </a:solidFill>
            </a:endParaRP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پست مدرنیسم</a:t>
            </a:r>
            <a:r>
              <a:rPr lang="en-GB" sz="2600" dirty="0" smtClean="0">
                <a:solidFill>
                  <a:schemeClr val="tx1"/>
                </a:solidFill>
              </a:rPr>
              <a:t> </a:t>
            </a:r>
            <a:r>
              <a:rPr lang="fa-IR" sz="2600" dirty="0" smtClean="0">
                <a:solidFill>
                  <a:schemeClr val="tx1"/>
                </a:solidFill>
              </a:rPr>
              <a:t>(پسا نوگرایی)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 modernism   </a:t>
            </a:r>
            <a:endParaRPr lang="fa-IR" sz="2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3413" indent="-279400" algn="r" rt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a-IR" sz="2600" dirty="0" smtClean="0">
                <a:solidFill>
                  <a:schemeClr val="tx1"/>
                </a:solidFill>
              </a:rPr>
              <a:t>اسلام</a:t>
            </a:r>
            <a:r>
              <a:rPr lang="en-GB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Islam</a:t>
            </a:r>
            <a:r>
              <a:rPr lang="en-GB" sz="2600" dirty="0" smtClean="0">
                <a:solidFill>
                  <a:schemeClr val="tx1"/>
                </a:solidFill>
              </a:rPr>
              <a:t>    </a:t>
            </a:r>
            <a:endParaRPr lang="en-GB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4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7992888" cy="908720"/>
          </a:xfrm>
        </p:spPr>
        <p:txBody>
          <a:bodyPr/>
          <a:lstStyle/>
          <a:p>
            <a:r>
              <a:rPr lang="fa-IR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فلسفه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904656"/>
          </a:xfrm>
        </p:spPr>
        <p:txBody>
          <a:bodyPr>
            <a:normAutofit fontScale="92500" lnSpcReduction="20000"/>
          </a:bodyPr>
          <a:lstStyle/>
          <a:p>
            <a:pPr algn="r" rtl="1">
              <a:lnSpc>
                <a:spcPct val="150000"/>
              </a:lnSpc>
            </a:pPr>
            <a:r>
              <a:rPr lang="fa-IR" sz="2500" dirty="0" smtClean="0">
                <a:solidFill>
                  <a:schemeClr val="tx1"/>
                </a:solidFill>
              </a:rPr>
              <a:t>واژه فلسفه </a:t>
            </a:r>
            <a:r>
              <a:rPr lang="fa-IR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متشکل  از</a:t>
            </a:r>
            <a:r>
              <a:rPr lang="en-GB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Philia </a:t>
            </a:r>
            <a:r>
              <a:rPr lang="fa-IR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 </a:t>
            </a:r>
            <a:r>
              <a:rPr lang="en-GB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Sophia</a:t>
            </a:r>
            <a:r>
              <a:rPr lang="fa-IR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500" dirty="0" smtClean="0">
                <a:solidFill>
                  <a:schemeClr val="tx1"/>
                </a:solidFill>
              </a:rPr>
              <a:t>به معنای دوستدار حکمت و دانایی، اولین بار توسط سقراط  به کار برده شد.</a:t>
            </a:r>
          </a:p>
          <a:p>
            <a:pPr algn="r" rtl="1">
              <a:lnSpc>
                <a:spcPct val="150000"/>
              </a:lnSpc>
            </a:pPr>
            <a:r>
              <a:rPr lang="fa-IR" sz="2500" dirty="0">
                <a:solidFill>
                  <a:schemeClr val="tx1"/>
                </a:solidFill>
              </a:rPr>
              <a:t> فیلسوف </a:t>
            </a:r>
            <a:r>
              <a:rPr lang="fa-IR" sz="2500" dirty="0" smtClean="0">
                <a:solidFill>
                  <a:schemeClr val="tx1"/>
                </a:solidFill>
              </a:rPr>
              <a:t>در مقابل سوفسطاییان یونانی</a:t>
            </a:r>
          </a:p>
          <a:p>
            <a:pPr algn="r" rtl="1">
              <a:lnSpc>
                <a:spcPct val="150000"/>
              </a:lnSpc>
            </a:pPr>
            <a:r>
              <a:rPr lang="fa-IR" sz="2500" dirty="0" smtClean="0">
                <a:solidFill>
                  <a:schemeClr val="tx1"/>
                </a:solidFill>
              </a:rPr>
              <a:t> سپس افلاطون و بعد از آن ارسطو در راه فلسفه گام نهادند و آن را علمی که ماهیت پدیده ها را بررسی می کند، تعریف کردند </a:t>
            </a:r>
            <a:endParaRPr lang="en-GB" sz="2500" dirty="0" smtClean="0">
              <a:solidFill>
                <a:schemeClr val="tx1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fa-IR" sz="2500" dirty="0" smtClean="0">
                <a:solidFill>
                  <a:schemeClr val="tx1"/>
                </a:solidFill>
              </a:rPr>
              <a:t>فلسفه فعالیتی عقلانی است که ویژگی آن ادراک واقعیتهاست و به انسان شناخت و جهان بینی حاصل از آن را می دهد که بر اساس این شناخت و بینش هدفهایی را در زندگی برمی گزیند (نیکزاد)</a:t>
            </a:r>
          </a:p>
          <a:p>
            <a:pPr algn="r" rtl="1">
              <a:lnSpc>
                <a:spcPct val="150000"/>
              </a:lnSpc>
            </a:pPr>
            <a:r>
              <a:rPr lang="fa-IR" sz="2500" dirty="0" smtClean="0">
                <a:solidFill>
                  <a:schemeClr val="tx1"/>
                </a:solidFill>
              </a:rPr>
              <a:t>حوزه فلسفه شامل:</a:t>
            </a:r>
          </a:p>
          <a:p>
            <a:pPr marL="722313" indent="-368300" algn="r" rtl="1">
              <a:buFont typeface="Wingdings" panose="05000000000000000000" pitchFamily="2" charset="2"/>
              <a:buChar char="Ø"/>
            </a:pPr>
            <a:r>
              <a:rPr lang="fa-IR" sz="2500" dirty="0" smtClean="0">
                <a:solidFill>
                  <a:schemeClr val="tx1"/>
                </a:solidFill>
              </a:rPr>
              <a:t>متافیزیک (جهان، انسان و خدا)</a:t>
            </a:r>
          </a:p>
          <a:p>
            <a:pPr marL="722313" indent="-368300" algn="r" rtl="1">
              <a:buFont typeface="Wingdings" panose="05000000000000000000" pitchFamily="2" charset="2"/>
              <a:buChar char="Ø"/>
            </a:pPr>
            <a:r>
              <a:rPr lang="fa-IR" sz="2500" dirty="0" smtClean="0">
                <a:solidFill>
                  <a:schemeClr val="tx1"/>
                </a:solidFill>
              </a:rPr>
              <a:t>معرفت</a:t>
            </a:r>
          </a:p>
          <a:p>
            <a:pPr marL="722313" indent="-368300" algn="r" rtl="1">
              <a:buFont typeface="Wingdings" panose="05000000000000000000" pitchFamily="2" charset="2"/>
              <a:buChar char="Ø"/>
            </a:pPr>
            <a:r>
              <a:rPr lang="fa-IR" sz="2500" dirty="0" smtClean="0">
                <a:solidFill>
                  <a:schemeClr val="tx1"/>
                </a:solidFill>
              </a:rPr>
              <a:t>ارزشها</a:t>
            </a:r>
            <a:endParaRPr lang="en-GB" sz="2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50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18864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8640"/>
            <a:ext cx="8640960" cy="6669360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فلسفه به امور کلی پرداخته و سوالات بنیادی و اساسی زندگی را بررسی می کند: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من کیستم و هدفم از زندگی چیست؟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هدف از خلقت چیست؟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جهان چیست؟ آیا جهان یکی است یا متعدد؟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آیا جهان خلق شده یا  جاودان است؟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چه کسی جهان را خلق کرده و هدف از خلق آن چیست؟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ماهیت معرفت چیست؟ شناخت چگونه حاصل می شود؟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 آیا معرفت در بیرون یا درون ذهن انسان شکل می گیرد؟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ارزش چیست و ارزشهای اساسی چه هستند؟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خوب چیست؟ بد چیست؟</a:t>
            </a:r>
          </a:p>
          <a:p>
            <a:pPr algn="r" rtl="1">
              <a:lnSpc>
                <a:spcPct val="150000"/>
              </a:lnSpc>
            </a:pPr>
            <a:r>
              <a:rPr lang="fa-IR" sz="2300" dirty="0" smtClean="0">
                <a:solidFill>
                  <a:schemeClr val="tx1"/>
                </a:solidFill>
              </a:rPr>
              <a:t>ماهیت و معیار زیبایی چیست؟</a:t>
            </a:r>
            <a:r>
              <a:rPr lang="fa-IR" dirty="0" smtClean="0">
                <a:solidFill>
                  <a:schemeClr val="tx1"/>
                </a:solidFill>
              </a:rPr>
              <a:t/>
            </a:r>
            <a:br>
              <a:rPr lang="fa-IR" dirty="0" smtClean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692696"/>
          </a:xfrm>
        </p:spPr>
        <p:txBody>
          <a:bodyPr/>
          <a:lstStyle/>
          <a:p>
            <a:r>
              <a:rPr lang="fa-IR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تعلیم و تربیت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20688"/>
            <a:ext cx="8964488" cy="6120680"/>
          </a:xfrm>
        </p:spPr>
        <p:txBody>
          <a:bodyPr>
            <a:normAutofit fontScale="92500"/>
          </a:bodyPr>
          <a:lstStyle/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تعر</a:t>
            </a:r>
            <a:r>
              <a:rPr lang="fa-IR" dirty="0">
                <a:solidFill>
                  <a:schemeClr val="tx1"/>
                </a:solidFill>
              </a:rPr>
              <a:t>ی</a:t>
            </a:r>
            <a:r>
              <a:rPr lang="fa-IR" dirty="0" smtClean="0">
                <a:solidFill>
                  <a:schemeClr val="tx1"/>
                </a:solidFill>
              </a:rPr>
              <a:t>ف واحدی برای تعلیم و تربیت یا آموزش و پرورش (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fa-IR" dirty="0" smtClean="0">
                <a:solidFill>
                  <a:schemeClr val="tx1"/>
                </a:solidFill>
              </a:rPr>
              <a:t>) توسط اندیشمندان ارائه نشده است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اما می توان تربیت را در قالب این فرمول قرار داد:</a:t>
            </a:r>
          </a:p>
          <a:p>
            <a:pPr marL="0" indent="0" algn="ctr" rtl="1">
              <a:buNone/>
            </a:pPr>
            <a:r>
              <a:rPr lang="fa-IR" dirty="0" smtClean="0">
                <a:solidFill>
                  <a:schemeClr val="tx1"/>
                </a:solidFill>
              </a:rPr>
              <a:t>آدمیزاده + تربیت =  آدم (کمال متصور)</a:t>
            </a:r>
          </a:p>
          <a:p>
            <a:pPr marL="0" indent="0" algn="ctr" rtl="1">
              <a:buNone/>
            </a:pPr>
            <a:r>
              <a:rPr lang="fa-IR" dirty="0" smtClean="0">
                <a:solidFill>
                  <a:schemeClr val="tx1"/>
                </a:solidFill>
              </a:rPr>
              <a:t>به این معنا که تربیت می خواهد انسان را به کمال مطلوب برساند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آن چه که تربیت را در مکاتب مختلف متفاوت می کند تعریف آنها از آدمیزاده و آدم است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dirty="0" smtClean="0">
              <a:solidFill>
                <a:schemeClr val="tx1"/>
              </a:solidFill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</a:rPr>
              <a:t>تعلیم و تربیت شامل کلیه تدابیر، روشها و اقداماتی است که برای به فعلیت رساندن استعدادها و قابلیتهای متربی در جهت نیل به هدفهای مورد نظر به اجرا گذاشته می شود (بهشتی)</a:t>
            </a:r>
          </a:p>
          <a:p>
            <a:pPr algn="r" rtl="1"/>
            <a:endParaRPr lang="fa-IR" dirty="0" smtClean="0">
              <a:solidFill>
                <a:schemeClr val="tx1"/>
              </a:solidFill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</a:rPr>
              <a:t>فرآیندی منظم و مستمر که هدف آن هدایت رشد جسمانی و روانی یا به طور کلی هدایت رشد همه جانبه شخصیت فرد در جهت کسب معارف بشری و هنجارهای مورد پذیرش جامعه و کمک به شکوفا شدن استعدادهای او است (سیف)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05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83671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764704"/>
            <a:ext cx="8352928" cy="5832648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ویژگیهای تعلیم و تربیت: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یک مسئولیت انسانی است و مختص انسان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یک فرآیند مستمر است و نه یک محصول  (پایانی برای آن نیست)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یک فرآیند منظم است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یک فرآیند هدفمند است شامل هدفهای فردی و جمعی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فرآیندی چند وجهی است</a:t>
            </a:r>
          </a:p>
          <a:p>
            <a:pPr marL="0" indent="0" algn="ct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       مربی</a:t>
            </a:r>
          </a:p>
          <a:p>
            <a:pPr marL="0" indent="0" algn="ct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مواد آموزشی               متربی 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به شکوفایی استعدادهای ذاتی فرد کمک می کند</a:t>
            </a:r>
          </a:p>
          <a:p>
            <a:pPr algn="r" rtl="1"/>
            <a:endParaRPr lang="fa-IR" dirty="0" smtClean="0">
              <a:solidFill>
                <a:schemeClr val="tx1"/>
              </a:solidFill>
            </a:endParaRPr>
          </a:p>
          <a:p>
            <a:pPr algn="r" rtl="1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3635896" y="4941168"/>
            <a:ext cx="432048" cy="4320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499992" y="4941168"/>
            <a:ext cx="504056" cy="41429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779912" y="5517232"/>
            <a:ext cx="97210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44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836712"/>
          </a:xfrm>
        </p:spPr>
        <p:txBody>
          <a:bodyPr/>
          <a:lstStyle/>
          <a:p>
            <a:r>
              <a:rPr lang="fa-IR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فلسفه تعلیم و تربیت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00600"/>
          </a:xfrm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</a:rPr>
              <a:t>رابطه فلسفه و تعلیم و تربیت: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</a:rPr>
              <a:t>فلسفه مهم ترین مبنای ت و ت، هر دو دو روی  یک سکه، فلسفه بخش نظری و ت و ت بخش عملی و فعال است. در واقع چرایی ت و ت توسط فلسفه  تحلیل می شود.</a:t>
            </a: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</a:rPr>
              <a:t>تعریف فلسفه تعلیم و تربیت: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</a:rPr>
              <a:t>مطالعات فلسفی ت و ت  و مسائل و اهداف، روشهای تربیتی و مانند آن است و علاوه بر بررسی نظریه های تربیتی به تجزیه و تحلیل نظریه ها و استدلالها و انتقاداتی که به آنها وارد شده می پردازد (حبیبی)</a:t>
            </a:r>
          </a:p>
          <a:p>
            <a:pPr marL="0" indent="0" algn="r" rtl="1">
              <a:buNone/>
            </a:pPr>
            <a:endParaRPr lang="fa-IR" dirty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</a:rPr>
              <a:t>عبارت است از آشنایی با نظریات تربیتی موجود در مکتبهای اصلی و بزرگ فلسفی و میان فیلسوفان ممتاز و سرآمد آن مکاتب (نقیب زاده)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89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90872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836712"/>
            <a:ext cx="8208912" cy="5688632"/>
          </a:xfrm>
        </p:spPr>
        <p:txBody>
          <a:bodyPr>
            <a:normAutofit fontScale="92500"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نکاتی که در فلسفه تعلیم و تربیت مورد بحث قرار می گیرد: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عقیده مکتب فلسفی درباره فلسفه و تربیت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عقاید فلاسفه ممتاز مکتب درباره تربیت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برنامه های تربیتی ارائه شده در آن مکتب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نقد و بررسی آراء و اندیشه های فلسفی در تربیت توسط آن مکتب</a:t>
            </a:r>
          </a:p>
          <a:p>
            <a:pPr algn="r" rtl="1">
              <a:lnSpc>
                <a:spcPct val="150000"/>
              </a:lnSpc>
            </a:pPr>
            <a:endParaRPr lang="fa-IR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ضرورت فلسفه تعلیم و تربیت: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نشات گرفته از لزوم فهم و شناسایی جنبه های معرفت شناختی،وجودشناختی، انسان شناختی و ارزش شناختی ت و ت، تحلیل مفاهیم  و نظریه های تربیتی و کاربرد تفکر در برخورد با مسائل تربیتی است (بهشتی)</a:t>
            </a:r>
          </a:p>
          <a:p>
            <a:pPr algn="r" rtl="1">
              <a:lnSpc>
                <a:spcPct val="150000"/>
              </a:lnSpc>
            </a:pP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70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136904" cy="62068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424936" cy="5760640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حوزه فلسفه ت و ت مطالعه همه جنبه های مکاتب فلسفی است که از نظر آموزشی مهم هستند مانند: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هدفهای تربیتی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روشهای تربیت و تدریس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نقش مربی (معلم)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نقش متربی (دانش آموز، کودک)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برنامه درسی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کتابهای درسی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tx1"/>
                </a:solidFill>
              </a:rPr>
              <a:t>ارزشیابی</a:t>
            </a:r>
          </a:p>
          <a:p>
            <a:pPr algn="r" rtl="1">
              <a:lnSpc>
                <a:spcPct val="150000"/>
              </a:lnSpc>
            </a:pPr>
            <a:endParaRPr lang="fa-I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0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836712"/>
          </a:xfrm>
        </p:spPr>
        <p:txBody>
          <a:bodyPr/>
          <a:lstStyle/>
          <a:p>
            <a:pPr rtl="1"/>
            <a:r>
              <a:rPr lang="fa-IR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مبانی بنیادین مکاتب فلسفی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5904656"/>
          </a:xfrm>
        </p:spPr>
        <p:txBody>
          <a:bodyPr/>
          <a:lstStyle/>
          <a:p>
            <a:pPr marL="457200" indent="-457200" algn="r" rtl="1">
              <a:buFont typeface="+mj-lt"/>
              <a:buAutoNum type="arabicPeriod"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هستی شناسی (وجود شناسی)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هستی شناسی در ارتباط با واقعیت غایی و ماهیت هستی است و اینکه ماهیت واقعیت چیست؟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علم به شناسایی هستی (شریعتمداری). علم به وجود از حیث آنکه وجود است یا علم به هستی آنگونه که هست (ارسطو)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هستی شناسی شامل:</a:t>
            </a:r>
          </a:p>
          <a:p>
            <a:pPr marL="530225" indent="-265113" algn="r" rtl="1"/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خداشناسی: درباره وجود خدا و ماهیت آن بحث می کند</a:t>
            </a:r>
          </a:p>
          <a:p>
            <a:pPr marL="530225" indent="-265113" algn="r" rtl="1"/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انسان شناسی: </a:t>
            </a: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درباره </a:t>
            </a: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انسان، ماهیت آن و هدف از خلقت آن </a:t>
            </a: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بحث می کند </a:t>
            </a:r>
            <a:endParaRPr lang="fa-IR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0225" indent="-265113" algn="r" rtl="1"/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جهان شناسی: </a:t>
            </a: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درباره </a:t>
            </a: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جهان</a:t>
            </a: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، ماهیت آن و </a:t>
            </a: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مسائل مربوط به منشا عالم بحث </a:t>
            </a:r>
            <a:r>
              <a:rPr lang="fa-IR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می کند </a:t>
            </a:r>
            <a:endParaRPr lang="fa-IR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890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هستی شناسی و تعلیم و تربیت:</a:t>
            </a:r>
          </a:p>
          <a:p>
            <a:pPr marL="88900" indent="0" algn="r" rtl="1"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دیدگاه مربی نسبت به خدا، انسان و جهان در هدفهایی که برای تربیت متربی برمی گزیند موثراست. بنابراین هدف تربیت از هستی شناسی بدست می آید.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2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11663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0"/>
            <a:ext cx="8784976" cy="6858000"/>
          </a:xfrm>
        </p:spPr>
        <p:txBody>
          <a:bodyPr>
            <a:noAutofit/>
          </a:bodyPr>
          <a:lstStyle/>
          <a:p>
            <a:pPr marL="457200" indent="-457200" algn="r" rtl="1">
              <a:buFont typeface="+mj-lt"/>
              <a:buAutoNum type="arabicPeriod" startAt="2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شناسی (شناخت شناسی)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یا شناخت 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“Knowledge”</a:t>
            </a: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یکی از مهمترین وجوه تمایز انسان از حیوان است.  دانشی است که پیرامون معرفت به تحقیق می پردازد و درباره اموری مانند منشا معرفت، ماهیت و چگونگی معرفت، محدوده معرفت و ساختار معرفت بحث می کند.</a:t>
            </a:r>
            <a:endParaRPr lang="en-GB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انسان معرفت را از کجا بدست می آورد؟ ماهیت این معرفت چیست؟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با چه روشی این معرفت حاصل می شود و حدود آن کدامند؟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یکی از طبقه بندیهای معرفت (انواع معرفت):</a:t>
            </a:r>
          </a:p>
          <a:p>
            <a:pPr marL="722313" indent="-3683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الهامی (وحیانی)   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Revealed Knowledge    </a:t>
            </a:r>
            <a:endParaRPr lang="fa-IR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2313" indent="-3683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شهودی (کشفی)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Intuitive Knowledge     </a:t>
            </a:r>
            <a:endParaRPr lang="fa-IR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2313" indent="-3683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عقلانی 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Rational Knowledge      </a:t>
            </a:r>
            <a:endParaRPr lang="fa-IR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2313" indent="-3683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تجربی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Empirical Knowledge      </a:t>
            </a:r>
            <a:endParaRPr lang="fa-IR" sz="2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2313" indent="-3683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معرفت اجتهادی (موثق و معتبر)</a:t>
            </a:r>
            <a:r>
              <a:rPr lang="en-GB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Authoritative Knowledge    </a:t>
            </a:r>
            <a:endParaRPr lang="en-GB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4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836712"/>
          </a:xfrm>
        </p:spPr>
        <p:txBody>
          <a:bodyPr/>
          <a:lstStyle/>
          <a:p>
            <a:r>
              <a:rPr lang="fa-I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انواع معرفت</a:t>
            </a: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904656"/>
          </a:xfrm>
        </p:spPr>
        <p:txBody>
          <a:bodyPr>
            <a:norm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300" dirty="0" smtClean="0">
                <a:solidFill>
                  <a:schemeClr val="tx1"/>
                </a:solidFill>
              </a:rPr>
              <a:t>معرفت الهامی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معرفتی است حقیقی و خدادای که از طریق الهام و وحی (که شکل کامل آن است و خدا برپیامبران می فرستد)، حاصل می شود.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این معرفت از حیطه انسان خارج است.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 startAt="2"/>
            </a:pPr>
            <a:r>
              <a:rPr lang="fa-IR" sz="2300" dirty="0" smtClean="0">
                <a:solidFill>
                  <a:schemeClr val="tx1"/>
                </a:solidFill>
              </a:rPr>
              <a:t>معرفت شهودی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آگاهی است که برای انسان در حالات و لحظاتی که «لحظه بصیرت یا شهود» نامیده می شود، حاصل می شود. این معرفت معلول بینشها و بصیرتهای انسان است و بر اساس قدرت تخیل و تجربه درونی برای کسانی حاصل می شود که دارای چنین بینشها و تواناییهایی باشند. آثار هنری و آثار نویسندگان، عارفان و شعرای بزرگ ناشی از تجارب شهودی هستند.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هر انسانی در درون خود مقدار قابل توجهی معرفت شهودی درباره خود و دیگران دارد.</a:t>
            </a:r>
            <a:endParaRPr lang="en-GB" sz="2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72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26064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632"/>
            <a:ext cx="8964488" cy="6741368"/>
          </a:xfrm>
        </p:spPr>
        <p:txBody>
          <a:bodyPr>
            <a:no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 startAt="3"/>
            </a:pPr>
            <a:r>
              <a:rPr lang="fa-IR" sz="2300" dirty="0" smtClean="0">
                <a:solidFill>
                  <a:schemeClr val="tx1"/>
                </a:solidFill>
              </a:rPr>
              <a:t>معرفت عقلانی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>
                <a:solidFill>
                  <a:schemeClr val="tx1"/>
                </a:solidFill>
              </a:rPr>
              <a:t>م</a:t>
            </a:r>
            <a:r>
              <a:rPr lang="fa-IR" sz="2300" dirty="0" smtClean="0">
                <a:solidFill>
                  <a:schemeClr val="tx1"/>
                </a:solidFill>
              </a:rPr>
              <a:t>عرفتی است که از طریق استدلال منطقی و عقلی حاصل می شود و اتکا آن بر اصول ذهنی و عقلی است. منطق صوری و ریاضیات ناب (که شامل قیاسهای منطقی و برهانهای ریاضی هستند) نمونه هایی از معرفت عقلانی هستند.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این معرفت در مقابل معرفت حسی و تجربی است. البته علوم تجربی از استدلالهای عقلی بی نیاز نیستند، بنابراین معرفت عقلی شرط لازم این علوم است اما شرط کافی نیست زیرا بنیادهای آن انتزاعی است  و محدودیتهایی دارد. از معرفت تجربی و شهودی برای تکمیل معرفت عقلانی می توان استفاده کرد.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 startAt="4"/>
            </a:pPr>
            <a:r>
              <a:rPr lang="fa-IR" sz="2300" dirty="0" smtClean="0">
                <a:solidFill>
                  <a:schemeClr val="tx1"/>
                </a:solidFill>
              </a:rPr>
              <a:t>معرفت تجربی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300" dirty="0" smtClean="0">
                <a:solidFill>
                  <a:schemeClr val="tx1"/>
                </a:solidFill>
              </a:rPr>
              <a:t>این معرفت حاصل تصوراتی است که براساس مشهودات و محسوسات واقعی که روی هم «تجربیات عالم خارج» خوانده می شوند، ساخته می شود. چون حواس خطا می کنند و ما را فریب می دهند، به معرفت عقلانی هم نیازمندیم. بعضی این دو را شروط لازم و کافی می دانند. 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en-GB" sz="2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70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859216" cy="69269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5073427"/>
          </a:xfrm>
        </p:spPr>
        <p:txBody>
          <a:bodyPr/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 startAt="5"/>
            </a:pPr>
            <a:r>
              <a:rPr lang="fa-IR" dirty="0" smtClean="0">
                <a:solidFill>
                  <a:schemeClr val="tx1"/>
                </a:solidFill>
              </a:rPr>
              <a:t>معرفت اجتهادی یا موثق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حضور همزمان مفهوم و مصداق در ذهن را معرفت موثق یا معتبر می دانیم.دلایل حقیقی  بودن این معرفت یکی شهادت گواهان صادق و دیگری وجود اسناد و مدارک واقعی است. این معرفت به نحو توصیفی و کلامی بدست ما رسیده و نیازی به بازبینی و آزمایش مجدد آن نیست و آن را می پذیریم.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بخش بزرگی از معرفت به این شکل هستند و آنها را به عنوان حقیقت قبول داریم مثل قوانین فیزیک، ریاضی و شیمی.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02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908720"/>
          </a:xfrm>
        </p:spPr>
        <p:txBody>
          <a:bodyPr/>
          <a:lstStyle/>
          <a:p>
            <a:r>
              <a:rPr lang="fa-IR" sz="4400" dirty="0" smtClean="0">
                <a:cs typeface="+mn-cs"/>
              </a:rPr>
              <a:t>منابع کسب معرفت</a:t>
            </a:r>
            <a:endParaRPr lang="en-GB" sz="4400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424936" cy="5688632"/>
          </a:xfrm>
        </p:spPr>
        <p:txBody>
          <a:bodyPr>
            <a:normAutofit lnSpcReduction="10000"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عقل، حس، تجربه، شهود، وحی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بر این اساس 5 مکتب معرفت شناختی وجود دارد: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عقل گرایی: منبع معرفت را عقل میداند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حس گرایی: تنها حواس 5گانه را منشا معرفت میداند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تجربه گرایی: معرفتی که از طریق تجربه حاصل می شود و مستلزم سازماندهی عقلی است را تنها معرفت حقیقی میداند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شهودگرایی: اعتقاد به نوعی آگاهی غیر قابل بیان است که نه حسی است و نه عقلی محض بلکه معنوی است.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استعلاگرایی:اعتقاد به معرفتی است که از منابع فراعقلی و فراحسی حاصل می‌شود که منابع دینی آن را وحیانی می دانند.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6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26064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264695"/>
          </a:xfrm>
        </p:spPr>
        <p:txBody>
          <a:bodyPr>
            <a:normAutofit lnSpcReduction="10000"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آنچه از حواس بدست می آید امور جزیی و بعضا نامتجانسند و ذهن آنها را ادراک، تعبیر و تفسیر می کند.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نقش عقل ادراک کل از جزییات محسوس و دریافت علیت امور محسوس است.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>
                <a:solidFill>
                  <a:schemeClr val="tx1"/>
                </a:solidFill>
              </a:rPr>
              <a:t>تجربه جریان برخورد فرد با جهان پیرامون و فعل و انفعال این دو در یکدیگر است.  </a:t>
            </a:r>
            <a:endParaRPr lang="en-GB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شهود یعنی معرفت مستقیم و بی واسطه که به آن معرفت حضوری یا لدنی هم می‌گویند در مقابل معرفت حصولی یا اکتسابی. مهمترین ویژگی آن امکان دسترسی به فعالیت عقل فرابشری یه فراگیری مطلق است.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معرفت شناسی و تعلیم و تربیت: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معرفت شناسی با روشهای تدریس رابطه نزدیکی دارد.مربی که حصول معرفت را از منبعی خاص می‌پذیرد،روشهایی را بر اساس معرفت شناختی خود برمی‌گزیند.</a:t>
            </a:r>
          </a:p>
        </p:txBody>
      </p:sp>
    </p:spTree>
    <p:extLst>
      <p:ext uri="{BB962C8B-B14F-4D97-AF65-F5344CB8AC3E}">
        <p14:creationId xmlns:p14="http://schemas.microsoft.com/office/powerpoint/2010/main" val="88992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5992"/>
            <a:ext cx="8291264" cy="122624"/>
          </a:xfrm>
        </p:spPr>
        <p:txBody>
          <a:bodyPr/>
          <a:lstStyle/>
          <a:p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6632"/>
            <a:ext cx="8568952" cy="6741368"/>
          </a:xfrm>
        </p:spPr>
        <p:txBody>
          <a:bodyPr>
            <a:no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 startAt="3"/>
            </a:pPr>
            <a:r>
              <a:rPr lang="fa-IR" dirty="0" smtClean="0">
                <a:solidFill>
                  <a:schemeClr val="tx1"/>
                </a:solidFill>
              </a:rPr>
              <a:t>ارزش شناسی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دانشی که به مطالعه انواع مختلف ارزشها می‌پردازد.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ارزش قدر و قیمتی است که انسان برای اندیشه ها و امور و اشیا پیرامون خود قائل است.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ارزش شناسی شامل 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اخلاق: ارزشهای معنوی را به روش فلسفی مطالعه می‌کند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زیبایی شناسی: ارزشها را در قلمرو زیبایی و هنر بررسی می‌‌کند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بنابراین ارزش شناسی به بررسی دستورالعملهای مربوط به فعل اخلاقی و زیبایی می‌پردازد.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درباره ماهیت ارزشها دو نظریه وجود دارد: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نظریه ذهنی و نظریه عینی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96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26064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6632"/>
            <a:ext cx="8640960" cy="6741368"/>
          </a:xfrm>
        </p:spPr>
        <p:txBody>
          <a:bodyPr>
            <a:normAutofit fontScale="92500" lnSpcReduction="10000"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solidFill>
                  <a:schemeClr val="tx1"/>
                </a:solidFill>
              </a:rPr>
              <a:t>نظریه ذهنی (اصالت ذهن)  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Subjectivism</a:t>
            </a:r>
            <a:endParaRPr lang="fa-IR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ارزشها وابسته به ذهن فرد و مخلوق آن هستند. بنابراین چیزی به خودی خود باارزش یا بی‌ارزش نیست. ارزشها نسبی هستند.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نظریه عینی (اصالت عین) 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Objectivism</a:t>
            </a:r>
            <a:endParaRPr lang="fa-IR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ارزشها اموری عینی هستند که دارای منشا حقیقیند و همیشه و همه جا قابل تحقق. یعنی ارزش دارای مرجع عینی است و قطعیت دارد.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هر دری اینها به تنهایی دارای اشکالاتی هستند. اگر معتقد به اصالت ذهن باشیم ارزش برای یک فرد می تواند ضدارزش برای دیگری باشد. و اگر منشا ارزش عینی و اخلاقی را غیر از خدا بدانیم ارزشها دستخوش تغییر در زمانها و محیطهای گوناگون می‌شوند. 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ارزش شناسی و تعلیم و تربیت: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بحث ارزشها محور اساسی فلسفه ت و ت است و بدون آن تعیین هدفهای آموزشی و محتوای آموزش امکان پذیر نیست.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66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075240" cy="98072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857403"/>
          </a:xfrm>
        </p:spPr>
        <p:txBody>
          <a:bodyPr/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بنابراین در ت  و ت هدف، روش و محتوا داریم.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ابتدا اهداف مشخص می‌شوند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محتوا طبق اهداف تبیین می‌شود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>
                <a:solidFill>
                  <a:schemeClr val="tx1"/>
                </a:solidFill>
              </a:rPr>
              <a:t>روش </a:t>
            </a:r>
            <a:r>
              <a:rPr lang="fa-IR" dirty="0" smtClean="0">
                <a:solidFill>
                  <a:schemeClr val="tx1"/>
                </a:solidFill>
              </a:rPr>
              <a:t>راه رسیدن به اهداف را مشخص می‌کند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هستی شناسی              هدف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معرفت شناسی             روش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</a:rPr>
              <a:t>ارزش شناسی              هدف و محتوا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284178" y="5373216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414751" y="4083589"/>
            <a:ext cx="74953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6300192" y="479715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29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6715</TotalTime>
  <Words>1895</Words>
  <Application>Microsoft Office PowerPoint</Application>
  <PresentationFormat>On-screen Show (4:3)</PresentationFormat>
  <Paragraphs>158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Executive</vt:lpstr>
      <vt:lpstr>بسم الله الرّحمن الرّحیم</vt:lpstr>
      <vt:lpstr>مکاتب فلسفی و نظریه های تربیتی</vt:lpstr>
      <vt:lpstr>PowerPoint Presentation</vt:lpstr>
      <vt:lpstr>فلسفه</vt:lpstr>
      <vt:lpstr>PowerPoint Presentation</vt:lpstr>
      <vt:lpstr>تعلیم و تربیت</vt:lpstr>
      <vt:lpstr>PowerPoint Presentation</vt:lpstr>
      <vt:lpstr>فلسفه تعلیم و تربیت</vt:lpstr>
      <vt:lpstr>PowerPoint Presentation</vt:lpstr>
      <vt:lpstr>PowerPoint Presentation</vt:lpstr>
      <vt:lpstr>مبانی بنیادین مکاتب فلسفی</vt:lpstr>
      <vt:lpstr>PowerPoint Presentation</vt:lpstr>
      <vt:lpstr>انواع معرفت</vt:lpstr>
      <vt:lpstr>PowerPoint Presentation</vt:lpstr>
      <vt:lpstr>PowerPoint Presentation</vt:lpstr>
      <vt:lpstr>منابع کسب معرفت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مکاتب فلسفی و نظریه های تربیتی</dc:title>
  <dc:creator>samsung</dc:creator>
  <cp:lastModifiedBy>Windows User</cp:lastModifiedBy>
  <cp:revision>91</cp:revision>
  <dcterms:created xsi:type="dcterms:W3CDTF">2017-09-16T14:15:35Z</dcterms:created>
  <dcterms:modified xsi:type="dcterms:W3CDTF">2020-06-16T14:57:01Z</dcterms:modified>
</cp:coreProperties>
</file>