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43"/>
  </p:notesMasterIdLst>
  <p:sldIdLst>
    <p:sldId id="258" r:id="rId2"/>
    <p:sldId id="256" r:id="rId3"/>
    <p:sldId id="257" r:id="rId4"/>
    <p:sldId id="259" r:id="rId5"/>
    <p:sldId id="262" r:id="rId6"/>
    <p:sldId id="260" r:id="rId7"/>
    <p:sldId id="263" r:id="rId8"/>
    <p:sldId id="261"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1" r:id="rId26"/>
    <p:sldId id="282" r:id="rId27"/>
    <p:sldId id="283" r:id="rId28"/>
    <p:sldId id="284" r:id="rId29"/>
    <p:sldId id="285" r:id="rId30"/>
    <p:sldId id="286" r:id="rId31"/>
    <p:sldId id="287" r:id="rId32"/>
    <p:sldId id="288" r:id="rId33"/>
    <p:sldId id="289" r:id="rId34"/>
    <p:sldId id="290" r:id="rId35"/>
    <p:sldId id="291" r:id="rId36"/>
    <p:sldId id="292" r:id="rId37"/>
    <p:sldId id="293" r:id="rId38"/>
    <p:sldId id="294" r:id="rId39"/>
    <p:sldId id="296" r:id="rId40"/>
    <p:sldId id="295" r:id="rId41"/>
    <p:sldId id="297" r:id="rId4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6" d="100"/>
          <a:sy n="66" d="100"/>
        </p:scale>
        <p:origin x="-1506" y="-10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F8533F4-F439-4BD8-A3A3-858CC6F395EF}" type="datetimeFigureOut">
              <a:rPr lang="en-GB" smtClean="0"/>
              <a:t>16/06/2020</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01B7D56-DF56-48AE-A028-8157CEADF974}" type="slidenum">
              <a:rPr lang="en-GB" smtClean="0"/>
              <a:t>‹#›</a:t>
            </a:fld>
            <a:endParaRPr lang="en-GB"/>
          </a:p>
        </p:txBody>
      </p:sp>
    </p:spTree>
    <p:extLst>
      <p:ext uri="{BB962C8B-B14F-4D97-AF65-F5344CB8AC3E}">
        <p14:creationId xmlns:p14="http://schemas.microsoft.com/office/powerpoint/2010/main" val="372101621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301B7D56-DF56-48AE-A028-8157CEADF974}" type="slidenum">
              <a:rPr lang="en-GB" smtClean="0"/>
              <a:t>10</a:t>
            </a:fld>
            <a:endParaRPr lang="en-GB"/>
          </a:p>
        </p:txBody>
      </p:sp>
    </p:spTree>
    <p:extLst>
      <p:ext uri="{BB962C8B-B14F-4D97-AF65-F5344CB8AC3E}">
        <p14:creationId xmlns:p14="http://schemas.microsoft.com/office/powerpoint/2010/main" val="35331194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609601"/>
            <a:ext cx="7772400" cy="4267200"/>
          </a:xfrm>
        </p:spPr>
        <p:txBody>
          <a:bodyPr anchor="b">
            <a:noAutofit/>
          </a:bodyPr>
          <a:lstStyle>
            <a:lvl1pPr>
              <a:lnSpc>
                <a:spcPct val="100000"/>
              </a:lnSpc>
              <a:defRPr sz="8000"/>
            </a:lvl1pPr>
          </a:lstStyle>
          <a:p>
            <a:r>
              <a:rPr lang="en-US" smtClean="0"/>
              <a:t>Click to edit Master title style</a:t>
            </a:r>
            <a:endParaRPr lang="en-US" dirty="0"/>
          </a:p>
        </p:txBody>
      </p:sp>
      <p:sp>
        <p:nvSpPr>
          <p:cNvPr id="3" name="Subtitle 2"/>
          <p:cNvSpPr>
            <a:spLocks noGrp="1"/>
          </p:cNvSpPr>
          <p:nvPr>
            <p:ph type="subTitle" idx="1"/>
          </p:nvPr>
        </p:nvSpPr>
        <p:spPr>
          <a:xfrm>
            <a:off x="1371600" y="4953000"/>
            <a:ext cx="6400800" cy="1219200"/>
          </a:xfrm>
        </p:spPr>
        <p:txBody>
          <a:bodyPr>
            <a:normAutofit/>
          </a:bodyPr>
          <a:lstStyle>
            <a:lvl1pPr marL="0" indent="0" algn="ctr">
              <a:buNone/>
              <a:defRPr sz="24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7" name="Date Placeholder 6"/>
          <p:cNvSpPr>
            <a:spLocks noGrp="1"/>
          </p:cNvSpPr>
          <p:nvPr>
            <p:ph type="dt" sz="half" idx="10"/>
          </p:nvPr>
        </p:nvSpPr>
        <p:spPr/>
        <p:txBody>
          <a:bodyPr/>
          <a:lstStyle/>
          <a:p>
            <a:fld id="{9F5FDF20-4D18-4CA1-ACCB-6F507F3DEC27}" type="datetimeFigureOut">
              <a:rPr lang="en-GB" smtClean="0"/>
              <a:t>16/06/2020</a:t>
            </a:fld>
            <a:endParaRPr lang="en-GB" dirty="0"/>
          </a:p>
        </p:txBody>
      </p:sp>
      <p:sp>
        <p:nvSpPr>
          <p:cNvPr id="8" name="Slide Number Placeholder 7"/>
          <p:cNvSpPr>
            <a:spLocks noGrp="1"/>
          </p:cNvSpPr>
          <p:nvPr>
            <p:ph type="sldNum" sz="quarter" idx="11"/>
          </p:nvPr>
        </p:nvSpPr>
        <p:spPr/>
        <p:txBody>
          <a:bodyPr/>
          <a:lstStyle/>
          <a:p>
            <a:fld id="{9CB4F7AA-9DBF-4D41-8E6E-4B9C75B58599}" type="slidenum">
              <a:rPr lang="en-GB" smtClean="0"/>
              <a:t>‹#›</a:t>
            </a:fld>
            <a:endParaRPr lang="en-GB" dirty="0"/>
          </a:p>
        </p:txBody>
      </p:sp>
      <p:sp>
        <p:nvSpPr>
          <p:cNvPr id="9" name="Footer Placeholder 8"/>
          <p:cNvSpPr>
            <a:spLocks noGrp="1"/>
          </p:cNvSpPr>
          <p:nvPr>
            <p:ph type="ftr" sz="quarter" idx="12"/>
          </p:nvPr>
        </p:nvSpPr>
        <p:spPr/>
        <p:txBody>
          <a:bodyPr/>
          <a:lstStyle/>
          <a:p>
            <a:endParaRPr lang="en-GB"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lvl5pPr>
              <a:defRPr/>
            </a:lvl5pPr>
            <a:lvl6pPr>
              <a:defRPr/>
            </a:lvl6pPr>
            <a:lvl7pPr>
              <a:defRPr/>
            </a:lvl7pPr>
            <a:lvl8pPr>
              <a:defRPr/>
            </a:lvl8pPr>
            <a:lvl9pPr>
              <a:buFont typeface="Arial" pitchFamily="34" charset="0"/>
              <a:buChar char="•"/>
              <a:defRPr/>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4" name="Date Placeholder 3"/>
          <p:cNvSpPr>
            <a:spLocks noGrp="1"/>
          </p:cNvSpPr>
          <p:nvPr>
            <p:ph type="dt" sz="half" idx="10"/>
          </p:nvPr>
        </p:nvSpPr>
        <p:spPr/>
        <p:txBody>
          <a:bodyPr/>
          <a:lstStyle/>
          <a:p>
            <a:fld id="{9F5FDF20-4D18-4CA1-ACCB-6F507F3DEC27}" type="datetimeFigureOut">
              <a:rPr lang="en-GB" smtClean="0"/>
              <a:t>16/06/2020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9CB4F7AA-9DBF-4D41-8E6E-4B9C75B58599}" type="slidenum">
              <a:rPr lang="en-GB" smtClean="0"/>
              <a:t>‹#›</a:t>
            </a:fld>
            <a:endParaRPr lang="en-GB"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1371600"/>
            <a:ext cx="7772400" cy="2505075"/>
          </a:xfrm>
        </p:spPr>
        <p:txBody>
          <a:bodyPr anchor="b"/>
          <a:lstStyle>
            <a:lvl1pPr algn="ctr" defTabSz="914400" rtl="0" eaLnBrk="1" latinLnBrk="0" hangingPunct="1">
              <a:lnSpc>
                <a:spcPct val="100000"/>
              </a:lnSpc>
              <a:spcBef>
                <a:spcPct val="0"/>
              </a:spcBef>
              <a:buNone/>
              <a:defRPr lang="en-US" sz="4800" kern="1200" dirty="0" smtClean="0">
                <a:solidFill>
                  <a:schemeClr val="tx2"/>
                </a:solidFill>
                <a:effectLst>
                  <a:outerShdw blurRad="63500" dist="38100" dir="5400000" algn="t" rotWithShape="0">
                    <a:prstClr val="black">
                      <a:alpha val="25000"/>
                    </a:prstClr>
                  </a:outerShdw>
                </a:effectLst>
                <a:latin typeface="+mn-lt"/>
                <a:ea typeface="+mj-ea"/>
                <a:cs typeface="+mj-cs"/>
              </a:defRPr>
            </a:lvl1pPr>
          </a:lstStyle>
          <a:p>
            <a:r>
              <a:rPr lang="en-US" smtClean="0"/>
              <a:t>Click to edit Master title style</a:t>
            </a:r>
            <a:endParaRPr lang="en-US" dirty="0"/>
          </a:p>
        </p:txBody>
      </p:sp>
      <p:sp>
        <p:nvSpPr>
          <p:cNvPr id="3" name="Text Placeholder 2"/>
          <p:cNvSpPr>
            <a:spLocks noGrp="1"/>
          </p:cNvSpPr>
          <p:nvPr>
            <p:ph type="body" idx="1"/>
          </p:nvPr>
        </p:nvSpPr>
        <p:spPr>
          <a:xfrm>
            <a:off x="722313" y="4068763"/>
            <a:ext cx="7772400" cy="1131887"/>
          </a:xfrm>
        </p:spPr>
        <p:txBody>
          <a:bodyPr anchor="t"/>
          <a:lstStyle>
            <a:lvl1pPr marL="0" indent="0" algn="ctr">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F5FDF20-4D18-4CA1-ACCB-6F507F3DEC27}" type="datetimeFigureOut">
              <a:rPr lang="en-GB" smtClean="0"/>
              <a:t>16/06/2020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9CB4F7AA-9DBF-4D41-8E6E-4B9C75B58599}" type="slidenum">
              <a:rPr lang="en-GB" smtClean="0"/>
              <a:t>‹#›</a:t>
            </a:fld>
            <a:endParaRPr lang="en-GB" dirty="0"/>
          </a:p>
        </p:txBody>
      </p:sp>
      <p:sp>
        <p:nvSpPr>
          <p:cNvPr id="7" name="Oval 6"/>
          <p:cNvSpPr/>
          <p:nvPr/>
        </p:nvSpPr>
        <p:spPr>
          <a:xfrm>
            <a:off x="4495800" y="3924300"/>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Oval 7"/>
          <p:cNvSpPr/>
          <p:nvPr/>
        </p:nvSpPr>
        <p:spPr>
          <a:xfrm>
            <a:off x="4695825" y="3924300"/>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Oval 8"/>
          <p:cNvSpPr/>
          <p:nvPr/>
        </p:nvSpPr>
        <p:spPr>
          <a:xfrm>
            <a:off x="4296728" y="3924300"/>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4" name="Content Placeholder 3"/>
          <p:cNvSpPr>
            <a:spLocks noGrp="1"/>
          </p:cNvSpPr>
          <p:nvPr>
            <p:ph sz="half" idx="2"/>
          </p:nvPr>
        </p:nvSpPr>
        <p:spPr>
          <a:xfrm>
            <a:off x="4648200" y="1600200"/>
            <a:ext cx="4038600" cy="4525963"/>
          </a:xfrm>
        </p:spPr>
        <p:txBody>
          <a:bodyPr/>
          <a:lstStyle>
            <a:lvl1pPr>
              <a:defRPr sz="2400"/>
            </a:lvl1pPr>
            <a:lvl2pPr>
              <a:defRPr sz="16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5" name="Date Placeholder 4"/>
          <p:cNvSpPr>
            <a:spLocks noGrp="1"/>
          </p:cNvSpPr>
          <p:nvPr>
            <p:ph type="dt" sz="half" idx="10"/>
          </p:nvPr>
        </p:nvSpPr>
        <p:spPr/>
        <p:txBody>
          <a:bodyPr/>
          <a:lstStyle/>
          <a:p>
            <a:fld id="{9F5FDF20-4D18-4CA1-ACCB-6F507F3DEC27}" type="datetimeFigureOut">
              <a:rPr lang="en-GB" smtClean="0"/>
              <a:t>16/06/2020</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9CB4F7AA-9DBF-4D41-8E6E-4B9C75B58599}" type="slidenum">
              <a:rPr lang="en-GB" smtClean="0"/>
              <a:t>‹#›</a:t>
            </a:fld>
            <a:endParaRPr lang="en-GB" dirty="0"/>
          </a:p>
        </p:txBody>
      </p:sp>
      <p:sp>
        <p:nvSpPr>
          <p:cNvPr id="9" name="Content Placeholder 8"/>
          <p:cNvSpPr>
            <a:spLocks noGrp="1"/>
          </p:cNvSpPr>
          <p:nvPr>
            <p:ph sz="quarter" idx="13"/>
          </p:nvPr>
        </p:nvSpPr>
        <p:spPr>
          <a:xfrm>
            <a:off x="365760" y="1600200"/>
            <a:ext cx="4041648" cy="452628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600200"/>
            <a:ext cx="4040188" cy="609600"/>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5" name="Text Placeholder 4"/>
          <p:cNvSpPr>
            <a:spLocks noGrp="1"/>
          </p:cNvSpPr>
          <p:nvPr>
            <p:ph type="body" sz="quarter" idx="3"/>
          </p:nvPr>
        </p:nvSpPr>
        <p:spPr>
          <a:xfrm>
            <a:off x="4648200" y="1600200"/>
            <a:ext cx="4041775" cy="609600"/>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7" name="Date Placeholder 6"/>
          <p:cNvSpPr>
            <a:spLocks noGrp="1"/>
          </p:cNvSpPr>
          <p:nvPr>
            <p:ph type="dt" sz="half" idx="10"/>
          </p:nvPr>
        </p:nvSpPr>
        <p:spPr/>
        <p:txBody>
          <a:bodyPr/>
          <a:lstStyle/>
          <a:p>
            <a:fld id="{9F5FDF20-4D18-4CA1-ACCB-6F507F3DEC27}" type="datetimeFigureOut">
              <a:rPr lang="en-GB" smtClean="0"/>
              <a:t>16/06/2020</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9CB4F7AA-9DBF-4D41-8E6E-4B9C75B58599}" type="slidenum">
              <a:rPr lang="en-GB" smtClean="0"/>
              <a:t>‹#›</a:t>
            </a:fld>
            <a:endParaRPr lang="en-GB" dirty="0"/>
          </a:p>
        </p:txBody>
      </p:sp>
      <p:sp>
        <p:nvSpPr>
          <p:cNvPr id="11" name="Content Placeholder 10"/>
          <p:cNvSpPr>
            <a:spLocks noGrp="1"/>
          </p:cNvSpPr>
          <p:nvPr>
            <p:ph sz="quarter" idx="13"/>
          </p:nvPr>
        </p:nvSpPr>
        <p:spPr>
          <a:xfrm>
            <a:off x="457200" y="2212848"/>
            <a:ext cx="4041648" cy="391363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Content Placeholder 12"/>
          <p:cNvSpPr>
            <a:spLocks noGrp="1"/>
          </p:cNvSpPr>
          <p:nvPr>
            <p:ph sz="quarter" idx="14"/>
          </p:nvPr>
        </p:nvSpPr>
        <p:spPr>
          <a:xfrm>
            <a:off x="4672584" y="2212848"/>
            <a:ext cx="4041648" cy="391318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9F5FDF20-4D18-4CA1-ACCB-6F507F3DEC27}" type="datetimeFigureOut">
              <a:rPr lang="en-GB" smtClean="0"/>
              <a:t>16/06/2020</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9CB4F7AA-9DBF-4D41-8E6E-4B9C75B58599}" type="slidenum">
              <a:rPr lang="en-GB" smtClean="0"/>
              <a:t>‹#›</a:t>
            </a:fld>
            <a:endParaRPr lang="en-GB"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F5FDF20-4D18-4CA1-ACCB-6F507F3DEC27}" type="datetimeFigureOut">
              <a:rPr lang="en-GB" smtClean="0"/>
              <a:t>16/06/2020</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9CB4F7AA-9DBF-4D41-8E6E-4B9C75B58599}" type="slidenum">
              <a:rPr lang="en-GB" smtClean="0"/>
              <a:t>‹#›</a:t>
            </a:fld>
            <a:endParaRPr lang="en-GB"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907087" y="266700"/>
            <a:ext cx="3008313" cy="2095500"/>
          </a:xfrm>
        </p:spPr>
        <p:txBody>
          <a:bodyPr anchor="b"/>
          <a:lstStyle>
            <a:lvl1pPr algn="ctr">
              <a:lnSpc>
                <a:spcPct val="100000"/>
              </a:lnSpc>
              <a:defRPr sz="2800" b="0">
                <a:effectLst>
                  <a:outerShdw blurRad="50800" dist="25400" dir="5400000" algn="t" rotWithShape="0">
                    <a:prstClr val="black">
                      <a:alpha val="25000"/>
                    </a:prstClr>
                  </a:outerShdw>
                </a:effectLst>
              </a:defRPr>
            </a:lvl1pPr>
          </a:lstStyle>
          <a:p>
            <a:r>
              <a:rPr lang="en-US" smtClean="0"/>
              <a:t>Click to edit Master title style</a:t>
            </a:r>
            <a:endParaRPr lang="en-US" dirty="0"/>
          </a:p>
        </p:txBody>
      </p:sp>
      <p:sp>
        <p:nvSpPr>
          <p:cNvPr id="3" name="Content Placeholder 2"/>
          <p:cNvSpPr>
            <a:spLocks noGrp="1"/>
          </p:cNvSpPr>
          <p:nvPr>
            <p:ph idx="1"/>
          </p:nvPr>
        </p:nvSpPr>
        <p:spPr>
          <a:xfrm>
            <a:off x="719137" y="273050"/>
            <a:ext cx="4995863"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5907087" y="2438400"/>
            <a:ext cx="3008313" cy="3687763"/>
          </a:xfrm>
        </p:spPr>
        <p:txBody>
          <a:bodyPr>
            <a:normAutofit/>
          </a:bodyPr>
          <a:lstStyle>
            <a:lvl1pPr marL="0" indent="0" algn="ctr">
              <a:lnSpc>
                <a:spcPct val="125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F5FDF20-4D18-4CA1-ACCB-6F507F3DEC27}" type="datetimeFigureOut">
              <a:rPr lang="en-GB" smtClean="0"/>
              <a:t>16/06/2020</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9CB4F7AA-9DBF-4D41-8E6E-4B9C75B58599}" type="slidenum">
              <a:rPr lang="en-GB" smtClean="0"/>
              <a:t>‹#›</a:t>
            </a:fld>
            <a:endParaRPr lang="en-GB"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679576" y="228600"/>
            <a:ext cx="5711824" cy="895350"/>
          </a:xfrm>
        </p:spPr>
        <p:txBody>
          <a:bodyPr anchor="b"/>
          <a:lstStyle>
            <a:lvl1pPr algn="ctr">
              <a:lnSpc>
                <a:spcPct val="100000"/>
              </a:lnSpc>
              <a:defRPr sz="2800" b="0"/>
            </a:lvl1pPr>
          </a:lstStyle>
          <a:p>
            <a:r>
              <a:rPr lang="en-US" smtClean="0"/>
              <a:t>Click to edit Master title style</a:t>
            </a:r>
            <a:endParaRPr lang="en-US" dirty="0"/>
          </a:p>
        </p:txBody>
      </p:sp>
      <p:sp>
        <p:nvSpPr>
          <p:cNvPr id="3" name="Picture Placeholder 2"/>
          <p:cNvSpPr>
            <a:spLocks noGrp="1"/>
          </p:cNvSpPr>
          <p:nvPr>
            <p:ph type="pic" idx="1"/>
          </p:nvPr>
        </p:nvSpPr>
        <p:spPr>
          <a:xfrm>
            <a:off x="1508126" y="1143000"/>
            <a:ext cx="6054724" cy="4541044"/>
          </a:xfrm>
          <a:ln w="76200">
            <a:solidFill>
              <a:schemeClr val="bg1"/>
            </a:solidFill>
          </a:ln>
          <a:effectLst>
            <a:outerShdw blurRad="88900" dist="50800" dir="5400000" algn="ctr" rotWithShape="0">
              <a:srgbClr val="000000">
                <a:alpha val="25000"/>
              </a:srgbClr>
            </a:outerShdw>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smtClean="0"/>
              <a:t>Click icon to add picture</a:t>
            </a:r>
            <a:endParaRPr lang="en-US" dirty="0"/>
          </a:p>
        </p:txBody>
      </p:sp>
      <p:sp>
        <p:nvSpPr>
          <p:cNvPr id="4" name="Text Placeholder 3"/>
          <p:cNvSpPr>
            <a:spLocks noGrp="1"/>
          </p:cNvSpPr>
          <p:nvPr>
            <p:ph type="body" sz="half" idx="2"/>
          </p:nvPr>
        </p:nvSpPr>
        <p:spPr>
          <a:xfrm>
            <a:off x="1679576" y="5810250"/>
            <a:ext cx="5711824" cy="5334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F5FDF20-4D18-4CA1-ACCB-6F507F3DEC27}" type="datetimeFigureOut">
              <a:rPr lang="en-GB" smtClean="0"/>
              <a:t>16/06/2020</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9CB4F7AA-9DBF-4D41-8E6E-4B9C75B58599}" type="slidenum">
              <a:rPr lang="en-GB" smtClean="0"/>
              <a:t>‹#›</a:t>
            </a:fld>
            <a:endParaRPr lang="en-GB"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F5FDF20-4D18-4CA1-ACCB-6F507F3DEC27}" type="datetimeFigureOut">
              <a:rPr lang="en-GB" smtClean="0"/>
              <a:t>16/06/2020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9CB4F7AA-9DBF-4D41-8E6E-4B9C75B58599}" type="slidenum">
              <a:rPr lang="en-GB" smtClean="0"/>
              <a:t>‹#›</a:t>
            </a:fld>
            <a:endParaRPr lang="en-GB"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F5FDF20-4D18-4CA1-ACCB-6F507F3DEC27}" type="datetimeFigureOut">
              <a:rPr lang="en-GB" smtClean="0"/>
              <a:t>16/06/2020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9CB4F7AA-9DBF-4D41-8E6E-4B9C75B58599}" type="slidenum">
              <a:rPr lang="en-GB" smtClean="0"/>
              <a:t>‹#›</a:t>
            </a:fld>
            <a:endParaRPr lang="en-GB"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0"/>
            <a:ext cx="8229600" cy="1600200"/>
          </a:xfrm>
          <a:prstGeom prst="rect">
            <a:avLst/>
          </a:prstGeom>
        </p:spPr>
        <p:txBody>
          <a:bodyPr vert="horz" lIns="91440" tIns="45720" rIns="91440" bIns="45720" rtlCol="0" anchor="b">
            <a:no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4" name="Date Placeholder 3"/>
          <p:cNvSpPr>
            <a:spLocks noGrp="1"/>
          </p:cNvSpPr>
          <p:nvPr>
            <p:ph type="dt" sz="half" idx="2"/>
          </p:nvPr>
        </p:nvSpPr>
        <p:spPr>
          <a:xfrm>
            <a:off x="6363347" y="6356350"/>
            <a:ext cx="2085975" cy="365125"/>
          </a:xfrm>
          <a:prstGeom prst="rect">
            <a:avLst/>
          </a:prstGeom>
        </p:spPr>
        <p:txBody>
          <a:bodyPr vert="horz" lIns="91440" tIns="45720" rIns="45720" bIns="45720" rtlCol="0" anchor="ctr"/>
          <a:lstStyle>
            <a:lvl1pPr algn="r">
              <a:defRPr sz="1200">
                <a:solidFill>
                  <a:schemeClr val="tx1">
                    <a:lumMod val="65000"/>
                    <a:lumOff val="35000"/>
                  </a:schemeClr>
                </a:solidFill>
                <a:latin typeface="Century Gothic" pitchFamily="34" charset="0"/>
              </a:defRPr>
            </a:lvl1pPr>
          </a:lstStyle>
          <a:p>
            <a:fld id="{9F5FDF20-4D18-4CA1-ACCB-6F507F3DEC27}" type="datetimeFigureOut">
              <a:rPr lang="en-GB" smtClean="0"/>
              <a:t>16/06/2020</a:t>
            </a:fld>
            <a:endParaRPr lang="en-GB" dirty="0"/>
          </a:p>
        </p:txBody>
      </p:sp>
      <p:sp>
        <p:nvSpPr>
          <p:cNvPr id="5" name="Footer Placeholder 4"/>
          <p:cNvSpPr>
            <a:spLocks noGrp="1"/>
          </p:cNvSpPr>
          <p:nvPr>
            <p:ph type="ftr" sz="quarter" idx="3"/>
          </p:nvPr>
        </p:nvSpPr>
        <p:spPr>
          <a:xfrm>
            <a:off x="659165" y="6356350"/>
            <a:ext cx="2847975" cy="365125"/>
          </a:xfrm>
          <a:prstGeom prst="rect">
            <a:avLst/>
          </a:prstGeom>
        </p:spPr>
        <p:txBody>
          <a:bodyPr vert="horz" lIns="45720" tIns="45720" rIns="91440" bIns="45720" rtlCol="0" anchor="ctr"/>
          <a:lstStyle>
            <a:lvl1pPr algn="l">
              <a:defRPr sz="1200">
                <a:solidFill>
                  <a:schemeClr val="tx1">
                    <a:lumMod val="65000"/>
                    <a:lumOff val="35000"/>
                  </a:schemeClr>
                </a:solidFill>
                <a:latin typeface="Century Gothic" pitchFamily="34" charset="0"/>
              </a:defRPr>
            </a:lvl1pPr>
          </a:lstStyle>
          <a:p>
            <a:endParaRPr lang="en-GB" dirty="0"/>
          </a:p>
        </p:txBody>
      </p:sp>
      <p:sp>
        <p:nvSpPr>
          <p:cNvPr id="6" name="Slide Number Placeholder 5"/>
          <p:cNvSpPr>
            <a:spLocks noGrp="1"/>
          </p:cNvSpPr>
          <p:nvPr>
            <p:ph type="sldNum" sz="quarter" idx="4"/>
          </p:nvPr>
        </p:nvSpPr>
        <p:spPr>
          <a:xfrm>
            <a:off x="8543278" y="6356350"/>
            <a:ext cx="561975" cy="365125"/>
          </a:xfrm>
          <a:prstGeom prst="rect">
            <a:avLst/>
          </a:prstGeom>
        </p:spPr>
        <p:txBody>
          <a:bodyPr vert="horz" lIns="27432" tIns="45720" rIns="45720" bIns="45720" rtlCol="0" anchor="ctr"/>
          <a:lstStyle>
            <a:lvl1pPr algn="l">
              <a:defRPr sz="1200">
                <a:solidFill>
                  <a:schemeClr val="tx1">
                    <a:lumMod val="65000"/>
                    <a:lumOff val="35000"/>
                  </a:schemeClr>
                </a:solidFill>
                <a:latin typeface="Century Gothic" pitchFamily="34" charset="0"/>
              </a:defRPr>
            </a:lvl1pPr>
          </a:lstStyle>
          <a:p>
            <a:fld id="{9CB4F7AA-9DBF-4D41-8E6E-4B9C75B58599}" type="slidenum">
              <a:rPr lang="en-GB" smtClean="0"/>
              <a:t>‹#›</a:t>
            </a:fld>
            <a:endParaRPr lang="en-GB" dirty="0"/>
          </a:p>
        </p:txBody>
      </p:sp>
      <p:sp>
        <p:nvSpPr>
          <p:cNvPr id="7" name="Oval 6"/>
          <p:cNvSpPr/>
          <p:nvPr/>
        </p:nvSpPr>
        <p:spPr>
          <a:xfrm>
            <a:off x="8457760" y="6499384"/>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dirty="0">
              <a:solidFill>
                <a:schemeClr val="lt1"/>
              </a:solidFill>
              <a:latin typeface="+mn-lt"/>
              <a:ea typeface="+mn-ea"/>
              <a:cs typeface="+mn-cs"/>
            </a:endParaRPr>
          </a:p>
        </p:txBody>
      </p:sp>
      <p:sp>
        <p:nvSpPr>
          <p:cNvPr id="8" name="Oval 7"/>
          <p:cNvSpPr/>
          <p:nvPr/>
        </p:nvSpPr>
        <p:spPr>
          <a:xfrm>
            <a:off x="569119" y="6499384"/>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lnSpc>
          <a:spcPts val="5800"/>
        </a:lnSpc>
        <a:spcBef>
          <a:spcPct val="0"/>
        </a:spcBef>
        <a:buNone/>
        <a:defRPr sz="5400" kern="1200">
          <a:solidFill>
            <a:schemeClr val="tx2"/>
          </a:solidFill>
          <a:effectLst>
            <a:outerShdw blurRad="63500" dist="38100" dir="5400000" algn="t" rotWithShape="0">
              <a:prstClr val="black">
                <a:alpha val="25000"/>
              </a:prstClr>
            </a:outerShdw>
          </a:effectLst>
          <a:latin typeface="+mn-lt"/>
          <a:ea typeface="+mj-ea"/>
          <a:cs typeface="+mj-cs"/>
        </a:defRPr>
      </a:lvl1pPr>
    </p:titleStyle>
    <p:bodyStyle>
      <a:lvl1pPr marL="342900" indent="-342900" algn="l" defTabSz="914400" rtl="0" eaLnBrk="1" latinLnBrk="0" hangingPunct="1">
        <a:spcBef>
          <a:spcPct val="20000"/>
        </a:spcBef>
        <a:buFont typeface="Arial" pitchFamily="34" charset="0"/>
        <a:buChar char="•"/>
        <a:defRPr sz="2400" kern="1200">
          <a:solidFill>
            <a:schemeClr val="tx1">
              <a:lumMod val="50000"/>
              <a:lumOff val="50000"/>
            </a:schemeClr>
          </a:solidFill>
          <a:latin typeface="+mj-lt"/>
          <a:ea typeface="+mn-ea"/>
          <a:cs typeface="+mn-cs"/>
        </a:defRPr>
      </a:lvl1pPr>
      <a:lvl2pPr marL="742950" indent="-28575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2pPr>
      <a:lvl3pPr marL="11430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3pPr>
      <a:lvl4pPr marL="16002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4pPr>
      <a:lvl5pPr marL="20574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5pPr>
      <a:lvl6pPr marL="25146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6pPr>
      <a:lvl7pPr marL="29718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7pPr>
      <a:lvl8pPr marL="34290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8pPr>
      <a:lvl9pPr marL="38862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539552" y="2060848"/>
            <a:ext cx="8229600" cy="1143000"/>
          </a:xfrm>
        </p:spPr>
        <p:txBody>
          <a:bodyPr>
            <a:normAutofit/>
          </a:bodyPr>
          <a:lstStyle/>
          <a:p>
            <a:r>
              <a:rPr lang="fa-IR" sz="7200" dirty="0" smtClean="0">
                <a:cs typeface="+mn-cs"/>
              </a:rPr>
              <a:t>بسم الله الرّحمن الرّحیم</a:t>
            </a:r>
            <a:endParaRPr lang="en-GB" sz="7200" dirty="0">
              <a:cs typeface="+mn-cs"/>
            </a:endParaRPr>
          </a:p>
        </p:txBody>
      </p:sp>
    </p:spTree>
    <p:extLst>
      <p:ext uri="{BB962C8B-B14F-4D97-AF65-F5344CB8AC3E}">
        <p14:creationId xmlns:p14="http://schemas.microsoft.com/office/powerpoint/2010/main" val="22625290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0"/>
            <a:ext cx="8075240" cy="1052736"/>
          </a:xfrm>
        </p:spPr>
        <p:txBody>
          <a:bodyPr>
            <a:normAutofit/>
          </a:bodyPr>
          <a:lstStyle/>
          <a:p>
            <a:r>
              <a:rPr lang="fa-IR" sz="4400" dirty="0" smtClean="0">
                <a:cs typeface="+mn-cs"/>
              </a:rPr>
              <a:t>مکاتب فلسفی و نظریه های تربیتی</a:t>
            </a:r>
            <a:endParaRPr lang="en-GB" sz="4400" dirty="0">
              <a:cs typeface="+mn-cs"/>
            </a:endParaRPr>
          </a:p>
        </p:txBody>
      </p:sp>
      <p:sp>
        <p:nvSpPr>
          <p:cNvPr id="4" name="Content Placeholder 3"/>
          <p:cNvSpPr>
            <a:spLocks noGrp="1"/>
          </p:cNvSpPr>
          <p:nvPr>
            <p:ph idx="1"/>
          </p:nvPr>
        </p:nvSpPr>
        <p:spPr>
          <a:xfrm>
            <a:off x="251520" y="1010125"/>
            <a:ext cx="8568952" cy="5832648"/>
          </a:xfrm>
        </p:spPr>
        <p:txBody>
          <a:bodyPr>
            <a:noAutofit/>
          </a:bodyPr>
          <a:lstStyle/>
          <a:p>
            <a:pPr algn="r" rtl="1">
              <a:lnSpc>
                <a:spcPct val="150000"/>
              </a:lnSpc>
            </a:pPr>
            <a:r>
              <a:rPr lang="fa-IR" sz="2600" dirty="0" smtClean="0">
                <a:solidFill>
                  <a:schemeClr val="tx1"/>
                </a:solidFill>
              </a:rPr>
              <a:t>فلسفه</a:t>
            </a:r>
            <a:r>
              <a:rPr lang="en-GB" sz="2600" dirty="0" smtClean="0">
                <a:solidFill>
                  <a:schemeClr val="tx1"/>
                </a:solidFill>
              </a:rPr>
              <a:t> </a:t>
            </a:r>
            <a:r>
              <a:rPr lang="en-GB" sz="2600" dirty="0" smtClean="0">
                <a:solidFill>
                  <a:schemeClr val="tx1"/>
                </a:solidFill>
                <a:latin typeface="Times New Roman" panose="02020603050405020304" pitchFamily="18" charset="0"/>
                <a:cs typeface="Times New Roman" panose="02020603050405020304" pitchFamily="18" charset="0"/>
              </a:rPr>
              <a:t>Philosophy</a:t>
            </a:r>
            <a:r>
              <a:rPr lang="en-GB" sz="2600" dirty="0" smtClean="0">
                <a:solidFill>
                  <a:schemeClr val="tx1"/>
                </a:solidFill>
              </a:rPr>
              <a:t>  </a:t>
            </a:r>
            <a:endParaRPr lang="fa-IR" sz="2600" dirty="0">
              <a:solidFill>
                <a:schemeClr val="tx1"/>
              </a:solidFill>
            </a:endParaRPr>
          </a:p>
          <a:p>
            <a:pPr algn="r" rtl="1">
              <a:lnSpc>
                <a:spcPct val="150000"/>
              </a:lnSpc>
            </a:pPr>
            <a:r>
              <a:rPr lang="fa-IR" sz="2600" dirty="0">
                <a:solidFill>
                  <a:schemeClr val="tx1"/>
                </a:solidFill>
              </a:rPr>
              <a:t>تعلیم و </a:t>
            </a:r>
            <a:r>
              <a:rPr lang="fa-IR" sz="2600" dirty="0" smtClean="0">
                <a:solidFill>
                  <a:schemeClr val="tx1"/>
                </a:solidFill>
              </a:rPr>
              <a:t>تربیت</a:t>
            </a:r>
            <a:r>
              <a:rPr lang="en-GB" sz="2600" dirty="0" smtClean="0">
                <a:solidFill>
                  <a:schemeClr val="tx1"/>
                </a:solidFill>
                <a:latin typeface="Times New Roman" panose="02020603050405020304" pitchFamily="18" charset="0"/>
                <a:cs typeface="Times New Roman" panose="02020603050405020304" pitchFamily="18" charset="0"/>
              </a:rPr>
              <a:t>Education  </a:t>
            </a:r>
            <a:endParaRPr lang="fa-IR" sz="2600" dirty="0">
              <a:solidFill>
                <a:schemeClr val="tx1"/>
              </a:solidFill>
              <a:latin typeface="Times New Roman" panose="02020603050405020304" pitchFamily="18" charset="0"/>
              <a:cs typeface="Times New Roman" panose="02020603050405020304" pitchFamily="18" charset="0"/>
            </a:endParaRPr>
          </a:p>
          <a:p>
            <a:pPr algn="r" rtl="1">
              <a:lnSpc>
                <a:spcPct val="150000"/>
              </a:lnSpc>
            </a:pPr>
            <a:r>
              <a:rPr lang="fa-IR" sz="2600" dirty="0">
                <a:solidFill>
                  <a:schemeClr val="tx1"/>
                </a:solidFill>
                <a:latin typeface="Times New Roman" panose="02020603050405020304" pitchFamily="18" charset="0"/>
                <a:cs typeface="Times New Roman" panose="02020603050405020304" pitchFamily="18" charset="0"/>
              </a:rPr>
              <a:t>فلسفه تعلیم و </a:t>
            </a:r>
            <a:r>
              <a:rPr lang="fa-IR" sz="2600" dirty="0" smtClean="0">
                <a:solidFill>
                  <a:schemeClr val="tx1"/>
                </a:solidFill>
                <a:latin typeface="Times New Roman" panose="02020603050405020304" pitchFamily="18" charset="0"/>
                <a:cs typeface="Times New Roman" panose="02020603050405020304" pitchFamily="18" charset="0"/>
              </a:rPr>
              <a:t>تربیت</a:t>
            </a:r>
            <a:r>
              <a:rPr lang="en-GB" sz="2600" dirty="0" smtClean="0">
                <a:solidFill>
                  <a:schemeClr val="tx1"/>
                </a:solidFill>
                <a:latin typeface="Times New Roman" panose="02020603050405020304" pitchFamily="18" charset="0"/>
                <a:cs typeface="Times New Roman" panose="02020603050405020304" pitchFamily="18" charset="0"/>
              </a:rPr>
              <a:t>Philosophy of Education  </a:t>
            </a:r>
            <a:endParaRPr lang="fa-IR" sz="2600" dirty="0">
              <a:solidFill>
                <a:schemeClr val="tx1"/>
              </a:solidFill>
              <a:latin typeface="Times New Roman" panose="02020603050405020304" pitchFamily="18" charset="0"/>
              <a:cs typeface="Times New Roman" panose="02020603050405020304" pitchFamily="18" charset="0"/>
            </a:endParaRPr>
          </a:p>
          <a:p>
            <a:pPr algn="r" rtl="1">
              <a:lnSpc>
                <a:spcPct val="150000"/>
              </a:lnSpc>
            </a:pPr>
            <a:r>
              <a:rPr lang="fa-IR" sz="2600" dirty="0" smtClean="0">
                <a:solidFill>
                  <a:schemeClr val="tx1"/>
                </a:solidFill>
                <a:latin typeface="Times New Roman" panose="02020603050405020304" pitchFamily="18" charset="0"/>
                <a:cs typeface="Times New Roman" panose="02020603050405020304" pitchFamily="18" charset="0"/>
              </a:rPr>
              <a:t>مبانی بنیادین مکاتب </a:t>
            </a:r>
            <a:r>
              <a:rPr lang="fa-IR" sz="2600" dirty="0">
                <a:solidFill>
                  <a:schemeClr val="tx1"/>
                </a:solidFill>
                <a:latin typeface="Times New Roman" panose="02020603050405020304" pitchFamily="18" charset="0"/>
                <a:cs typeface="Times New Roman" panose="02020603050405020304" pitchFamily="18" charset="0"/>
              </a:rPr>
              <a:t>فلسفی</a:t>
            </a:r>
          </a:p>
          <a:p>
            <a:pPr marL="696913" algn="r" rtl="1">
              <a:buFont typeface="Courier New" panose="02070309020205020404" pitchFamily="49" charset="0"/>
              <a:buChar char="o"/>
            </a:pPr>
            <a:r>
              <a:rPr lang="fa-IR" sz="2600" dirty="0" smtClean="0">
                <a:solidFill>
                  <a:schemeClr val="tx1"/>
                </a:solidFill>
                <a:latin typeface="Times New Roman" panose="02020603050405020304" pitchFamily="18" charset="0"/>
                <a:cs typeface="Times New Roman" panose="02020603050405020304" pitchFamily="18" charset="0"/>
              </a:rPr>
              <a:t>متافیزیک</a:t>
            </a:r>
            <a:r>
              <a:rPr lang="en-GB" sz="2600" dirty="0" smtClean="0">
                <a:solidFill>
                  <a:schemeClr val="tx1"/>
                </a:solidFill>
                <a:latin typeface="Times New Roman" panose="02020603050405020304" pitchFamily="18" charset="0"/>
                <a:cs typeface="Times New Roman" panose="02020603050405020304" pitchFamily="18" charset="0"/>
              </a:rPr>
              <a:t> </a:t>
            </a:r>
            <a:r>
              <a:rPr lang="fa-IR" sz="2600" dirty="0" smtClean="0">
                <a:solidFill>
                  <a:schemeClr val="tx1"/>
                </a:solidFill>
                <a:latin typeface="Times New Roman" panose="02020603050405020304" pitchFamily="18" charset="0"/>
                <a:cs typeface="Times New Roman" panose="02020603050405020304" pitchFamily="18" charset="0"/>
              </a:rPr>
              <a:t>یا هستی </a:t>
            </a:r>
            <a:r>
              <a:rPr lang="fa-IR" sz="2600" dirty="0">
                <a:solidFill>
                  <a:schemeClr val="tx1"/>
                </a:solidFill>
                <a:latin typeface="Times New Roman" panose="02020603050405020304" pitchFamily="18" charset="0"/>
                <a:cs typeface="Times New Roman" panose="02020603050405020304" pitchFamily="18" charset="0"/>
              </a:rPr>
              <a:t>شناسی(وجودشناسی)</a:t>
            </a:r>
            <a:r>
              <a:rPr lang="en-GB" sz="2600" dirty="0">
                <a:solidFill>
                  <a:schemeClr val="tx1"/>
                </a:solidFill>
                <a:latin typeface="Times New Roman" panose="02020603050405020304" pitchFamily="18" charset="0"/>
                <a:cs typeface="Times New Roman" panose="02020603050405020304" pitchFamily="18" charset="0"/>
              </a:rPr>
              <a:t> </a:t>
            </a:r>
            <a:r>
              <a:rPr lang="en-GB" sz="2600" dirty="0" smtClean="0">
                <a:solidFill>
                  <a:schemeClr val="tx1"/>
                </a:solidFill>
                <a:latin typeface="Times New Roman" panose="02020603050405020304" pitchFamily="18" charset="0"/>
                <a:cs typeface="Times New Roman" panose="02020603050405020304" pitchFamily="18" charset="0"/>
              </a:rPr>
              <a:t>Ontology </a:t>
            </a:r>
            <a:r>
              <a:rPr lang="fa-IR" sz="2600" dirty="0" smtClean="0">
                <a:solidFill>
                  <a:schemeClr val="tx1"/>
                </a:solidFill>
                <a:latin typeface="Times New Roman" panose="02020603050405020304" pitchFamily="18" charset="0"/>
                <a:cs typeface="Times New Roman" panose="02020603050405020304" pitchFamily="18" charset="0"/>
              </a:rPr>
              <a:t>:</a:t>
            </a:r>
            <a:endParaRPr lang="fa-IR" sz="2600" dirty="0">
              <a:solidFill>
                <a:schemeClr val="tx1"/>
              </a:solidFill>
              <a:latin typeface="Times New Roman" panose="02020603050405020304" pitchFamily="18" charset="0"/>
              <a:cs typeface="Times New Roman" panose="02020603050405020304" pitchFamily="18" charset="0"/>
            </a:endParaRPr>
          </a:p>
          <a:p>
            <a:pPr marL="987425" indent="-265113" algn="r" rtl="1">
              <a:buFont typeface="Wingdings" panose="05000000000000000000" pitchFamily="2" charset="2"/>
              <a:buChar char="§"/>
            </a:pPr>
            <a:r>
              <a:rPr lang="fa-IR" sz="2600" dirty="0" smtClean="0">
                <a:solidFill>
                  <a:schemeClr val="tx1"/>
                </a:solidFill>
                <a:latin typeface="Times New Roman" panose="02020603050405020304" pitchFamily="18" charset="0"/>
                <a:cs typeface="Times New Roman" panose="02020603050405020304" pitchFamily="18" charset="0"/>
              </a:rPr>
              <a:t>جهان شناسی  </a:t>
            </a:r>
            <a:r>
              <a:rPr lang="en-GB" sz="2600" dirty="0" smtClean="0">
                <a:solidFill>
                  <a:schemeClr val="tx1"/>
                </a:solidFill>
                <a:latin typeface="Times New Roman" panose="02020603050405020304" pitchFamily="18" charset="0"/>
                <a:cs typeface="Times New Roman" panose="02020603050405020304" pitchFamily="18" charset="0"/>
              </a:rPr>
              <a:t>Cosmology</a:t>
            </a:r>
            <a:endParaRPr lang="fa-IR" sz="2600" dirty="0" smtClean="0">
              <a:solidFill>
                <a:schemeClr val="tx1"/>
              </a:solidFill>
              <a:latin typeface="Times New Roman" panose="02020603050405020304" pitchFamily="18" charset="0"/>
              <a:cs typeface="Times New Roman" panose="02020603050405020304" pitchFamily="18" charset="0"/>
            </a:endParaRPr>
          </a:p>
          <a:p>
            <a:pPr marL="987425" indent="-265113" algn="r" rtl="1">
              <a:buFont typeface="Wingdings" panose="05000000000000000000" pitchFamily="2" charset="2"/>
              <a:buChar char="§"/>
            </a:pPr>
            <a:r>
              <a:rPr lang="fa-IR" sz="2600" dirty="0">
                <a:solidFill>
                  <a:schemeClr val="tx1"/>
                </a:solidFill>
                <a:latin typeface="Times New Roman" panose="02020603050405020304" pitchFamily="18" charset="0"/>
                <a:cs typeface="Times New Roman" panose="02020603050405020304" pitchFamily="18" charset="0"/>
              </a:rPr>
              <a:t>انسان </a:t>
            </a:r>
            <a:r>
              <a:rPr lang="fa-IR" sz="2600" dirty="0" smtClean="0">
                <a:solidFill>
                  <a:schemeClr val="tx1"/>
                </a:solidFill>
                <a:latin typeface="Times New Roman" panose="02020603050405020304" pitchFamily="18" charset="0"/>
                <a:cs typeface="Times New Roman" panose="02020603050405020304" pitchFamily="18" charset="0"/>
              </a:rPr>
              <a:t>شناسی</a:t>
            </a:r>
            <a:r>
              <a:rPr lang="en-GB" sz="2600" dirty="0" smtClean="0">
                <a:solidFill>
                  <a:schemeClr val="tx1"/>
                </a:solidFill>
                <a:latin typeface="Times New Roman" panose="02020603050405020304" pitchFamily="18" charset="0"/>
                <a:cs typeface="Times New Roman" panose="02020603050405020304" pitchFamily="18" charset="0"/>
              </a:rPr>
              <a:t>Anthropology </a:t>
            </a:r>
            <a:endParaRPr lang="fa-IR" sz="2600" dirty="0" smtClean="0">
              <a:solidFill>
                <a:schemeClr val="tx1"/>
              </a:solidFill>
              <a:latin typeface="Times New Roman" panose="02020603050405020304" pitchFamily="18" charset="0"/>
              <a:cs typeface="Times New Roman" panose="02020603050405020304" pitchFamily="18" charset="0"/>
            </a:endParaRPr>
          </a:p>
          <a:p>
            <a:pPr marL="987425" indent="-265113" algn="r" rtl="1">
              <a:buFont typeface="Wingdings" panose="05000000000000000000" pitchFamily="2" charset="2"/>
              <a:buChar char="§"/>
            </a:pPr>
            <a:r>
              <a:rPr lang="fa-IR" sz="2600" dirty="0" smtClean="0">
                <a:solidFill>
                  <a:schemeClr val="tx1"/>
                </a:solidFill>
                <a:latin typeface="Times New Roman" panose="02020603050405020304" pitchFamily="18" charset="0"/>
                <a:cs typeface="Times New Roman" panose="02020603050405020304" pitchFamily="18" charset="0"/>
              </a:rPr>
              <a:t>خداشناسی (الهیات)</a:t>
            </a:r>
            <a:endParaRPr lang="fa-IR" sz="2600" dirty="0">
              <a:solidFill>
                <a:schemeClr val="tx1"/>
              </a:solidFill>
              <a:latin typeface="Times New Roman" panose="02020603050405020304" pitchFamily="18" charset="0"/>
              <a:cs typeface="Times New Roman" panose="02020603050405020304" pitchFamily="18" charset="0"/>
            </a:endParaRPr>
          </a:p>
          <a:p>
            <a:pPr marL="696913" algn="r" rtl="1">
              <a:buFont typeface="Courier New" panose="02070309020205020404" pitchFamily="49" charset="0"/>
              <a:buChar char="o"/>
            </a:pPr>
            <a:r>
              <a:rPr lang="fa-IR" sz="2600" dirty="0" smtClean="0">
                <a:solidFill>
                  <a:schemeClr val="tx1"/>
                </a:solidFill>
                <a:latin typeface="Times New Roman" panose="02020603050405020304" pitchFamily="18" charset="0"/>
                <a:cs typeface="Times New Roman" panose="02020603050405020304" pitchFamily="18" charset="0"/>
              </a:rPr>
              <a:t>معرفت شناسی</a:t>
            </a:r>
            <a:r>
              <a:rPr lang="en-GB" sz="2600" dirty="0" smtClean="0">
                <a:solidFill>
                  <a:schemeClr val="tx1"/>
                </a:solidFill>
                <a:latin typeface="Times New Roman" panose="02020603050405020304" pitchFamily="18" charset="0"/>
                <a:cs typeface="Times New Roman" panose="02020603050405020304" pitchFamily="18" charset="0"/>
              </a:rPr>
              <a:t>  Epistemology   </a:t>
            </a:r>
            <a:endParaRPr lang="fa-IR" sz="2600" dirty="0">
              <a:solidFill>
                <a:schemeClr val="tx1"/>
              </a:solidFill>
              <a:latin typeface="Times New Roman" panose="02020603050405020304" pitchFamily="18" charset="0"/>
              <a:cs typeface="Times New Roman" panose="02020603050405020304" pitchFamily="18" charset="0"/>
            </a:endParaRPr>
          </a:p>
          <a:p>
            <a:pPr marL="696913" algn="r" rtl="1">
              <a:buFont typeface="Courier New" panose="02070309020205020404" pitchFamily="49" charset="0"/>
              <a:buChar char="o"/>
            </a:pPr>
            <a:r>
              <a:rPr lang="fa-IR" sz="2600" dirty="0">
                <a:solidFill>
                  <a:schemeClr val="tx1"/>
                </a:solidFill>
                <a:latin typeface="Times New Roman" panose="02020603050405020304" pitchFamily="18" charset="0"/>
                <a:cs typeface="Times New Roman" panose="02020603050405020304" pitchFamily="18" charset="0"/>
              </a:rPr>
              <a:t>ارزش </a:t>
            </a:r>
            <a:r>
              <a:rPr lang="fa-IR" sz="2600" dirty="0" smtClean="0">
                <a:solidFill>
                  <a:schemeClr val="tx1"/>
                </a:solidFill>
                <a:latin typeface="Times New Roman" panose="02020603050405020304" pitchFamily="18" charset="0"/>
                <a:cs typeface="Times New Roman" panose="02020603050405020304" pitchFamily="18" charset="0"/>
              </a:rPr>
              <a:t>شناسی</a:t>
            </a:r>
            <a:r>
              <a:rPr lang="en-GB" sz="2600" dirty="0" smtClean="0">
                <a:solidFill>
                  <a:schemeClr val="tx1"/>
                </a:solidFill>
                <a:latin typeface="Times New Roman" panose="02020603050405020304" pitchFamily="18" charset="0"/>
                <a:cs typeface="Times New Roman" panose="02020603050405020304" pitchFamily="18" charset="0"/>
              </a:rPr>
              <a:t>   Axiology   </a:t>
            </a:r>
            <a:endParaRPr lang="en-GB" sz="2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581364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fade">
                                      <p:cBhvr>
                                        <p:cTn id="12" dur="500"/>
                                        <p:tgtEl>
                                          <p:spTgt spid="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txEl>
                                              <p:pRg st="1" end="1"/>
                                            </p:txEl>
                                          </p:spTgt>
                                        </p:tgtEl>
                                        <p:attrNameLst>
                                          <p:attrName>style.visibility</p:attrName>
                                        </p:attrNameLst>
                                      </p:cBhvr>
                                      <p:to>
                                        <p:strVal val="visible"/>
                                      </p:to>
                                    </p:set>
                                    <p:animEffect transition="in" filter="fade">
                                      <p:cBhvr>
                                        <p:cTn id="17" dur="500"/>
                                        <p:tgtEl>
                                          <p:spTgt spid="4">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4">
                                            <p:txEl>
                                              <p:pRg st="2" end="2"/>
                                            </p:txEl>
                                          </p:spTgt>
                                        </p:tgtEl>
                                        <p:attrNameLst>
                                          <p:attrName>style.visibility</p:attrName>
                                        </p:attrNameLst>
                                      </p:cBhvr>
                                      <p:to>
                                        <p:strVal val="visible"/>
                                      </p:to>
                                    </p:set>
                                    <p:animEffect transition="in" filter="fade">
                                      <p:cBhvr>
                                        <p:cTn id="22" dur="500"/>
                                        <p:tgtEl>
                                          <p:spTgt spid="4">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4">
                                            <p:txEl>
                                              <p:pRg st="3" end="3"/>
                                            </p:txEl>
                                          </p:spTgt>
                                        </p:tgtEl>
                                        <p:attrNameLst>
                                          <p:attrName>style.visibility</p:attrName>
                                        </p:attrNameLst>
                                      </p:cBhvr>
                                      <p:to>
                                        <p:strVal val="visible"/>
                                      </p:to>
                                    </p:set>
                                    <p:animEffect transition="in" filter="fade">
                                      <p:cBhvr>
                                        <p:cTn id="27" dur="500"/>
                                        <p:tgtEl>
                                          <p:spTgt spid="4">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4">
                                            <p:txEl>
                                              <p:pRg st="4" end="4"/>
                                            </p:txEl>
                                          </p:spTgt>
                                        </p:tgtEl>
                                        <p:attrNameLst>
                                          <p:attrName>style.visibility</p:attrName>
                                        </p:attrNameLst>
                                      </p:cBhvr>
                                      <p:to>
                                        <p:strVal val="visible"/>
                                      </p:to>
                                    </p:set>
                                    <p:animEffect transition="in" filter="fade">
                                      <p:cBhvr>
                                        <p:cTn id="32" dur="500"/>
                                        <p:tgtEl>
                                          <p:spTgt spid="4">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4">
                                            <p:txEl>
                                              <p:pRg st="5" end="5"/>
                                            </p:txEl>
                                          </p:spTgt>
                                        </p:tgtEl>
                                        <p:attrNameLst>
                                          <p:attrName>style.visibility</p:attrName>
                                        </p:attrNameLst>
                                      </p:cBhvr>
                                      <p:to>
                                        <p:strVal val="visible"/>
                                      </p:to>
                                    </p:set>
                                    <p:animEffect transition="in" filter="fade">
                                      <p:cBhvr>
                                        <p:cTn id="37" dur="500"/>
                                        <p:tgtEl>
                                          <p:spTgt spid="4">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4">
                                            <p:txEl>
                                              <p:pRg st="6" end="6"/>
                                            </p:txEl>
                                          </p:spTgt>
                                        </p:tgtEl>
                                        <p:attrNameLst>
                                          <p:attrName>style.visibility</p:attrName>
                                        </p:attrNameLst>
                                      </p:cBhvr>
                                      <p:to>
                                        <p:strVal val="visible"/>
                                      </p:to>
                                    </p:set>
                                    <p:animEffect transition="in" filter="fade">
                                      <p:cBhvr>
                                        <p:cTn id="42" dur="500"/>
                                        <p:tgtEl>
                                          <p:spTgt spid="4">
                                            <p:txEl>
                                              <p:pRg st="6" end="6"/>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4">
                                            <p:txEl>
                                              <p:pRg st="7" end="7"/>
                                            </p:txEl>
                                          </p:spTgt>
                                        </p:tgtEl>
                                        <p:attrNameLst>
                                          <p:attrName>style.visibility</p:attrName>
                                        </p:attrNameLst>
                                      </p:cBhvr>
                                      <p:to>
                                        <p:strVal val="visible"/>
                                      </p:to>
                                    </p:set>
                                    <p:animEffect transition="in" filter="fade">
                                      <p:cBhvr>
                                        <p:cTn id="47" dur="500"/>
                                        <p:tgtEl>
                                          <p:spTgt spid="4">
                                            <p:txEl>
                                              <p:pRg st="7" end="7"/>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4">
                                            <p:txEl>
                                              <p:pRg st="8" end="8"/>
                                            </p:txEl>
                                          </p:spTgt>
                                        </p:tgtEl>
                                        <p:attrNameLst>
                                          <p:attrName>style.visibility</p:attrName>
                                        </p:attrNameLst>
                                      </p:cBhvr>
                                      <p:to>
                                        <p:strVal val="visible"/>
                                      </p:to>
                                    </p:set>
                                    <p:animEffect transition="in" filter="fade">
                                      <p:cBhvr>
                                        <p:cTn id="52" dur="500"/>
                                        <p:tgtEl>
                                          <p:spTgt spid="4">
                                            <p:txEl>
                                              <p:pRg st="8" end="8"/>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4">
                                            <p:txEl>
                                              <p:pRg st="9" end="9"/>
                                            </p:txEl>
                                          </p:spTgt>
                                        </p:tgtEl>
                                        <p:attrNameLst>
                                          <p:attrName>style.visibility</p:attrName>
                                        </p:attrNameLst>
                                      </p:cBhvr>
                                      <p:to>
                                        <p:strVal val="visible"/>
                                      </p:to>
                                    </p:set>
                                    <p:animEffect transition="in" filter="fade">
                                      <p:cBhvr>
                                        <p:cTn id="57" dur="500"/>
                                        <p:tgtEl>
                                          <p:spTgt spid="4">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67544" y="0"/>
            <a:ext cx="8136904" cy="692696"/>
          </a:xfrm>
        </p:spPr>
        <p:txBody>
          <a:bodyPr/>
          <a:lstStyle/>
          <a:p>
            <a:endParaRPr lang="en-GB" dirty="0"/>
          </a:p>
        </p:txBody>
      </p:sp>
      <p:sp>
        <p:nvSpPr>
          <p:cNvPr id="5" name="Content Placeholder 4"/>
          <p:cNvSpPr>
            <a:spLocks noGrp="1"/>
          </p:cNvSpPr>
          <p:nvPr>
            <p:ph idx="1"/>
          </p:nvPr>
        </p:nvSpPr>
        <p:spPr>
          <a:xfrm>
            <a:off x="457200" y="836712"/>
            <a:ext cx="8219256" cy="5832648"/>
          </a:xfrm>
        </p:spPr>
        <p:txBody>
          <a:bodyPr>
            <a:noAutofit/>
          </a:bodyPr>
          <a:lstStyle/>
          <a:p>
            <a:pPr algn="r" rtl="1">
              <a:lnSpc>
                <a:spcPct val="150000"/>
              </a:lnSpc>
            </a:pPr>
            <a:r>
              <a:rPr lang="fa-IR" sz="2600" dirty="0" smtClean="0">
                <a:solidFill>
                  <a:schemeClr val="tx1"/>
                </a:solidFill>
              </a:rPr>
              <a:t>نقد و بررسی مکاتب فلسفی و آرای تربیتی آنها:</a:t>
            </a:r>
          </a:p>
          <a:p>
            <a:pPr marL="633413" indent="-279400" algn="r" rtl="1">
              <a:lnSpc>
                <a:spcPct val="150000"/>
              </a:lnSpc>
              <a:buFont typeface="Courier New" panose="02070309020205020404" pitchFamily="49" charset="0"/>
              <a:buChar char="o"/>
            </a:pPr>
            <a:r>
              <a:rPr lang="fa-IR" sz="2600" dirty="0" smtClean="0">
                <a:solidFill>
                  <a:schemeClr val="tx1"/>
                </a:solidFill>
              </a:rPr>
              <a:t>طبیعت گرایی (ناتورالیسم)    </a:t>
            </a:r>
            <a:r>
              <a:rPr lang="en-GB" sz="2600" dirty="0" smtClean="0">
                <a:solidFill>
                  <a:schemeClr val="tx1"/>
                </a:solidFill>
                <a:latin typeface="Times New Roman" panose="02020603050405020304" pitchFamily="18" charset="0"/>
                <a:cs typeface="Times New Roman" panose="02020603050405020304" pitchFamily="18" charset="0"/>
              </a:rPr>
              <a:t>Naturalism</a:t>
            </a:r>
            <a:r>
              <a:rPr lang="fa-IR" sz="2600" dirty="0" smtClean="0">
                <a:solidFill>
                  <a:schemeClr val="tx1"/>
                </a:solidFill>
              </a:rPr>
              <a:t>  </a:t>
            </a:r>
          </a:p>
          <a:p>
            <a:pPr marL="633413" indent="-279400" algn="r" rtl="1">
              <a:lnSpc>
                <a:spcPct val="150000"/>
              </a:lnSpc>
              <a:buFont typeface="Courier New" panose="02070309020205020404" pitchFamily="49" charset="0"/>
              <a:buChar char="o"/>
            </a:pPr>
            <a:r>
              <a:rPr lang="fa-IR" sz="2600" dirty="0" smtClean="0">
                <a:solidFill>
                  <a:schemeClr val="tx1"/>
                </a:solidFill>
              </a:rPr>
              <a:t>ایده آلیسم (آرمان گرایی)</a:t>
            </a:r>
            <a:r>
              <a:rPr lang="en-GB" sz="2600" dirty="0" smtClean="0">
                <a:solidFill>
                  <a:schemeClr val="tx1"/>
                </a:solidFill>
              </a:rPr>
              <a:t>  </a:t>
            </a:r>
            <a:r>
              <a:rPr lang="en-GB" sz="2600" dirty="0" smtClean="0">
                <a:solidFill>
                  <a:schemeClr val="tx1"/>
                </a:solidFill>
                <a:latin typeface="Times New Roman" panose="02020603050405020304" pitchFamily="18" charset="0"/>
                <a:cs typeface="Times New Roman" panose="02020603050405020304" pitchFamily="18" charset="0"/>
              </a:rPr>
              <a:t>Idealism </a:t>
            </a:r>
            <a:r>
              <a:rPr lang="en-GB" sz="2600" dirty="0" smtClean="0">
                <a:solidFill>
                  <a:schemeClr val="tx1"/>
                </a:solidFill>
              </a:rPr>
              <a:t>    </a:t>
            </a:r>
            <a:endParaRPr lang="fa-IR" sz="2600" dirty="0" smtClean="0">
              <a:solidFill>
                <a:schemeClr val="tx1"/>
              </a:solidFill>
            </a:endParaRPr>
          </a:p>
          <a:p>
            <a:pPr marL="633413" indent="-279400" algn="r" rtl="1">
              <a:lnSpc>
                <a:spcPct val="150000"/>
              </a:lnSpc>
              <a:buFont typeface="Courier New" panose="02070309020205020404" pitchFamily="49" charset="0"/>
              <a:buChar char="o"/>
            </a:pPr>
            <a:r>
              <a:rPr lang="fa-IR" sz="2600" dirty="0" smtClean="0">
                <a:solidFill>
                  <a:schemeClr val="tx1"/>
                </a:solidFill>
              </a:rPr>
              <a:t>رئالیسم (واقع گرایی)</a:t>
            </a:r>
            <a:r>
              <a:rPr lang="en-GB" sz="2600" dirty="0" smtClean="0">
                <a:solidFill>
                  <a:schemeClr val="tx1"/>
                </a:solidFill>
              </a:rPr>
              <a:t>     </a:t>
            </a:r>
            <a:r>
              <a:rPr lang="en-GB" sz="2600" dirty="0" smtClean="0">
                <a:solidFill>
                  <a:schemeClr val="tx1"/>
                </a:solidFill>
                <a:latin typeface="Times New Roman" panose="02020603050405020304" pitchFamily="18" charset="0"/>
                <a:cs typeface="Times New Roman" panose="02020603050405020304" pitchFamily="18" charset="0"/>
              </a:rPr>
              <a:t>Realism</a:t>
            </a:r>
            <a:r>
              <a:rPr lang="en-GB" sz="2600" dirty="0" smtClean="0">
                <a:solidFill>
                  <a:schemeClr val="tx1"/>
                </a:solidFill>
              </a:rPr>
              <a:t>    </a:t>
            </a:r>
            <a:endParaRPr lang="fa-IR" sz="2600" dirty="0" smtClean="0">
              <a:solidFill>
                <a:schemeClr val="tx1"/>
              </a:solidFill>
            </a:endParaRPr>
          </a:p>
          <a:p>
            <a:pPr marL="633413" indent="-279400" algn="r" rtl="1">
              <a:lnSpc>
                <a:spcPct val="150000"/>
              </a:lnSpc>
              <a:buFont typeface="Courier New" panose="02070309020205020404" pitchFamily="49" charset="0"/>
              <a:buChar char="o"/>
            </a:pPr>
            <a:r>
              <a:rPr lang="fa-IR" sz="2600" dirty="0" smtClean="0">
                <a:solidFill>
                  <a:schemeClr val="tx1"/>
                </a:solidFill>
              </a:rPr>
              <a:t>اگزیستانسیالیسم</a:t>
            </a:r>
            <a:r>
              <a:rPr lang="en-GB" sz="2600" dirty="0" smtClean="0">
                <a:solidFill>
                  <a:schemeClr val="tx1"/>
                </a:solidFill>
              </a:rPr>
              <a:t> </a:t>
            </a:r>
            <a:r>
              <a:rPr lang="fa-IR" sz="2600" dirty="0" smtClean="0">
                <a:solidFill>
                  <a:schemeClr val="tx1"/>
                </a:solidFill>
              </a:rPr>
              <a:t>(هستی گرایی)  </a:t>
            </a:r>
            <a:r>
              <a:rPr lang="en-GB" sz="2600" dirty="0" smtClean="0">
                <a:solidFill>
                  <a:schemeClr val="tx1"/>
                </a:solidFill>
                <a:latin typeface="Times New Roman" panose="02020603050405020304" pitchFamily="18" charset="0"/>
                <a:cs typeface="Times New Roman" panose="02020603050405020304" pitchFamily="18" charset="0"/>
              </a:rPr>
              <a:t>Existentialism</a:t>
            </a:r>
            <a:r>
              <a:rPr lang="fa-IR" sz="2600" dirty="0" smtClean="0">
                <a:solidFill>
                  <a:schemeClr val="tx1"/>
                </a:solidFill>
                <a:latin typeface="Times New Roman" panose="02020603050405020304" pitchFamily="18" charset="0"/>
                <a:cs typeface="Times New Roman" panose="02020603050405020304" pitchFamily="18" charset="0"/>
              </a:rPr>
              <a:t>   </a:t>
            </a:r>
            <a:endParaRPr lang="fa-IR" sz="2600" dirty="0" smtClean="0">
              <a:solidFill>
                <a:schemeClr val="tx1"/>
              </a:solidFill>
            </a:endParaRPr>
          </a:p>
          <a:p>
            <a:pPr marL="633413" indent="-279400" algn="r" rtl="1">
              <a:lnSpc>
                <a:spcPct val="150000"/>
              </a:lnSpc>
              <a:buFont typeface="Courier New" panose="02070309020205020404" pitchFamily="49" charset="0"/>
              <a:buChar char="o"/>
            </a:pPr>
            <a:r>
              <a:rPr lang="fa-IR" sz="2600" dirty="0" smtClean="0">
                <a:solidFill>
                  <a:schemeClr val="tx1"/>
                </a:solidFill>
              </a:rPr>
              <a:t>پراگماتیسم (عمل گرایی)</a:t>
            </a:r>
            <a:r>
              <a:rPr lang="en-GB" sz="2600" dirty="0" smtClean="0">
                <a:solidFill>
                  <a:schemeClr val="tx1"/>
                </a:solidFill>
              </a:rPr>
              <a:t>  </a:t>
            </a:r>
            <a:r>
              <a:rPr lang="en-GB" sz="2600" dirty="0" smtClean="0">
                <a:solidFill>
                  <a:schemeClr val="tx1"/>
                </a:solidFill>
                <a:latin typeface="Times New Roman" panose="02020603050405020304" pitchFamily="18" charset="0"/>
                <a:cs typeface="Times New Roman" panose="02020603050405020304" pitchFamily="18" charset="0"/>
              </a:rPr>
              <a:t>Pragmatism</a:t>
            </a:r>
            <a:r>
              <a:rPr lang="en-GB" sz="2600" dirty="0" smtClean="0">
                <a:solidFill>
                  <a:schemeClr val="tx1"/>
                </a:solidFill>
              </a:rPr>
              <a:t>   </a:t>
            </a:r>
            <a:endParaRPr lang="fa-IR" sz="2600" dirty="0" smtClean="0">
              <a:solidFill>
                <a:schemeClr val="tx1"/>
              </a:solidFill>
            </a:endParaRPr>
          </a:p>
          <a:p>
            <a:pPr marL="633413" indent="-279400" algn="r" rtl="1">
              <a:lnSpc>
                <a:spcPct val="150000"/>
              </a:lnSpc>
              <a:buFont typeface="Courier New" panose="02070309020205020404" pitchFamily="49" charset="0"/>
              <a:buChar char="o"/>
            </a:pPr>
            <a:r>
              <a:rPr lang="fa-IR" sz="2600" dirty="0" smtClean="0">
                <a:solidFill>
                  <a:schemeClr val="tx1"/>
                </a:solidFill>
              </a:rPr>
              <a:t>پست مدرنیسم</a:t>
            </a:r>
            <a:r>
              <a:rPr lang="en-GB" sz="2600" dirty="0" smtClean="0">
                <a:solidFill>
                  <a:schemeClr val="tx1"/>
                </a:solidFill>
              </a:rPr>
              <a:t> </a:t>
            </a:r>
            <a:r>
              <a:rPr lang="fa-IR" sz="2600" dirty="0" smtClean="0">
                <a:solidFill>
                  <a:schemeClr val="tx1"/>
                </a:solidFill>
              </a:rPr>
              <a:t>(پسا نوگرایی)</a:t>
            </a:r>
            <a:r>
              <a:rPr lang="en-GB" sz="2600" dirty="0" smtClean="0">
                <a:solidFill>
                  <a:schemeClr val="tx1"/>
                </a:solidFill>
                <a:latin typeface="Times New Roman" panose="02020603050405020304" pitchFamily="18" charset="0"/>
                <a:cs typeface="Times New Roman" panose="02020603050405020304" pitchFamily="18" charset="0"/>
              </a:rPr>
              <a:t>Post modernism   </a:t>
            </a:r>
            <a:endParaRPr lang="fa-IR" sz="2600" dirty="0" smtClean="0">
              <a:solidFill>
                <a:schemeClr val="tx1"/>
              </a:solidFill>
              <a:latin typeface="Times New Roman" panose="02020603050405020304" pitchFamily="18" charset="0"/>
              <a:cs typeface="Times New Roman" panose="02020603050405020304" pitchFamily="18" charset="0"/>
            </a:endParaRPr>
          </a:p>
          <a:p>
            <a:pPr marL="633413" indent="-279400" algn="r" rtl="1">
              <a:lnSpc>
                <a:spcPct val="150000"/>
              </a:lnSpc>
              <a:buFont typeface="Courier New" panose="02070309020205020404" pitchFamily="49" charset="0"/>
              <a:buChar char="o"/>
            </a:pPr>
            <a:r>
              <a:rPr lang="fa-IR" sz="2600" dirty="0" smtClean="0">
                <a:solidFill>
                  <a:schemeClr val="tx1"/>
                </a:solidFill>
              </a:rPr>
              <a:t>اسلام</a:t>
            </a:r>
            <a:r>
              <a:rPr lang="en-GB" sz="2600" dirty="0" smtClean="0">
                <a:solidFill>
                  <a:schemeClr val="tx1"/>
                </a:solidFill>
                <a:latin typeface="Times New Roman" panose="02020603050405020304" pitchFamily="18" charset="0"/>
                <a:cs typeface="Times New Roman" panose="02020603050405020304" pitchFamily="18" charset="0"/>
              </a:rPr>
              <a:t>Islam</a:t>
            </a:r>
            <a:r>
              <a:rPr lang="en-GB" sz="2600" dirty="0" smtClean="0">
                <a:solidFill>
                  <a:schemeClr val="tx1"/>
                </a:solidFill>
              </a:rPr>
              <a:t>    </a:t>
            </a:r>
            <a:endParaRPr lang="en-GB" sz="2600" dirty="0">
              <a:solidFill>
                <a:schemeClr val="tx1"/>
              </a:solidFill>
            </a:endParaRPr>
          </a:p>
        </p:txBody>
      </p:sp>
    </p:spTree>
    <p:extLst>
      <p:ext uri="{BB962C8B-B14F-4D97-AF65-F5344CB8AC3E}">
        <p14:creationId xmlns:p14="http://schemas.microsoft.com/office/powerpoint/2010/main" val="2470453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5">
                                            <p:txEl>
                                              <p:pRg st="1" end="1"/>
                                            </p:txEl>
                                          </p:spTgt>
                                        </p:tgtEl>
                                        <p:attrNameLst>
                                          <p:attrName>style.visibility</p:attrName>
                                        </p:attrNameLst>
                                      </p:cBhvr>
                                      <p:to>
                                        <p:strVal val="visible"/>
                                      </p:to>
                                    </p:set>
                                    <p:animEffect transition="in" filter="fade">
                                      <p:cBhvr>
                                        <p:cTn id="14" dur="1000"/>
                                        <p:tgtEl>
                                          <p:spTgt spid="5">
                                            <p:txEl>
                                              <p:pRg st="1" end="1"/>
                                            </p:txEl>
                                          </p:spTgt>
                                        </p:tgtEl>
                                      </p:cBhvr>
                                    </p:animEffect>
                                    <p:anim calcmode="lin" valueType="num">
                                      <p:cBhvr>
                                        <p:cTn id="15"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5">
                                            <p:txEl>
                                              <p:pRg st="2" end="2"/>
                                            </p:txEl>
                                          </p:spTgt>
                                        </p:tgtEl>
                                        <p:attrNameLst>
                                          <p:attrName>style.visibility</p:attrName>
                                        </p:attrNameLst>
                                      </p:cBhvr>
                                      <p:to>
                                        <p:strVal val="visible"/>
                                      </p:to>
                                    </p:set>
                                    <p:animEffect transition="in" filter="fade">
                                      <p:cBhvr>
                                        <p:cTn id="21" dur="1000"/>
                                        <p:tgtEl>
                                          <p:spTgt spid="5">
                                            <p:txEl>
                                              <p:pRg st="2" end="2"/>
                                            </p:txEl>
                                          </p:spTgt>
                                        </p:tgtEl>
                                      </p:cBhvr>
                                    </p:animEffect>
                                    <p:anim calcmode="lin" valueType="num">
                                      <p:cBhvr>
                                        <p:cTn id="22" dur="1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5">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5">
                                            <p:txEl>
                                              <p:pRg st="3" end="3"/>
                                            </p:txEl>
                                          </p:spTgt>
                                        </p:tgtEl>
                                        <p:attrNameLst>
                                          <p:attrName>style.visibility</p:attrName>
                                        </p:attrNameLst>
                                      </p:cBhvr>
                                      <p:to>
                                        <p:strVal val="visible"/>
                                      </p:to>
                                    </p:set>
                                    <p:animEffect transition="in" filter="fade">
                                      <p:cBhvr>
                                        <p:cTn id="28" dur="1000"/>
                                        <p:tgtEl>
                                          <p:spTgt spid="5">
                                            <p:txEl>
                                              <p:pRg st="3" end="3"/>
                                            </p:txEl>
                                          </p:spTgt>
                                        </p:tgtEl>
                                      </p:cBhvr>
                                    </p:animEffect>
                                    <p:anim calcmode="lin" valueType="num">
                                      <p:cBhvr>
                                        <p:cTn id="29" dur="1000" fill="hold"/>
                                        <p:tgtEl>
                                          <p:spTgt spid="5">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5">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5">
                                            <p:txEl>
                                              <p:pRg st="4" end="4"/>
                                            </p:txEl>
                                          </p:spTgt>
                                        </p:tgtEl>
                                        <p:attrNameLst>
                                          <p:attrName>style.visibility</p:attrName>
                                        </p:attrNameLst>
                                      </p:cBhvr>
                                      <p:to>
                                        <p:strVal val="visible"/>
                                      </p:to>
                                    </p:set>
                                    <p:animEffect transition="in" filter="fade">
                                      <p:cBhvr>
                                        <p:cTn id="35" dur="1000"/>
                                        <p:tgtEl>
                                          <p:spTgt spid="5">
                                            <p:txEl>
                                              <p:pRg st="4" end="4"/>
                                            </p:txEl>
                                          </p:spTgt>
                                        </p:tgtEl>
                                      </p:cBhvr>
                                    </p:animEffect>
                                    <p:anim calcmode="lin" valueType="num">
                                      <p:cBhvr>
                                        <p:cTn id="36" dur="1000" fill="hold"/>
                                        <p:tgtEl>
                                          <p:spTgt spid="5">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5">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5">
                                            <p:txEl>
                                              <p:pRg st="5" end="5"/>
                                            </p:txEl>
                                          </p:spTgt>
                                        </p:tgtEl>
                                        <p:attrNameLst>
                                          <p:attrName>style.visibility</p:attrName>
                                        </p:attrNameLst>
                                      </p:cBhvr>
                                      <p:to>
                                        <p:strVal val="visible"/>
                                      </p:to>
                                    </p:set>
                                    <p:animEffect transition="in" filter="fade">
                                      <p:cBhvr>
                                        <p:cTn id="42" dur="1000"/>
                                        <p:tgtEl>
                                          <p:spTgt spid="5">
                                            <p:txEl>
                                              <p:pRg st="5" end="5"/>
                                            </p:txEl>
                                          </p:spTgt>
                                        </p:tgtEl>
                                      </p:cBhvr>
                                    </p:animEffect>
                                    <p:anim calcmode="lin" valueType="num">
                                      <p:cBhvr>
                                        <p:cTn id="43" dur="1000" fill="hold"/>
                                        <p:tgtEl>
                                          <p:spTgt spid="5">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5">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5">
                                            <p:txEl>
                                              <p:pRg st="6" end="6"/>
                                            </p:txEl>
                                          </p:spTgt>
                                        </p:tgtEl>
                                        <p:attrNameLst>
                                          <p:attrName>style.visibility</p:attrName>
                                        </p:attrNameLst>
                                      </p:cBhvr>
                                      <p:to>
                                        <p:strVal val="visible"/>
                                      </p:to>
                                    </p:set>
                                    <p:animEffect transition="in" filter="fade">
                                      <p:cBhvr>
                                        <p:cTn id="49" dur="1000"/>
                                        <p:tgtEl>
                                          <p:spTgt spid="5">
                                            <p:txEl>
                                              <p:pRg st="6" end="6"/>
                                            </p:txEl>
                                          </p:spTgt>
                                        </p:tgtEl>
                                      </p:cBhvr>
                                    </p:animEffect>
                                    <p:anim calcmode="lin" valueType="num">
                                      <p:cBhvr>
                                        <p:cTn id="50" dur="1000" fill="hold"/>
                                        <p:tgtEl>
                                          <p:spTgt spid="5">
                                            <p:txEl>
                                              <p:pRg st="6" end="6"/>
                                            </p:txEl>
                                          </p:spTgt>
                                        </p:tgtEl>
                                        <p:attrNameLst>
                                          <p:attrName>ppt_x</p:attrName>
                                        </p:attrNameLst>
                                      </p:cBhvr>
                                      <p:tavLst>
                                        <p:tav tm="0">
                                          <p:val>
                                            <p:strVal val="#ppt_x"/>
                                          </p:val>
                                        </p:tav>
                                        <p:tav tm="100000">
                                          <p:val>
                                            <p:strVal val="#ppt_x"/>
                                          </p:val>
                                        </p:tav>
                                      </p:tavLst>
                                    </p:anim>
                                    <p:anim calcmode="lin" valueType="num">
                                      <p:cBhvr>
                                        <p:cTn id="51" dur="1000" fill="hold"/>
                                        <p:tgtEl>
                                          <p:spTgt spid="5">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grpId="0" nodeType="clickEffect">
                                  <p:stCondLst>
                                    <p:cond delay="0"/>
                                  </p:stCondLst>
                                  <p:childTnLst>
                                    <p:set>
                                      <p:cBhvr>
                                        <p:cTn id="55" dur="1" fill="hold">
                                          <p:stCondLst>
                                            <p:cond delay="0"/>
                                          </p:stCondLst>
                                        </p:cTn>
                                        <p:tgtEl>
                                          <p:spTgt spid="5">
                                            <p:txEl>
                                              <p:pRg st="7" end="7"/>
                                            </p:txEl>
                                          </p:spTgt>
                                        </p:tgtEl>
                                        <p:attrNameLst>
                                          <p:attrName>style.visibility</p:attrName>
                                        </p:attrNameLst>
                                      </p:cBhvr>
                                      <p:to>
                                        <p:strVal val="visible"/>
                                      </p:to>
                                    </p:set>
                                    <p:animEffect transition="in" filter="fade">
                                      <p:cBhvr>
                                        <p:cTn id="56" dur="1000"/>
                                        <p:tgtEl>
                                          <p:spTgt spid="5">
                                            <p:txEl>
                                              <p:pRg st="7" end="7"/>
                                            </p:txEl>
                                          </p:spTgt>
                                        </p:tgtEl>
                                      </p:cBhvr>
                                    </p:animEffect>
                                    <p:anim calcmode="lin" valueType="num">
                                      <p:cBhvr>
                                        <p:cTn id="57" dur="1000" fill="hold"/>
                                        <p:tgtEl>
                                          <p:spTgt spid="5">
                                            <p:txEl>
                                              <p:pRg st="7" end="7"/>
                                            </p:txEl>
                                          </p:spTgt>
                                        </p:tgtEl>
                                        <p:attrNameLst>
                                          <p:attrName>ppt_x</p:attrName>
                                        </p:attrNameLst>
                                      </p:cBhvr>
                                      <p:tavLst>
                                        <p:tav tm="0">
                                          <p:val>
                                            <p:strVal val="#ppt_x"/>
                                          </p:val>
                                        </p:tav>
                                        <p:tav tm="100000">
                                          <p:val>
                                            <p:strVal val="#ppt_x"/>
                                          </p:val>
                                        </p:tav>
                                      </p:tavLst>
                                    </p:anim>
                                    <p:anim calcmode="lin" valueType="num">
                                      <p:cBhvr>
                                        <p:cTn id="58" dur="1000" fill="hold"/>
                                        <p:tgtEl>
                                          <p:spTgt spid="5">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0"/>
            <a:ext cx="7992888" cy="908720"/>
          </a:xfrm>
        </p:spPr>
        <p:txBody>
          <a:bodyPr/>
          <a:lstStyle/>
          <a:p>
            <a:r>
              <a:rPr lang="fa-IR" sz="4400" dirty="0" smtClean="0">
                <a:latin typeface="Times New Roman" panose="02020603050405020304" pitchFamily="18" charset="0"/>
                <a:cs typeface="Times New Roman" panose="02020603050405020304" pitchFamily="18" charset="0"/>
              </a:rPr>
              <a:t>فلسفه</a:t>
            </a:r>
            <a:endParaRPr lang="en-GB" sz="44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251520" y="764704"/>
            <a:ext cx="8640960" cy="5904656"/>
          </a:xfrm>
        </p:spPr>
        <p:txBody>
          <a:bodyPr>
            <a:normAutofit fontScale="92500" lnSpcReduction="20000"/>
          </a:bodyPr>
          <a:lstStyle/>
          <a:p>
            <a:pPr algn="r" rtl="1">
              <a:lnSpc>
                <a:spcPct val="150000"/>
              </a:lnSpc>
            </a:pPr>
            <a:r>
              <a:rPr lang="fa-IR" sz="2500" dirty="0" smtClean="0">
                <a:solidFill>
                  <a:schemeClr val="tx1"/>
                </a:solidFill>
              </a:rPr>
              <a:t>واژه فلسفه </a:t>
            </a:r>
            <a:r>
              <a:rPr lang="fa-IR" sz="2500" dirty="0" smtClean="0">
                <a:solidFill>
                  <a:schemeClr val="tx1"/>
                </a:solidFill>
                <a:latin typeface="Times New Roman" panose="02020603050405020304" pitchFamily="18" charset="0"/>
                <a:cs typeface="Times New Roman" panose="02020603050405020304" pitchFamily="18" charset="0"/>
              </a:rPr>
              <a:t>متشکل  از</a:t>
            </a:r>
            <a:r>
              <a:rPr lang="en-GB" sz="2500" dirty="0" smtClean="0">
                <a:solidFill>
                  <a:schemeClr val="tx1"/>
                </a:solidFill>
                <a:latin typeface="Times New Roman" panose="02020603050405020304" pitchFamily="18" charset="0"/>
                <a:cs typeface="Times New Roman" panose="02020603050405020304" pitchFamily="18" charset="0"/>
              </a:rPr>
              <a:t>Philia </a:t>
            </a:r>
            <a:r>
              <a:rPr lang="fa-IR" sz="2500" dirty="0" smtClean="0">
                <a:solidFill>
                  <a:schemeClr val="tx1"/>
                </a:solidFill>
                <a:latin typeface="Times New Roman" panose="02020603050405020304" pitchFamily="18" charset="0"/>
                <a:cs typeface="Times New Roman" panose="02020603050405020304" pitchFamily="18" charset="0"/>
              </a:rPr>
              <a:t> و </a:t>
            </a:r>
            <a:r>
              <a:rPr lang="en-GB" sz="2500" dirty="0" smtClean="0">
                <a:solidFill>
                  <a:schemeClr val="tx1"/>
                </a:solidFill>
                <a:latin typeface="Times New Roman" panose="02020603050405020304" pitchFamily="18" charset="0"/>
                <a:cs typeface="Times New Roman" panose="02020603050405020304" pitchFamily="18" charset="0"/>
              </a:rPr>
              <a:t>Sophia</a:t>
            </a:r>
            <a:r>
              <a:rPr lang="fa-IR" sz="2500" dirty="0" smtClean="0">
                <a:solidFill>
                  <a:schemeClr val="tx1"/>
                </a:solidFill>
                <a:latin typeface="Times New Roman" panose="02020603050405020304" pitchFamily="18" charset="0"/>
                <a:cs typeface="Times New Roman" panose="02020603050405020304" pitchFamily="18" charset="0"/>
              </a:rPr>
              <a:t> </a:t>
            </a:r>
            <a:r>
              <a:rPr lang="fa-IR" sz="2500" dirty="0" smtClean="0">
                <a:solidFill>
                  <a:schemeClr val="tx1"/>
                </a:solidFill>
              </a:rPr>
              <a:t>به معنای دوستدار حکمت و دانایی، اولین بار توسط سقراط  به کار برده شد.</a:t>
            </a:r>
          </a:p>
          <a:p>
            <a:pPr algn="r" rtl="1">
              <a:lnSpc>
                <a:spcPct val="150000"/>
              </a:lnSpc>
            </a:pPr>
            <a:r>
              <a:rPr lang="fa-IR" sz="2500" dirty="0">
                <a:solidFill>
                  <a:schemeClr val="tx1"/>
                </a:solidFill>
              </a:rPr>
              <a:t> فیلسوف </a:t>
            </a:r>
            <a:r>
              <a:rPr lang="fa-IR" sz="2500" dirty="0" smtClean="0">
                <a:solidFill>
                  <a:schemeClr val="tx1"/>
                </a:solidFill>
              </a:rPr>
              <a:t>در مقابل سوفسطاییان یونانی</a:t>
            </a:r>
          </a:p>
          <a:p>
            <a:pPr algn="r" rtl="1">
              <a:lnSpc>
                <a:spcPct val="150000"/>
              </a:lnSpc>
            </a:pPr>
            <a:r>
              <a:rPr lang="fa-IR" sz="2500" dirty="0" smtClean="0">
                <a:solidFill>
                  <a:schemeClr val="tx1"/>
                </a:solidFill>
              </a:rPr>
              <a:t> سپس افلاطون و بعد از آن ارسطو در راه فلسفه گام نهادند و آن را علمی که ماهیت پدیده ها را بررسی می کند، تعریف کردند </a:t>
            </a:r>
            <a:endParaRPr lang="en-GB" sz="2500" dirty="0" smtClean="0">
              <a:solidFill>
                <a:schemeClr val="tx1"/>
              </a:solidFill>
            </a:endParaRPr>
          </a:p>
          <a:p>
            <a:pPr algn="r" rtl="1">
              <a:lnSpc>
                <a:spcPct val="150000"/>
              </a:lnSpc>
            </a:pPr>
            <a:r>
              <a:rPr lang="fa-IR" sz="2500" dirty="0" smtClean="0">
                <a:solidFill>
                  <a:schemeClr val="tx1"/>
                </a:solidFill>
              </a:rPr>
              <a:t>فلسفه فعالیتی عقلانی است که ویژگی آن ادراک واقعیتهاست و به انسان شناخت و جهان بینی حاصل از آن را می دهد که بر اساس این شناخت و بینش هدفهایی را در زندگی برمی گزیند (نیکزاد)</a:t>
            </a:r>
          </a:p>
          <a:p>
            <a:pPr algn="r" rtl="1">
              <a:lnSpc>
                <a:spcPct val="150000"/>
              </a:lnSpc>
            </a:pPr>
            <a:r>
              <a:rPr lang="fa-IR" sz="2500" dirty="0" smtClean="0">
                <a:solidFill>
                  <a:schemeClr val="tx1"/>
                </a:solidFill>
              </a:rPr>
              <a:t>حوزه فلسفه شامل:</a:t>
            </a:r>
          </a:p>
          <a:p>
            <a:pPr marL="722313" indent="-368300" algn="r" rtl="1">
              <a:buFont typeface="Wingdings" panose="05000000000000000000" pitchFamily="2" charset="2"/>
              <a:buChar char="Ø"/>
            </a:pPr>
            <a:r>
              <a:rPr lang="fa-IR" sz="2500" dirty="0" smtClean="0">
                <a:solidFill>
                  <a:schemeClr val="tx1"/>
                </a:solidFill>
              </a:rPr>
              <a:t>متافیزیک (جهان، انسان و خدا)</a:t>
            </a:r>
          </a:p>
          <a:p>
            <a:pPr marL="722313" indent="-368300" algn="r" rtl="1">
              <a:buFont typeface="Wingdings" panose="05000000000000000000" pitchFamily="2" charset="2"/>
              <a:buChar char="Ø"/>
            </a:pPr>
            <a:r>
              <a:rPr lang="fa-IR" sz="2500" dirty="0" smtClean="0">
                <a:solidFill>
                  <a:schemeClr val="tx1"/>
                </a:solidFill>
              </a:rPr>
              <a:t>معرفت</a:t>
            </a:r>
          </a:p>
          <a:p>
            <a:pPr marL="722313" indent="-368300" algn="r" rtl="1">
              <a:buFont typeface="Wingdings" panose="05000000000000000000" pitchFamily="2" charset="2"/>
              <a:buChar char="Ø"/>
            </a:pPr>
            <a:r>
              <a:rPr lang="fa-IR" sz="2500" dirty="0" smtClean="0">
                <a:solidFill>
                  <a:schemeClr val="tx1"/>
                </a:solidFill>
              </a:rPr>
              <a:t>ارزشها</a:t>
            </a:r>
            <a:endParaRPr lang="en-GB" sz="2500" dirty="0">
              <a:solidFill>
                <a:schemeClr val="tx1"/>
              </a:solidFill>
            </a:endParaRPr>
          </a:p>
        </p:txBody>
      </p:sp>
    </p:spTree>
    <p:extLst>
      <p:ext uri="{BB962C8B-B14F-4D97-AF65-F5344CB8AC3E}">
        <p14:creationId xmlns:p14="http://schemas.microsoft.com/office/powerpoint/2010/main" val="35995024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down)">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wipe(down)">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wipe(down)">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wipe(down)">
                                      <p:cBhvr>
                                        <p:cTn id="27" dur="5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wipe(down)">
                                      <p:cBhvr>
                                        <p:cTn id="32" dur="500"/>
                                        <p:tgtEl>
                                          <p:spTgt spid="3">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Effect transition="in" filter="wipe(down)">
                                      <p:cBhvr>
                                        <p:cTn id="37" dur="500"/>
                                        <p:tgtEl>
                                          <p:spTgt spid="3">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grpId="0" nodeType="clickEffect">
                                  <p:stCondLst>
                                    <p:cond delay="0"/>
                                  </p:stCondLst>
                                  <p:childTnLst>
                                    <p:set>
                                      <p:cBhvr>
                                        <p:cTn id="41" dur="1" fill="hold">
                                          <p:stCondLst>
                                            <p:cond delay="0"/>
                                          </p:stCondLst>
                                        </p:cTn>
                                        <p:tgtEl>
                                          <p:spTgt spid="3">
                                            <p:txEl>
                                              <p:pRg st="6" end="6"/>
                                            </p:txEl>
                                          </p:spTgt>
                                        </p:tgtEl>
                                        <p:attrNameLst>
                                          <p:attrName>style.visibility</p:attrName>
                                        </p:attrNameLst>
                                      </p:cBhvr>
                                      <p:to>
                                        <p:strVal val="visible"/>
                                      </p:to>
                                    </p:set>
                                    <p:animEffect transition="in" filter="wipe(down)">
                                      <p:cBhvr>
                                        <p:cTn id="42" dur="500"/>
                                        <p:tgtEl>
                                          <p:spTgt spid="3">
                                            <p:txEl>
                                              <p:pRg st="6" end="6"/>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4" fill="hold" grpId="0" nodeType="clickEffect">
                                  <p:stCondLst>
                                    <p:cond delay="0"/>
                                  </p:stCondLst>
                                  <p:childTnLst>
                                    <p:set>
                                      <p:cBhvr>
                                        <p:cTn id="46" dur="1" fill="hold">
                                          <p:stCondLst>
                                            <p:cond delay="0"/>
                                          </p:stCondLst>
                                        </p:cTn>
                                        <p:tgtEl>
                                          <p:spTgt spid="3">
                                            <p:txEl>
                                              <p:pRg st="7" end="7"/>
                                            </p:txEl>
                                          </p:spTgt>
                                        </p:tgtEl>
                                        <p:attrNameLst>
                                          <p:attrName>style.visibility</p:attrName>
                                        </p:attrNameLst>
                                      </p:cBhvr>
                                      <p:to>
                                        <p:strVal val="visible"/>
                                      </p:to>
                                    </p:set>
                                    <p:animEffect transition="in" filter="wipe(down)">
                                      <p:cBhvr>
                                        <p:cTn id="47"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0"/>
            <a:ext cx="8363272" cy="188640"/>
          </a:xfrm>
        </p:spPr>
        <p:txBody>
          <a:bodyPr/>
          <a:lstStyle/>
          <a:p>
            <a:endParaRPr lang="en-GB" dirty="0"/>
          </a:p>
        </p:txBody>
      </p:sp>
      <p:sp>
        <p:nvSpPr>
          <p:cNvPr id="3" name="Content Placeholder 2"/>
          <p:cNvSpPr>
            <a:spLocks noGrp="1"/>
          </p:cNvSpPr>
          <p:nvPr>
            <p:ph idx="1"/>
          </p:nvPr>
        </p:nvSpPr>
        <p:spPr>
          <a:xfrm>
            <a:off x="107504" y="188640"/>
            <a:ext cx="8640960" cy="6669360"/>
          </a:xfrm>
        </p:spPr>
        <p:txBody>
          <a:bodyPr>
            <a:noAutofit/>
          </a:bodyPr>
          <a:lstStyle/>
          <a:p>
            <a:pPr marL="0" indent="0" algn="r" rtl="1">
              <a:lnSpc>
                <a:spcPct val="150000"/>
              </a:lnSpc>
              <a:buNone/>
            </a:pPr>
            <a:r>
              <a:rPr lang="fa-IR" sz="2300" dirty="0" smtClean="0">
                <a:solidFill>
                  <a:schemeClr val="tx1"/>
                </a:solidFill>
              </a:rPr>
              <a:t>فلسفه به امور کلی پرداخته و سوالات بنیادی و اساسی زندگی را بررسی می کند:</a:t>
            </a:r>
          </a:p>
          <a:p>
            <a:pPr algn="r" rtl="1">
              <a:lnSpc>
                <a:spcPct val="150000"/>
              </a:lnSpc>
            </a:pPr>
            <a:r>
              <a:rPr lang="fa-IR" sz="2300" dirty="0" smtClean="0">
                <a:solidFill>
                  <a:schemeClr val="tx1"/>
                </a:solidFill>
              </a:rPr>
              <a:t>من کیستم و هدفم از زندگی چیست؟</a:t>
            </a:r>
          </a:p>
          <a:p>
            <a:pPr algn="r" rtl="1">
              <a:lnSpc>
                <a:spcPct val="150000"/>
              </a:lnSpc>
            </a:pPr>
            <a:r>
              <a:rPr lang="fa-IR" sz="2300" dirty="0" smtClean="0">
                <a:solidFill>
                  <a:schemeClr val="tx1"/>
                </a:solidFill>
              </a:rPr>
              <a:t>هدف از خلقت چیست؟</a:t>
            </a:r>
          </a:p>
          <a:p>
            <a:pPr algn="r" rtl="1">
              <a:lnSpc>
                <a:spcPct val="150000"/>
              </a:lnSpc>
            </a:pPr>
            <a:r>
              <a:rPr lang="fa-IR" sz="2300" dirty="0" smtClean="0">
                <a:solidFill>
                  <a:schemeClr val="tx1"/>
                </a:solidFill>
              </a:rPr>
              <a:t>جهان چیست؟ آیا جهان یکی است یا متعدد؟</a:t>
            </a:r>
          </a:p>
          <a:p>
            <a:pPr algn="r" rtl="1">
              <a:lnSpc>
                <a:spcPct val="150000"/>
              </a:lnSpc>
            </a:pPr>
            <a:r>
              <a:rPr lang="fa-IR" sz="2300" dirty="0" smtClean="0">
                <a:solidFill>
                  <a:schemeClr val="tx1"/>
                </a:solidFill>
              </a:rPr>
              <a:t>آیا جهان خلق شده یا  جاودان است؟</a:t>
            </a:r>
          </a:p>
          <a:p>
            <a:pPr algn="r" rtl="1">
              <a:lnSpc>
                <a:spcPct val="150000"/>
              </a:lnSpc>
            </a:pPr>
            <a:r>
              <a:rPr lang="fa-IR" sz="2300" dirty="0" smtClean="0">
                <a:solidFill>
                  <a:schemeClr val="tx1"/>
                </a:solidFill>
              </a:rPr>
              <a:t>چه کسی جهان را خلق کرده و هدف از خلق آن چیست؟</a:t>
            </a:r>
          </a:p>
          <a:p>
            <a:pPr algn="r" rtl="1">
              <a:lnSpc>
                <a:spcPct val="150000"/>
              </a:lnSpc>
            </a:pPr>
            <a:r>
              <a:rPr lang="fa-IR" sz="2300" dirty="0" smtClean="0">
                <a:solidFill>
                  <a:schemeClr val="tx1"/>
                </a:solidFill>
              </a:rPr>
              <a:t>ماهیت معرفت چیست؟ شناخت چگونه حاصل می شود؟</a:t>
            </a:r>
          </a:p>
          <a:p>
            <a:pPr algn="r" rtl="1">
              <a:lnSpc>
                <a:spcPct val="150000"/>
              </a:lnSpc>
            </a:pPr>
            <a:r>
              <a:rPr lang="fa-IR" sz="2300" dirty="0" smtClean="0">
                <a:solidFill>
                  <a:schemeClr val="tx1"/>
                </a:solidFill>
              </a:rPr>
              <a:t> آیا معرفت در بیرون یا درون ذهن انسان شکل می گیرد؟</a:t>
            </a:r>
          </a:p>
          <a:p>
            <a:pPr algn="r" rtl="1">
              <a:lnSpc>
                <a:spcPct val="150000"/>
              </a:lnSpc>
            </a:pPr>
            <a:r>
              <a:rPr lang="fa-IR" sz="2300" dirty="0" smtClean="0">
                <a:solidFill>
                  <a:schemeClr val="tx1"/>
                </a:solidFill>
              </a:rPr>
              <a:t>ارزش چیست و ارزشهای اساسی چه هستند؟</a:t>
            </a:r>
          </a:p>
          <a:p>
            <a:pPr algn="r" rtl="1">
              <a:lnSpc>
                <a:spcPct val="150000"/>
              </a:lnSpc>
            </a:pPr>
            <a:r>
              <a:rPr lang="fa-IR" sz="2300" dirty="0" smtClean="0">
                <a:solidFill>
                  <a:schemeClr val="tx1"/>
                </a:solidFill>
              </a:rPr>
              <a:t>خوب چیست؟ بد چیست؟</a:t>
            </a:r>
          </a:p>
          <a:p>
            <a:pPr algn="r" rtl="1">
              <a:lnSpc>
                <a:spcPct val="150000"/>
              </a:lnSpc>
            </a:pPr>
            <a:r>
              <a:rPr lang="fa-IR" sz="2300" dirty="0" smtClean="0">
                <a:solidFill>
                  <a:schemeClr val="tx1"/>
                </a:solidFill>
              </a:rPr>
              <a:t>ماهیت و معیار زیبایی چیست؟</a:t>
            </a:r>
            <a:r>
              <a:rPr lang="fa-IR" dirty="0" smtClean="0">
                <a:solidFill>
                  <a:schemeClr val="tx1"/>
                </a:solidFill>
              </a:rPr>
              <a:t/>
            </a:r>
            <a:br>
              <a:rPr lang="fa-IR" dirty="0" smtClean="0">
                <a:solidFill>
                  <a:schemeClr val="tx1"/>
                </a:solidFill>
              </a:rPr>
            </a:br>
            <a:endParaRPr lang="en-GB" dirty="0">
              <a:solidFill>
                <a:schemeClr val="tx1"/>
              </a:solidFill>
            </a:endParaRPr>
          </a:p>
        </p:txBody>
      </p:sp>
    </p:spTree>
    <p:extLst>
      <p:ext uri="{BB962C8B-B14F-4D97-AF65-F5344CB8AC3E}">
        <p14:creationId xmlns:p14="http://schemas.microsoft.com/office/powerpoint/2010/main" val="934172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wipe(down)">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wipe(down)">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grpId="0"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wipe(down)">
                                      <p:cBhvr>
                                        <p:cTn id="42" dur="500"/>
                                        <p:tgtEl>
                                          <p:spTgt spid="3">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4" fill="hold" grpId="0" nodeType="click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Effect transition="in" filter="wipe(down)">
                                      <p:cBhvr>
                                        <p:cTn id="47" dur="500"/>
                                        <p:tgtEl>
                                          <p:spTgt spid="3">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4" fill="hold" grpId="0" nodeType="clickEffect">
                                  <p:stCondLst>
                                    <p:cond delay="0"/>
                                  </p:stCondLst>
                                  <p:childTnLst>
                                    <p:set>
                                      <p:cBhvr>
                                        <p:cTn id="51" dur="1" fill="hold">
                                          <p:stCondLst>
                                            <p:cond delay="0"/>
                                          </p:stCondLst>
                                        </p:cTn>
                                        <p:tgtEl>
                                          <p:spTgt spid="3">
                                            <p:txEl>
                                              <p:pRg st="9" end="9"/>
                                            </p:txEl>
                                          </p:spTgt>
                                        </p:tgtEl>
                                        <p:attrNameLst>
                                          <p:attrName>style.visibility</p:attrName>
                                        </p:attrNameLst>
                                      </p:cBhvr>
                                      <p:to>
                                        <p:strVal val="visible"/>
                                      </p:to>
                                    </p:set>
                                    <p:animEffect transition="in" filter="wipe(down)">
                                      <p:cBhvr>
                                        <p:cTn id="52" dur="500"/>
                                        <p:tgtEl>
                                          <p:spTgt spid="3">
                                            <p:txEl>
                                              <p:pRg st="9" end="9"/>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22" presetClass="entr" presetSubtype="4" fill="hold" grpId="0" nodeType="clickEffect">
                                  <p:stCondLst>
                                    <p:cond delay="0"/>
                                  </p:stCondLst>
                                  <p:childTnLst>
                                    <p:set>
                                      <p:cBhvr>
                                        <p:cTn id="56" dur="1" fill="hold">
                                          <p:stCondLst>
                                            <p:cond delay="0"/>
                                          </p:stCondLst>
                                        </p:cTn>
                                        <p:tgtEl>
                                          <p:spTgt spid="3">
                                            <p:txEl>
                                              <p:pRg st="10" end="10"/>
                                            </p:txEl>
                                          </p:spTgt>
                                        </p:tgtEl>
                                        <p:attrNameLst>
                                          <p:attrName>style.visibility</p:attrName>
                                        </p:attrNameLst>
                                      </p:cBhvr>
                                      <p:to>
                                        <p:strVal val="visible"/>
                                      </p:to>
                                    </p:set>
                                    <p:animEffect transition="in" filter="wipe(down)">
                                      <p:cBhvr>
                                        <p:cTn id="57"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0"/>
            <a:ext cx="8147248" cy="692696"/>
          </a:xfrm>
        </p:spPr>
        <p:txBody>
          <a:bodyPr/>
          <a:lstStyle/>
          <a:p>
            <a:r>
              <a:rPr lang="fa-IR" sz="4400" dirty="0" smtClean="0">
                <a:latin typeface="Times New Roman" panose="02020603050405020304" pitchFamily="18" charset="0"/>
                <a:cs typeface="Times New Roman" panose="02020603050405020304" pitchFamily="18" charset="0"/>
              </a:rPr>
              <a:t>تعلیم و تربیت</a:t>
            </a:r>
            <a:endParaRPr lang="en-GB" sz="44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0" y="620688"/>
            <a:ext cx="8964488" cy="6120680"/>
          </a:xfrm>
        </p:spPr>
        <p:txBody>
          <a:bodyPr>
            <a:normAutofit fontScale="92500"/>
          </a:bodyPr>
          <a:lstStyle/>
          <a:p>
            <a:pPr algn="r" rtl="1">
              <a:lnSpc>
                <a:spcPct val="150000"/>
              </a:lnSpc>
            </a:pPr>
            <a:r>
              <a:rPr lang="fa-IR" dirty="0" smtClean="0">
                <a:solidFill>
                  <a:schemeClr val="tx1"/>
                </a:solidFill>
              </a:rPr>
              <a:t>تعر</a:t>
            </a:r>
            <a:r>
              <a:rPr lang="fa-IR" dirty="0">
                <a:solidFill>
                  <a:schemeClr val="tx1"/>
                </a:solidFill>
              </a:rPr>
              <a:t>ی</a:t>
            </a:r>
            <a:r>
              <a:rPr lang="fa-IR" dirty="0" smtClean="0">
                <a:solidFill>
                  <a:schemeClr val="tx1"/>
                </a:solidFill>
              </a:rPr>
              <a:t>ف واحدی برای تعلیم و تربیت یا آموزش و پرورش (</a:t>
            </a:r>
            <a:r>
              <a:rPr lang="en-GB" dirty="0" smtClean="0">
                <a:solidFill>
                  <a:schemeClr val="tx1"/>
                </a:solidFill>
                <a:latin typeface="Times New Roman" panose="02020603050405020304" pitchFamily="18" charset="0"/>
                <a:cs typeface="Times New Roman" panose="02020603050405020304" pitchFamily="18" charset="0"/>
              </a:rPr>
              <a:t>Education</a:t>
            </a:r>
            <a:r>
              <a:rPr lang="fa-IR" dirty="0" smtClean="0">
                <a:solidFill>
                  <a:schemeClr val="tx1"/>
                </a:solidFill>
              </a:rPr>
              <a:t>) توسط اندیشمندان ارائه نشده است</a:t>
            </a:r>
          </a:p>
          <a:p>
            <a:pPr algn="r" rtl="1">
              <a:lnSpc>
                <a:spcPct val="150000"/>
              </a:lnSpc>
            </a:pPr>
            <a:r>
              <a:rPr lang="fa-IR" dirty="0" smtClean="0">
                <a:solidFill>
                  <a:schemeClr val="tx1"/>
                </a:solidFill>
              </a:rPr>
              <a:t>اما می توان تربیت را در قالب این فرمول قرار داد:</a:t>
            </a:r>
          </a:p>
          <a:p>
            <a:pPr marL="0" indent="0" algn="ctr" rtl="1">
              <a:buNone/>
            </a:pPr>
            <a:r>
              <a:rPr lang="fa-IR" dirty="0" smtClean="0">
                <a:solidFill>
                  <a:schemeClr val="tx1"/>
                </a:solidFill>
              </a:rPr>
              <a:t>آدمیزاده + تربیت =  آدم (کمال متصور)</a:t>
            </a:r>
          </a:p>
          <a:p>
            <a:pPr marL="0" indent="0" algn="ctr" rtl="1">
              <a:buNone/>
            </a:pPr>
            <a:r>
              <a:rPr lang="fa-IR" dirty="0" smtClean="0">
                <a:solidFill>
                  <a:schemeClr val="tx1"/>
                </a:solidFill>
              </a:rPr>
              <a:t>به این معنا که تربیت می خواهد انسان را به کمال مطلوب برساند</a:t>
            </a:r>
          </a:p>
          <a:p>
            <a:pPr marL="0" indent="0" algn="r" rtl="1">
              <a:lnSpc>
                <a:spcPct val="150000"/>
              </a:lnSpc>
              <a:buNone/>
            </a:pPr>
            <a:r>
              <a:rPr lang="fa-IR" dirty="0" smtClean="0">
                <a:solidFill>
                  <a:schemeClr val="tx1"/>
                </a:solidFill>
              </a:rPr>
              <a:t>آن چه که تربیت را در مکاتب مختلف متفاوت می کند تعریف آنها از آدمیزاده و آدم است</a:t>
            </a:r>
          </a:p>
          <a:p>
            <a:pPr marL="0" indent="0" algn="r" rtl="1">
              <a:lnSpc>
                <a:spcPct val="150000"/>
              </a:lnSpc>
              <a:buNone/>
            </a:pPr>
            <a:endParaRPr lang="fa-IR" dirty="0" smtClean="0">
              <a:solidFill>
                <a:schemeClr val="tx1"/>
              </a:solidFill>
            </a:endParaRPr>
          </a:p>
          <a:p>
            <a:pPr algn="r" rtl="1"/>
            <a:r>
              <a:rPr lang="fa-IR" dirty="0" smtClean="0">
                <a:solidFill>
                  <a:schemeClr val="tx1"/>
                </a:solidFill>
              </a:rPr>
              <a:t>تعلیم و تربیت شامل کلیه تدابیر، روشها و اقداماتی است که برای به فعلیت رساندن استعدادها و قابلیتهای متربی در جهت نیل به هدفهای مورد نظر به اجرا گذاشته می شود (بهشتی)</a:t>
            </a:r>
          </a:p>
          <a:p>
            <a:pPr algn="r" rtl="1"/>
            <a:endParaRPr lang="fa-IR" dirty="0" smtClean="0">
              <a:solidFill>
                <a:schemeClr val="tx1"/>
              </a:solidFill>
            </a:endParaRPr>
          </a:p>
          <a:p>
            <a:pPr algn="r" rtl="1"/>
            <a:r>
              <a:rPr lang="fa-IR" dirty="0" smtClean="0">
                <a:solidFill>
                  <a:schemeClr val="tx1"/>
                </a:solidFill>
              </a:rPr>
              <a:t>فرآیندی منظم و مستمر که هدف آن هدایت رشد جسمانی و روانی یا به طور کلی هدایت رشد همه جانبه شخصیت فرد در جهت کسب معارف بشری و هنجارهای مورد پذیرش جامعه و کمک به شکوفا شدن استعدادهای او است (سیف)</a:t>
            </a:r>
            <a:endParaRPr lang="en-GB" dirty="0">
              <a:solidFill>
                <a:schemeClr val="tx1"/>
              </a:solidFill>
            </a:endParaRPr>
          </a:p>
        </p:txBody>
      </p:sp>
    </p:spTree>
    <p:extLst>
      <p:ext uri="{BB962C8B-B14F-4D97-AF65-F5344CB8AC3E}">
        <p14:creationId xmlns:p14="http://schemas.microsoft.com/office/powerpoint/2010/main" val="38940552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1000"/>
                                        <p:tgtEl>
                                          <p:spTgt spid="3">
                                            <p:txEl>
                                              <p:pRg st="0" end="0"/>
                                            </p:txEl>
                                          </p:spTgt>
                                        </p:tgtEl>
                                      </p:cBhvr>
                                    </p:animEffect>
                                    <p:anim calcmode="lin" valueType="num">
                                      <p:cBhvr>
                                        <p:cTn id="13"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1000"/>
                                        <p:tgtEl>
                                          <p:spTgt spid="3">
                                            <p:txEl>
                                              <p:pRg st="1" end="1"/>
                                            </p:txEl>
                                          </p:spTgt>
                                        </p:tgtEl>
                                      </p:cBhvr>
                                    </p:animEffect>
                                    <p:anim calcmode="lin" valueType="num">
                                      <p:cBhvr>
                                        <p:cTn id="20"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3">
                                            <p:txEl>
                                              <p:pRg st="2" end="2"/>
                                            </p:txEl>
                                          </p:spTgt>
                                        </p:tgtEl>
                                        <p:attrNameLst>
                                          <p:attrName>style.visibility</p:attrName>
                                        </p:attrNameLst>
                                      </p:cBhvr>
                                      <p:to>
                                        <p:strVal val="visible"/>
                                      </p:to>
                                    </p:set>
                                    <p:animEffect transition="in" filter="fade">
                                      <p:cBhvr>
                                        <p:cTn id="26" dur="1000"/>
                                        <p:tgtEl>
                                          <p:spTgt spid="3">
                                            <p:txEl>
                                              <p:pRg st="2" end="2"/>
                                            </p:txEl>
                                          </p:spTgt>
                                        </p:tgtEl>
                                      </p:cBhvr>
                                    </p:animEffect>
                                    <p:anim calcmode="lin" valueType="num">
                                      <p:cBhvr>
                                        <p:cTn id="27"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8"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grpId="0" nodeType="clickEffect">
                                  <p:stCondLst>
                                    <p:cond delay="0"/>
                                  </p:stCondLst>
                                  <p:childTnLst>
                                    <p:set>
                                      <p:cBhvr>
                                        <p:cTn id="32" dur="1" fill="hold">
                                          <p:stCondLst>
                                            <p:cond delay="0"/>
                                          </p:stCondLst>
                                        </p:cTn>
                                        <p:tgtEl>
                                          <p:spTgt spid="3">
                                            <p:txEl>
                                              <p:pRg st="3" end="3"/>
                                            </p:txEl>
                                          </p:spTgt>
                                        </p:tgtEl>
                                        <p:attrNameLst>
                                          <p:attrName>style.visibility</p:attrName>
                                        </p:attrNameLst>
                                      </p:cBhvr>
                                      <p:to>
                                        <p:strVal val="visible"/>
                                      </p:to>
                                    </p:set>
                                    <p:animEffect transition="in" filter="fade">
                                      <p:cBhvr>
                                        <p:cTn id="33" dur="1000"/>
                                        <p:tgtEl>
                                          <p:spTgt spid="3">
                                            <p:txEl>
                                              <p:pRg st="3" end="3"/>
                                            </p:txEl>
                                          </p:spTgt>
                                        </p:tgtEl>
                                      </p:cBhvr>
                                    </p:animEffect>
                                    <p:anim calcmode="lin" valueType="num">
                                      <p:cBhvr>
                                        <p:cTn id="34"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5"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grpId="0" nodeType="clickEffect">
                                  <p:stCondLst>
                                    <p:cond delay="0"/>
                                  </p:stCondLst>
                                  <p:childTnLst>
                                    <p:set>
                                      <p:cBhvr>
                                        <p:cTn id="39" dur="1" fill="hold">
                                          <p:stCondLst>
                                            <p:cond delay="0"/>
                                          </p:stCondLst>
                                        </p:cTn>
                                        <p:tgtEl>
                                          <p:spTgt spid="3">
                                            <p:txEl>
                                              <p:pRg st="4" end="4"/>
                                            </p:txEl>
                                          </p:spTgt>
                                        </p:tgtEl>
                                        <p:attrNameLst>
                                          <p:attrName>style.visibility</p:attrName>
                                        </p:attrNameLst>
                                      </p:cBhvr>
                                      <p:to>
                                        <p:strVal val="visible"/>
                                      </p:to>
                                    </p:set>
                                    <p:animEffect transition="in" filter="fade">
                                      <p:cBhvr>
                                        <p:cTn id="40" dur="1000"/>
                                        <p:tgtEl>
                                          <p:spTgt spid="3">
                                            <p:txEl>
                                              <p:pRg st="4" end="4"/>
                                            </p:txEl>
                                          </p:spTgt>
                                        </p:tgtEl>
                                      </p:cBhvr>
                                    </p:animEffect>
                                    <p:anim calcmode="lin" valueType="num">
                                      <p:cBhvr>
                                        <p:cTn id="41"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42"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42" presetClass="entr" presetSubtype="0" fill="hold" grpId="0" nodeType="clickEffect">
                                  <p:stCondLst>
                                    <p:cond delay="0"/>
                                  </p:stCondLst>
                                  <p:childTnLst>
                                    <p:set>
                                      <p:cBhvr>
                                        <p:cTn id="46" dur="1" fill="hold">
                                          <p:stCondLst>
                                            <p:cond delay="0"/>
                                          </p:stCondLst>
                                        </p:cTn>
                                        <p:tgtEl>
                                          <p:spTgt spid="3">
                                            <p:txEl>
                                              <p:pRg st="6" end="6"/>
                                            </p:txEl>
                                          </p:spTgt>
                                        </p:tgtEl>
                                        <p:attrNameLst>
                                          <p:attrName>style.visibility</p:attrName>
                                        </p:attrNameLst>
                                      </p:cBhvr>
                                      <p:to>
                                        <p:strVal val="visible"/>
                                      </p:to>
                                    </p:set>
                                    <p:animEffect transition="in" filter="fade">
                                      <p:cBhvr>
                                        <p:cTn id="47" dur="1000"/>
                                        <p:tgtEl>
                                          <p:spTgt spid="3">
                                            <p:txEl>
                                              <p:pRg st="6" end="6"/>
                                            </p:txEl>
                                          </p:spTgt>
                                        </p:tgtEl>
                                      </p:cBhvr>
                                    </p:animEffect>
                                    <p:anim calcmode="lin" valueType="num">
                                      <p:cBhvr>
                                        <p:cTn id="48"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49"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42" presetClass="entr" presetSubtype="0" fill="hold" grpId="0" nodeType="clickEffect">
                                  <p:stCondLst>
                                    <p:cond delay="0"/>
                                  </p:stCondLst>
                                  <p:childTnLst>
                                    <p:set>
                                      <p:cBhvr>
                                        <p:cTn id="53" dur="1" fill="hold">
                                          <p:stCondLst>
                                            <p:cond delay="0"/>
                                          </p:stCondLst>
                                        </p:cTn>
                                        <p:tgtEl>
                                          <p:spTgt spid="3">
                                            <p:txEl>
                                              <p:pRg st="8" end="8"/>
                                            </p:txEl>
                                          </p:spTgt>
                                        </p:tgtEl>
                                        <p:attrNameLst>
                                          <p:attrName>style.visibility</p:attrName>
                                        </p:attrNameLst>
                                      </p:cBhvr>
                                      <p:to>
                                        <p:strVal val="visible"/>
                                      </p:to>
                                    </p:set>
                                    <p:animEffect transition="in" filter="fade">
                                      <p:cBhvr>
                                        <p:cTn id="54" dur="1000"/>
                                        <p:tgtEl>
                                          <p:spTgt spid="3">
                                            <p:txEl>
                                              <p:pRg st="8" end="8"/>
                                            </p:txEl>
                                          </p:spTgt>
                                        </p:tgtEl>
                                      </p:cBhvr>
                                    </p:animEffect>
                                    <p:anim calcmode="lin" valueType="num">
                                      <p:cBhvr>
                                        <p:cTn id="55"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56" dur="1000" fill="hold"/>
                                        <p:tgtEl>
                                          <p:spTgt spid="3">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19256" cy="836712"/>
          </a:xfrm>
        </p:spPr>
        <p:txBody>
          <a:bodyPr/>
          <a:lstStyle/>
          <a:p>
            <a:endParaRPr lang="en-GB" dirty="0"/>
          </a:p>
        </p:txBody>
      </p:sp>
      <p:sp>
        <p:nvSpPr>
          <p:cNvPr id="3" name="Content Placeholder 2"/>
          <p:cNvSpPr>
            <a:spLocks noGrp="1"/>
          </p:cNvSpPr>
          <p:nvPr>
            <p:ph idx="1"/>
          </p:nvPr>
        </p:nvSpPr>
        <p:spPr>
          <a:xfrm>
            <a:off x="395536" y="764704"/>
            <a:ext cx="8352928" cy="5832648"/>
          </a:xfrm>
        </p:spPr>
        <p:txBody>
          <a:bodyPr>
            <a:normAutofit/>
          </a:bodyPr>
          <a:lstStyle/>
          <a:p>
            <a:pPr marL="0" indent="0" algn="r" rtl="1">
              <a:lnSpc>
                <a:spcPct val="150000"/>
              </a:lnSpc>
              <a:buNone/>
            </a:pPr>
            <a:r>
              <a:rPr lang="fa-IR" dirty="0" smtClean="0">
                <a:solidFill>
                  <a:schemeClr val="tx1"/>
                </a:solidFill>
              </a:rPr>
              <a:t>ویژگیهای تعلیم و تربیت:</a:t>
            </a:r>
          </a:p>
          <a:p>
            <a:pPr algn="r" rtl="1">
              <a:lnSpc>
                <a:spcPct val="150000"/>
              </a:lnSpc>
            </a:pPr>
            <a:r>
              <a:rPr lang="fa-IR" dirty="0" smtClean="0">
                <a:solidFill>
                  <a:schemeClr val="tx1"/>
                </a:solidFill>
              </a:rPr>
              <a:t>یک مسئولیت انسانی است و مختص انسان</a:t>
            </a:r>
          </a:p>
          <a:p>
            <a:pPr algn="r" rtl="1">
              <a:lnSpc>
                <a:spcPct val="150000"/>
              </a:lnSpc>
            </a:pPr>
            <a:r>
              <a:rPr lang="fa-IR" dirty="0" smtClean="0">
                <a:solidFill>
                  <a:schemeClr val="tx1"/>
                </a:solidFill>
              </a:rPr>
              <a:t>یک فرآیند مستمر است و نه یک محصول  (پایانی برای آن نیست)</a:t>
            </a:r>
          </a:p>
          <a:p>
            <a:pPr algn="r" rtl="1">
              <a:lnSpc>
                <a:spcPct val="150000"/>
              </a:lnSpc>
            </a:pPr>
            <a:r>
              <a:rPr lang="fa-IR" dirty="0" smtClean="0">
                <a:solidFill>
                  <a:schemeClr val="tx1"/>
                </a:solidFill>
              </a:rPr>
              <a:t>یک فرآیند منظم است</a:t>
            </a:r>
          </a:p>
          <a:p>
            <a:pPr algn="r" rtl="1">
              <a:lnSpc>
                <a:spcPct val="150000"/>
              </a:lnSpc>
            </a:pPr>
            <a:r>
              <a:rPr lang="fa-IR" dirty="0" smtClean="0">
                <a:solidFill>
                  <a:schemeClr val="tx1"/>
                </a:solidFill>
              </a:rPr>
              <a:t>یک فرآیند هدفمند است شامل هدفهای فردی و جمعی</a:t>
            </a:r>
          </a:p>
          <a:p>
            <a:pPr algn="r" rtl="1">
              <a:lnSpc>
                <a:spcPct val="150000"/>
              </a:lnSpc>
            </a:pPr>
            <a:r>
              <a:rPr lang="fa-IR" dirty="0" smtClean="0">
                <a:solidFill>
                  <a:schemeClr val="tx1"/>
                </a:solidFill>
              </a:rPr>
              <a:t>فرآیندی چند وجهی است</a:t>
            </a:r>
          </a:p>
          <a:p>
            <a:pPr marL="0" indent="0" algn="ctr" rtl="1">
              <a:lnSpc>
                <a:spcPct val="150000"/>
              </a:lnSpc>
              <a:buNone/>
            </a:pPr>
            <a:r>
              <a:rPr lang="fa-IR" dirty="0" smtClean="0">
                <a:solidFill>
                  <a:schemeClr val="tx1"/>
                </a:solidFill>
              </a:rPr>
              <a:t>       مربی</a:t>
            </a:r>
          </a:p>
          <a:p>
            <a:pPr marL="0" indent="0" algn="ctr" rtl="1">
              <a:lnSpc>
                <a:spcPct val="150000"/>
              </a:lnSpc>
              <a:buNone/>
            </a:pPr>
            <a:r>
              <a:rPr lang="fa-IR" dirty="0" smtClean="0">
                <a:solidFill>
                  <a:schemeClr val="tx1"/>
                </a:solidFill>
              </a:rPr>
              <a:t>مواد آموزشی               متربی </a:t>
            </a:r>
          </a:p>
          <a:p>
            <a:pPr algn="r" rtl="1">
              <a:lnSpc>
                <a:spcPct val="150000"/>
              </a:lnSpc>
            </a:pPr>
            <a:r>
              <a:rPr lang="fa-IR" dirty="0" smtClean="0">
                <a:solidFill>
                  <a:schemeClr val="tx1"/>
                </a:solidFill>
              </a:rPr>
              <a:t>به شکوفایی استعدادهای ذاتی فرد کمک می کند</a:t>
            </a:r>
          </a:p>
          <a:p>
            <a:pPr algn="r" rtl="1"/>
            <a:endParaRPr lang="fa-IR" dirty="0" smtClean="0">
              <a:solidFill>
                <a:schemeClr val="tx1"/>
              </a:solidFill>
            </a:endParaRPr>
          </a:p>
          <a:p>
            <a:pPr algn="r" rtl="1"/>
            <a:endParaRPr lang="en-GB" dirty="0">
              <a:solidFill>
                <a:schemeClr val="tx1"/>
              </a:solidFill>
            </a:endParaRPr>
          </a:p>
        </p:txBody>
      </p:sp>
      <p:cxnSp>
        <p:nvCxnSpPr>
          <p:cNvPr id="5" name="Straight Arrow Connector 4"/>
          <p:cNvCxnSpPr/>
          <p:nvPr/>
        </p:nvCxnSpPr>
        <p:spPr>
          <a:xfrm flipH="1">
            <a:off x="3635896" y="4941168"/>
            <a:ext cx="432048" cy="432048"/>
          </a:xfrm>
          <a:prstGeom prst="straightConnector1">
            <a:avLst/>
          </a:prstGeom>
          <a:ln>
            <a:headEnd type="arrow"/>
            <a:tailEnd type="arrow"/>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a:off x="4499992" y="4941168"/>
            <a:ext cx="504056" cy="414290"/>
          </a:xfrm>
          <a:prstGeom prst="straightConnector1">
            <a:avLst/>
          </a:prstGeom>
          <a:ln>
            <a:headEnd type="arrow"/>
            <a:tailEnd type="arrow"/>
          </a:ln>
        </p:spPr>
        <p:style>
          <a:lnRef idx="1">
            <a:schemeClr val="accent1"/>
          </a:lnRef>
          <a:fillRef idx="0">
            <a:schemeClr val="accent1"/>
          </a:fillRef>
          <a:effectRef idx="0">
            <a:schemeClr val="accent1"/>
          </a:effectRef>
          <a:fontRef idx="minor">
            <a:schemeClr val="tx1"/>
          </a:fontRef>
        </p:style>
      </p:cxnSp>
      <p:cxnSp>
        <p:nvCxnSpPr>
          <p:cNvPr id="9" name="Straight Arrow Connector 8"/>
          <p:cNvCxnSpPr/>
          <p:nvPr/>
        </p:nvCxnSpPr>
        <p:spPr>
          <a:xfrm>
            <a:off x="3779912" y="5517232"/>
            <a:ext cx="972108" cy="0"/>
          </a:xfrm>
          <a:prstGeom prst="straightConnector1">
            <a:avLst/>
          </a:prstGeom>
          <a:ln>
            <a:headEnd type="arrow"/>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314459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fade">
                                      <p:cBhvr>
                                        <p:cTn id="42" dur="500"/>
                                        <p:tgtEl>
                                          <p:spTgt spid="3">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Effect transition="in" filter="fade">
                                      <p:cBhvr>
                                        <p:cTn id="47"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0"/>
            <a:ext cx="8147248" cy="836712"/>
          </a:xfrm>
        </p:spPr>
        <p:txBody>
          <a:bodyPr/>
          <a:lstStyle/>
          <a:p>
            <a:r>
              <a:rPr lang="fa-IR" sz="4400" dirty="0" smtClean="0">
                <a:latin typeface="Times New Roman" panose="02020603050405020304" pitchFamily="18" charset="0"/>
                <a:cs typeface="Times New Roman" panose="02020603050405020304" pitchFamily="18" charset="0"/>
              </a:rPr>
              <a:t>فلسفه تعلیم و تربیت</a:t>
            </a:r>
            <a:endParaRPr lang="en-GB" sz="44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251520" y="1196752"/>
            <a:ext cx="8640960" cy="5400600"/>
          </a:xfrm>
        </p:spPr>
        <p:txBody>
          <a:bodyPr/>
          <a:lstStyle/>
          <a:p>
            <a:pPr algn="r" rtl="1"/>
            <a:r>
              <a:rPr lang="fa-IR" dirty="0" smtClean="0">
                <a:solidFill>
                  <a:schemeClr val="tx1"/>
                </a:solidFill>
              </a:rPr>
              <a:t>رابطه فلسفه و تعلیم و تربیت:</a:t>
            </a:r>
          </a:p>
          <a:p>
            <a:pPr marL="0" indent="0" algn="r" rtl="1">
              <a:buNone/>
            </a:pPr>
            <a:r>
              <a:rPr lang="fa-IR" dirty="0" smtClean="0">
                <a:solidFill>
                  <a:schemeClr val="tx1"/>
                </a:solidFill>
              </a:rPr>
              <a:t>فلسفه مهم ترین مبنای ت و ت، هر دو دو روی  یک سکه، فلسفه بخش نظری و ت و ت بخش عملی و فعال است. در واقع چرایی ت و ت توسط فلسفه  تحلیل می شود.</a:t>
            </a:r>
          </a:p>
          <a:p>
            <a:pPr marL="0" indent="0" algn="r" rtl="1">
              <a:buNone/>
            </a:pPr>
            <a:endParaRPr lang="fa-IR" dirty="0" smtClean="0">
              <a:solidFill>
                <a:schemeClr val="tx1"/>
              </a:solidFill>
            </a:endParaRPr>
          </a:p>
          <a:p>
            <a:pPr algn="r" rtl="1"/>
            <a:r>
              <a:rPr lang="fa-IR" dirty="0" smtClean="0">
                <a:solidFill>
                  <a:schemeClr val="tx1"/>
                </a:solidFill>
              </a:rPr>
              <a:t>تعریف فلسفه تعلیم و تربیت:</a:t>
            </a:r>
          </a:p>
          <a:p>
            <a:pPr marL="0" indent="0" algn="r" rtl="1">
              <a:buNone/>
            </a:pPr>
            <a:r>
              <a:rPr lang="fa-IR" dirty="0" smtClean="0">
                <a:solidFill>
                  <a:schemeClr val="tx1"/>
                </a:solidFill>
              </a:rPr>
              <a:t>مطالعات فلسفی ت و ت  و مسائل و اهداف، روشهای تربیتی و مانند آن است و علاوه بر بررسی نظریه های تربیتی به تجزیه و تحلیل نظریه ها و استدلالها و انتقاداتی که به آنها وارد شده می پردازد (حبیبی)</a:t>
            </a:r>
          </a:p>
          <a:p>
            <a:pPr marL="0" indent="0" algn="r" rtl="1">
              <a:buNone/>
            </a:pPr>
            <a:endParaRPr lang="fa-IR" dirty="0">
              <a:solidFill>
                <a:schemeClr val="tx1"/>
              </a:solidFill>
            </a:endParaRPr>
          </a:p>
          <a:p>
            <a:pPr marL="0" indent="0" algn="r" rtl="1">
              <a:buNone/>
            </a:pPr>
            <a:r>
              <a:rPr lang="fa-IR" dirty="0" smtClean="0">
                <a:solidFill>
                  <a:schemeClr val="tx1"/>
                </a:solidFill>
              </a:rPr>
              <a:t>عبارت است از آشنایی با نظریات تربیتی موجود در مکتبهای اصلی و بزرگ فلسفی و میان فیلسوفان ممتاز و سرآمد آن مکاتب (نقیب زاده) </a:t>
            </a:r>
            <a:endParaRPr lang="en-GB" dirty="0">
              <a:solidFill>
                <a:schemeClr val="tx1"/>
              </a:solidFill>
            </a:endParaRPr>
          </a:p>
        </p:txBody>
      </p:sp>
    </p:spTree>
    <p:extLst>
      <p:ext uri="{BB962C8B-B14F-4D97-AF65-F5344CB8AC3E}">
        <p14:creationId xmlns:p14="http://schemas.microsoft.com/office/powerpoint/2010/main" val="21448975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arn(inVertic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barn(inVertical)">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arn(inVertic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barn(inVertical)">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Effect transition="in" filter="barn(inVertical)">
                                      <p:cBhvr>
                                        <p:cTn id="32"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19256" cy="908720"/>
          </a:xfrm>
        </p:spPr>
        <p:txBody>
          <a:bodyPr/>
          <a:lstStyle/>
          <a:p>
            <a:endParaRPr lang="en-GB" dirty="0"/>
          </a:p>
        </p:txBody>
      </p:sp>
      <p:sp>
        <p:nvSpPr>
          <p:cNvPr id="3" name="Content Placeholder 2"/>
          <p:cNvSpPr>
            <a:spLocks noGrp="1"/>
          </p:cNvSpPr>
          <p:nvPr>
            <p:ph idx="1"/>
          </p:nvPr>
        </p:nvSpPr>
        <p:spPr>
          <a:xfrm>
            <a:off x="467544" y="836712"/>
            <a:ext cx="8208912" cy="5688632"/>
          </a:xfrm>
        </p:spPr>
        <p:txBody>
          <a:bodyPr>
            <a:normAutofit fontScale="92500"/>
          </a:bodyPr>
          <a:lstStyle/>
          <a:p>
            <a:pPr marL="0" indent="0" algn="r" rtl="1">
              <a:lnSpc>
                <a:spcPct val="150000"/>
              </a:lnSpc>
              <a:buNone/>
            </a:pPr>
            <a:r>
              <a:rPr lang="fa-IR" dirty="0" smtClean="0">
                <a:solidFill>
                  <a:schemeClr val="tx1"/>
                </a:solidFill>
              </a:rPr>
              <a:t>نکاتی که در فلسفه تعلیم و تربیت مورد بحث قرار می گیرد:</a:t>
            </a:r>
          </a:p>
          <a:p>
            <a:pPr algn="r" rtl="1">
              <a:lnSpc>
                <a:spcPct val="150000"/>
              </a:lnSpc>
            </a:pPr>
            <a:r>
              <a:rPr lang="fa-IR" dirty="0" smtClean="0">
                <a:solidFill>
                  <a:schemeClr val="tx1"/>
                </a:solidFill>
              </a:rPr>
              <a:t>عقیده مکتب فلسفی درباره فلسفه و تربیت</a:t>
            </a:r>
          </a:p>
          <a:p>
            <a:pPr algn="r" rtl="1">
              <a:lnSpc>
                <a:spcPct val="150000"/>
              </a:lnSpc>
            </a:pPr>
            <a:r>
              <a:rPr lang="fa-IR" dirty="0" smtClean="0">
                <a:solidFill>
                  <a:schemeClr val="tx1"/>
                </a:solidFill>
              </a:rPr>
              <a:t>عقاید فلاسفه ممتاز مکتب درباره تربیت</a:t>
            </a:r>
          </a:p>
          <a:p>
            <a:pPr algn="r" rtl="1">
              <a:lnSpc>
                <a:spcPct val="150000"/>
              </a:lnSpc>
            </a:pPr>
            <a:r>
              <a:rPr lang="fa-IR" dirty="0" smtClean="0">
                <a:solidFill>
                  <a:schemeClr val="tx1"/>
                </a:solidFill>
              </a:rPr>
              <a:t>برنامه های تربیتی ارائه شده در آن مکتب</a:t>
            </a:r>
          </a:p>
          <a:p>
            <a:pPr algn="r" rtl="1">
              <a:lnSpc>
                <a:spcPct val="150000"/>
              </a:lnSpc>
            </a:pPr>
            <a:r>
              <a:rPr lang="fa-IR" dirty="0" smtClean="0">
                <a:solidFill>
                  <a:schemeClr val="tx1"/>
                </a:solidFill>
              </a:rPr>
              <a:t>نقد و بررسی آراء و اندیشه های فلسفی در تربیت توسط آن مکتب</a:t>
            </a:r>
          </a:p>
          <a:p>
            <a:pPr algn="r" rtl="1">
              <a:lnSpc>
                <a:spcPct val="150000"/>
              </a:lnSpc>
            </a:pPr>
            <a:endParaRPr lang="fa-IR" dirty="0">
              <a:solidFill>
                <a:schemeClr val="tx1"/>
              </a:solidFill>
            </a:endParaRPr>
          </a:p>
          <a:p>
            <a:pPr marL="0" indent="0" algn="r" rtl="1">
              <a:lnSpc>
                <a:spcPct val="150000"/>
              </a:lnSpc>
              <a:buNone/>
            </a:pPr>
            <a:r>
              <a:rPr lang="fa-IR" dirty="0" smtClean="0">
                <a:solidFill>
                  <a:schemeClr val="tx1"/>
                </a:solidFill>
              </a:rPr>
              <a:t>ضرورت فلسفه تعلیم و تربیت:</a:t>
            </a:r>
          </a:p>
          <a:p>
            <a:pPr marL="0" indent="0" algn="r" rtl="1">
              <a:lnSpc>
                <a:spcPct val="150000"/>
              </a:lnSpc>
              <a:buNone/>
            </a:pPr>
            <a:r>
              <a:rPr lang="fa-IR" dirty="0" smtClean="0">
                <a:solidFill>
                  <a:schemeClr val="tx1"/>
                </a:solidFill>
              </a:rPr>
              <a:t>نشات گرفته از لزوم فهم و شناسایی جنبه های معرفت شناختی،وجودشناختی، انسان شناختی و ارزش شناختی ت و ت، تحلیل مفاهیم  و نظریه های تربیتی و کاربرد تفکر در برخورد با مسائل تربیتی است (بهشتی)</a:t>
            </a:r>
          </a:p>
          <a:p>
            <a:pPr algn="r" rtl="1">
              <a:lnSpc>
                <a:spcPct val="150000"/>
              </a:lnSpc>
            </a:pPr>
            <a:endParaRPr lang="en-GB" dirty="0">
              <a:solidFill>
                <a:schemeClr val="tx1"/>
              </a:solidFill>
            </a:endParaRPr>
          </a:p>
        </p:txBody>
      </p:sp>
    </p:spTree>
    <p:extLst>
      <p:ext uri="{BB962C8B-B14F-4D97-AF65-F5344CB8AC3E}">
        <p14:creationId xmlns:p14="http://schemas.microsoft.com/office/powerpoint/2010/main" val="6167041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3">
                                            <p:txEl>
                                              <p:pRg st="6" end="6"/>
                                            </p:txEl>
                                          </p:spTgt>
                                        </p:tgtEl>
                                        <p:attrNameLst>
                                          <p:attrName>style.visibility</p:attrName>
                                        </p:attrNameLst>
                                      </p:cBhvr>
                                      <p:to>
                                        <p:strVal val="visible"/>
                                      </p:to>
                                    </p:set>
                                    <p:animEffect transition="in" filter="fade">
                                      <p:cBhvr>
                                        <p:cTn id="42" dur="1000"/>
                                        <p:tgtEl>
                                          <p:spTgt spid="3">
                                            <p:txEl>
                                              <p:pRg st="6" end="6"/>
                                            </p:txEl>
                                          </p:spTgt>
                                        </p:tgtEl>
                                      </p:cBhvr>
                                    </p:animEffect>
                                    <p:anim calcmode="lin" valueType="num">
                                      <p:cBhvr>
                                        <p:cTn id="43"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3">
                                            <p:txEl>
                                              <p:pRg st="7" end="7"/>
                                            </p:txEl>
                                          </p:spTgt>
                                        </p:tgtEl>
                                        <p:attrNameLst>
                                          <p:attrName>style.visibility</p:attrName>
                                        </p:attrNameLst>
                                      </p:cBhvr>
                                      <p:to>
                                        <p:strVal val="visible"/>
                                      </p:to>
                                    </p:set>
                                    <p:animEffect transition="in" filter="fade">
                                      <p:cBhvr>
                                        <p:cTn id="49" dur="1000"/>
                                        <p:tgtEl>
                                          <p:spTgt spid="3">
                                            <p:txEl>
                                              <p:pRg st="7" end="7"/>
                                            </p:txEl>
                                          </p:spTgt>
                                        </p:tgtEl>
                                      </p:cBhvr>
                                    </p:animEffect>
                                    <p:anim calcmode="lin" valueType="num">
                                      <p:cBhvr>
                                        <p:cTn id="50"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51"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136904" cy="620688"/>
          </a:xfrm>
        </p:spPr>
        <p:txBody>
          <a:bodyPr/>
          <a:lstStyle/>
          <a:p>
            <a:endParaRPr lang="en-GB" dirty="0"/>
          </a:p>
        </p:txBody>
      </p:sp>
      <p:sp>
        <p:nvSpPr>
          <p:cNvPr id="3" name="Content Placeholder 2"/>
          <p:cNvSpPr>
            <a:spLocks noGrp="1"/>
          </p:cNvSpPr>
          <p:nvPr>
            <p:ph idx="1"/>
          </p:nvPr>
        </p:nvSpPr>
        <p:spPr>
          <a:xfrm>
            <a:off x="395536" y="692696"/>
            <a:ext cx="8424936" cy="5760640"/>
          </a:xfrm>
        </p:spPr>
        <p:txBody>
          <a:bodyPr>
            <a:normAutofit/>
          </a:bodyPr>
          <a:lstStyle/>
          <a:p>
            <a:pPr marL="0" indent="0" algn="r" rtl="1">
              <a:lnSpc>
                <a:spcPct val="150000"/>
              </a:lnSpc>
              <a:buNone/>
            </a:pPr>
            <a:r>
              <a:rPr lang="fa-IR" dirty="0" smtClean="0">
                <a:solidFill>
                  <a:schemeClr val="tx1"/>
                </a:solidFill>
              </a:rPr>
              <a:t>حوزه فلسفه ت و ت مطالعه همه جنبه های مکاتب فلسفی است که از نظر آموزشی مهم هستند مانند:</a:t>
            </a:r>
          </a:p>
          <a:p>
            <a:pPr algn="r" rtl="1">
              <a:lnSpc>
                <a:spcPct val="150000"/>
              </a:lnSpc>
            </a:pPr>
            <a:r>
              <a:rPr lang="fa-IR" dirty="0" smtClean="0">
                <a:solidFill>
                  <a:schemeClr val="tx1"/>
                </a:solidFill>
              </a:rPr>
              <a:t>هدفهای تربیتی</a:t>
            </a:r>
          </a:p>
          <a:p>
            <a:pPr algn="r" rtl="1">
              <a:lnSpc>
                <a:spcPct val="150000"/>
              </a:lnSpc>
            </a:pPr>
            <a:r>
              <a:rPr lang="fa-IR" dirty="0" smtClean="0">
                <a:solidFill>
                  <a:schemeClr val="tx1"/>
                </a:solidFill>
              </a:rPr>
              <a:t>روشهای تربیت و تدریس</a:t>
            </a:r>
          </a:p>
          <a:p>
            <a:pPr algn="r" rtl="1">
              <a:lnSpc>
                <a:spcPct val="150000"/>
              </a:lnSpc>
            </a:pPr>
            <a:r>
              <a:rPr lang="fa-IR" dirty="0" smtClean="0">
                <a:solidFill>
                  <a:schemeClr val="tx1"/>
                </a:solidFill>
              </a:rPr>
              <a:t>نقش مربی (معلم)</a:t>
            </a:r>
          </a:p>
          <a:p>
            <a:pPr algn="r" rtl="1">
              <a:lnSpc>
                <a:spcPct val="150000"/>
              </a:lnSpc>
            </a:pPr>
            <a:r>
              <a:rPr lang="fa-IR" dirty="0" smtClean="0">
                <a:solidFill>
                  <a:schemeClr val="tx1"/>
                </a:solidFill>
              </a:rPr>
              <a:t>نقش متربی (دانش آموز، کودک)</a:t>
            </a:r>
          </a:p>
          <a:p>
            <a:pPr algn="r" rtl="1">
              <a:lnSpc>
                <a:spcPct val="150000"/>
              </a:lnSpc>
            </a:pPr>
            <a:r>
              <a:rPr lang="fa-IR" dirty="0" smtClean="0">
                <a:solidFill>
                  <a:schemeClr val="tx1"/>
                </a:solidFill>
              </a:rPr>
              <a:t>برنامه درسی</a:t>
            </a:r>
          </a:p>
          <a:p>
            <a:pPr algn="r" rtl="1">
              <a:lnSpc>
                <a:spcPct val="150000"/>
              </a:lnSpc>
            </a:pPr>
            <a:r>
              <a:rPr lang="fa-IR" dirty="0" smtClean="0">
                <a:solidFill>
                  <a:schemeClr val="tx1"/>
                </a:solidFill>
              </a:rPr>
              <a:t>کتابهای درسی</a:t>
            </a:r>
          </a:p>
          <a:p>
            <a:pPr algn="r" rtl="1">
              <a:lnSpc>
                <a:spcPct val="150000"/>
              </a:lnSpc>
            </a:pPr>
            <a:r>
              <a:rPr lang="fa-IR" dirty="0" smtClean="0">
                <a:solidFill>
                  <a:schemeClr val="tx1"/>
                </a:solidFill>
              </a:rPr>
              <a:t>ارزشیابی</a:t>
            </a:r>
          </a:p>
          <a:p>
            <a:pPr algn="r" rtl="1">
              <a:lnSpc>
                <a:spcPct val="150000"/>
              </a:lnSpc>
            </a:pPr>
            <a:endParaRPr lang="fa-IR" dirty="0" smtClean="0">
              <a:solidFill>
                <a:schemeClr val="tx1"/>
              </a:solidFill>
            </a:endParaRPr>
          </a:p>
        </p:txBody>
      </p:sp>
    </p:spTree>
    <p:extLst>
      <p:ext uri="{BB962C8B-B14F-4D97-AF65-F5344CB8AC3E}">
        <p14:creationId xmlns:p14="http://schemas.microsoft.com/office/powerpoint/2010/main" val="5372070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fade">
                                      <p:cBhvr>
                                        <p:cTn id="42"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19256" cy="836712"/>
          </a:xfrm>
        </p:spPr>
        <p:txBody>
          <a:bodyPr/>
          <a:lstStyle/>
          <a:p>
            <a:pPr rtl="1"/>
            <a:r>
              <a:rPr lang="fa-IR" sz="4400" dirty="0" smtClean="0">
                <a:latin typeface="Times New Roman" panose="02020603050405020304" pitchFamily="18" charset="0"/>
                <a:cs typeface="Times New Roman" panose="02020603050405020304" pitchFamily="18" charset="0"/>
              </a:rPr>
              <a:t>مبانی بنیادین مکاتب فلسفی</a:t>
            </a:r>
            <a:endParaRPr lang="en-GB" sz="44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251520" y="836712"/>
            <a:ext cx="8712968" cy="5904656"/>
          </a:xfrm>
        </p:spPr>
        <p:txBody>
          <a:bodyPr/>
          <a:lstStyle/>
          <a:p>
            <a:pPr marL="457200" indent="-457200" algn="r" rtl="1">
              <a:buFont typeface="+mj-lt"/>
              <a:buAutoNum type="arabicPeriod"/>
            </a:pPr>
            <a:r>
              <a:rPr lang="fa-IR" dirty="0" smtClean="0">
                <a:solidFill>
                  <a:schemeClr val="tx1"/>
                </a:solidFill>
                <a:latin typeface="Times New Roman" panose="02020603050405020304" pitchFamily="18" charset="0"/>
                <a:cs typeface="Times New Roman" panose="02020603050405020304" pitchFamily="18" charset="0"/>
              </a:rPr>
              <a:t>هستی شناسی (وجود شناسی)</a:t>
            </a:r>
          </a:p>
          <a:p>
            <a:pPr marL="0" indent="0" algn="r" rtl="1">
              <a:buNone/>
            </a:pPr>
            <a:r>
              <a:rPr lang="fa-IR" dirty="0">
                <a:solidFill>
                  <a:schemeClr val="tx1"/>
                </a:solidFill>
                <a:latin typeface="Times New Roman" panose="02020603050405020304" pitchFamily="18" charset="0"/>
                <a:cs typeface="Times New Roman" panose="02020603050405020304" pitchFamily="18" charset="0"/>
              </a:rPr>
              <a:t>هستی شناسی در ارتباط با واقعیت غایی و ماهیت هستی است و اینکه ماهیت واقعیت چیست؟</a:t>
            </a:r>
          </a:p>
          <a:p>
            <a:pPr marL="0" indent="0" algn="r" rtl="1">
              <a:buNone/>
            </a:pPr>
            <a:r>
              <a:rPr lang="fa-IR" dirty="0" smtClean="0">
                <a:solidFill>
                  <a:schemeClr val="tx1"/>
                </a:solidFill>
                <a:latin typeface="Times New Roman" panose="02020603050405020304" pitchFamily="18" charset="0"/>
                <a:cs typeface="Times New Roman" panose="02020603050405020304" pitchFamily="18" charset="0"/>
              </a:rPr>
              <a:t>علم به شناسایی هستی (شریعتمداری). علم به وجود از حیث آنکه وجود است یا علم به هستی آنگونه که هست (ارسطو)</a:t>
            </a:r>
          </a:p>
          <a:p>
            <a:pPr marL="0" indent="0" algn="r" rtl="1">
              <a:lnSpc>
                <a:spcPct val="150000"/>
              </a:lnSpc>
              <a:buNone/>
            </a:pPr>
            <a:r>
              <a:rPr lang="fa-IR" dirty="0" smtClean="0">
                <a:solidFill>
                  <a:schemeClr val="tx1"/>
                </a:solidFill>
                <a:latin typeface="Times New Roman" panose="02020603050405020304" pitchFamily="18" charset="0"/>
                <a:cs typeface="Times New Roman" panose="02020603050405020304" pitchFamily="18" charset="0"/>
              </a:rPr>
              <a:t>هستی شناسی شامل:</a:t>
            </a:r>
          </a:p>
          <a:p>
            <a:pPr marL="530225" indent="-265113" algn="r" rtl="1"/>
            <a:r>
              <a:rPr lang="fa-IR" dirty="0" smtClean="0">
                <a:solidFill>
                  <a:schemeClr val="tx1"/>
                </a:solidFill>
                <a:latin typeface="Times New Roman" panose="02020603050405020304" pitchFamily="18" charset="0"/>
                <a:cs typeface="Times New Roman" panose="02020603050405020304" pitchFamily="18" charset="0"/>
              </a:rPr>
              <a:t>خداشناسی: درباره وجود خدا و ماهیت آن بحث می کند</a:t>
            </a:r>
          </a:p>
          <a:p>
            <a:pPr marL="530225" indent="-265113" algn="r" rtl="1"/>
            <a:r>
              <a:rPr lang="fa-IR" dirty="0" smtClean="0">
                <a:solidFill>
                  <a:schemeClr val="tx1"/>
                </a:solidFill>
                <a:latin typeface="Times New Roman" panose="02020603050405020304" pitchFamily="18" charset="0"/>
                <a:cs typeface="Times New Roman" panose="02020603050405020304" pitchFamily="18" charset="0"/>
              </a:rPr>
              <a:t>انسان شناسی: </a:t>
            </a:r>
            <a:r>
              <a:rPr lang="fa-IR" dirty="0">
                <a:solidFill>
                  <a:schemeClr val="tx1"/>
                </a:solidFill>
                <a:latin typeface="Times New Roman" panose="02020603050405020304" pitchFamily="18" charset="0"/>
                <a:cs typeface="Times New Roman" panose="02020603050405020304" pitchFamily="18" charset="0"/>
              </a:rPr>
              <a:t>درباره </a:t>
            </a:r>
            <a:r>
              <a:rPr lang="fa-IR" dirty="0" smtClean="0">
                <a:solidFill>
                  <a:schemeClr val="tx1"/>
                </a:solidFill>
                <a:latin typeface="Times New Roman" panose="02020603050405020304" pitchFamily="18" charset="0"/>
                <a:cs typeface="Times New Roman" panose="02020603050405020304" pitchFamily="18" charset="0"/>
              </a:rPr>
              <a:t>انسان، ماهیت آن و هدف از خلقت آن </a:t>
            </a:r>
            <a:r>
              <a:rPr lang="fa-IR" dirty="0">
                <a:solidFill>
                  <a:schemeClr val="tx1"/>
                </a:solidFill>
                <a:latin typeface="Times New Roman" panose="02020603050405020304" pitchFamily="18" charset="0"/>
                <a:cs typeface="Times New Roman" panose="02020603050405020304" pitchFamily="18" charset="0"/>
              </a:rPr>
              <a:t>بحث می کند </a:t>
            </a:r>
            <a:endParaRPr lang="fa-IR" dirty="0" smtClean="0">
              <a:solidFill>
                <a:schemeClr val="tx1"/>
              </a:solidFill>
              <a:latin typeface="Times New Roman" panose="02020603050405020304" pitchFamily="18" charset="0"/>
              <a:cs typeface="Times New Roman" panose="02020603050405020304" pitchFamily="18" charset="0"/>
            </a:endParaRPr>
          </a:p>
          <a:p>
            <a:pPr marL="530225" indent="-265113" algn="r" rtl="1"/>
            <a:r>
              <a:rPr lang="fa-IR" dirty="0" smtClean="0">
                <a:solidFill>
                  <a:schemeClr val="tx1"/>
                </a:solidFill>
                <a:latin typeface="Times New Roman" panose="02020603050405020304" pitchFamily="18" charset="0"/>
                <a:cs typeface="Times New Roman" panose="02020603050405020304" pitchFamily="18" charset="0"/>
              </a:rPr>
              <a:t>جهان شناسی: </a:t>
            </a:r>
            <a:r>
              <a:rPr lang="fa-IR" dirty="0">
                <a:solidFill>
                  <a:schemeClr val="tx1"/>
                </a:solidFill>
                <a:latin typeface="Times New Roman" panose="02020603050405020304" pitchFamily="18" charset="0"/>
                <a:cs typeface="Times New Roman" panose="02020603050405020304" pitchFamily="18" charset="0"/>
              </a:rPr>
              <a:t>درباره </a:t>
            </a:r>
            <a:r>
              <a:rPr lang="fa-IR" dirty="0" smtClean="0">
                <a:solidFill>
                  <a:schemeClr val="tx1"/>
                </a:solidFill>
                <a:latin typeface="Times New Roman" panose="02020603050405020304" pitchFamily="18" charset="0"/>
                <a:cs typeface="Times New Roman" panose="02020603050405020304" pitchFamily="18" charset="0"/>
              </a:rPr>
              <a:t>جهان</a:t>
            </a:r>
            <a:r>
              <a:rPr lang="fa-IR" dirty="0">
                <a:solidFill>
                  <a:schemeClr val="tx1"/>
                </a:solidFill>
                <a:latin typeface="Times New Roman" panose="02020603050405020304" pitchFamily="18" charset="0"/>
                <a:cs typeface="Times New Roman" panose="02020603050405020304" pitchFamily="18" charset="0"/>
              </a:rPr>
              <a:t>، ماهیت آن و </a:t>
            </a:r>
            <a:r>
              <a:rPr lang="fa-IR" dirty="0" smtClean="0">
                <a:solidFill>
                  <a:schemeClr val="tx1"/>
                </a:solidFill>
                <a:latin typeface="Times New Roman" panose="02020603050405020304" pitchFamily="18" charset="0"/>
                <a:cs typeface="Times New Roman" panose="02020603050405020304" pitchFamily="18" charset="0"/>
              </a:rPr>
              <a:t>مسائل مربوط به منشا عالم بحث </a:t>
            </a:r>
            <a:r>
              <a:rPr lang="fa-IR" dirty="0">
                <a:solidFill>
                  <a:schemeClr val="tx1"/>
                </a:solidFill>
                <a:latin typeface="Times New Roman" panose="02020603050405020304" pitchFamily="18" charset="0"/>
                <a:cs typeface="Times New Roman" panose="02020603050405020304" pitchFamily="18" charset="0"/>
              </a:rPr>
              <a:t>می کند </a:t>
            </a:r>
            <a:endParaRPr lang="fa-IR" dirty="0" smtClean="0">
              <a:solidFill>
                <a:schemeClr val="tx1"/>
              </a:solidFill>
              <a:latin typeface="Times New Roman" panose="02020603050405020304" pitchFamily="18" charset="0"/>
              <a:cs typeface="Times New Roman" panose="02020603050405020304" pitchFamily="18" charset="0"/>
            </a:endParaRPr>
          </a:p>
          <a:p>
            <a:pPr marL="88900" indent="0" algn="r" rtl="1">
              <a:lnSpc>
                <a:spcPct val="150000"/>
              </a:lnSpc>
              <a:buNone/>
            </a:pPr>
            <a:r>
              <a:rPr lang="fa-IR" dirty="0" smtClean="0">
                <a:solidFill>
                  <a:schemeClr val="tx1"/>
                </a:solidFill>
                <a:latin typeface="Times New Roman" panose="02020603050405020304" pitchFamily="18" charset="0"/>
                <a:cs typeface="Times New Roman" panose="02020603050405020304" pitchFamily="18" charset="0"/>
              </a:rPr>
              <a:t>هستی شناسی و تعلیم و تربیت:</a:t>
            </a:r>
          </a:p>
          <a:p>
            <a:pPr marL="88900" indent="0" algn="r" rtl="1">
              <a:buNone/>
            </a:pPr>
            <a:r>
              <a:rPr lang="fa-IR" dirty="0" smtClean="0">
                <a:solidFill>
                  <a:schemeClr val="tx1"/>
                </a:solidFill>
                <a:latin typeface="Times New Roman" panose="02020603050405020304" pitchFamily="18" charset="0"/>
                <a:cs typeface="Times New Roman" panose="02020603050405020304" pitchFamily="18" charset="0"/>
              </a:rPr>
              <a:t>دیدگاه مربی نسبت به خدا، انسان و جهان در هدفهایی که برای تربیت متربی برمی گزیند موثراست. بنابراین هدف تربیت از هستی شناسی بدست می آید.</a:t>
            </a:r>
            <a:endParaRPr lang="en-GB"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05279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arn(inVertic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barn(inVertical)">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barn(inVertical)">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barn(inVertical)">
                                      <p:cBhvr>
                                        <p:cTn id="27" dur="5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barn(inVertical)">
                                      <p:cBhvr>
                                        <p:cTn id="32" dur="500"/>
                                        <p:tgtEl>
                                          <p:spTgt spid="3">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Effect transition="in" filter="barn(inVertical)">
                                      <p:cBhvr>
                                        <p:cTn id="37" dur="500"/>
                                        <p:tgtEl>
                                          <p:spTgt spid="3">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6" presetClass="entr" presetSubtype="21" fill="hold" grpId="0" nodeType="clickEffect">
                                  <p:stCondLst>
                                    <p:cond delay="0"/>
                                  </p:stCondLst>
                                  <p:childTnLst>
                                    <p:set>
                                      <p:cBhvr>
                                        <p:cTn id="41" dur="1" fill="hold">
                                          <p:stCondLst>
                                            <p:cond delay="0"/>
                                          </p:stCondLst>
                                        </p:cTn>
                                        <p:tgtEl>
                                          <p:spTgt spid="3">
                                            <p:txEl>
                                              <p:pRg st="6" end="6"/>
                                            </p:txEl>
                                          </p:spTgt>
                                        </p:tgtEl>
                                        <p:attrNameLst>
                                          <p:attrName>style.visibility</p:attrName>
                                        </p:attrNameLst>
                                      </p:cBhvr>
                                      <p:to>
                                        <p:strVal val="visible"/>
                                      </p:to>
                                    </p:set>
                                    <p:animEffect transition="in" filter="barn(inVertical)">
                                      <p:cBhvr>
                                        <p:cTn id="42" dur="500"/>
                                        <p:tgtEl>
                                          <p:spTgt spid="3">
                                            <p:txEl>
                                              <p:pRg st="6" end="6"/>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6" presetClass="entr" presetSubtype="21" fill="hold" grpId="0" nodeType="clickEffect">
                                  <p:stCondLst>
                                    <p:cond delay="0"/>
                                  </p:stCondLst>
                                  <p:childTnLst>
                                    <p:set>
                                      <p:cBhvr>
                                        <p:cTn id="46" dur="1" fill="hold">
                                          <p:stCondLst>
                                            <p:cond delay="0"/>
                                          </p:stCondLst>
                                        </p:cTn>
                                        <p:tgtEl>
                                          <p:spTgt spid="3">
                                            <p:txEl>
                                              <p:pRg st="7" end="7"/>
                                            </p:txEl>
                                          </p:spTgt>
                                        </p:tgtEl>
                                        <p:attrNameLst>
                                          <p:attrName>style.visibility</p:attrName>
                                        </p:attrNameLst>
                                      </p:cBhvr>
                                      <p:to>
                                        <p:strVal val="visible"/>
                                      </p:to>
                                    </p:set>
                                    <p:animEffect transition="in" filter="barn(inVertical)">
                                      <p:cBhvr>
                                        <p:cTn id="47" dur="500"/>
                                        <p:tgtEl>
                                          <p:spTgt spid="3">
                                            <p:txEl>
                                              <p:pRg st="7" end="7"/>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6" presetClass="entr" presetSubtype="21" fill="hold" grpId="0" nodeType="clickEffect">
                                  <p:stCondLst>
                                    <p:cond delay="0"/>
                                  </p:stCondLst>
                                  <p:childTnLst>
                                    <p:set>
                                      <p:cBhvr>
                                        <p:cTn id="51" dur="1" fill="hold">
                                          <p:stCondLst>
                                            <p:cond delay="0"/>
                                          </p:stCondLst>
                                        </p:cTn>
                                        <p:tgtEl>
                                          <p:spTgt spid="3">
                                            <p:txEl>
                                              <p:pRg st="8" end="8"/>
                                            </p:txEl>
                                          </p:spTgt>
                                        </p:tgtEl>
                                        <p:attrNameLst>
                                          <p:attrName>style.visibility</p:attrName>
                                        </p:attrNameLst>
                                      </p:cBhvr>
                                      <p:to>
                                        <p:strVal val="visible"/>
                                      </p:to>
                                    </p:set>
                                    <p:animEffect transition="in" filter="barn(inVertical)">
                                      <p:cBhvr>
                                        <p:cTn id="52"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08912" cy="116632"/>
          </a:xfrm>
        </p:spPr>
        <p:txBody>
          <a:bodyPr/>
          <a:lstStyle/>
          <a:p>
            <a:endParaRPr lang="en-GB" dirty="0"/>
          </a:p>
        </p:txBody>
      </p:sp>
      <p:sp>
        <p:nvSpPr>
          <p:cNvPr id="3" name="Content Placeholder 2"/>
          <p:cNvSpPr>
            <a:spLocks noGrp="1"/>
          </p:cNvSpPr>
          <p:nvPr>
            <p:ph idx="1"/>
          </p:nvPr>
        </p:nvSpPr>
        <p:spPr>
          <a:xfrm>
            <a:off x="179512" y="0"/>
            <a:ext cx="8784976" cy="6858000"/>
          </a:xfrm>
        </p:spPr>
        <p:txBody>
          <a:bodyPr>
            <a:noAutofit/>
          </a:bodyPr>
          <a:lstStyle/>
          <a:p>
            <a:pPr marL="457200" indent="-457200" algn="r" rtl="1">
              <a:buFont typeface="+mj-lt"/>
              <a:buAutoNum type="arabicPeriod" startAt="2"/>
            </a:pPr>
            <a:r>
              <a:rPr lang="fa-IR" sz="2300" dirty="0" smtClean="0">
                <a:solidFill>
                  <a:schemeClr val="tx1"/>
                </a:solidFill>
                <a:latin typeface="Times New Roman" panose="02020603050405020304" pitchFamily="18" charset="0"/>
                <a:cs typeface="Times New Roman" panose="02020603050405020304" pitchFamily="18" charset="0"/>
              </a:rPr>
              <a:t>معرفت شناسی (شناخت شناسی)</a:t>
            </a:r>
          </a:p>
          <a:p>
            <a:pPr marL="0" indent="0" algn="r" rtl="1">
              <a:lnSpc>
                <a:spcPct val="150000"/>
              </a:lnSpc>
              <a:buNone/>
            </a:pPr>
            <a:r>
              <a:rPr lang="fa-IR" sz="2300" dirty="0" smtClean="0">
                <a:solidFill>
                  <a:schemeClr val="tx1"/>
                </a:solidFill>
                <a:latin typeface="Times New Roman" panose="02020603050405020304" pitchFamily="18" charset="0"/>
                <a:cs typeface="Times New Roman" panose="02020603050405020304" pitchFamily="18" charset="0"/>
              </a:rPr>
              <a:t>معرفت یا شناخت </a:t>
            </a:r>
            <a:r>
              <a:rPr lang="en-GB" sz="2300" dirty="0" smtClean="0">
                <a:solidFill>
                  <a:schemeClr val="tx1"/>
                </a:solidFill>
                <a:latin typeface="Times New Roman" panose="02020603050405020304" pitchFamily="18" charset="0"/>
                <a:cs typeface="Times New Roman" panose="02020603050405020304" pitchFamily="18" charset="0"/>
              </a:rPr>
              <a:t> “Knowledge”</a:t>
            </a:r>
            <a:r>
              <a:rPr lang="fa-IR" sz="2300" dirty="0" smtClean="0">
                <a:solidFill>
                  <a:schemeClr val="tx1"/>
                </a:solidFill>
                <a:latin typeface="Times New Roman" panose="02020603050405020304" pitchFamily="18" charset="0"/>
                <a:cs typeface="Times New Roman" panose="02020603050405020304" pitchFamily="18" charset="0"/>
              </a:rPr>
              <a:t>یکی از مهمترین وجوه تمایز انسان از حیوان است.  دانشی است که پیرامون معرفت به تحقیق می پردازد و درباره اموری مانند منشا معرفت، ماهیت و چگونگی معرفت، محدوده معرفت و ساختار معرفت بحث می کند.</a:t>
            </a:r>
            <a:endParaRPr lang="en-GB" sz="2300" dirty="0">
              <a:solidFill>
                <a:schemeClr val="tx1"/>
              </a:solidFill>
              <a:latin typeface="Times New Roman" panose="02020603050405020304" pitchFamily="18" charset="0"/>
              <a:cs typeface="Times New Roman" panose="02020603050405020304" pitchFamily="18" charset="0"/>
            </a:endParaRPr>
          </a:p>
          <a:p>
            <a:pPr marL="0" indent="0" algn="r" rtl="1">
              <a:lnSpc>
                <a:spcPct val="150000"/>
              </a:lnSpc>
              <a:buNone/>
            </a:pPr>
            <a:r>
              <a:rPr lang="fa-IR" sz="2300" dirty="0" smtClean="0">
                <a:solidFill>
                  <a:schemeClr val="tx1"/>
                </a:solidFill>
                <a:latin typeface="Times New Roman" panose="02020603050405020304" pitchFamily="18" charset="0"/>
                <a:cs typeface="Times New Roman" panose="02020603050405020304" pitchFamily="18" charset="0"/>
              </a:rPr>
              <a:t>انسان معرفت را از کجا بدست می آورد؟ ماهیت این معرفت چیست؟</a:t>
            </a:r>
          </a:p>
          <a:p>
            <a:pPr marL="0" indent="0" algn="r" rtl="1">
              <a:lnSpc>
                <a:spcPct val="150000"/>
              </a:lnSpc>
              <a:buNone/>
            </a:pPr>
            <a:r>
              <a:rPr lang="fa-IR" sz="2300" dirty="0" smtClean="0">
                <a:solidFill>
                  <a:schemeClr val="tx1"/>
                </a:solidFill>
                <a:latin typeface="Times New Roman" panose="02020603050405020304" pitchFamily="18" charset="0"/>
                <a:cs typeface="Times New Roman" panose="02020603050405020304" pitchFamily="18" charset="0"/>
              </a:rPr>
              <a:t>با چه روشی این معرفت حاصل می شود و حدود آن کدامند؟</a:t>
            </a:r>
          </a:p>
          <a:p>
            <a:pPr marL="0" indent="0" algn="r" rtl="1">
              <a:lnSpc>
                <a:spcPct val="150000"/>
              </a:lnSpc>
              <a:buNone/>
            </a:pPr>
            <a:r>
              <a:rPr lang="fa-IR" sz="2300" dirty="0" smtClean="0">
                <a:solidFill>
                  <a:schemeClr val="tx1"/>
                </a:solidFill>
                <a:latin typeface="Times New Roman" panose="02020603050405020304" pitchFamily="18" charset="0"/>
                <a:cs typeface="Times New Roman" panose="02020603050405020304" pitchFamily="18" charset="0"/>
              </a:rPr>
              <a:t>یکی از طبقه بندیهای معرفت (انواع معرفت):</a:t>
            </a:r>
          </a:p>
          <a:p>
            <a:pPr marL="722313" indent="-368300" algn="r" rtl="1">
              <a:lnSpc>
                <a:spcPct val="150000"/>
              </a:lnSpc>
              <a:buFont typeface="+mj-lt"/>
              <a:buAutoNum type="arabicPeriod"/>
            </a:pPr>
            <a:r>
              <a:rPr lang="fa-IR" sz="2300" dirty="0" smtClean="0">
                <a:solidFill>
                  <a:schemeClr val="tx1"/>
                </a:solidFill>
                <a:latin typeface="Times New Roman" panose="02020603050405020304" pitchFamily="18" charset="0"/>
                <a:cs typeface="Times New Roman" panose="02020603050405020304" pitchFamily="18" charset="0"/>
              </a:rPr>
              <a:t>معرفت الهامی (وحیانی)   </a:t>
            </a:r>
            <a:r>
              <a:rPr lang="en-GB" sz="2300" dirty="0" smtClean="0">
                <a:solidFill>
                  <a:schemeClr val="tx1"/>
                </a:solidFill>
                <a:latin typeface="Times New Roman" panose="02020603050405020304" pitchFamily="18" charset="0"/>
                <a:cs typeface="Times New Roman" panose="02020603050405020304" pitchFamily="18" charset="0"/>
              </a:rPr>
              <a:t>Revealed Knowledge    </a:t>
            </a:r>
            <a:endParaRPr lang="fa-IR" sz="2300" dirty="0" smtClean="0">
              <a:solidFill>
                <a:schemeClr val="tx1"/>
              </a:solidFill>
              <a:latin typeface="Times New Roman" panose="02020603050405020304" pitchFamily="18" charset="0"/>
              <a:cs typeface="Times New Roman" panose="02020603050405020304" pitchFamily="18" charset="0"/>
            </a:endParaRPr>
          </a:p>
          <a:p>
            <a:pPr marL="722313" indent="-368300" algn="r" rtl="1">
              <a:lnSpc>
                <a:spcPct val="150000"/>
              </a:lnSpc>
              <a:buFont typeface="+mj-lt"/>
              <a:buAutoNum type="arabicPeriod"/>
            </a:pPr>
            <a:r>
              <a:rPr lang="fa-IR" sz="2300" dirty="0" smtClean="0">
                <a:solidFill>
                  <a:schemeClr val="tx1"/>
                </a:solidFill>
                <a:latin typeface="Times New Roman" panose="02020603050405020304" pitchFamily="18" charset="0"/>
                <a:cs typeface="Times New Roman" panose="02020603050405020304" pitchFamily="18" charset="0"/>
              </a:rPr>
              <a:t>معرفت شهودی (کشفی)</a:t>
            </a:r>
            <a:r>
              <a:rPr lang="en-GB" sz="2300" dirty="0" smtClean="0">
                <a:solidFill>
                  <a:schemeClr val="tx1"/>
                </a:solidFill>
                <a:latin typeface="Times New Roman" panose="02020603050405020304" pitchFamily="18" charset="0"/>
                <a:cs typeface="Times New Roman" panose="02020603050405020304" pitchFamily="18" charset="0"/>
              </a:rPr>
              <a:t>  Intuitive Knowledge     </a:t>
            </a:r>
            <a:endParaRPr lang="fa-IR" sz="2300" dirty="0" smtClean="0">
              <a:solidFill>
                <a:schemeClr val="tx1"/>
              </a:solidFill>
              <a:latin typeface="Times New Roman" panose="02020603050405020304" pitchFamily="18" charset="0"/>
              <a:cs typeface="Times New Roman" panose="02020603050405020304" pitchFamily="18" charset="0"/>
            </a:endParaRPr>
          </a:p>
          <a:p>
            <a:pPr marL="722313" indent="-368300" algn="r" rtl="1">
              <a:lnSpc>
                <a:spcPct val="150000"/>
              </a:lnSpc>
              <a:buFont typeface="+mj-lt"/>
              <a:buAutoNum type="arabicPeriod"/>
            </a:pPr>
            <a:r>
              <a:rPr lang="fa-IR" sz="2300" dirty="0" smtClean="0">
                <a:solidFill>
                  <a:schemeClr val="tx1"/>
                </a:solidFill>
                <a:latin typeface="Times New Roman" panose="02020603050405020304" pitchFamily="18" charset="0"/>
                <a:cs typeface="Times New Roman" panose="02020603050405020304" pitchFamily="18" charset="0"/>
              </a:rPr>
              <a:t>معرفت عقلانی </a:t>
            </a:r>
            <a:r>
              <a:rPr lang="en-GB" sz="2300" dirty="0" smtClean="0">
                <a:solidFill>
                  <a:schemeClr val="tx1"/>
                </a:solidFill>
                <a:latin typeface="Times New Roman" panose="02020603050405020304" pitchFamily="18" charset="0"/>
                <a:cs typeface="Times New Roman" panose="02020603050405020304" pitchFamily="18" charset="0"/>
              </a:rPr>
              <a:t> Rational Knowledge      </a:t>
            </a:r>
            <a:endParaRPr lang="fa-IR" sz="2300" dirty="0" smtClean="0">
              <a:solidFill>
                <a:schemeClr val="tx1"/>
              </a:solidFill>
              <a:latin typeface="Times New Roman" panose="02020603050405020304" pitchFamily="18" charset="0"/>
              <a:cs typeface="Times New Roman" panose="02020603050405020304" pitchFamily="18" charset="0"/>
            </a:endParaRPr>
          </a:p>
          <a:p>
            <a:pPr marL="722313" indent="-368300" algn="r" rtl="1">
              <a:lnSpc>
                <a:spcPct val="150000"/>
              </a:lnSpc>
              <a:buFont typeface="+mj-lt"/>
              <a:buAutoNum type="arabicPeriod"/>
            </a:pPr>
            <a:r>
              <a:rPr lang="fa-IR" sz="2300" dirty="0" smtClean="0">
                <a:solidFill>
                  <a:schemeClr val="tx1"/>
                </a:solidFill>
                <a:latin typeface="Times New Roman" panose="02020603050405020304" pitchFamily="18" charset="0"/>
                <a:cs typeface="Times New Roman" panose="02020603050405020304" pitchFamily="18" charset="0"/>
              </a:rPr>
              <a:t>معرفت تجربی</a:t>
            </a:r>
            <a:r>
              <a:rPr lang="en-GB" sz="2300" dirty="0" smtClean="0">
                <a:solidFill>
                  <a:schemeClr val="tx1"/>
                </a:solidFill>
                <a:latin typeface="Times New Roman" panose="02020603050405020304" pitchFamily="18" charset="0"/>
                <a:cs typeface="Times New Roman" panose="02020603050405020304" pitchFamily="18" charset="0"/>
              </a:rPr>
              <a:t>Empirical Knowledge      </a:t>
            </a:r>
            <a:endParaRPr lang="fa-IR" sz="2300" dirty="0" smtClean="0">
              <a:solidFill>
                <a:schemeClr val="tx1"/>
              </a:solidFill>
              <a:latin typeface="Times New Roman" panose="02020603050405020304" pitchFamily="18" charset="0"/>
              <a:cs typeface="Times New Roman" panose="02020603050405020304" pitchFamily="18" charset="0"/>
            </a:endParaRPr>
          </a:p>
          <a:p>
            <a:pPr marL="722313" indent="-368300" algn="r" rtl="1">
              <a:lnSpc>
                <a:spcPct val="150000"/>
              </a:lnSpc>
              <a:buFont typeface="+mj-lt"/>
              <a:buAutoNum type="arabicPeriod"/>
            </a:pPr>
            <a:r>
              <a:rPr lang="fa-IR" sz="2300" dirty="0" smtClean="0">
                <a:solidFill>
                  <a:schemeClr val="tx1"/>
                </a:solidFill>
                <a:latin typeface="Times New Roman" panose="02020603050405020304" pitchFamily="18" charset="0"/>
                <a:cs typeface="Times New Roman" panose="02020603050405020304" pitchFamily="18" charset="0"/>
              </a:rPr>
              <a:t>معرفت اجتهادی (موثق و معتبر)</a:t>
            </a:r>
            <a:r>
              <a:rPr lang="en-GB" sz="2300" dirty="0" smtClean="0">
                <a:solidFill>
                  <a:schemeClr val="tx1"/>
                </a:solidFill>
                <a:latin typeface="Times New Roman" panose="02020603050405020304" pitchFamily="18" charset="0"/>
                <a:cs typeface="Times New Roman" panose="02020603050405020304" pitchFamily="18" charset="0"/>
              </a:rPr>
              <a:t>Authoritative Knowledge    </a:t>
            </a:r>
            <a:endParaRPr lang="en-GB" sz="23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81465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fade">
                                      <p:cBhvr>
                                        <p:cTn id="42" dur="500"/>
                                        <p:tgtEl>
                                          <p:spTgt spid="3">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Effect transition="in" filter="fade">
                                      <p:cBhvr>
                                        <p:cTn id="47" dur="500"/>
                                        <p:tgtEl>
                                          <p:spTgt spid="3">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3">
                                            <p:txEl>
                                              <p:pRg st="9" end="9"/>
                                            </p:txEl>
                                          </p:spTgt>
                                        </p:tgtEl>
                                        <p:attrNameLst>
                                          <p:attrName>style.visibility</p:attrName>
                                        </p:attrNameLst>
                                      </p:cBhvr>
                                      <p:to>
                                        <p:strVal val="visible"/>
                                      </p:to>
                                    </p:set>
                                    <p:animEffect transition="in" filter="fade">
                                      <p:cBhvr>
                                        <p:cTn id="52"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19256" cy="836712"/>
          </a:xfrm>
        </p:spPr>
        <p:txBody>
          <a:bodyPr/>
          <a:lstStyle/>
          <a:p>
            <a:r>
              <a:rPr lang="fa-IR" sz="4000" dirty="0" smtClean="0">
                <a:latin typeface="Times New Roman" panose="02020603050405020304" pitchFamily="18" charset="0"/>
                <a:cs typeface="Times New Roman" panose="02020603050405020304" pitchFamily="18" charset="0"/>
              </a:rPr>
              <a:t>انواع معرفت</a:t>
            </a:r>
            <a:endParaRPr lang="en-GB" sz="40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179512" y="836712"/>
            <a:ext cx="8784976" cy="5904656"/>
          </a:xfrm>
        </p:spPr>
        <p:txBody>
          <a:bodyPr>
            <a:normAutofit/>
          </a:bodyPr>
          <a:lstStyle/>
          <a:p>
            <a:pPr marL="457200" indent="-457200" algn="r" rtl="1">
              <a:lnSpc>
                <a:spcPct val="150000"/>
              </a:lnSpc>
              <a:buFont typeface="+mj-lt"/>
              <a:buAutoNum type="arabicPeriod"/>
            </a:pPr>
            <a:r>
              <a:rPr lang="fa-IR" sz="2300" dirty="0" smtClean="0">
                <a:solidFill>
                  <a:schemeClr val="tx1"/>
                </a:solidFill>
              </a:rPr>
              <a:t>معرفت الهامی</a:t>
            </a:r>
          </a:p>
          <a:p>
            <a:pPr marL="0" indent="0" algn="r" rtl="1">
              <a:lnSpc>
                <a:spcPct val="150000"/>
              </a:lnSpc>
              <a:buNone/>
            </a:pPr>
            <a:r>
              <a:rPr lang="fa-IR" sz="2300" dirty="0" smtClean="0">
                <a:solidFill>
                  <a:schemeClr val="tx1"/>
                </a:solidFill>
              </a:rPr>
              <a:t>معرفتی است حقیقی و خدادای که از طریق الهام و وحی (که شکل کامل آن است و خدا برپیامبران می فرستد)، حاصل می شود. </a:t>
            </a:r>
          </a:p>
          <a:p>
            <a:pPr marL="0" indent="0" algn="r" rtl="1">
              <a:lnSpc>
                <a:spcPct val="150000"/>
              </a:lnSpc>
              <a:buNone/>
            </a:pPr>
            <a:r>
              <a:rPr lang="fa-IR" sz="2300" dirty="0" smtClean="0">
                <a:solidFill>
                  <a:schemeClr val="tx1"/>
                </a:solidFill>
              </a:rPr>
              <a:t>این معرفت از حیطه انسان خارج است.</a:t>
            </a:r>
          </a:p>
          <a:p>
            <a:pPr marL="457200" indent="-457200" algn="r" rtl="1">
              <a:lnSpc>
                <a:spcPct val="150000"/>
              </a:lnSpc>
              <a:buFont typeface="+mj-lt"/>
              <a:buAutoNum type="arabicPeriod" startAt="2"/>
            </a:pPr>
            <a:r>
              <a:rPr lang="fa-IR" sz="2300" dirty="0" smtClean="0">
                <a:solidFill>
                  <a:schemeClr val="tx1"/>
                </a:solidFill>
              </a:rPr>
              <a:t>معرفت شهودی</a:t>
            </a:r>
          </a:p>
          <a:p>
            <a:pPr marL="0" indent="0" algn="r" rtl="1">
              <a:lnSpc>
                <a:spcPct val="150000"/>
              </a:lnSpc>
              <a:buNone/>
            </a:pPr>
            <a:r>
              <a:rPr lang="fa-IR" sz="2300" dirty="0" smtClean="0">
                <a:solidFill>
                  <a:schemeClr val="tx1"/>
                </a:solidFill>
              </a:rPr>
              <a:t>آگاهی است که برای انسان در حالات و لحظاتی که «لحظه بصیرت یا شهود» نامیده می شود، حاصل می شود. این معرفت معلول بینشها و بصیرتهای انسان است و بر اساس قدرت تخیل و تجربه درونی برای کسانی حاصل می شود که دارای چنین بینشها و تواناییهایی باشند. آثار هنری و آثار نویسندگان، عارفان و شعرای بزرگ ناشی از تجارب شهودی هستند. </a:t>
            </a:r>
          </a:p>
          <a:p>
            <a:pPr marL="0" indent="0" algn="r" rtl="1">
              <a:lnSpc>
                <a:spcPct val="150000"/>
              </a:lnSpc>
              <a:buNone/>
            </a:pPr>
            <a:r>
              <a:rPr lang="fa-IR" sz="2300" dirty="0" smtClean="0">
                <a:solidFill>
                  <a:schemeClr val="tx1"/>
                </a:solidFill>
              </a:rPr>
              <a:t>هر انسانی در درون خود مقدار قابل توجهی معرفت شهودی درباره خود و دیگران دارد.</a:t>
            </a:r>
            <a:endParaRPr lang="en-GB" sz="2300" dirty="0">
              <a:solidFill>
                <a:schemeClr val="tx1"/>
              </a:solidFill>
            </a:endParaRPr>
          </a:p>
        </p:txBody>
      </p:sp>
    </p:spTree>
    <p:extLst>
      <p:ext uri="{BB962C8B-B14F-4D97-AF65-F5344CB8AC3E}">
        <p14:creationId xmlns:p14="http://schemas.microsoft.com/office/powerpoint/2010/main" val="33567272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1000"/>
                                        <p:tgtEl>
                                          <p:spTgt spid="3">
                                            <p:txEl>
                                              <p:pRg st="0" end="0"/>
                                            </p:txEl>
                                          </p:spTgt>
                                        </p:tgtEl>
                                      </p:cBhvr>
                                    </p:animEffect>
                                    <p:anim calcmode="lin" valueType="num">
                                      <p:cBhvr>
                                        <p:cTn id="13"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1000"/>
                                        <p:tgtEl>
                                          <p:spTgt spid="3">
                                            <p:txEl>
                                              <p:pRg st="1" end="1"/>
                                            </p:txEl>
                                          </p:spTgt>
                                        </p:tgtEl>
                                      </p:cBhvr>
                                    </p:animEffect>
                                    <p:anim calcmode="lin" valueType="num">
                                      <p:cBhvr>
                                        <p:cTn id="20"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3">
                                            <p:txEl>
                                              <p:pRg st="2" end="2"/>
                                            </p:txEl>
                                          </p:spTgt>
                                        </p:tgtEl>
                                        <p:attrNameLst>
                                          <p:attrName>style.visibility</p:attrName>
                                        </p:attrNameLst>
                                      </p:cBhvr>
                                      <p:to>
                                        <p:strVal val="visible"/>
                                      </p:to>
                                    </p:set>
                                    <p:animEffect transition="in" filter="fade">
                                      <p:cBhvr>
                                        <p:cTn id="26" dur="1000"/>
                                        <p:tgtEl>
                                          <p:spTgt spid="3">
                                            <p:txEl>
                                              <p:pRg st="2" end="2"/>
                                            </p:txEl>
                                          </p:spTgt>
                                        </p:tgtEl>
                                      </p:cBhvr>
                                    </p:animEffect>
                                    <p:anim calcmode="lin" valueType="num">
                                      <p:cBhvr>
                                        <p:cTn id="27"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8"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grpId="0" nodeType="clickEffect">
                                  <p:stCondLst>
                                    <p:cond delay="0"/>
                                  </p:stCondLst>
                                  <p:childTnLst>
                                    <p:set>
                                      <p:cBhvr>
                                        <p:cTn id="32" dur="1" fill="hold">
                                          <p:stCondLst>
                                            <p:cond delay="0"/>
                                          </p:stCondLst>
                                        </p:cTn>
                                        <p:tgtEl>
                                          <p:spTgt spid="3">
                                            <p:txEl>
                                              <p:pRg st="3" end="3"/>
                                            </p:txEl>
                                          </p:spTgt>
                                        </p:tgtEl>
                                        <p:attrNameLst>
                                          <p:attrName>style.visibility</p:attrName>
                                        </p:attrNameLst>
                                      </p:cBhvr>
                                      <p:to>
                                        <p:strVal val="visible"/>
                                      </p:to>
                                    </p:set>
                                    <p:animEffect transition="in" filter="fade">
                                      <p:cBhvr>
                                        <p:cTn id="33" dur="1000"/>
                                        <p:tgtEl>
                                          <p:spTgt spid="3">
                                            <p:txEl>
                                              <p:pRg st="3" end="3"/>
                                            </p:txEl>
                                          </p:spTgt>
                                        </p:tgtEl>
                                      </p:cBhvr>
                                    </p:animEffect>
                                    <p:anim calcmode="lin" valueType="num">
                                      <p:cBhvr>
                                        <p:cTn id="34"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5"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grpId="0" nodeType="clickEffect">
                                  <p:stCondLst>
                                    <p:cond delay="0"/>
                                  </p:stCondLst>
                                  <p:childTnLst>
                                    <p:set>
                                      <p:cBhvr>
                                        <p:cTn id="39" dur="1" fill="hold">
                                          <p:stCondLst>
                                            <p:cond delay="0"/>
                                          </p:stCondLst>
                                        </p:cTn>
                                        <p:tgtEl>
                                          <p:spTgt spid="3">
                                            <p:txEl>
                                              <p:pRg st="4" end="4"/>
                                            </p:txEl>
                                          </p:spTgt>
                                        </p:tgtEl>
                                        <p:attrNameLst>
                                          <p:attrName>style.visibility</p:attrName>
                                        </p:attrNameLst>
                                      </p:cBhvr>
                                      <p:to>
                                        <p:strVal val="visible"/>
                                      </p:to>
                                    </p:set>
                                    <p:animEffect transition="in" filter="fade">
                                      <p:cBhvr>
                                        <p:cTn id="40" dur="1000"/>
                                        <p:tgtEl>
                                          <p:spTgt spid="3">
                                            <p:txEl>
                                              <p:pRg st="4" end="4"/>
                                            </p:txEl>
                                          </p:spTgt>
                                        </p:tgtEl>
                                      </p:cBhvr>
                                    </p:animEffect>
                                    <p:anim calcmode="lin" valueType="num">
                                      <p:cBhvr>
                                        <p:cTn id="41"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42"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42" presetClass="entr" presetSubtype="0" fill="hold" grpId="0" nodeType="clickEffect">
                                  <p:stCondLst>
                                    <p:cond delay="0"/>
                                  </p:stCondLst>
                                  <p:childTnLst>
                                    <p:set>
                                      <p:cBhvr>
                                        <p:cTn id="46" dur="1" fill="hold">
                                          <p:stCondLst>
                                            <p:cond delay="0"/>
                                          </p:stCondLst>
                                        </p:cTn>
                                        <p:tgtEl>
                                          <p:spTgt spid="3">
                                            <p:txEl>
                                              <p:pRg st="5" end="5"/>
                                            </p:txEl>
                                          </p:spTgt>
                                        </p:tgtEl>
                                        <p:attrNameLst>
                                          <p:attrName>style.visibility</p:attrName>
                                        </p:attrNameLst>
                                      </p:cBhvr>
                                      <p:to>
                                        <p:strVal val="visible"/>
                                      </p:to>
                                    </p:set>
                                    <p:animEffect transition="in" filter="fade">
                                      <p:cBhvr>
                                        <p:cTn id="47" dur="1000"/>
                                        <p:tgtEl>
                                          <p:spTgt spid="3">
                                            <p:txEl>
                                              <p:pRg st="5" end="5"/>
                                            </p:txEl>
                                          </p:spTgt>
                                        </p:tgtEl>
                                      </p:cBhvr>
                                    </p:animEffect>
                                    <p:anim calcmode="lin" valueType="num">
                                      <p:cBhvr>
                                        <p:cTn id="48"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9"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0"/>
            <a:ext cx="8291264" cy="260648"/>
          </a:xfrm>
        </p:spPr>
        <p:txBody>
          <a:bodyPr/>
          <a:lstStyle/>
          <a:p>
            <a:endParaRPr lang="en-GB" dirty="0"/>
          </a:p>
        </p:txBody>
      </p:sp>
      <p:sp>
        <p:nvSpPr>
          <p:cNvPr id="3" name="Content Placeholder 2"/>
          <p:cNvSpPr>
            <a:spLocks noGrp="1"/>
          </p:cNvSpPr>
          <p:nvPr>
            <p:ph idx="1"/>
          </p:nvPr>
        </p:nvSpPr>
        <p:spPr>
          <a:xfrm>
            <a:off x="0" y="116632"/>
            <a:ext cx="8964488" cy="6741368"/>
          </a:xfrm>
        </p:spPr>
        <p:txBody>
          <a:bodyPr>
            <a:noAutofit/>
          </a:bodyPr>
          <a:lstStyle/>
          <a:p>
            <a:pPr marL="457200" indent="-457200" algn="r" rtl="1">
              <a:lnSpc>
                <a:spcPct val="150000"/>
              </a:lnSpc>
              <a:buFont typeface="+mj-lt"/>
              <a:buAutoNum type="arabicPeriod" startAt="3"/>
            </a:pPr>
            <a:r>
              <a:rPr lang="fa-IR" sz="2300" dirty="0" smtClean="0">
                <a:solidFill>
                  <a:schemeClr val="tx1"/>
                </a:solidFill>
              </a:rPr>
              <a:t>معرفت عقلانی</a:t>
            </a:r>
          </a:p>
          <a:p>
            <a:pPr marL="0" indent="0" algn="r" rtl="1">
              <a:lnSpc>
                <a:spcPct val="150000"/>
              </a:lnSpc>
              <a:buNone/>
            </a:pPr>
            <a:r>
              <a:rPr lang="fa-IR" sz="2300" dirty="0">
                <a:solidFill>
                  <a:schemeClr val="tx1"/>
                </a:solidFill>
              </a:rPr>
              <a:t>م</a:t>
            </a:r>
            <a:r>
              <a:rPr lang="fa-IR" sz="2300" dirty="0" smtClean="0">
                <a:solidFill>
                  <a:schemeClr val="tx1"/>
                </a:solidFill>
              </a:rPr>
              <a:t>عرفتی است که از طریق استدلال منطقی و عقلی حاصل می شود و اتکا آن بر اصول ذهنی و عقلی است. منطق صوری و ریاضیات ناب (که شامل قیاسهای منطقی و برهانهای ریاضی هستند) نمونه هایی از معرفت عقلانی هستند.</a:t>
            </a:r>
          </a:p>
          <a:p>
            <a:pPr marL="0" indent="0" algn="r" rtl="1">
              <a:lnSpc>
                <a:spcPct val="150000"/>
              </a:lnSpc>
              <a:buNone/>
            </a:pPr>
            <a:r>
              <a:rPr lang="fa-IR" sz="2300" dirty="0" smtClean="0">
                <a:solidFill>
                  <a:schemeClr val="tx1"/>
                </a:solidFill>
              </a:rPr>
              <a:t>این معرفت در مقابل معرفت حسی و تجربی است. البته علوم تجربی از استدلالهای عقلی بی نیاز نیستند، بنابراین معرفت عقلی شرط لازم این علوم است اما شرط کافی نیست زیرا بنیادهای آن انتزاعی است  و محدودیتهایی دارد. از معرفت تجربی و شهودی برای تکمیل معرفت عقلانی می توان استفاده کرد.</a:t>
            </a:r>
          </a:p>
          <a:p>
            <a:pPr marL="457200" indent="-457200" algn="r" rtl="1">
              <a:lnSpc>
                <a:spcPct val="150000"/>
              </a:lnSpc>
              <a:buFont typeface="+mj-lt"/>
              <a:buAutoNum type="arabicPeriod" startAt="4"/>
            </a:pPr>
            <a:r>
              <a:rPr lang="fa-IR" sz="2300" dirty="0" smtClean="0">
                <a:solidFill>
                  <a:schemeClr val="tx1"/>
                </a:solidFill>
              </a:rPr>
              <a:t>معرفت تجربی</a:t>
            </a:r>
          </a:p>
          <a:p>
            <a:pPr marL="0" indent="0" algn="r" rtl="1">
              <a:lnSpc>
                <a:spcPct val="150000"/>
              </a:lnSpc>
              <a:buNone/>
            </a:pPr>
            <a:r>
              <a:rPr lang="fa-IR" sz="2300" dirty="0" smtClean="0">
                <a:solidFill>
                  <a:schemeClr val="tx1"/>
                </a:solidFill>
              </a:rPr>
              <a:t>این معرفت حاصل تصوراتی است که براساس مشهودات و محسوسات واقعی که روی هم «تجربیات عالم خارج» خوانده می شوند، ساخته می شود. چون حواس خطا می کنند و ما را فریب می دهند، به معرفت عقلانی هم نیازمندیم. بعضی این دو را شروط لازم و کافی می دانند. </a:t>
            </a:r>
          </a:p>
          <a:p>
            <a:pPr marL="0" indent="0" algn="r" rtl="1">
              <a:lnSpc>
                <a:spcPct val="150000"/>
              </a:lnSpc>
              <a:buNone/>
            </a:pPr>
            <a:endParaRPr lang="en-GB" sz="2300" dirty="0">
              <a:solidFill>
                <a:schemeClr val="tx1"/>
              </a:solidFill>
            </a:endParaRPr>
          </a:p>
        </p:txBody>
      </p:sp>
    </p:spTree>
    <p:extLst>
      <p:ext uri="{BB962C8B-B14F-4D97-AF65-F5344CB8AC3E}">
        <p14:creationId xmlns:p14="http://schemas.microsoft.com/office/powerpoint/2010/main" val="22207019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7584" y="0"/>
            <a:ext cx="7859216" cy="692696"/>
          </a:xfrm>
        </p:spPr>
        <p:txBody>
          <a:bodyPr/>
          <a:lstStyle/>
          <a:p>
            <a:endParaRPr lang="en-GB" dirty="0"/>
          </a:p>
        </p:txBody>
      </p:sp>
      <p:sp>
        <p:nvSpPr>
          <p:cNvPr id="3" name="Content Placeholder 2"/>
          <p:cNvSpPr>
            <a:spLocks noGrp="1"/>
          </p:cNvSpPr>
          <p:nvPr>
            <p:ph idx="1"/>
          </p:nvPr>
        </p:nvSpPr>
        <p:spPr>
          <a:xfrm>
            <a:off x="395536" y="1052736"/>
            <a:ext cx="8291264" cy="5073427"/>
          </a:xfrm>
        </p:spPr>
        <p:txBody>
          <a:bodyPr/>
          <a:lstStyle/>
          <a:p>
            <a:pPr marL="457200" indent="-457200" algn="r" rtl="1">
              <a:lnSpc>
                <a:spcPct val="150000"/>
              </a:lnSpc>
              <a:buFont typeface="+mj-lt"/>
              <a:buAutoNum type="arabicPeriod" startAt="5"/>
            </a:pPr>
            <a:r>
              <a:rPr lang="fa-IR" dirty="0" smtClean="0">
                <a:solidFill>
                  <a:schemeClr val="tx1"/>
                </a:solidFill>
              </a:rPr>
              <a:t>معرفت اجتهادی یا موثق</a:t>
            </a:r>
          </a:p>
          <a:p>
            <a:pPr marL="0" indent="0" algn="r" rtl="1">
              <a:lnSpc>
                <a:spcPct val="150000"/>
              </a:lnSpc>
              <a:buNone/>
            </a:pPr>
            <a:r>
              <a:rPr lang="fa-IR" dirty="0" smtClean="0">
                <a:solidFill>
                  <a:schemeClr val="tx1"/>
                </a:solidFill>
              </a:rPr>
              <a:t>حضور همزمان مفهوم و مصداق در ذهن را معرفت موثق یا معتبر می دانیم.دلایل حقیقی  بودن این معرفت یکی شهادت گواهان صادق و دیگری وجود اسناد و مدارک واقعی است. این معرفت به نحو توصیفی و کلامی بدست ما رسیده و نیازی به بازبینی و آزمایش مجدد آن نیست و آن را می پذیریم.</a:t>
            </a:r>
          </a:p>
          <a:p>
            <a:pPr marL="0" indent="0" algn="r" rtl="1">
              <a:lnSpc>
                <a:spcPct val="150000"/>
              </a:lnSpc>
              <a:buNone/>
            </a:pPr>
            <a:r>
              <a:rPr lang="fa-IR" dirty="0" smtClean="0">
                <a:solidFill>
                  <a:schemeClr val="tx1"/>
                </a:solidFill>
              </a:rPr>
              <a:t>بخش بزرگی از معرفت به این شکل هستند و آنها را به عنوان حقیقت قبول داریم مثل قوانین فیزیک، ریاضی و شیمی.</a:t>
            </a:r>
            <a:endParaRPr lang="en-GB" dirty="0">
              <a:solidFill>
                <a:schemeClr val="tx1"/>
              </a:solidFill>
            </a:endParaRPr>
          </a:p>
        </p:txBody>
      </p:sp>
    </p:spTree>
    <p:extLst>
      <p:ext uri="{BB962C8B-B14F-4D97-AF65-F5344CB8AC3E}">
        <p14:creationId xmlns:p14="http://schemas.microsoft.com/office/powerpoint/2010/main" val="27250248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0"/>
            <a:ext cx="8147248" cy="908720"/>
          </a:xfrm>
        </p:spPr>
        <p:txBody>
          <a:bodyPr/>
          <a:lstStyle/>
          <a:p>
            <a:r>
              <a:rPr lang="fa-IR" sz="4400" dirty="0" smtClean="0">
                <a:cs typeface="+mn-cs"/>
              </a:rPr>
              <a:t>منابع کسب معرفت</a:t>
            </a:r>
            <a:endParaRPr lang="en-GB" sz="4400" dirty="0">
              <a:cs typeface="+mn-cs"/>
            </a:endParaRPr>
          </a:p>
        </p:txBody>
      </p:sp>
      <p:sp>
        <p:nvSpPr>
          <p:cNvPr id="3" name="Content Placeholder 2"/>
          <p:cNvSpPr>
            <a:spLocks noGrp="1"/>
          </p:cNvSpPr>
          <p:nvPr>
            <p:ph idx="1"/>
          </p:nvPr>
        </p:nvSpPr>
        <p:spPr>
          <a:xfrm>
            <a:off x="395536" y="836712"/>
            <a:ext cx="8424936" cy="5688632"/>
          </a:xfrm>
        </p:spPr>
        <p:txBody>
          <a:bodyPr>
            <a:normAutofit lnSpcReduction="10000"/>
          </a:bodyPr>
          <a:lstStyle/>
          <a:p>
            <a:pPr marL="0" indent="0" algn="r" rtl="1">
              <a:lnSpc>
                <a:spcPct val="150000"/>
              </a:lnSpc>
              <a:buNone/>
            </a:pPr>
            <a:r>
              <a:rPr lang="fa-IR" dirty="0" smtClean="0">
                <a:solidFill>
                  <a:schemeClr val="tx1"/>
                </a:solidFill>
              </a:rPr>
              <a:t>عقل، حس، تجربه، شهود، وحی</a:t>
            </a:r>
          </a:p>
          <a:p>
            <a:pPr marL="0" indent="0" algn="r" rtl="1">
              <a:lnSpc>
                <a:spcPct val="150000"/>
              </a:lnSpc>
              <a:buNone/>
            </a:pPr>
            <a:r>
              <a:rPr lang="fa-IR" dirty="0" smtClean="0">
                <a:solidFill>
                  <a:schemeClr val="tx1"/>
                </a:solidFill>
              </a:rPr>
              <a:t>بر این اساس 5 مکتب معرفت شناختی وجود دارد:</a:t>
            </a:r>
          </a:p>
          <a:p>
            <a:pPr marL="0" indent="0" algn="r" rtl="1">
              <a:lnSpc>
                <a:spcPct val="150000"/>
              </a:lnSpc>
              <a:buNone/>
            </a:pPr>
            <a:r>
              <a:rPr lang="fa-IR" dirty="0" smtClean="0">
                <a:solidFill>
                  <a:schemeClr val="tx1"/>
                </a:solidFill>
              </a:rPr>
              <a:t>عقل گرایی: منبع معرفت را عقل میداند</a:t>
            </a:r>
          </a:p>
          <a:p>
            <a:pPr marL="0" indent="0" algn="r" rtl="1">
              <a:lnSpc>
                <a:spcPct val="150000"/>
              </a:lnSpc>
              <a:buNone/>
            </a:pPr>
            <a:r>
              <a:rPr lang="fa-IR" dirty="0" smtClean="0">
                <a:solidFill>
                  <a:schemeClr val="tx1"/>
                </a:solidFill>
              </a:rPr>
              <a:t>حس گرایی: تنها حواس 5گانه را منشا معرفت میداند</a:t>
            </a:r>
          </a:p>
          <a:p>
            <a:pPr marL="0" indent="0" algn="r" rtl="1">
              <a:lnSpc>
                <a:spcPct val="150000"/>
              </a:lnSpc>
              <a:buNone/>
            </a:pPr>
            <a:r>
              <a:rPr lang="fa-IR" dirty="0" smtClean="0">
                <a:solidFill>
                  <a:schemeClr val="tx1"/>
                </a:solidFill>
              </a:rPr>
              <a:t>تجربه گرایی: معرفتی که از طریق تجربه حاصل می شود و مستلزم سازماندهی عقلی است را تنها معرفت حقیقی میداند</a:t>
            </a:r>
          </a:p>
          <a:p>
            <a:pPr marL="0" indent="0" algn="r" rtl="1">
              <a:lnSpc>
                <a:spcPct val="150000"/>
              </a:lnSpc>
              <a:buNone/>
            </a:pPr>
            <a:r>
              <a:rPr lang="fa-IR" dirty="0" smtClean="0">
                <a:solidFill>
                  <a:schemeClr val="tx1"/>
                </a:solidFill>
              </a:rPr>
              <a:t>شهودگرایی: اعتقاد به نوعی آگاهی غیر قابل بیان است که نه حسی است و نه عقلی محض بلکه معنوی است.</a:t>
            </a:r>
          </a:p>
          <a:p>
            <a:pPr marL="0" indent="0" algn="r" rtl="1">
              <a:lnSpc>
                <a:spcPct val="150000"/>
              </a:lnSpc>
              <a:buNone/>
            </a:pPr>
            <a:r>
              <a:rPr lang="fa-IR" dirty="0" smtClean="0">
                <a:solidFill>
                  <a:schemeClr val="tx1"/>
                </a:solidFill>
              </a:rPr>
              <a:t>استعلاگرایی:اعتقاد به معرفتی است که از منابع فراعقلی و فراحسی حاصل می‌شود که منابع دینی آن را وحیانی می دانند.</a:t>
            </a:r>
            <a:endParaRPr lang="en-GB" dirty="0">
              <a:solidFill>
                <a:schemeClr val="tx1"/>
              </a:solidFill>
            </a:endParaRPr>
          </a:p>
        </p:txBody>
      </p:sp>
    </p:spTree>
    <p:extLst>
      <p:ext uri="{BB962C8B-B14F-4D97-AF65-F5344CB8AC3E}">
        <p14:creationId xmlns:p14="http://schemas.microsoft.com/office/powerpoint/2010/main" val="19577678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p:cTn id="12"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3"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4" dur="500"/>
                                        <p:tgtEl>
                                          <p:spTgt spid="3">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p:cTn id="19"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0"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21" dur="500"/>
                                        <p:tgtEl>
                                          <p:spTgt spid="3">
                                            <p:txEl>
                                              <p:pRg st="1" end="1"/>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53" presetClass="entr" presetSubtype="16" fill="hold" grpId="0" nodeType="clickEffect">
                                  <p:stCondLst>
                                    <p:cond delay="0"/>
                                  </p:stCondLst>
                                  <p:childTnLst>
                                    <p:set>
                                      <p:cBhvr>
                                        <p:cTn id="25" dur="1" fill="hold">
                                          <p:stCondLst>
                                            <p:cond delay="0"/>
                                          </p:stCondLst>
                                        </p:cTn>
                                        <p:tgtEl>
                                          <p:spTgt spid="3">
                                            <p:txEl>
                                              <p:pRg st="2" end="2"/>
                                            </p:txEl>
                                          </p:spTgt>
                                        </p:tgtEl>
                                        <p:attrNameLst>
                                          <p:attrName>style.visibility</p:attrName>
                                        </p:attrNameLst>
                                      </p:cBhvr>
                                      <p:to>
                                        <p:strVal val="visible"/>
                                      </p:to>
                                    </p:set>
                                    <p:anim calcmode="lin" valueType="num">
                                      <p:cBhvr>
                                        <p:cTn id="26"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7"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8" dur="500"/>
                                        <p:tgtEl>
                                          <p:spTgt spid="3">
                                            <p:txEl>
                                              <p:pRg st="2" end="2"/>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53" presetClass="entr" presetSubtype="16" fill="hold" grpId="0" nodeType="clickEffect">
                                  <p:stCondLst>
                                    <p:cond delay="0"/>
                                  </p:stCondLst>
                                  <p:childTnLst>
                                    <p:set>
                                      <p:cBhvr>
                                        <p:cTn id="32" dur="1" fill="hold">
                                          <p:stCondLst>
                                            <p:cond delay="0"/>
                                          </p:stCondLst>
                                        </p:cTn>
                                        <p:tgtEl>
                                          <p:spTgt spid="3">
                                            <p:txEl>
                                              <p:pRg st="3" end="3"/>
                                            </p:txEl>
                                          </p:spTgt>
                                        </p:tgtEl>
                                        <p:attrNameLst>
                                          <p:attrName>style.visibility</p:attrName>
                                        </p:attrNameLst>
                                      </p:cBhvr>
                                      <p:to>
                                        <p:strVal val="visible"/>
                                      </p:to>
                                    </p:set>
                                    <p:anim calcmode="lin" valueType="num">
                                      <p:cBhvr>
                                        <p:cTn id="33"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34"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35" dur="500"/>
                                        <p:tgtEl>
                                          <p:spTgt spid="3">
                                            <p:txEl>
                                              <p:pRg st="3" end="3"/>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53" presetClass="entr" presetSubtype="16" fill="hold" grpId="0" nodeType="clickEffect">
                                  <p:stCondLst>
                                    <p:cond delay="0"/>
                                  </p:stCondLst>
                                  <p:childTnLst>
                                    <p:set>
                                      <p:cBhvr>
                                        <p:cTn id="39" dur="1" fill="hold">
                                          <p:stCondLst>
                                            <p:cond delay="0"/>
                                          </p:stCondLst>
                                        </p:cTn>
                                        <p:tgtEl>
                                          <p:spTgt spid="3">
                                            <p:txEl>
                                              <p:pRg st="4" end="4"/>
                                            </p:txEl>
                                          </p:spTgt>
                                        </p:tgtEl>
                                        <p:attrNameLst>
                                          <p:attrName>style.visibility</p:attrName>
                                        </p:attrNameLst>
                                      </p:cBhvr>
                                      <p:to>
                                        <p:strVal val="visible"/>
                                      </p:to>
                                    </p:set>
                                    <p:anim calcmode="lin" valueType="num">
                                      <p:cBhvr>
                                        <p:cTn id="40"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41"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42" dur="500"/>
                                        <p:tgtEl>
                                          <p:spTgt spid="3">
                                            <p:txEl>
                                              <p:pRg st="4" end="4"/>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53" presetClass="entr" presetSubtype="16" fill="hold" grpId="0" nodeType="clickEffect">
                                  <p:stCondLst>
                                    <p:cond delay="0"/>
                                  </p:stCondLst>
                                  <p:childTnLst>
                                    <p:set>
                                      <p:cBhvr>
                                        <p:cTn id="46" dur="1" fill="hold">
                                          <p:stCondLst>
                                            <p:cond delay="0"/>
                                          </p:stCondLst>
                                        </p:cTn>
                                        <p:tgtEl>
                                          <p:spTgt spid="3">
                                            <p:txEl>
                                              <p:pRg st="5" end="5"/>
                                            </p:txEl>
                                          </p:spTgt>
                                        </p:tgtEl>
                                        <p:attrNameLst>
                                          <p:attrName>style.visibility</p:attrName>
                                        </p:attrNameLst>
                                      </p:cBhvr>
                                      <p:to>
                                        <p:strVal val="visible"/>
                                      </p:to>
                                    </p:set>
                                    <p:anim calcmode="lin" valueType="num">
                                      <p:cBhvr>
                                        <p:cTn id="47" dur="500" fill="hold"/>
                                        <p:tgtEl>
                                          <p:spTgt spid="3">
                                            <p:txEl>
                                              <p:pRg st="5" end="5"/>
                                            </p:txEl>
                                          </p:spTgt>
                                        </p:tgtEl>
                                        <p:attrNameLst>
                                          <p:attrName>ppt_w</p:attrName>
                                        </p:attrNameLst>
                                      </p:cBhvr>
                                      <p:tavLst>
                                        <p:tav tm="0">
                                          <p:val>
                                            <p:fltVal val="0"/>
                                          </p:val>
                                        </p:tav>
                                        <p:tav tm="100000">
                                          <p:val>
                                            <p:strVal val="#ppt_w"/>
                                          </p:val>
                                        </p:tav>
                                      </p:tavLst>
                                    </p:anim>
                                    <p:anim calcmode="lin" valueType="num">
                                      <p:cBhvr>
                                        <p:cTn id="48" dur="500" fill="hold"/>
                                        <p:tgtEl>
                                          <p:spTgt spid="3">
                                            <p:txEl>
                                              <p:pRg st="5" end="5"/>
                                            </p:txEl>
                                          </p:spTgt>
                                        </p:tgtEl>
                                        <p:attrNameLst>
                                          <p:attrName>ppt_h</p:attrName>
                                        </p:attrNameLst>
                                      </p:cBhvr>
                                      <p:tavLst>
                                        <p:tav tm="0">
                                          <p:val>
                                            <p:fltVal val="0"/>
                                          </p:val>
                                        </p:tav>
                                        <p:tav tm="100000">
                                          <p:val>
                                            <p:strVal val="#ppt_h"/>
                                          </p:val>
                                        </p:tav>
                                      </p:tavLst>
                                    </p:anim>
                                    <p:animEffect transition="in" filter="fade">
                                      <p:cBhvr>
                                        <p:cTn id="49" dur="500"/>
                                        <p:tgtEl>
                                          <p:spTgt spid="3">
                                            <p:txEl>
                                              <p:pRg st="5" end="5"/>
                                            </p:txEl>
                                          </p:spTgt>
                                        </p:tgtEl>
                                      </p:cBhvr>
                                    </p:animEffect>
                                  </p:childTnLst>
                                </p:cTn>
                              </p:par>
                            </p:childTnLst>
                          </p:cTn>
                        </p:par>
                      </p:childTnLst>
                    </p:cTn>
                  </p:par>
                  <p:par>
                    <p:cTn id="50" fill="hold">
                      <p:stCondLst>
                        <p:cond delay="indefinite"/>
                      </p:stCondLst>
                      <p:childTnLst>
                        <p:par>
                          <p:cTn id="51" fill="hold">
                            <p:stCondLst>
                              <p:cond delay="0"/>
                            </p:stCondLst>
                            <p:childTnLst>
                              <p:par>
                                <p:cTn id="52" presetID="53" presetClass="entr" presetSubtype="16" fill="hold" grpId="0" nodeType="clickEffect">
                                  <p:stCondLst>
                                    <p:cond delay="0"/>
                                  </p:stCondLst>
                                  <p:childTnLst>
                                    <p:set>
                                      <p:cBhvr>
                                        <p:cTn id="53" dur="1" fill="hold">
                                          <p:stCondLst>
                                            <p:cond delay="0"/>
                                          </p:stCondLst>
                                        </p:cTn>
                                        <p:tgtEl>
                                          <p:spTgt spid="3">
                                            <p:txEl>
                                              <p:pRg st="6" end="6"/>
                                            </p:txEl>
                                          </p:spTgt>
                                        </p:tgtEl>
                                        <p:attrNameLst>
                                          <p:attrName>style.visibility</p:attrName>
                                        </p:attrNameLst>
                                      </p:cBhvr>
                                      <p:to>
                                        <p:strVal val="visible"/>
                                      </p:to>
                                    </p:set>
                                    <p:anim calcmode="lin" valueType="num">
                                      <p:cBhvr>
                                        <p:cTn id="54" dur="500" fill="hold"/>
                                        <p:tgtEl>
                                          <p:spTgt spid="3">
                                            <p:txEl>
                                              <p:pRg st="6" end="6"/>
                                            </p:txEl>
                                          </p:spTgt>
                                        </p:tgtEl>
                                        <p:attrNameLst>
                                          <p:attrName>ppt_w</p:attrName>
                                        </p:attrNameLst>
                                      </p:cBhvr>
                                      <p:tavLst>
                                        <p:tav tm="0">
                                          <p:val>
                                            <p:fltVal val="0"/>
                                          </p:val>
                                        </p:tav>
                                        <p:tav tm="100000">
                                          <p:val>
                                            <p:strVal val="#ppt_w"/>
                                          </p:val>
                                        </p:tav>
                                      </p:tavLst>
                                    </p:anim>
                                    <p:anim calcmode="lin" valueType="num">
                                      <p:cBhvr>
                                        <p:cTn id="55" dur="500" fill="hold"/>
                                        <p:tgtEl>
                                          <p:spTgt spid="3">
                                            <p:txEl>
                                              <p:pRg st="6" end="6"/>
                                            </p:txEl>
                                          </p:spTgt>
                                        </p:tgtEl>
                                        <p:attrNameLst>
                                          <p:attrName>ppt_h</p:attrName>
                                        </p:attrNameLst>
                                      </p:cBhvr>
                                      <p:tavLst>
                                        <p:tav tm="0">
                                          <p:val>
                                            <p:fltVal val="0"/>
                                          </p:val>
                                        </p:tav>
                                        <p:tav tm="100000">
                                          <p:val>
                                            <p:strVal val="#ppt_h"/>
                                          </p:val>
                                        </p:tav>
                                      </p:tavLst>
                                    </p:anim>
                                    <p:animEffect transition="in" filter="fade">
                                      <p:cBhvr>
                                        <p:cTn id="56"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0"/>
            <a:ext cx="8291264" cy="260648"/>
          </a:xfrm>
        </p:spPr>
        <p:txBody>
          <a:bodyPr/>
          <a:lstStyle/>
          <a:p>
            <a:endParaRPr lang="en-GB" dirty="0"/>
          </a:p>
        </p:txBody>
      </p:sp>
      <p:sp>
        <p:nvSpPr>
          <p:cNvPr id="3" name="Content Placeholder 2"/>
          <p:cNvSpPr>
            <a:spLocks noGrp="1"/>
          </p:cNvSpPr>
          <p:nvPr>
            <p:ph idx="1"/>
          </p:nvPr>
        </p:nvSpPr>
        <p:spPr>
          <a:xfrm>
            <a:off x="251520" y="404664"/>
            <a:ext cx="8640960" cy="6264695"/>
          </a:xfrm>
        </p:spPr>
        <p:txBody>
          <a:bodyPr>
            <a:normAutofit lnSpcReduction="10000"/>
          </a:bodyPr>
          <a:lstStyle/>
          <a:p>
            <a:pPr marL="0" indent="0" algn="r" rtl="1">
              <a:lnSpc>
                <a:spcPct val="150000"/>
              </a:lnSpc>
              <a:buNone/>
            </a:pPr>
            <a:r>
              <a:rPr lang="fa-IR" dirty="0" smtClean="0">
                <a:solidFill>
                  <a:schemeClr val="tx1"/>
                </a:solidFill>
              </a:rPr>
              <a:t>آنچه از حواس بدست می آید امور جزیی و بعضا نامتجانسند و ذهن آنها را ادراک، تعبیر و تفسیر می کند.</a:t>
            </a:r>
          </a:p>
          <a:p>
            <a:pPr marL="0" indent="0" algn="r" rtl="1">
              <a:lnSpc>
                <a:spcPct val="150000"/>
              </a:lnSpc>
              <a:buNone/>
            </a:pPr>
            <a:r>
              <a:rPr lang="fa-IR" dirty="0" smtClean="0">
                <a:solidFill>
                  <a:schemeClr val="tx1"/>
                </a:solidFill>
              </a:rPr>
              <a:t>نقش عقل ادراک کل از جزییات محسوس و دریافت علیت امور محسوس است.</a:t>
            </a:r>
          </a:p>
          <a:p>
            <a:pPr marL="0" indent="0" algn="r" rtl="1">
              <a:lnSpc>
                <a:spcPct val="150000"/>
              </a:lnSpc>
              <a:buNone/>
            </a:pPr>
            <a:r>
              <a:rPr lang="fa-IR" dirty="0">
                <a:solidFill>
                  <a:schemeClr val="tx1"/>
                </a:solidFill>
              </a:rPr>
              <a:t>تجربه جریان برخورد فرد با جهان پیرامون و فعل و انفعال این دو در یکدیگر است.  </a:t>
            </a:r>
            <a:endParaRPr lang="en-GB" dirty="0">
              <a:solidFill>
                <a:schemeClr val="tx1"/>
              </a:solidFill>
            </a:endParaRPr>
          </a:p>
          <a:p>
            <a:pPr marL="0" indent="0" algn="r" rtl="1">
              <a:lnSpc>
                <a:spcPct val="150000"/>
              </a:lnSpc>
              <a:buNone/>
            </a:pPr>
            <a:r>
              <a:rPr lang="fa-IR" dirty="0" smtClean="0">
                <a:solidFill>
                  <a:schemeClr val="tx1"/>
                </a:solidFill>
              </a:rPr>
              <a:t>شهود یعنی معرفت مستقیم و بی واسطه که به آن معرفت حضوری یا لدنی هم می‌گویند در مقابل معرفت حصولی یا اکتسابی. مهمترین ویژگی آن امکان دسترسی به فعالیت عقل فرابشری </a:t>
            </a:r>
            <a:r>
              <a:rPr lang="fa-IR" dirty="0">
                <a:solidFill>
                  <a:schemeClr val="tx1"/>
                </a:solidFill>
              </a:rPr>
              <a:t>ب</a:t>
            </a:r>
            <a:r>
              <a:rPr lang="fa-IR" dirty="0" smtClean="0">
                <a:solidFill>
                  <a:schemeClr val="tx1"/>
                </a:solidFill>
              </a:rPr>
              <a:t>ه فراگیری مطلق است.</a:t>
            </a:r>
          </a:p>
          <a:p>
            <a:pPr marL="0" indent="0" algn="r" rtl="1">
              <a:lnSpc>
                <a:spcPct val="150000"/>
              </a:lnSpc>
              <a:buNone/>
            </a:pPr>
            <a:endParaRPr lang="fa-IR" dirty="0">
              <a:solidFill>
                <a:schemeClr val="tx1"/>
              </a:solidFill>
            </a:endParaRPr>
          </a:p>
          <a:p>
            <a:pPr marL="0" indent="0" algn="r" rtl="1">
              <a:lnSpc>
                <a:spcPct val="150000"/>
              </a:lnSpc>
              <a:buNone/>
            </a:pPr>
            <a:r>
              <a:rPr lang="fa-IR" dirty="0" smtClean="0">
                <a:solidFill>
                  <a:schemeClr val="tx1"/>
                </a:solidFill>
              </a:rPr>
              <a:t>معرفت شناسی و تعلیم و تربیت:</a:t>
            </a:r>
          </a:p>
          <a:p>
            <a:pPr marL="0" indent="0" algn="r" rtl="1">
              <a:lnSpc>
                <a:spcPct val="150000"/>
              </a:lnSpc>
              <a:buNone/>
            </a:pPr>
            <a:r>
              <a:rPr lang="fa-IR" dirty="0" smtClean="0">
                <a:solidFill>
                  <a:schemeClr val="tx1"/>
                </a:solidFill>
              </a:rPr>
              <a:t>معرفت شناسی با روشهای تدریس رابطه نزدیکی دارد.مربی که حصول معرفت را از منبعی خاص می‌پذیرد،روشهایی را بر اساس معرفت شناختی خود برمی‌گزیند.</a:t>
            </a:r>
          </a:p>
        </p:txBody>
      </p:sp>
    </p:spTree>
    <p:extLst>
      <p:ext uri="{BB962C8B-B14F-4D97-AF65-F5344CB8AC3E}">
        <p14:creationId xmlns:p14="http://schemas.microsoft.com/office/powerpoint/2010/main" val="8899275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fade">
                                      <p:cBhvr>
                                        <p:cTn id="27" dur="500"/>
                                        <p:tgtEl>
                                          <p:spTgt spid="3">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Effect transition="in" filter="fade">
                                      <p:cBhvr>
                                        <p:cTn id="32"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5992"/>
            <a:ext cx="8291264" cy="122624"/>
          </a:xfrm>
        </p:spPr>
        <p:txBody>
          <a:bodyPr/>
          <a:lstStyle/>
          <a:p>
            <a:endParaRPr lang="en-GB" sz="2400" dirty="0"/>
          </a:p>
        </p:txBody>
      </p:sp>
      <p:sp>
        <p:nvSpPr>
          <p:cNvPr id="3" name="Content Placeholder 2"/>
          <p:cNvSpPr>
            <a:spLocks noGrp="1"/>
          </p:cNvSpPr>
          <p:nvPr>
            <p:ph idx="1"/>
          </p:nvPr>
        </p:nvSpPr>
        <p:spPr>
          <a:xfrm>
            <a:off x="251520" y="116632"/>
            <a:ext cx="8568952" cy="6741368"/>
          </a:xfrm>
        </p:spPr>
        <p:txBody>
          <a:bodyPr>
            <a:noAutofit/>
          </a:bodyPr>
          <a:lstStyle/>
          <a:p>
            <a:pPr marL="457200" indent="-457200" algn="r" rtl="1">
              <a:lnSpc>
                <a:spcPct val="150000"/>
              </a:lnSpc>
              <a:buFont typeface="+mj-lt"/>
              <a:buAutoNum type="arabicPeriod" startAt="3"/>
            </a:pPr>
            <a:r>
              <a:rPr lang="fa-IR" dirty="0" smtClean="0">
                <a:solidFill>
                  <a:schemeClr val="tx1"/>
                </a:solidFill>
              </a:rPr>
              <a:t>ارزش شناسی</a:t>
            </a:r>
          </a:p>
          <a:p>
            <a:pPr marL="0" indent="0" algn="r" rtl="1">
              <a:lnSpc>
                <a:spcPct val="150000"/>
              </a:lnSpc>
              <a:buNone/>
            </a:pPr>
            <a:r>
              <a:rPr lang="fa-IR" dirty="0" smtClean="0">
                <a:solidFill>
                  <a:schemeClr val="tx1"/>
                </a:solidFill>
              </a:rPr>
              <a:t>دانشی که به مطالعه انواع مختلف ارزشها می‌پردازد.</a:t>
            </a:r>
          </a:p>
          <a:p>
            <a:pPr marL="0" indent="0" algn="r" rtl="1">
              <a:lnSpc>
                <a:spcPct val="150000"/>
              </a:lnSpc>
              <a:buNone/>
            </a:pPr>
            <a:r>
              <a:rPr lang="fa-IR" dirty="0" smtClean="0">
                <a:solidFill>
                  <a:schemeClr val="tx1"/>
                </a:solidFill>
              </a:rPr>
              <a:t>ارزش قدر و قیمتی است که انسان برای اندیشه ها و امور و اشیا پیرامون خود قائل است.</a:t>
            </a:r>
          </a:p>
          <a:p>
            <a:pPr marL="0" indent="0" algn="r" rtl="1">
              <a:lnSpc>
                <a:spcPct val="150000"/>
              </a:lnSpc>
              <a:buNone/>
            </a:pPr>
            <a:r>
              <a:rPr lang="fa-IR" dirty="0" smtClean="0">
                <a:solidFill>
                  <a:schemeClr val="tx1"/>
                </a:solidFill>
              </a:rPr>
              <a:t>ارزش شناسی شامل :</a:t>
            </a:r>
          </a:p>
          <a:p>
            <a:pPr marL="0" indent="0" algn="r" rtl="1">
              <a:lnSpc>
                <a:spcPct val="150000"/>
              </a:lnSpc>
              <a:buNone/>
            </a:pPr>
            <a:r>
              <a:rPr lang="fa-IR" dirty="0" smtClean="0">
                <a:solidFill>
                  <a:schemeClr val="tx1"/>
                </a:solidFill>
              </a:rPr>
              <a:t>اخلاق: ارزشهای معنوی را به روش فلسفی مطالعه می‌کند</a:t>
            </a:r>
          </a:p>
          <a:p>
            <a:pPr marL="0" indent="0" algn="r" rtl="1">
              <a:lnSpc>
                <a:spcPct val="150000"/>
              </a:lnSpc>
              <a:buNone/>
            </a:pPr>
            <a:r>
              <a:rPr lang="fa-IR" dirty="0" smtClean="0">
                <a:solidFill>
                  <a:schemeClr val="tx1"/>
                </a:solidFill>
              </a:rPr>
              <a:t>زیبایی شناسی: ارزشها را در قلمرو زیبایی و هنر بررسی می‌‌کند</a:t>
            </a:r>
          </a:p>
          <a:p>
            <a:pPr marL="0" indent="0" algn="r" rtl="1">
              <a:lnSpc>
                <a:spcPct val="150000"/>
              </a:lnSpc>
              <a:buNone/>
            </a:pPr>
            <a:r>
              <a:rPr lang="fa-IR" dirty="0" smtClean="0">
                <a:solidFill>
                  <a:schemeClr val="tx1"/>
                </a:solidFill>
              </a:rPr>
              <a:t>بنابراین ارزش شناسی به بررسی دستورالعملهای مربوط به فعل اخلاقی و زیبایی می‌پردازد.</a:t>
            </a:r>
          </a:p>
          <a:p>
            <a:pPr marL="0" indent="0" algn="r" rtl="1">
              <a:lnSpc>
                <a:spcPct val="150000"/>
              </a:lnSpc>
              <a:buNone/>
            </a:pPr>
            <a:r>
              <a:rPr lang="fa-IR" dirty="0" smtClean="0">
                <a:solidFill>
                  <a:schemeClr val="tx1"/>
                </a:solidFill>
              </a:rPr>
              <a:t>درباره ماهیت ارزشها دو نظریه وجود دارد:</a:t>
            </a:r>
          </a:p>
          <a:p>
            <a:pPr marL="0" indent="0" algn="r" rtl="1">
              <a:lnSpc>
                <a:spcPct val="150000"/>
              </a:lnSpc>
              <a:buNone/>
            </a:pPr>
            <a:r>
              <a:rPr lang="fa-IR" dirty="0" smtClean="0">
                <a:solidFill>
                  <a:schemeClr val="tx1"/>
                </a:solidFill>
              </a:rPr>
              <a:t>نظریه ذهنی و نظریه عینی</a:t>
            </a:r>
            <a:endParaRPr lang="en-GB" dirty="0">
              <a:solidFill>
                <a:schemeClr val="tx1"/>
              </a:solidFill>
            </a:endParaRPr>
          </a:p>
        </p:txBody>
      </p:sp>
    </p:spTree>
    <p:extLst>
      <p:ext uri="{BB962C8B-B14F-4D97-AF65-F5344CB8AC3E}">
        <p14:creationId xmlns:p14="http://schemas.microsoft.com/office/powerpoint/2010/main" val="3957965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fade">
                                      <p:cBhvr>
                                        <p:cTn id="42" dur="1000"/>
                                        <p:tgtEl>
                                          <p:spTgt spid="3">
                                            <p:txEl>
                                              <p:pRg st="5" end="5"/>
                                            </p:txEl>
                                          </p:spTgt>
                                        </p:tgtEl>
                                      </p:cBhvr>
                                    </p:animEffect>
                                    <p:anim calcmode="lin" valueType="num">
                                      <p:cBhvr>
                                        <p:cTn id="4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3">
                                            <p:txEl>
                                              <p:pRg st="6" end="6"/>
                                            </p:txEl>
                                          </p:spTgt>
                                        </p:tgtEl>
                                        <p:attrNameLst>
                                          <p:attrName>style.visibility</p:attrName>
                                        </p:attrNameLst>
                                      </p:cBhvr>
                                      <p:to>
                                        <p:strVal val="visible"/>
                                      </p:to>
                                    </p:set>
                                    <p:animEffect transition="in" filter="fade">
                                      <p:cBhvr>
                                        <p:cTn id="49" dur="1000"/>
                                        <p:tgtEl>
                                          <p:spTgt spid="3">
                                            <p:txEl>
                                              <p:pRg st="6" end="6"/>
                                            </p:txEl>
                                          </p:spTgt>
                                        </p:tgtEl>
                                      </p:cBhvr>
                                    </p:animEffect>
                                    <p:anim calcmode="lin" valueType="num">
                                      <p:cBhvr>
                                        <p:cTn id="50"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51"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grpId="0" nodeType="clickEffect">
                                  <p:stCondLst>
                                    <p:cond delay="0"/>
                                  </p:stCondLst>
                                  <p:childTnLst>
                                    <p:set>
                                      <p:cBhvr>
                                        <p:cTn id="55" dur="1" fill="hold">
                                          <p:stCondLst>
                                            <p:cond delay="0"/>
                                          </p:stCondLst>
                                        </p:cTn>
                                        <p:tgtEl>
                                          <p:spTgt spid="3">
                                            <p:txEl>
                                              <p:pRg st="7" end="7"/>
                                            </p:txEl>
                                          </p:spTgt>
                                        </p:tgtEl>
                                        <p:attrNameLst>
                                          <p:attrName>style.visibility</p:attrName>
                                        </p:attrNameLst>
                                      </p:cBhvr>
                                      <p:to>
                                        <p:strVal val="visible"/>
                                      </p:to>
                                    </p:set>
                                    <p:animEffect transition="in" filter="fade">
                                      <p:cBhvr>
                                        <p:cTn id="56" dur="1000"/>
                                        <p:tgtEl>
                                          <p:spTgt spid="3">
                                            <p:txEl>
                                              <p:pRg st="7" end="7"/>
                                            </p:txEl>
                                          </p:spTgt>
                                        </p:tgtEl>
                                      </p:cBhvr>
                                    </p:animEffect>
                                    <p:anim calcmode="lin" valueType="num">
                                      <p:cBhvr>
                                        <p:cTn id="57"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58"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grpId="0" nodeType="clickEffect">
                                  <p:stCondLst>
                                    <p:cond delay="0"/>
                                  </p:stCondLst>
                                  <p:childTnLst>
                                    <p:set>
                                      <p:cBhvr>
                                        <p:cTn id="62" dur="1" fill="hold">
                                          <p:stCondLst>
                                            <p:cond delay="0"/>
                                          </p:stCondLst>
                                        </p:cTn>
                                        <p:tgtEl>
                                          <p:spTgt spid="3">
                                            <p:txEl>
                                              <p:pRg st="8" end="8"/>
                                            </p:txEl>
                                          </p:spTgt>
                                        </p:tgtEl>
                                        <p:attrNameLst>
                                          <p:attrName>style.visibility</p:attrName>
                                        </p:attrNameLst>
                                      </p:cBhvr>
                                      <p:to>
                                        <p:strVal val="visible"/>
                                      </p:to>
                                    </p:set>
                                    <p:animEffect transition="in" filter="fade">
                                      <p:cBhvr>
                                        <p:cTn id="63" dur="1000"/>
                                        <p:tgtEl>
                                          <p:spTgt spid="3">
                                            <p:txEl>
                                              <p:pRg st="8" end="8"/>
                                            </p:txEl>
                                          </p:spTgt>
                                        </p:tgtEl>
                                      </p:cBhvr>
                                    </p:animEffect>
                                    <p:anim calcmode="lin" valueType="num">
                                      <p:cBhvr>
                                        <p:cTn id="64"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65" dur="1000" fill="hold"/>
                                        <p:tgtEl>
                                          <p:spTgt spid="3">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19256" cy="260648"/>
          </a:xfrm>
        </p:spPr>
        <p:txBody>
          <a:bodyPr/>
          <a:lstStyle/>
          <a:p>
            <a:endParaRPr lang="en-GB" dirty="0"/>
          </a:p>
        </p:txBody>
      </p:sp>
      <p:sp>
        <p:nvSpPr>
          <p:cNvPr id="3" name="Content Placeholder 2"/>
          <p:cNvSpPr>
            <a:spLocks noGrp="1"/>
          </p:cNvSpPr>
          <p:nvPr>
            <p:ph idx="1"/>
          </p:nvPr>
        </p:nvSpPr>
        <p:spPr>
          <a:xfrm>
            <a:off x="251520" y="116632"/>
            <a:ext cx="8640960" cy="6741368"/>
          </a:xfrm>
        </p:spPr>
        <p:txBody>
          <a:bodyPr>
            <a:normAutofit fontScale="92500" lnSpcReduction="10000"/>
          </a:bodyPr>
          <a:lstStyle/>
          <a:p>
            <a:pPr marL="457200" indent="-457200" algn="r" rtl="1">
              <a:lnSpc>
                <a:spcPct val="150000"/>
              </a:lnSpc>
              <a:buFont typeface="+mj-lt"/>
              <a:buAutoNum type="arabicPeriod"/>
            </a:pPr>
            <a:r>
              <a:rPr lang="fa-IR" dirty="0" smtClean="0">
                <a:solidFill>
                  <a:schemeClr val="tx1"/>
                </a:solidFill>
              </a:rPr>
              <a:t>نظریه ذهنی (اصالت ذهن)   </a:t>
            </a:r>
            <a:r>
              <a:rPr lang="en-GB" dirty="0" smtClean="0">
                <a:solidFill>
                  <a:schemeClr val="tx1"/>
                </a:solidFill>
                <a:latin typeface="Times New Roman" panose="02020603050405020304" pitchFamily="18" charset="0"/>
                <a:cs typeface="Times New Roman" panose="02020603050405020304" pitchFamily="18" charset="0"/>
              </a:rPr>
              <a:t>Subjectivism</a:t>
            </a:r>
            <a:endParaRPr lang="fa-IR" dirty="0" smtClean="0">
              <a:solidFill>
                <a:schemeClr val="tx1"/>
              </a:solidFill>
              <a:latin typeface="Times New Roman" panose="02020603050405020304" pitchFamily="18" charset="0"/>
              <a:cs typeface="Times New Roman" panose="02020603050405020304" pitchFamily="18" charset="0"/>
            </a:endParaRPr>
          </a:p>
          <a:p>
            <a:pPr marL="0" indent="0" algn="r" rtl="1">
              <a:lnSpc>
                <a:spcPct val="150000"/>
              </a:lnSpc>
              <a:buNone/>
            </a:pPr>
            <a:r>
              <a:rPr lang="fa-IR" dirty="0" smtClean="0">
                <a:solidFill>
                  <a:schemeClr val="tx1"/>
                </a:solidFill>
                <a:latin typeface="Times New Roman" panose="02020603050405020304" pitchFamily="18" charset="0"/>
                <a:cs typeface="Times New Roman" panose="02020603050405020304" pitchFamily="18" charset="0"/>
              </a:rPr>
              <a:t>ارزشها وابسته به ذهن فرد و مخلوق آن هستند. بنابراین چیزی به خودی خود باارزش یا بی‌ارزش نیست. ارزشها نسبی هستند.</a:t>
            </a:r>
          </a:p>
          <a:p>
            <a:pPr marL="457200" indent="-457200" algn="r" rtl="1">
              <a:lnSpc>
                <a:spcPct val="150000"/>
              </a:lnSpc>
              <a:buFont typeface="+mj-lt"/>
              <a:buAutoNum type="arabicPeriod"/>
            </a:pPr>
            <a:r>
              <a:rPr lang="fa-IR" dirty="0" smtClean="0">
                <a:solidFill>
                  <a:schemeClr val="tx1"/>
                </a:solidFill>
                <a:latin typeface="Times New Roman" panose="02020603050405020304" pitchFamily="18" charset="0"/>
                <a:cs typeface="Times New Roman" panose="02020603050405020304" pitchFamily="18" charset="0"/>
              </a:rPr>
              <a:t>نظریه عینی (اصالت عین)  </a:t>
            </a:r>
            <a:r>
              <a:rPr lang="en-GB" dirty="0" smtClean="0">
                <a:solidFill>
                  <a:schemeClr val="tx1"/>
                </a:solidFill>
                <a:latin typeface="Times New Roman" panose="02020603050405020304" pitchFamily="18" charset="0"/>
                <a:cs typeface="Times New Roman" panose="02020603050405020304" pitchFamily="18" charset="0"/>
              </a:rPr>
              <a:t>Objectivism</a:t>
            </a:r>
            <a:endParaRPr lang="fa-IR" dirty="0" smtClean="0">
              <a:solidFill>
                <a:schemeClr val="tx1"/>
              </a:solidFill>
              <a:latin typeface="Times New Roman" panose="02020603050405020304" pitchFamily="18" charset="0"/>
              <a:cs typeface="Times New Roman" panose="02020603050405020304" pitchFamily="18" charset="0"/>
            </a:endParaRPr>
          </a:p>
          <a:p>
            <a:pPr marL="0" indent="0" algn="r" rtl="1">
              <a:lnSpc>
                <a:spcPct val="150000"/>
              </a:lnSpc>
              <a:buNone/>
            </a:pPr>
            <a:r>
              <a:rPr lang="fa-IR" dirty="0" smtClean="0">
                <a:solidFill>
                  <a:schemeClr val="tx1"/>
                </a:solidFill>
                <a:latin typeface="Times New Roman" panose="02020603050405020304" pitchFamily="18" charset="0"/>
                <a:cs typeface="Times New Roman" panose="02020603050405020304" pitchFamily="18" charset="0"/>
              </a:rPr>
              <a:t>ارزشها اموری عینی هستند که دارای منشا حقیقیند و همیشه و همه جا قابل تحقق. یعنی ارزش دارای مرجع عینی است و قطعیت دارد.</a:t>
            </a:r>
          </a:p>
          <a:p>
            <a:pPr marL="0" indent="0" algn="r" rtl="1">
              <a:lnSpc>
                <a:spcPct val="150000"/>
              </a:lnSpc>
              <a:buNone/>
            </a:pPr>
            <a:r>
              <a:rPr lang="fa-IR" dirty="0" smtClean="0">
                <a:solidFill>
                  <a:schemeClr val="tx1"/>
                </a:solidFill>
                <a:latin typeface="Times New Roman" panose="02020603050405020304" pitchFamily="18" charset="0"/>
                <a:cs typeface="Times New Roman" panose="02020603050405020304" pitchFamily="18" charset="0"/>
              </a:rPr>
              <a:t>هر دری اینها به تنهایی دارای اشکالاتی هستند. اگر معتقد به اصالت ذهن باشیم ارزش برای یک فرد می تواند ضدارزش برای دیگری باشد. و اگر منشا ارزش عینی و اخلاقی را غیر از خدا بدانیم ارزشها دستخوش تغییر در زمانها و محیطهای گوناگون می‌شوند. </a:t>
            </a:r>
          </a:p>
          <a:p>
            <a:pPr marL="0" indent="0" algn="r" rtl="1">
              <a:lnSpc>
                <a:spcPct val="150000"/>
              </a:lnSpc>
              <a:buNone/>
            </a:pPr>
            <a:endParaRPr lang="fa-IR" dirty="0">
              <a:solidFill>
                <a:schemeClr val="tx1"/>
              </a:solidFill>
              <a:latin typeface="Times New Roman" panose="02020603050405020304" pitchFamily="18" charset="0"/>
              <a:cs typeface="Times New Roman" panose="02020603050405020304" pitchFamily="18" charset="0"/>
            </a:endParaRPr>
          </a:p>
          <a:p>
            <a:pPr marL="0" indent="0" algn="r" rtl="1">
              <a:lnSpc>
                <a:spcPct val="150000"/>
              </a:lnSpc>
              <a:buNone/>
            </a:pPr>
            <a:r>
              <a:rPr lang="fa-IR" dirty="0" smtClean="0">
                <a:solidFill>
                  <a:schemeClr val="tx1"/>
                </a:solidFill>
                <a:latin typeface="Times New Roman" panose="02020603050405020304" pitchFamily="18" charset="0"/>
                <a:cs typeface="Times New Roman" panose="02020603050405020304" pitchFamily="18" charset="0"/>
              </a:rPr>
              <a:t>ارزش شناسی و تعلیم و تربیت:</a:t>
            </a:r>
          </a:p>
          <a:p>
            <a:pPr marL="0" indent="0" algn="r" rtl="1">
              <a:lnSpc>
                <a:spcPct val="150000"/>
              </a:lnSpc>
              <a:buNone/>
            </a:pPr>
            <a:r>
              <a:rPr lang="fa-IR" dirty="0" smtClean="0">
                <a:solidFill>
                  <a:schemeClr val="tx1"/>
                </a:solidFill>
                <a:latin typeface="Times New Roman" panose="02020603050405020304" pitchFamily="18" charset="0"/>
                <a:cs typeface="Times New Roman" panose="02020603050405020304" pitchFamily="18" charset="0"/>
              </a:rPr>
              <a:t>بحث ارزشها محور اساسی فلسفه ت و ت است و بدون آن تعیین هدفهای آموزشی و محتوای آموزش امکان پذیر نیست.</a:t>
            </a:r>
            <a:endParaRPr lang="en-GB"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556616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arn(inVertic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barn(inVertical)">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Effect transition="in" filter="barn(inVertical)">
                                      <p:cBhvr>
                                        <p:cTn id="32" dur="500"/>
                                        <p:tgtEl>
                                          <p:spTgt spid="3">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3">
                                            <p:txEl>
                                              <p:pRg st="7" end="7"/>
                                            </p:txEl>
                                          </p:spTgt>
                                        </p:tgtEl>
                                        <p:attrNameLst>
                                          <p:attrName>style.visibility</p:attrName>
                                        </p:attrNameLst>
                                      </p:cBhvr>
                                      <p:to>
                                        <p:strVal val="visible"/>
                                      </p:to>
                                    </p:set>
                                    <p:animEffect transition="in" filter="barn(inVertical)">
                                      <p:cBhvr>
                                        <p:cTn id="37"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075240" cy="980728"/>
          </a:xfrm>
        </p:spPr>
        <p:txBody>
          <a:bodyPr/>
          <a:lstStyle/>
          <a:p>
            <a:endParaRPr lang="en-GB" dirty="0"/>
          </a:p>
        </p:txBody>
      </p:sp>
      <p:sp>
        <p:nvSpPr>
          <p:cNvPr id="3" name="Content Placeholder 2"/>
          <p:cNvSpPr>
            <a:spLocks noGrp="1"/>
          </p:cNvSpPr>
          <p:nvPr>
            <p:ph idx="1"/>
          </p:nvPr>
        </p:nvSpPr>
        <p:spPr>
          <a:xfrm>
            <a:off x="457200" y="1268760"/>
            <a:ext cx="8219256" cy="4857403"/>
          </a:xfrm>
        </p:spPr>
        <p:txBody>
          <a:bodyPr/>
          <a:lstStyle/>
          <a:p>
            <a:pPr marL="0" indent="0" algn="r" rtl="1">
              <a:lnSpc>
                <a:spcPct val="150000"/>
              </a:lnSpc>
              <a:buNone/>
            </a:pPr>
            <a:r>
              <a:rPr lang="fa-IR" dirty="0" smtClean="0">
                <a:solidFill>
                  <a:schemeClr val="tx1"/>
                </a:solidFill>
              </a:rPr>
              <a:t>بنابراین در ت  و ت هدف، روش و محتوا داریم.</a:t>
            </a:r>
          </a:p>
          <a:p>
            <a:pPr marL="0" indent="0" algn="r" rtl="1">
              <a:lnSpc>
                <a:spcPct val="150000"/>
              </a:lnSpc>
              <a:buNone/>
            </a:pPr>
            <a:r>
              <a:rPr lang="fa-IR" dirty="0" smtClean="0">
                <a:solidFill>
                  <a:schemeClr val="tx1"/>
                </a:solidFill>
              </a:rPr>
              <a:t>ابتدا اهداف مشخص می‌شوند</a:t>
            </a:r>
          </a:p>
          <a:p>
            <a:pPr marL="0" indent="0" algn="r" rtl="1">
              <a:lnSpc>
                <a:spcPct val="150000"/>
              </a:lnSpc>
              <a:buNone/>
            </a:pPr>
            <a:r>
              <a:rPr lang="fa-IR" dirty="0" smtClean="0">
                <a:solidFill>
                  <a:schemeClr val="tx1"/>
                </a:solidFill>
              </a:rPr>
              <a:t>محتوا طبق اهداف تبیین می‌شود</a:t>
            </a:r>
          </a:p>
          <a:p>
            <a:pPr marL="0" indent="0" algn="r" rtl="1">
              <a:lnSpc>
                <a:spcPct val="150000"/>
              </a:lnSpc>
              <a:buNone/>
            </a:pPr>
            <a:r>
              <a:rPr lang="fa-IR" dirty="0">
                <a:solidFill>
                  <a:schemeClr val="tx1"/>
                </a:solidFill>
              </a:rPr>
              <a:t>روش </a:t>
            </a:r>
            <a:r>
              <a:rPr lang="fa-IR" dirty="0" smtClean="0">
                <a:solidFill>
                  <a:schemeClr val="tx1"/>
                </a:solidFill>
              </a:rPr>
              <a:t>راه رسیدن به اهداف را مشخص می‌کند</a:t>
            </a:r>
          </a:p>
          <a:p>
            <a:pPr marL="0" indent="0" algn="r" rtl="1">
              <a:lnSpc>
                <a:spcPct val="150000"/>
              </a:lnSpc>
              <a:buNone/>
            </a:pPr>
            <a:r>
              <a:rPr lang="fa-IR" dirty="0" smtClean="0">
                <a:solidFill>
                  <a:schemeClr val="tx1"/>
                </a:solidFill>
              </a:rPr>
              <a:t>هستی شناسی              هدف</a:t>
            </a:r>
          </a:p>
          <a:p>
            <a:pPr marL="0" indent="0" algn="r" rtl="1">
              <a:lnSpc>
                <a:spcPct val="150000"/>
              </a:lnSpc>
              <a:buNone/>
            </a:pPr>
            <a:r>
              <a:rPr lang="fa-IR" dirty="0" smtClean="0">
                <a:solidFill>
                  <a:schemeClr val="tx1"/>
                </a:solidFill>
              </a:rPr>
              <a:t>معرفت شناسی             روش</a:t>
            </a:r>
          </a:p>
          <a:p>
            <a:pPr marL="0" indent="0" algn="r" rtl="1">
              <a:lnSpc>
                <a:spcPct val="150000"/>
              </a:lnSpc>
              <a:buNone/>
            </a:pPr>
            <a:r>
              <a:rPr lang="fa-IR" dirty="0" smtClean="0">
                <a:solidFill>
                  <a:schemeClr val="tx1"/>
                </a:solidFill>
              </a:rPr>
              <a:t>ارزش شناسی              هدف و محتوا</a:t>
            </a:r>
            <a:endParaRPr lang="en-GB" dirty="0">
              <a:solidFill>
                <a:schemeClr val="tx1"/>
              </a:solidFill>
            </a:endParaRPr>
          </a:p>
        </p:txBody>
      </p:sp>
      <p:cxnSp>
        <p:nvCxnSpPr>
          <p:cNvPr id="5" name="Straight Arrow Connector 4"/>
          <p:cNvCxnSpPr/>
          <p:nvPr/>
        </p:nvCxnSpPr>
        <p:spPr>
          <a:xfrm flipH="1">
            <a:off x="6284178" y="5373216"/>
            <a:ext cx="792088"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flipH="1">
            <a:off x="6414751" y="4083589"/>
            <a:ext cx="749537"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9" name="Straight Arrow Connector 8"/>
          <p:cNvCxnSpPr/>
          <p:nvPr/>
        </p:nvCxnSpPr>
        <p:spPr>
          <a:xfrm flipH="1">
            <a:off x="6300192" y="4797152"/>
            <a:ext cx="792088"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052934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19256" cy="908720"/>
          </a:xfrm>
        </p:spPr>
        <p:txBody>
          <a:bodyPr/>
          <a:lstStyle/>
          <a:p>
            <a:r>
              <a:rPr lang="fa-IR" dirty="0" smtClean="0">
                <a:cs typeface="+mn-cs"/>
              </a:rPr>
              <a:t>مکتب</a:t>
            </a:r>
            <a:endParaRPr lang="en-GB" dirty="0">
              <a:cs typeface="+mn-cs"/>
            </a:endParaRPr>
          </a:p>
        </p:txBody>
      </p:sp>
      <p:sp>
        <p:nvSpPr>
          <p:cNvPr id="3" name="Content Placeholder 2"/>
          <p:cNvSpPr>
            <a:spLocks noGrp="1"/>
          </p:cNvSpPr>
          <p:nvPr>
            <p:ph idx="1"/>
          </p:nvPr>
        </p:nvSpPr>
        <p:spPr>
          <a:xfrm>
            <a:off x="179512" y="980728"/>
            <a:ext cx="8784976" cy="5760640"/>
          </a:xfrm>
        </p:spPr>
        <p:txBody>
          <a:bodyPr/>
          <a:lstStyle/>
          <a:p>
            <a:pPr marL="0" indent="0" algn="r" rtl="1">
              <a:buNone/>
            </a:pPr>
            <a:r>
              <a:rPr lang="fa-IR" dirty="0" smtClean="0">
                <a:solidFill>
                  <a:schemeClr val="tx1"/>
                </a:solidFill>
              </a:rPr>
              <a:t>مکتب عبارت است از مجموعه آراء و افکاری که دارای تاثیری است از جامعه و دارای پیروانی است در اجرا و عمل. هر مکتب دیدگاههای فلسفی خود را دارد. تفاوت در بینش و هدف باعث تعدد و تنوع مکاتب در جامعه می شود.</a:t>
            </a:r>
          </a:p>
          <a:p>
            <a:pPr marL="0" indent="0" algn="r" rtl="1">
              <a:buNone/>
            </a:pPr>
            <a:endParaRPr lang="fa-IR" dirty="0">
              <a:solidFill>
                <a:schemeClr val="tx1"/>
              </a:solidFill>
            </a:endParaRPr>
          </a:p>
          <a:p>
            <a:pPr marL="0" indent="0" algn="r" rtl="1">
              <a:buNone/>
            </a:pPr>
            <a:r>
              <a:rPr lang="fa-IR" dirty="0" smtClean="0">
                <a:solidFill>
                  <a:schemeClr val="tx1"/>
                </a:solidFill>
              </a:rPr>
              <a:t>مکتبها در امر تربیت موثرند. طرفداران یک مکتب اگر بخواهند اندیشه خود را در جامعه رواج دهند باید پست تربیت را بدست بگیرند و صاحبان اندیشه را وارد امر تربیت کنند و از آن مهمتر کتابهای درسی بنویسند.</a:t>
            </a:r>
          </a:p>
          <a:p>
            <a:pPr marL="0" indent="0" algn="r" rtl="1">
              <a:buNone/>
            </a:pPr>
            <a:endParaRPr lang="fa-IR" dirty="0">
              <a:solidFill>
                <a:schemeClr val="tx1"/>
              </a:solidFill>
            </a:endParaRPr>
          </a:p>
          <a:p>
            <a:pPr marL="0" indent="0" algn="r" rtl="1">
              <a:buNone/>
            </a:pPr>
            <a:r>
              <a:rPr lang="fa-IR" dirty="0" smtClean="0">
                <a:solidFill>
                  <a:schemeClr val="tx1"/>
                </a:solidFill>
              </a:rPr>
              <a:t>هرمکتبی یک فلسفه تربیتی را عرضه می کند که خط زیربنایی یک کشور را مشخص می کند و مدلهای مختلف تربیتی که در جهان وجود دارد به نوعی منشعب از تعدادی فلسفه مشهور تربیتی است.</a:t>
            </a:r>
          </a:p>
          <a:p>
            <a:pPr marL="0" indent="0" algn="r" rtl="1">
              <a:buNone/>
            </a:pPr>
            <a:endParaRPr lang="fa-IR" dirty="0">
              <a:solidFill>
                <a:schemeClr val="tx1"/>
              </a:solidFill>
            </a:endParaRPr>
          </a:p>
          <a:p>
            <a:pPr marL="0" indent="0" algn="r" rtl="1">
              <a:buNone/>
            </a:pPr>
            <a:r>
              <a:rPr lang="fa-IR" dirty="0" smtClean="0">
                <a:solidFill>
                  <a:schemeClr val="tx1"/>
                </a:solidFill>
              </a:rPr>
              <a:t>هدف از بررسی مکاتب فلسفی آشنایی با نکات تربیتی این مکتبهاست.</a:t>
            </a:r>
            <a:endParaRPr lang="en-GB" dirty="0">
              <a:solidFill>
                <a:schemeClr val="tx1"/>
              </a:solidFill>
            </a:endParaRPr>
          </a:p>
        </p:txBody>
      </p:sp>
    </p:spTree>
    <p:extLst>
      <p:ext uri="{BB962C8B-B14F-4D97-AF65-F5344CB8AC3E}">
        <p14:creationId xmlns:p14="http://schemas.microsoft.com/office/powerpoint/2010/main" val="218676735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29497"/>
            <a:ext cx="8568952" cy="1023239"/>
          </a:xfrm>
        </p:spPr>
        <p:txBody>
          <a:bodyPr/>
          <a:lstStyle/>
          <a:p>
            <a:r>
              <a:rPr lang="fa-IR" sz="4400" dirty="0" smtClean="0">
                <a:cs typeface="+mn-cs"/>
              </a:rPr>
              <a:t>مکتب ایده‌آلیسم (پندارگرایی یا آرمانگرایی)</a:t>
            </a:r>
            <a:endParaRPr lang="en-GB" sz="4400" dirty="0">
              <a:cs typeface="+mn-cs"/>
            </a:endParaRPr>
          </a:p>
        </p:txBody>
      </p:sp>
      <p:sp>
        <p:nvSpPr>
          <p:cNvPr id="3" name="Content Placeholder 2"/>
          <p:cNvSpPr>
            <a:spLocks noGrp="1"/>
          </p:cNvSpPr>
          <p:nvPr>
            <p:ph idx="1"/>
          </p:nvPr>
        </p:nvSpPr>
        <p:spPr>
          <a:xfrm>
            <a:off x="107504" y="1052736"/>
            <a:ext cx="8784976" cy="5805264"/>
          </a:xfrm>
        </p:spPr>
        <p:txBody>
          <a:bodyPr/>
          <a:lstStyle/>
          <a:p>
            <a:pPr marL="0" indent="0" algn="r" rtl="1">
              <a:buNone/>
            </a:pPr>
            <a:r>
              <a:rPr lang="fa-IR" dirty="0" smtClean="0">
                <a:solidFill>
                  <a:schemeClr val="tx1"/>
                </a:solidFill>
              </a:rPr>
              <a:t>قدیمی ترین مکتب فلسفی است که ریشه آن به افلاطون (شاگرد سقراط) برمی گردد. به آن مکتب «اصالت روح»، «اصالت ذهن» یا «اصالت تصور» هم می گویند. این مکتب معرفت ذهنی را مقدم بر تجربه حسی می داند و واقعیت را امری نفسانی و ذهنی (وابسته به ذهن) تلقی می کند.</a:t>
            </a:r>
          </a:p>
          <a:p>
            <a:pPr marL="0" indent="0" algn="r" rtl="1">
              <a:buNone/>
            </a:pPr>
            <a:endParaRPr lang="fa-IR" dirty="0" smtClean="0">
              <a:solidFill>
                <a:schemeClr val="tx1"/>
              </a:solidFill>
            </a:endParaRPr>
          </a:p>
          <a:p>
            <a:pPr marL="0" indent="0" algn="r" rtl="1">
              <a:buNone/>
            </a:pPr>
            <a:r>
              <a:rPr lang="fa-IR" dirty="0" smtClean="0">
                <a:solidFill>
                  <a:schemeClr val="tx1"/>
                </a:solidFill>
              </a:rPr>
              <a:t>از نظر آرمانگرایان انسان از ذهن و جسم تشکیل شده و روح(ذهن) مقدم برجسم است. آنها معتقدند که </a:t>
            </a:r>
            <a:r>
              <a:rPr lang="fa-IR" dirty="0">
                <a:solidFill>
                  <a:schemeClr val="tx1"/>
                </a:solidFill>
              </a:rPr>
              <a:t>ایده ها محصول ذهن هستند و </a:t>
            </a:r>
            <a:r>
              <a:rPr lang="fa-IR" dirty="0" smtClean="0">
                <a:solidFill>
                  <a:schemeClr val="tx1"/>
                </a:solidFill>
              </a:rPr>
              <a:t>چیزی جز ایده در ذهن انسان وجود ندارد، این ایده ها درونی و غیرقابل تغییرند. ذهن یا روح فناناپذیرند لذا ایده ها پایدار و همیشگیند.</a:t>
            </a:r>
          </a:p>
          <a:p>
            <a:pPr marL="0" indent="0" algn="r" rtl="1">
              <a:buNone/>
            </a:pPr>
            <a:endParaRPr lang="fa-IR" dirty="0" smtClean="0">
              <a:solidFill>
                <a:schemeClr val="tx1"/>
              </a:solidFill>
            </a:endParaRPr>
          </a:p>
          <a:p>
            <a:pPr marL="0" indent="0" algn="r" rtl="1">
              <a:buNone/>
            </a:pPr>
            <a:r>
              <a:rPr lang="fa-IR" dirty="0" smtClean="0">
                <a:solidFill>
                  <a:schemeClr val="tx1"/>
                </a:solidFill>
              </a:rPr>
              <a:t>این مکتب ادعا دارد که جهان روحی مهمتر از جهان مادی است که فانی و از بین رفتنیست. اما جهان روحی یا معنوی دنیای ایده ها و آرمانهایی است که واقعیت ذهن و روح را آشکار می نماید. بنابراین این مکتب برای دنیای تصورات و مفاهیم ذهنی اصالت قائل است.</a:t>
            </a:r>
            <a:endParaRPr lang="en-GB" dirty="0">
              <a:solidFill>
                <a:schemeClr val="tx1"/>
              </a:solidFill>
            </a:endParaRPr>
          </a:p>
        </p:txBody>
      </p:sp>
    </p:spTree>
    <p:extLst>
      <p:ext uri="{BB962C8B-B14F-4D97-AF65-F5344CB8AC3E}">
        <p14:creationId xmlns:p14="http://schemas.microsoft.com/office/powerpoint/2010/main" val="114385396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0"/>
            <a:ext cx="8352928" cy="764704"/>
          </a:xfrm>
        </p:spPr>
        <p:txBody>
          <a:bodyPr/>
          <a:lstStyle/>
          <a:p>
            <a:r>
              <a:rPr lang="fa-IR" sz="4800" dirty="0" smtClean="0">
                <a:latin typeface="Times New Roman" panose="02020603050405020304" pitchFamily="18" charset="0"/>
                <a:cs typeface="Times New Roman" panose="02020603050405020304" pitchFamily="18" charset="0"/>
              </a:rPr>
              <a:t>مبانی فلسفی ایده‌آلیسم</a:t>
            </a:r>
            <a:endParaRPr lang="en-GB" sz="48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0" y="548680"/>
            <a:ext cx="9144000" cy="6309320"/>
          </a:xfrm>
        </p:spPr>
        <p:txBody>
          <a:bodyPr>
            <a:noAutofit/>
          </a:bodyPr>
          <a:lstStyle/>
          <a:p>
            <a:pPr marL="457200" indent="-457200" algn="r" rtl="1">
              <a:lnSpc>
                <a:spcPct val="150000"/>
              </a:lnSpc>
              <a:buFont typeface="+mj-lt"/>
              <a:buAutoNum type="arabicPeriod"/>
            </a:pPr>
            <a:r>
              <a:rPr lang="fa-IR" sz="2200" b="1" dirty="0" smtClean="0">
                <a:solidFill>
                  <a:schemeClr val="tx1"/>
                </a:solidFill>
              </a:rPr>
              <a:t>دیدگاههای هستی شناختی ایده‌آلیسم</a:t>
            </a:r>
          </a:p>
          <a:p>
            <a:pPr marL="442913" indent="-266700" algn="r" rtl="1">
              <a:lnSpc>
                <a:spcPct val="150000"/>
              </a:lnSpc>
            </a:pPr>
            <a:r>
              <a:rPr lang="fa-IR" sz="2200" dirty="0" smtClean="0">
                <a:solidFill>
                  <a:schemeClr val="tx1"/>
                </a:solidFill>
              </a:rPr>
              <a:t>یک روح مطلق یا عالمی کبیر وجود دارد که تمام واقعیتهای دیگر از او سرچشمه میگیرند و مظاهر و مجالی از او به شمار می‌آیند</a:t>
            </a:r>
          </a:p>
          <a:p>
            <a:pPr marL="442913" indent="-266700" algn="r" rtl="1">
              <a:lnSpc>
                <a:spcPct val="150000"/>
              </a:lnSpc>
            </a:pPr>
            <a:r>
              <a:rPr lang="fa-IR" sz="2200" dirty="0" smtClean="0">
                <a:solidFill>
                  <a:schemeClr val="tx1"/>
                </a:solidFill>
              </a:rPr>
              <a:t>هرچند عالم جسمانی و جهان ماده واقعیت دارد، اما اساس عالم دیگری است که همان عالم ماورای طبیعت و فراماده است. عالم ماده که آن را حس میکنیم مظاهر یک واقعیت غیرمادی اساسی هستند</a:t>
            </a:r>
          </a:p>
          <a:p>
            <a:pPr marL="442913" indent="-266700" algn="r" rtl="1">
              <a:lnSpc>
                <a:spcPct val="150000"/>
              </a:lnSpc>
            </a:pPr>
            <a:r>
              <a:rPr lang="fa-IR" sz="2200" dirty="0" smtClean="0">
                <a:solidFill>
                  <a:schemeClr val="tx1"/>
                </a:solidFill>
              </a:rPr>
              <a:t>خصیصه جهان ماده تغییر، ناپایداری و فناست در حالیکه خصیصه عالم معنا یا حقیقی ثبات، جاودانگی و بقاست</a:t>
            </a:r>
          </a:p>
          <a:p>
            <a:pPr marL="442913" indent="-266700" algn="r" rtl="1">
              <a:lnSpc>
                <a:spcPct val="150000"/>
              </a:lnSpc>
            </a:pPr>
            <a:r>
              <a:rPr lang="fa-IR" sz="2200" dirty="0" smtClean="0">
                <a:solidFill>
                  <a:schemeClr val="tx1"/>
                </a:solidFill>
              </a:rPr>
              <a:t>در حیطه انسان شناسی، روحانیت خصیصه ذاتی و جاودانه انسان را تشکیل میدهد و ماهیت حقیقی انسان غیر مادی، روحی یا ذهنی است و جزیی است از کل عالم معنوی</a:t>
            </a:r>
          </a:p>
          <a:p>
            <a:pPr marL="442913" indent="-266700" algn="r" rtl="1"/>
            <a:r>
              <a:rPr lang="fa-IR" sz="2200" dirty="0" smtClean="0">
                <a:solidFill>
                  <a:schemeClr val="tx1"/>
                </a:solidFill>
              </a:rPr>
              <a:t>مهمترین ویژگی انسان(یعنی ذهن یا روح) قابل اندازه‌گیری یا وارسی عینی نیست</a:t>
            </a:r>
          </a:p>
          <a:p>
            <a:pPr marL="442913" indent="-266700" algn="r" rtl="1"/>
            <a:r>
              <a:rPr lang="fa-IR" sz="2200" dirty="0" smtClean="0">
                <a:solidFill>
                  <a:schemeClr val="tx1"/>
                </a:solidFill>
              </a:rPr>
              <a:t>انسان روحانیت الحدوث و البقاست (روح او قبل از جسم او خلق شده و روح اوباقی است)</a:t>
            </a:r>
            <a:endParaRPr lang="en-GB" sz="2200" dirty="0">
              <a:solidFill>
                <a:schemeClr val="tx1"/>
              </a:solidFill>
            </a:endParaRPr>
          </a:p>
        </p:txBody>
      </p:sp>
    </p:spTree>
    <p:extLst>
      <p:ext uri="{BB962C8B-B14F-4D97-AF65-F5344CB8AC3E}">
        <p14:creationId xmlns:p14="http://schemas.microsoft.com/office/powerpoint/2010/main" val="25401608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0"/>
            <a:ext cx="8280920" cy="116632"/>
          </a:xfrm>
        </p:spPr>
        <p:txBody>
          <a:bodyPr/>
          <a:lstStyle/>
          <a:p>
            <a:endParaRPr lang="en-GB" dirty="0"/>
          </a:p>
        </p:txBody>
      </p:sp>
      <p:sp>
        <p:nvSpPr>
          <p:cNvPr id="3" name="Content Placeholder 2"/>
          <p:cNvSpPr>
            <a:spLocks noGrp="1"/>
          </p:cNvSpPr>
          <p:nvPr>
            <p:ph idx="1"/>
          </p:nvPr>
        </p:nvSpPr>
        <p:spPr>
          <a:xfrm>
            <a:off x="0" y="0"/>
            <a:ext cx="9144000" cy="6858000"/>
          </a:xfrm>
        </p:spPr>
        <p:txBody>
          <a:bodyPr>
            <a:noAutofit/>
          </a:bodyPr>
          <a:lstStyle/>
          <a:p>
            <a:pPr marL="457200" indent="-457200" algn="r" rtl="1">
              <a:lnSpc>
                <a:spcPct val="150000"/>
              </a:lnSpc>
              <a:buFont typeface="+mj-lt"/>
              <a:buAutoNum type="arabicPeriod" startAt="2"/>
            </a:pPr>
            <a:r>
              <a:rPr lang="fa-IR" sz="2300" b="1" dirty="0" smtClean="0">
                <a:solidFill>
                  <a:schemeClr val="tx1"/>
                </a:solidFill>
              </a:rPr>
              <a:t>دیدگاههای معرفت شناختی ایده‌آلیسم</a:t>
            </a:r>
          </a:p>
          <a:p>
            <a:pPr marL="442913" indent="-266700" algn="r" rtl="1">
              <a:lnSpc>
                <a:spcPct val="150000"/>
              </a:lnSpc>
            </a:pPr>
            <a:r>
              <a:rPr lang="fa-IR" sz="2300" dirty="0" smtClean="0">
                <a:solidFill>
                  <a:schemeClr val="tx1"/>
                </a:solidFill>
              </a:rPr>
              <a:t>جهان حقیقی دائمی و منظم است اما جهان ماده به علت ناپایدار و بی ثبات بودن، نسخه ای درهم برهم و مغشوش از عالم فراماده است. بنابراین معرفت حسی (که موضوع آن شناخت پدیده های متغیر، مادی و جزیی است) نامطمئن و ناقص است. پس معرفت حقیقی، مطمئن و کامل معرفت عقلی است. بنابراین تقدم و اولویت با علوم و معارف نظری و انتزاعی است</a:t>
            </a:r>
          </a:p>
          <a:p>
            <a:pPr marL="442913" indent="-266700" algn="r" rtl="1">
              <a:lnSpc>
                <a:spcPct val="150000"/>
              </a:lnSpc>
            </a:pPr>
            <a:r>
              <a:rPr lang="fa-IR" sz="2300" dirty="0" smtClean="0">
                <a:solidFill>
                  <a:schemeClr val="tx1"/>
                </a:solidFill>
              </a:rPr>
              <a:t>ایده‌‌آلیستها ضمن پذیرش امکان شناخت، روش آن را عقلانی می دانند</a:t>
            </a:r>
          </a:p>
          <a:p>
            <a:pPr marL="442913" indent="-266700" algn="r" rtl="1">
              <a:lnSpc>
                <a:spcPct val="150000"/>
              </a:lnSpc>
            </a:pPr>
            <a:r>
              <a:rPr lang="fa-IR" sz="2300" dirty="0" smtClean="0">
                <a:solidFill>
                  <a:schemeClr val="tx1"/>
                </a:solidFill>
              </a:rPr>
              <a:t>با توجه به رویکرد انسان شناختی افلاطونی که:</a:t>
            </a:r>
          </a:p>
          <a:p>
            <a:pPr marL="811213" indent="-280988" algn="r" rtl="1">
              <a:buFont typeface="Courier New" panose="02070309020205020404" pitchFamily="49" charset="0"/>
              <a:buChar char="o"/>
            </a:pPr>
            <a:r>
              <a:rPr lang="fa-IR" sz="2300" dirty="0" smtClean="0">
                <a:solidFill>
                  <a:schemeClr val="tx1"/>
                </a:solidFill>
              </a:rPr>
              <a:t>انسان روحانیت الحدوث است</a:t>
            </a:r>
          </a:p>
          <a:p>
            <a:pPr marL="811213" indent="-280988" algn="r" rtl="1">
              <a:buFont typeface="Courier New" panose="02070309020205020404" pitchFamily="49" charset="0"/>
              <a:buChar char="o"/>
            </a:pPr>
            <a:r>
              <a:rPr lang="fa-IR" sz="2300" dirty="0" smtClean="0">
                <a:solidFill>
                  <a:schemeClr val="tx1"/>
                </a:solidFill>
              </a:rPr>
              <a:t>در نشئه روحانی، پیش از تولد حقایق و ایده ها و مفاهیم را می دانسته (درون ذات او حضور داشتند)</a:t>
            </a:r>
          </a:p>
          <a:p>
            <a:pPr marL="811213" indent="-280988" algn="r" rtl="1">
              <a:buFont typeface="Courier New" panose="02070309020205020404" pitchFamily="49" charset="0"/>
              <a:buChar char="o"/>
            </a:pPr>
            <a:r>
              <a:rPr lang="fa-IR" sz="2300" dirty="0" smtClean="0">
                <a:solidFill>
                  <a:schemeClr val="tx1"/>
                </a:solidFill>
              </a:rPr>
              <a:t>با ورود به عالم ماده و ضربه تولد دانستنی های خود را فراموش کرده</a:t>
            </a:r>
          </a:p>
          <a:p>
            <a:pPr marL="176213" indent="0" algn="r" rtl="1">
              <a:lnSpc>
                <a:spcPct val="150000"/>
              </a:lnSpc>
              <a:buNone/>
            </a:pPr>
            <a:r>
              <a:rPr lang="fa-IR" sz="2300" dirty="0" smtClean="0">
                <a:solidFill>
                  <a:schemeClr val="tx1"/>
                </a:solidFill>
              </a:rPr>
              <a:t>شناخت در این عالم بازشناسی</a:t>
            </a:r>
            <a:r>
              <a:rPr lang="en-GB" sz="2300" dirty="0" smtClean="0">
                <a:solidFill>
                  <a:schemeClr val="tx1"/>
                </a:solidFill>
              </a:rPr>
              <a:t> </a:t>
            </a:r>
            <a:r>
              <a:rPr lang="en-GB" sz="2300" dirty="0" smtClean="0">
                <a:solidFill>
                  <a:schemeClr val="tx1"/>
                </a:solidFill>
                <a:latin typeface="Times New Roman" panose="02020603050405020304" pitchFamily="18" charset="0"/>
                <a:cs typeface="Times New Roman" panose="02020603050405020304" pitchFamily="18" charset="0"/>
              </a:rPr>
              <a:t>Recognition </a:t>
            </a:r>
            <a:r>
              <a:rPr lang="fa-IR" sz="2300" dirty="0" smtClean="0">
                <a:solidFill>
                  <a:schemeClr val="tx1"/>
                </a:solidFill>
              </a:rPr>
              <a:t> است نه شناسایی </a:t>
            </a:r>
            <a:r>
              <a:rPr lang="en-GB" sz="2300" dirty="0" smtClean="0">
                <a:solidFill>
                  <a:schemeClr val="tx1"/>
                </a:solidFill>
                <a:latin typeface="Times New Roman" panose="02020603050405020304" pitchFamily="18" charset="0"/>
                <a:cs typeface="Times New Roman" panose="02020603050405020304" pitchFamily="18" charset="0"/>
              </a:rPr>
              <a:t>Cognition </a:t>
            </a:r>
            <a:r>
              <a:rPr lang="fa-IR" sz="2300" dirty="0" smtClean="0">
                <a:solidFill>
                  <a:schemeClr val="tx1"/>
                </a:solidFill>
              </a:rPr>
              <a:t>و یادآوری </a:t>
            </a:r>
            <a:r>
              <a:rPr lang="en-GB" sz="2300" dirty="0" smtClean="0">
                <a:solidFill>
                  <a:schemeClr val="tx1"/>
                </a:solidFill>
                <a:latin typeface="Times New Roman" panose="02020603050405020304" pitchFamily="18" charset="0"/>
                <a:cs typeface="Times New Roman" panose="02020603050405020304" pitchFamily="18" charset="0"/>
              </a:rPr>
              <a:t>Remembering</a:t>
            </a:r>
            <a:r>
              <a:rPr lang="en-GB" sz="2300" dirty="0" smtClean="0">
                <a:solidFill>
                  <a:schemeClr val="tx1"/>
                </a:solidFill>
              </a:rPr>
              <a:t> </a:t>
            </a:r>
            <a:r>
              <a:rPr lang="fa-IR" sz="2300" dirty="0" smtClean="0">
                <a:solidFill>
                  <a:schemeClr val="tx1"/>
                </a:solidFill>
              </a:rPr>
              <a:t>است نه یادگیری</a:t>
            </a:r>
            <a:r>
              <a:rPr lang="en-GB" sz="2300" dirty="0" smtClean="0">
                <a:solidFill>
                  <a:schemeClr val="tx1"/>
                </a:solidFill>
              </a:rPr>
              <a:t> </a:t>
            </a:r>
            <a:r>
              <a:rPr lang="en-GB" sz="2300" dirty="0" smtClean="0">
                <a:solidFill>
                  <a:schemeClr val="tx1"/>
                </a:solidFill>
                <a:latin typeface="Times New Roman" panose="02020603050405020304" pitchFamily="18" charset="0"/>
                <a:cs typeface="Times New Roman" panose="02020603050405020304" pitchFamily="18" charset="0"/>
              </a:rPr>
              <a:t>Learning </a:t>
            </a:r>
            <a:endParaRPr lang="en-GB" sz="23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6548609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19256" cy="188640"/>
          </a:xfrm>
        </p:spPr>
        <p:txBody>
          <a:bodyPr/>
          <a:lstStyle/>
          <a:p>
            <a:endParaRPr lang="en-GB" dirty="0"/>
          </a:p>
        </p:txBody>
      </p:sp>
      <p:sp>
        <p:nvSpPr>
          <p:cNvPr id="3" name="Content Placeholder 2"/>
          <p:cNvSpPr>
            <a:spLocks noGrp="1"/>
          </p:cNvSpPr>
          <p:nvPr>
            <p:ph idx="1"/>
          </p:nvPr>
        </p:nvSpPr>
        <p:spPr>
          <a:xfrm>
            <a:off x="457200" y="908720"/>
            <a:ext cx="8219256" cy="5217443"/>
          </a:xfrm>
        </p:spPr>
        <p:txBody>
          <a:bodyPr/>
          <a:lstStyle/>
          <a:p>
            <a:pPr marL="457200" indent="-457200" algn="r" rtl="1">
              <a:lnSpc>
                <a:spcPct val="150000"/>
              </a:lnSpc>
              <a:buFont typeface="+mj-lt"/>
              <a:buAutoNum type="arabicPeriod" startAt="3"/>
            </a:pPr>
            <a:r>
              <a:rPr lang="fa-IR" b="1" dirty="0">
                <a:solidFill>
                  <a:schemeClr val="tx1"/>
                </a:solidFill>
              </a:rPr>
              <a:t>دیدگاههای </a:t>
            </a:r>
            <a:r>
              <a:rPr lang="fa-IR" b="1" dirty="0" smtClean="0">
                <a:solidFill>
                  <a:schemeClr val="tx1"/>
                </a:solidFill>
              </a:rPr>
              <a:t>ارزش </a:t>
            </a:r>
            <a:r>
              <a:rPr lang="fa-IR" b="1" dirty="0">
                <a:solidFill>
                  <a:schemeClr val="tx1"/>
                </a:solidFill>
              </a:rPr>
              <a:t>شناختی ایده‌آلیسم</a:t>
            </a:r>
          </a:p>
          <a:p>
            <a:pPr algn="r" rtl="1">
              <a:lnSpc>
                <a:spcPct val="150000"/>
              </a:lnSpc>
            </a:pPr>
            <a:r>
              <a:rPr lang="fa-IR" dirty="0" smtClean="0">
                <a:solidFill>
                  <a:schemeClr val="tx1"/>
                </a:solidFill>
              </a:rPr>
              <a:t>ارزشها در ساختار جهان و در ذات اشیاء، پدیده ها و امور وجود دارند. پس انسانها ارزشها را خلق نمی کنند بلکه آنها را کشف می کنند. </a:t>
            </a:r>
          </a:p>
          <a:p>
            <a:pPr algn="r" rtl="1">
              <a:lnSpc>
                <a:spcPct val="150000"/>
              </a:lnSpc>
            </a:pPr>
            <a:r>
              <a:rPr lang="fa-IR" dirty="0" smtClean="0">
                <a:solidFill>
                  <a:schemeClr val="tx1"/>
                </a:solidFill>
              </a:rPr>
              <a:t>ارزشها مطلق، ابدی، لایتغیر و کلی هستند</a:t>
            </a:r>
          </a:p>
          <a:p>
            <a:pPr algn="r" rtl="1">
              <a:lnSpc>
                <a:spcPct val="150000"/>
              </a:lnSpc>
            </a:pPr>
            <a:r>
              <a:rPr lang="fa-IR" dirty="0" smtClean="0">
                <a:solidFill>
                  <a:schemeClr val="tx1"/>
                </a:solidFill>
              </a:rPr>
              <a:t>ارزشها شامل ارزش عقلانی،  ارزشهای اخلاقی و ارزشهای زیباشناختی هستند (حقیقت، خوبی یا خیر و زیبایی)</a:t>
            </a:r>
          </a:p>
          <a:p>
            <a:pPr algn="r" rtl="1">
              <a:lnSpc>
                <a:spcPct val="150000"/>
              </a:lnSpc>
            </a:pPr>
            <a:r>
              <a:rPr lang="fa-IR" dirty="0" smtClean="0">
                <a:solidFill>
                  <a:schemeClr val="tx1"/>
                </a:solidFill>
              </a:rPr>
              <a:t>بالاترین مرتبه ارزشها ارزشهای اخلاقی هستند</a:t>
            </a:r>
            <a:endParaRPr lang="en-GB" dirty="0">
              <a:solidFill>
                <a:schemeClr val="tx1"/>
              </a:solidFill>
            </a:endParaRPr>
          </a:p>
        </p:txBody>
      </p:sp>
    </p:spTree>
    <p:extLst>
      <p:ext uri="{BB962C8B-B14F-4D97-AF65-F5344CB8AC3E}">
        <p14:creationId xmlns:p14="http://schemas.microsoft.com/office/powerpoint/2010/main" val="140313596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0"/>
            <a:ext cx="8291264" cy="1196752"/>
          </a:xfrm>
        </p:spPr>
        <p:txBody>
          <a:bodyPr/>
          <a:lstStyle/>
          <a:p>
            <a:r>
              <a:rPr lang="fa-IR" sz="4400" dirty="0" smtClean="0">
                <a:cs typeface="+mn-cs"/>
              </a:rPr>
              <a:t>آرای تربیتی ایده‌آلیسم</a:t>
            </a:r>
            <a:endParaRPr lang="en-GB" sz="4400" dirty="0">
              <a:cs typeface="+mn-cs"/>
            </a:endParaRPr>
          </a:p>
        </p:txBody>
      </p:sp>
      <p:sp>
        <p:nvSpPr>
          <p:cNvPr id="3" name="Content Placeholder 2"/>
          <p:cNvSpPr>
            <a:spLocks noGrp="1"/>
          </p:cNvSpPr>
          <p:nvPr>
            <p:ph idx="1"/>
          </p:nvPr>
        </p:nvSpPr>
        <p:spPr>
          <a:xfrm>
            <a:off x="457200" y="1628800"/>
            <a:ext cx="8363272" cy="4968552"/>
          </a:xfrm>
        </p:spPr>
        <p:txBody>
          <a:bodyPr/>
          <a:lstStyle/>
          <a:p>
            <a:pPr marL="457200" indent="-457200" algn="r" rtl="1">
              <a:lnSpc>
                <a:spcPct val="150000"/>
              </a:lnSpc>
              <a:buFont typeface="+mj-lt"/>
              <a:buAutoNum type="arabicParenR"/>
            </a:pPr>
            <a:r>
              <a:rPr lang="fa-IR" b="1" dirty="0" smtClean="0">
                <a:solidFill>
                  <a:schemeClr val="tx1"/>
                </a:solidFill>
              </a:rPr>
              <a:t>هدفهای تربیتی (برگرفته از هستی شناسی و ارزش شناسی):</a:t>
            </a:r>
            <a:endParaRPr lang="en-GB" b="1" dirty="0" smtClean="0">
              <a:solidFill>
                <a:schemeClr val="tx1"/>
              </a:solidFill>
            </a:endParaRPr>
          </a:p>
          <a:p>
            <a:pPr marL="530225" indent="-265113" algn="r" rtl="1">
              <a:lnSpc>
                <a:spcPct val="150000"/>
              </a:lnSpc>
              <a:buFont typeface="Wingdings" panose="05000000000000000000" pitchFamily="2" charset="2"/>
              <a:buChar char="§"/>
            </a:pPr>
            <a:r>
              <a:rPr lang="fa-IR" dirty="0" smtClean="0">
                <a:solidFill>
                  <a:schemeClr val="tx1"/>
                </a:solidFill>
              </a:rPr>
              <a:t>پرورش عقل و اندیشه دانش آموز</a:t>
            </a:r>
          </a:p>
          <a:p>
            <a:pPr marL="530225" indent="-265113" algn="r" rtl="1">
              <a:lnSpc>
                <a:spcPct val="150000"/>
              </a:lnSpc>
              <a:buFont typeface="Wingdings" panose="05000000000000000000" pitchFamily="2" charset="2"/>
              <a:buChar char="§"/>
            </a:pPr>
            <a:r>
              <a:rPr lang="fa-IR" dirty="0" smtClean="0">
                <a:solidFill>
                  <a:schemeClr val="tx1"/>
                </a:solidFill>
              </a:rPr>
              <a:t>شکوفایی و تحقق ماهیت ذاتی و درونی فرد (خودشکوفایی و خودآگاهی)</a:t>
            </a:r>
          </a:p>
          <a:p>
            <a:pPr marL="530225" indent="-265113" algn="r" rtl="1">
              <a:lnSpc>
                <a:spcPct val="150000"/>
              </a:lnSpc>
              <a:buFont typeface="Wingdings" panose="05000000000000000000" pitchFamily="2" charset="2"/>
              <a:buChar char="§"/>
            </a:pPr>
            <a:r>
              <a:rPr lang="fa-IR" dirty="0" smtClean="0">
                <a:solidFill>
                  <a:schemeClr val="tx1"/>
                </a:solidFill>
              </a:rPr>
              <a:t>ایجاد محیط معنوی و روحانی جهت توسعه روانی، اخلاقی و معنوی فرد</a:t>
            </a:r>
          </a:p>
          <a:p>
            <a:pPr marL="530225" indent="-265113" algn="r" rtl="1">
              <a:lnSpc>
                <a:spcPct val="150000"/>
              </a:lnSpc>
              <a:buFont typeface="Wingdings" panose="05000000000000000000" pitchFamily="2" charset="2"/>
              <a:buChar char="§"/>
            </a:pPr>
            <a:r>
              <a:rPr lang="fa-IR" dirty="0" smtClean="0">
                <a:solidFill>
                  <a:schemeClr val="tx1"/>
                </a:solidFill>
              </a:rPr>
              <a:t>رشد منش اخلاقی متناسب با ارزشها و هنجارهای فرازمانی و فرامکانی یا ترغیب به حقیقت جویی، گرایش به خیر و نیکی و زیبایی</a:t>
            </a:r>
          </a:p>
        </p:txBody>
      </p:sp>
    </p:spTree>
    <p:extLst>
      <p:ext uri="{BB962C8B-B14F-4D97-AF65-F5344CB8AC3E}">
        <p14:creationId xmlns:p14="http://schemas.microsoft.com/office/powerpoint/2010/main" val="378333659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0"/>
            <a:ext cx="8147248" cy="188640"/>
          </a:xfrm>
        </p:spPr>
        <p:txBody>
          <a:bodyPr/>
          <a:lstStyle/>
          <a:p>
            <a:endParaRPr lang="en-GB" dirty="0"/>
          </a:p>
        </p:txBody>
      </p:sp>
      <p:sp>
        <p:nvSpPr>
          <p:cNvPr id="3" name="Content Placeholder 2"/>
          <p:cNvSpPr>
            <a:spLocks noGrp="1"/>
          </p:cNvSpPr>
          <p:nvPr>
            <p:ph idx="1"/>
          </p:nvPr>
        </p:nvSpPr>
        <p:spPr>
          <a:xfrm>
            <a:off x="179512" y="548680"/>
            <a:ext cx="8856984" cy="5976664"/>
          </a:xfrm>
        </p:spPr>
        <p:txBody>
          <a:bodyPr>
            <a:normAutofit/>
          </a:bodyPr>
          <a:lstStyle/>
          <a:p>
            <a:pPr marL="457200" indent="-457200" algn="r" rtl="1">
              <a:lnSpc>
                <a:spcPct val="150000"/>
              </a:lnSpc>
              <a:buFont typeface="+mj-lt"/>
              <a:buAutoNum type="arabicParenR" startAt="2"/>
            </a:pPr>
            <a:r>
              <a:rPr lang="fa-IR" b="1" dirty="0">
                <a:solidFill>
                  <a:schemeClr val="tx1"/>
                </a:solidFill>
              </a:rPr>
              <a:t>برنامه درسی</a:t>
            </a:r>
            <a:r>
              <a:rPr lang="fa-IR" b="1" dirty="0" smtClean="0">
                <a:solidFill>
                  <a:schemeClr val="tx1"/>
                </a:solidFill>
              </a:rPr>
              <a:t>:</a:t>
            </a:r>
          </a:p>
          <a:p>
            <a:pPr marL="442913" indent="-266700" algn="r" rtl="1">
              <a:lnSpc>
                <a:spcPct val="150000"/>
              </a:lnSpc>
              <a:buFont typeface="Wingdings" panose="05000000000000000000" pitchFamily="2" charset="2"/>
              <a:buChar char="§"/>
            </a:pPr>
            <a:r>
              <a:rPr lang="fa-IR" dirty="0" smtClean="0">
                <a:solidFill>
                  <a:schemeClr val="tx1"/>
                </a:solidFill>
              </a:rPr>
              <a:t>برنامه درسی متشکل از تعدادی موضوعات یا علوم تخصصی جداگانه و مجزاست</a:t>
            </a:r>
          </a:p>
          <a:p>
            <a:pPr marL="442913" indent="-266700" algn="r" rtl="1">
              <a:lnSpc>
                <a:spcPct val="150000"/>
              </a:lnSpc>
              <a:buFont typeface="Wingdings" panose="05000000000000000000" pitchFamily="2" charset="2"/>
              <a:buChar char="§"/>
            </a:pPr>
            <a:r>
              <a:rPr lang="fa-IR" dirty="0" smtClean="0">
                <a:solidFill>
                  <a:schemeClr val="tx1"/>
                </a:solidFill>
              </a:rPr>
              <a:t>این علوم دارای سلسله مراتب هستند که راس آنها معارف کلی مانند فلسفه و الهیات است</a:t>
            </a:r>
          </a:p>
          <a:p>
            <a:pPr marL="442913" indent="-266700" algn="r" rtl="1">
              <a:lnSpc>
                <a:spcPct val="150000"/>
              </a:lnSpc>
              <a:buFont typeface="Wingdings" panose="05000000000000000000" pitchFamily="2" charset="2"/>
              <a:buChar char="§"/>
            </a:pPr>
            <a:r>
              <a:rPr lang="fa-IR" dirty="0" smtClean="0">
                <a:solidFill>
                  <a:schemeClr val="tx1"/>
                </a:solidFill>
              </a:rPr>
              <a:t>هرچند برنامه درسی از رشته های جداگانه و متمایز تشکیل می شوند اما متناسب با مبانی هستی شناسی و معرفت شناسی ایده‌آلیستها معتقدند که برنامه درسی در کلیت خود باید تجلی کامل از روح مطلق باشد و در مجموع دیدگاهی منظم، منسجم وهماهنگ در فرد ایجاد کند </a:t>
            </a:r>
          </a:p>
          <a:p>
            <a:pPr marL="442913" indent="-266700" algn="r" rtl="1">
              <a:lnSpc>
                <a:spcPct val="150000"/>
              </a:lnSpc>
              <a:buFont typeface="Wingdings" panose="05000000000000000000" pitchFamily="2" charset="2"/>
              <a:buChar char="§"/>
            </a:pPr>
            <a:r>
              <a:rPr lang="fa-IR" dirty="0" smtClean="0">
                <a:solidFill>
                  <a:schemeClr val="tx1"/>
                </a:solidFill>
              </a:rPr>
              <a:t>تاکید بر علوم نظری و انتزاعی است مانند ریاضیات</a:t>
            </a:r>
          </a:p>
          <a:p>
            <a:pPr marL="176213" indent="0" algn="r" rtl="1">
              <a:lnSpc>
                <a:spcPct val="150000"/>
              </a:lnSpc>
              <a:buNone/>
            </a:pPr>
            <a:r>
              <a:rPr lang="fa-IR" dirty="0" smtClean="0">
                <a:solidFill>
                  <a:schemeClr val="tx1"/>
                </a:solidFill>
              </a:rPr>
              <a:t> </a:t>
            </a:r>
          </a:p>
          <a:p>
            <a:pPr marL="442913" indent="-266700" algn="r" rtl="1">
              <a:lnSpc>
                <a:spcPct val="150000"/>
              </a:lnSpc>
              <a:buFont typeface="Wingdings" panose="05000000000000000000" pitchFamily="2" charset="2"/>
              <a:buChar char="§"/>
            </a:pPr>
            <a:endParaRPr lang="fa-IR" dirty="0" smtClean="0">
              <a:solidFill>
                <a:schemeClr val="tx1"/>
              </a:solidFill>
            </a:endParaRPr>
          </a:p>
          <a:p>
            <a:pPr marL="442913" indent="-266700" algn="r" rtl="1">
              <a:lnSpc>
                <a:spcPct val="150000"/>
              </a:lnSpc>
              <a:buFont typeface="Wingdings" panose="05000000000000000000" pitchFamily="2" charset="2"/>
              <a:buChar char="§"/>
            </a:pPr>
            <a:endParaRPr lang="fa-IR" dirty="0">
              <a:solidFill>
                <a:schemeClr val="tx1"/>
              </a:solidFill>
            </a:endParaRPr>
          </a:p>
          <a:p>
            <a:endParaRPr lang="en-GB" dirty="0"/>
          </a:p>
        </p:txBody>
      </p:sp>
    </p:spTree>
    <p:extLst>
      <p:ext uri="{BB962C8B-B14F-4D97-AF65-F5344CB8AC3E}">
        <p14:creationId xmlns:p14="http://schemas.microsoft.com/office/powerpoint/2010/main" val="401674413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0"/>
            <a:ext cx="8291264" cy="188640"/>
          </a:xfrm>
        </p:spPr>
        <p:txBody>
          <a:bodyPr/>
          <a:lstStyle/>
          <a:p>
            <a:endParaRPr lang="en-GB" dirty="0"/>
          </a:p>
        </p:txBody>
      </p:sp>
      <p:sp>
        <p:nvSpPr>
          <p:cNvPr id="3" name="Content Placeholder 2"/>
          <p:cNvSpPr>
            <a:spLocks noGrp="1"/>
          </p:cNvSpPr>
          <p:nvPr>
            <p:ph idx="1"/>
          </p:nvPr>
        </p:nvSpPr>
        <p:spPr>
          <a:xfrm>
            <a:off x="179512" y="116632"/>
            <a:ext cx="8712968" cy="6624736"/>
          </a:xfrm>
        </p:spPr>
        <p:txBody>
          <a:bodyPr/>
          <a:lstStyle/>
          <a:p>
            <a:pPr marL="457200" indent="-457200" algn="r" rtl="1">
              <a:lnSpc>
                <a:spcPct val="150000"/>
              </a:lnSpc>
              <a:buFont typeface="+mj-lt"/>
              <a:buAutoNum type="arabicParenR" startAt="3"/>
            </a:pPr>
            <a:r>
              <a:rPr lang="fa-IR" b="1" dirty="0">
                <a:solidFill>
                  <a:schemeClr val="tx1"/>
                </a:solidFill>
              </a:rPr>
              <a:t>نقش مربی</a:t>
            </a:r>
            <a:r>
              <a:rPr lang="fa-IR" b="1" dirty="0" smtClean="0">
                <a:solidFill>
                  <a:schemeClr val="tx1"/>
                </a:solidFill>
              </a:rPr>
              <a:t>:</a:t>
            </a:r>
          </a:p>
          <a:p>
            <a:pPr marL="442913" indent="-266700" algn="r" rtl="1">
              <a:lnSpc>
                <a:spcPct val="150000"/>
              </a:lnSpc>
              <a:buFont typeface="Wingdings" panose="05000000000000000000" pitchFamily="2" charset="2"/>
              <a:buChar char="§"/>
            </a:pPr>
            <a:r>
              <a:rPr lang="fa-IR" dirty="0" smtClean="0">
                <a:solidFill>
                  <a:schemeClr val="tx1"/>
                </a:solidFill>
              </a:rPr>
              <a:t>معلم نقش اساسی و محوری در تربیت دارد به طوریکه تربیت در این مکتب معلم محور است</a:t>
            </a:r>
          </a:p>
          <a:p>
            <a:pPr marL="442913" indent="-266700" algn="r" rtl="1">
              <a:lnSpc>
                <a:spcPct val="150000"/>
              </a:lnSpc>
              <a:buFont typeface="Wingdings" panose="05000000000000000000" pitchFamily="2" charset="2"/>
              <a:buChar char="§"/>
            </a:pPr>
            <a:r>
              <a:rPr lang="fa-IR" dirty="0" smtClean="0">
                <a:solidFill>
                  <a:schemeClr val="tx1"/>
                </a:solidFill>
              </a:rPr>
              <a:t> معلم باید خود یک شخصیت آرمانی و الگویی (نماد معنوی) برای دانش آموزان داشته باشد و مظهر کاملی از ارزشها باشد</a:t>
            </a:r>
          </a:p>
          <a:p>
            <a:pPr marL="442913" indent="-266700" algn="r" rtl="1">
              <a:lnSpc>
                <a:spcPct val="150000"/>
              </a:lnSpc>
              <a:buFont typeface="Wingdings" panose="05000000000000000000" pitchFamily="2" charset="2"/>
              <a:buChar char="§"/>
            </a:pPr>
            <a:r>
              <a:rPr lang="fa-IR" dirty="0" smtClean="0">
                <a:solidFill>
                  <a:schemeClr val="tx1"/>
                </a:solidFill>
              </a:rPr>
              <a:t>ایده‌آلیسم معلم را مرشد و راهنمایی که متربی را از تاریکی جهل به روشنایی هدایت می کند، می داند</a:t>
            </a:r>
          </a:p>
          <a:p>
            <a:pPr marL="442913" indent="-266700" algn="r" rtl="1">
              <a:lnSpc>
                <a:spcPct val="150000"/>
              </a:lnSpc>
              <a:buFont typeface="Wingdings" panose="05000000000000000000" pitchFamily="2" charset="2"/>
              <a:buChar char="§"/>
            </a:pPr>
            <a:r>
              <a:rPr lang="fa-IR" dirty="0" smtClean="0">
                <a:solidFill>
                  <a:schemeClr val="tx1"/>
                </a:solidFill>
              </a:rPr>
              <a:t>معلم باید در فرآیندهای یادگیری صاحب نظر بوده و تخصص را با اشتیاق درآمیزد و علاقع به یادگیری را در دانش آموز ایجاد کند</a:t>
            </a:r>
          </a:p>
          <a:p>
            <a:pPr marL="442913" indent="-266700" algn="r" rtl="1">
              <a:lnSpc>
                <a:spcPct val="150000"/>
              </a:lnSpc>
              <a:buFont typeface="Wingdings" panose="05000000000000000000" pitchFamily="2" charset="2"/>
              <a:buChar char="§"/>
            </a:pPr>
            <a:r>
              <a:rPr lang="fa-IR" dirty="0" smtClean="0">
                <a:solidFill>
                  <a:schemeClr val="tx1"/>
                </a:solidFill>
              </a:rPr>
              <a:t>معلم باید اهمیت اخلاقی تدریس را در هدف آن که به کمال رساندن انسانهاست بداند</a:t>
            </a:r>
          </a:p>
          <a:p>
            <a:pPr marL="442913" indent="-266700" algn="r" rtl="1">
              <a:lnSpc>
                <a:spcPct val="150000"/>
              </a:lnSpc>
              <a:buFont typeface="Wingdings" panose="05000000000000000000" pitchFamily="2" charset="2"/>
              <a:buChar char="§"/>
            </a:pPr>
            <a:endParaRPr lang="fa-IR" dirty="0">
              <a:solidFill>
                <a:schemeClr val="tx1"/>
              </a:solidFill>
            </a:endParaRPr>
          </a:p>
          <a:p>
            <a:endParaRPr lang="en-GB" dirty="0"/>
          </a:p>
        </p:txBody>
      </p:sp>
    </p:spTree>
    <p:extLst>
      <p:ext uri="{BB962C8B-B14F-4D97-AF65-F5344CB8AC3E}">
        <p14:creationId xmlns:p14="http://schemas.microsoft.com/office/powerpoint/2010/main" val="398612177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19256" cy="260648"/>
          </a:xfrm>
        </p:spPr>
        <p:txBody>
          <a:bodyPr/>
          <a:lstStyle/>
          <a:p>
            <a:endParaRPr lang="en-GB" dirty="0"/>
          </a:p>
        </p:txBody>
      </p:sp>
      <p:sp>
        <p:nvSpPr>
          <p:cNvPr id="3" name="Content Placeholder 2"/>
          <p:cNvSpPr>
            <a:spLocks noGrp="1"/>
          </p:cNvSpPr>
          <p:nvPr>
            <p:ph idx="1"/>
          </p:nvPr>
        </p:nvSpPr>
        <p:spPr>
          <a:xfrm>
            <a:off x="251520" y="188640"/>
            <a:ext cx="8640960" cy="6669360"/>
          </a:xfrm>
        </p:spPr>
        <p:txBody>
          <a:bodyPr/>
          <a:lstStyle/>
          <a:p>
            <a:pPr marL="457200" indent="-457200" algn="r" rtl="1">
              <a:lnSpc>
                <a:spcPct val="150000"/>
              </a:lnSpc>
              <a:buFont typeface="+mj-lt"/>
              <a:buAutoNum type="arabicParenR" startAt="4"/>
            </a:pPr>
            <a:r>
              <a:rPr lang="fa-IR" b="1" dirty="0">
                <a:solidFill>
                  <a:schemeClr val="tx1"/>
                </a:solidFill>
              </a:rPr>
              <a:t>روش تدریس (برگرفته از معرفت شناسی</a:t>
            </a:r>
            <a:r>
              <a:rPr lang="fa-IR" b="1" dirty="0" smtClean="0">
                <a:solidFill>
                  <a:schemeClr val="tx1"/>
                </a:solidFill>
              </a:rPr>
              <a:t>):</a:t>
            </a:r>
          </a:p>
          <a:p>
            <a:pPr marL="442913" indent="-266700" algn="r" rtl="1">
              <a:lnSpc>
                <a:spcPct val="150000"/>
              </a:lnSpc>
              <a:buFont typeface="Wingdings" panose="05000000000000000000" pitchFamily="2" charset="2"/>
              <a:buChar char="§"/>
            </a:pPr>
            <a:r>
              <a:rPr lang="fa-IR" dirty="0" smtClean="0">
                <a:solidFill>
                  <a:schemeClr val="tx1"/>
                </a:solidFill>
              </a:rPr>
              <a:t>از یک روش خاص استفاده نمی کنند، از روشهای متعددی بر اساس اهداف تربیتی بهره میگیرند</a:t>
            </a:r>
          </a:p>
          <a:p>
            <a:pPr marL="442913" indent="-266700" algn="r" rtl="1">
              <a:lnSpc>
                <a:spcPct val="150000"/>
              </a:lnSpc>
              <a:buFont typeface="Wingdings" panose="05000000000000000000" pitchFamily="2" charset="2"/>
              <a:buChar char="§"/>
            </a:pPr>
            <a:r>
              <a:rPr lang="fa-IR" dirty="0" smtClean="0">
                <a:solidFill>
                  <a:schemeClr val="tx1"/>
                </a:solidFill>
              </a:rPr>
              <a:t>روشهای تدریس با ذهن و انتزاعات سروکار دارد و موجبات رشد ذهنی فرد را فراهم میکند</a:t>
            </a:r>
          </a:p>
          <a:p>
            <a:pPr marL="442913" indent="-266700" algn="r" rtl="1">
              <a:lnSpc>
                <a:spcPct val="150000"/>
              </a:lnSpc>
              <a:buFont typeface="Wingdings" panose="05000000000000000000" pitchFamily="2" charset="2"/>
              <a:buChar char="§"/>
            </a:pPr>
            <a:r>
              <a:rPr lang="fa-IR" dirty="0" smtClean="0">
                <a:solidFill>
                  <a:schemeClr val="tx1"/>
                </a:solidFill>
              </a:rPr>
              <a:t>با توجه به نقش محوری معلم روشهایی استفاده می شود که در آن معلم نقش بالایی داشته باشد</a:t>
            </a:r>
          </a:p>
          <a:p>
            <a:pPr marL="442913" indent="-266700" algn="r" rtl="1">
              <a:lnSpc>
                <a:spcPct val="150000"/>
              </a:lnSpc>
              <a:buFont typeface="Wingdings" panose="05000000000000000000" pitchFamily="2" charset="2"/>
              <a:buChar char="§"/>
            </a:pPr>
            <a:r>
              <a:rPr lang="fa-IR" dirty="0" smtClean="0">
                <a:solidFill>
                  <a:schemeClr val="tx1"/>
                </a:solidFill>
              </a:rPr>
              <a:t>روشها تاکید زیاد بر علایق و رغبتهای درونی و ذاتی فرد دارد</a:t>
            </a:r>
          </a:p>
          <a:p>
            <a:pPr marL="442913" indent="-266700" algn="r" rtl="1">
              <a:lnSpc>
                <a:spcPct val="150000"/>
              </a:lnSpc>
              <a:buFont typeface="Wingdings" panose="05000000000000000000" pitchFamily="2" charset="2"/>
              <a:buChar char="§"/>
            </a:pPr>
            <a:r>
              <a:rPr lang="fa-IR" dirty="0" smtClean="0">
                <a:solidFill>
                  <a:schemeClr val="tx1"/>
                </a:solidFill>
              </a:rPr>
              <a:t>به این علت که یادگیری از سنخ بازشناسی است روشها به دانش آموز کمک می کند که به خودکاوی درون نگرانه و بررسی محتویات ذهنی خویش بپردازد</a:t>
            </a:r>
          </a:p>
          <a:p>
            <a:pPr marL="442913" indent="-266700" algn="r" rtl="1">
              <a:lnSpc>
                <a:spcPct val="150000"/>
              </a:lnSpc>
              <a:buFont typeface="Wingdings" panose="05000000000000000000" pitchFamily="2" charset="2"/>
              <a:buChar char="§"/>
            </a:pPr>
            <a:r>
              <a:rPr lang="fa-IR" dirty="0" smtClean="0">
                <a:solidFill>
                  <a:schemeClr val="tx1"/>
                </a:solidFill>
              </a:rPr>
              <a:t>این روشها شامل روش دیالکتیک، سخنرانی و مباحثه می شوند</a:t>
            </a:r>
          </a:p>
          <a:p>
            <a:pPr marL="442913" indent="-266700" algn="r" rtl="1">
              <a:lnSpc>
                <a:spcPct val="150000"/>
              </a:lnSpc>
              <a:buFont typeface="Wingdings" panose="05000000000000000000" pitchFamily="2" charset="2"/>
              <a:buChar char="§"/>
            </a:pPr>
            <a:endParaRPr lang="fa-IR" dirty="0" smtClean="0">
              <a:solidFill>
                <a:schemeClr val="tx1"/>
              </a:solidFill>
            </a:endParaRPr>
          </a:p>
          <a:p>
            <a:pPr marL="442913" indent="-266700" algn="r" rtl="1">
              <a:lnSpc>
                <a:spcPct val="150000"/>
              </a:lnSpc>
              <a:buFont typeface="Wingdings" panose="05000000000000000000" pitchFamily="2" charset="2"/>
              <a:buChar char="§"/>
            </a:pPr>
            <a:endParaRPr lang="en-GB" dirty="0">
              <a:solidFill>
                <a:schemeClr val="tx1"/>
              </a:solidFill>
            </a:endParaRPr>
          </a:p>
          <a:p>
            <a:pPr>
              <a:lnSpc>
                <a:spcPct val="150000"/>
              </a:lnSpc>
            </a:pPr>
            <a:endParaRPr lang="en-GB" dirty="0"/>
          </a:p>
        </p:txBody>
      </p:sp>
    </p:spTree>
    <p:extLst>
      <p:ext uri="{BB962C8B-B14F-4D97-AF65-F5344CB8AC3E}">
        <p14:creationId xmlns:p14="http://schemas.microsoft.com/office/powerpoint/2010/main" val="74844206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19256" cy="116632"/>
          </a:xfrm>
        </p:spPr>
        <p:txBody>
          <a:bodyPr/>
          <a:lstStyle/>
          <a:p>
            <a:endParaRPr lang="en-GB" dirty="0"/>
          </a:p>
        </p:txBody>
      </p:sp>
      <p:sp>
        <p:nvSpPr>
          <p:cNvPr id="3" name="Content Placeholder 2"/>
          <p:cNvSpPr>
            <a:spLocks noGrp="1"/>
          </p:cNvSpPr>
          <p:nvPr>
            <p:ph idx="1"/>
          </p:nvPr>
        </p:nvSpPr>
        <p:spPr>
          <a:xfrm>
            <a:off x="107504" y="0"/>
            <a:ext cx="8856984" cy="6669360"/>
          </a:xfrm>
        </p:spPr>
        <p:txBody>
          <a:bodyPr>
            <a:noAutofit/>
          </a:bodyPr>
          <a:lstStyle/>
          <a:p>
            <a:pPr algn="r" rtl="1">
              <a:lnSpc>
                <a:spcPct val="150000"/>
              </a:lnSpc>
              <a:buFont typeface="Courier New" panose="02070309020205020404" pitchFamily="49" charset="0"/>
              <a:buChar char="o"/>
            </a:pPr>
            <a:r>
              <a:rPr lang="fa-IR" sz="2300" dirty="0" smtClean="0">
                <a:solidFill>
                  <a:schemeClr val="tx1"/>
                </a:solidFill>
              </a:rPr>
              <a:t>روش دیالکتیک (پرسش و پاسخ یا گفت و شنود سقراطی)</a:t>
            </a:r>
          </a:p>
          <a:p>
            <a:pPr marL="0" indent="0" algn="r" rtl="1">
              <a:lnSpc>
                <a:spcPct val="150000"/>
              </a:lnSpc>
              <a:buNone/>
            </a:pPr>
            <a:r>
              <a:rPr lang="fa-IR" sz="2300" dirty="0" smtClean="0">
                <a:solidFill>
                  <a:schemeClr val="tx1"/>
                </a:solidFill>
              </a:rPr>
              <a:t>سقراط از این روش برای برانگیختن افراد به سوال و ایجاد تردید و هدایت به پاسخ صحیح استفاده می کرد. افلاطون از آن برای کشاندن افراد از جهان ماده به جهان ایده ها بهره می‌برد.</a:t>
            </a:r>
          </a:p>
          <a:p>
            <a:pPr marL="0" indent="0" algn="r" rtl="1">
              <a:lnSpc>
                <a:spcPct val="150000"/>
              </a:lnSpc>
              <a:buNone/>
            </a:pPr>
            <a:r>
              <a:rPr lang="fa-IR" sz="2300" dirty="0" smtClean="0">
                <a:solidFill>
                  <a:schemeClr val="tx1"/>
                </a:solidFill>
              </a:rPr>
              <a:t>هدف این روش پرداختن به ذهن، تفکر و انتزاعیات است. این روش مهمترین روش تدریس در این مکتب است.</a:t>
            </a:r>
          </a:p>
          <a:p>
            <a:pPr algn="r" rtl="1">
              <a:lnSpc>
                <a:spcPct val="150000"/>
              </a:lnSpc>
              <a:buFont typeface="Courier New" panose="02070309020205020404" pitchFamily="49" charset="0"/>
              <a:buChar char="o"/>
            </a:pPr>
            <a:r>
              <a:rPr lang="fa-IR" sz="2300" dirty="0" smtClean="0">
                <a:solidFill>
                  <a:schemeClr val="tx1"/>
                </a:solidFill>
              </a:rPr>
              <a:t>روش سخنرانی (خطابه)</a:t>
            </a:r>
          </a:p>
          <a:p>
            <a:pPr marL="0" indent="0" algn="r" rtl="1">
              <a:lnSpc>
                <a:spcPct val="150000"/>
              </a:lnSpc>
              <a:buNone/>
            </a:pPr>
            <a:r>
              <a:rPr lang="fa-IR" sz="2300" dirty="0" smtClean="0">
                <a:solidFill>
                  <a:schemeClr val="tx1"/>
                </a:solidFill>
              </a:rPr>
              <a:t>بهترین روش پرداختن به مسائل ذهنی و ایده ها (که به جهان خارج ارتباطی ندارند) روش سخنرانی است</a:t>
            </a:r>
          </a:p>
          <a:p>
            <a:pPr algn="r" rtl="1">
              <a:lnSpc>
                <a:spcPct val="150000"/>
              </a:lnSpc>
              <a:buFont typeface="Courier New" panose="02070309020205020404" pitchFamily="49" charset="0"/>
              <a:buChar char="o"/>
            </a:pPr>
            <a:r>
              <a:rPr lang="fa-IR" sz="2300" dirty="0" smtClean="0">
                <a:solidFill>
                  <a:schemeClr val="tx1"/>
                </a:solidFill>
              </a:rPr>
              <a:t>روش مباحثه</a:t>
            </a:r>
          </a:p>
          <a:p>
            <a:pPr marL="0" indent="0" algn="r" rtl="1">
              <a:lnSpc>
                <a:spcPct val="150000"/>
              </a:lnSpc>
              <a:buNone/>
            </a:pPr>
            <a:r>
              <a:rPr lang="fa-IR" sz="2300" dirty="0" smtClean="0">
                <a:solidFill>
                  <a:schemeClr val="tx1"/>
                </a:solidFill>
              </a:rPr>
              <a:t>یک روش فعال دوطرفه است که موجبات رشد ذهنی متربی را فراهم می آورد. از آنجاییکه در این روش ایده های متعدد مطرح می شود، این وش یادگیرنده را از جنبه های عینی موضوعات به جنبه های ذهنی آنها هدایت می کند</a:t>
            </a:r>
          </a:p>
          <a:p>
            <a:pPr marL="0" indent="0" algn="r" rtl="1">
              <a:lnSpc>
                <a:spcPct val="150000"/>
              </a:lnSpc>
              <a:buNone/>
            </a:pPr>
            <a:endParaRPr lang="en-GB" sz="2300" dirty="0">
              <a:solidFill>
                <a:schemeClr val="tx1"/>
              </a:solidFill>
            </a:endParaRPr>
          </a:p>
        </p:txBody>
      </p:sp>
    </p:spTree>
    <p:extLst>
      <p:ext uri="{BB962C8B-B14F-4D97-AF65-F5344CB8AC3E}">
        <p14:creationId xmlns:p14="http://schemas.microsoft.com/office/powerpoint/2010/main" val="3349439944"/>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19256" cy="260648"/>
          </a:xfrm>
        </p:spPr>
        <p:txBody>
          <a:bodyPr/>
          <a:lstStyle/>
          <a:p>
            <a:endParaRPr lang="en-GB" dirty="0"/>
          </a:p>
        </p:txBody>
      </p:sp>
      <p:sp>
        <p:nvSpPr>
          <p:cNvPr id="3" name="Content Placeholder 2"/>
          <p:cNvSpPr>
            <a:spLocks noGrp="1"/>
          </p:cNvSpPr>
          <p:nvPr>
            <p:ph idx="1"/>
          </p:nvPr>
        </p:nvSpPr>
        <p:spPr>
          <a:xfrm>
            <a:off x="467544" y="692696"/>
            <a:ext cx="8136904" cy="5760640"/>
          </a:xfrm>
        </p:spPr>
        <p:txBody>
          <a:bodyPr/>
          <a:lstStyle/>
          <a:p>
            <a:pPr marL="0" indent="0" algn="r" rtl="1">
              <a:lnSpc>
                <a:spcPct val="150000"/>
              </a:lnSpc>
              <a:buNone/>
            </a:pPr>
            <a:r>
              <a:rPr lang="fa-IR" dirty="0" smtClean="0">
                <a:solidFill>
                  <a:schemeClr val="tx1"/>
                </a:solidFill>
              </a:rPr>
              <a:t>نقد و ارزیابی ایده‌آلیسم:</a:t>
            </a:r>
          </a:p>
          <a:p>
            <a:pPr marL="442913" indent="-266700" algn="r" rtl="1">
              <a:lnSpc>
                <a:spcPct val="150000"/>
              </a:lnSpc>
            </a:pPr>
            <a:r>
              <a:rPr lang="fa-IR" dirty="0" smtClean="0">
                <a:solidFill>
                  <a:schemeClr val="tx1"/>
                </a:solidFill>
              </a:rPr>
              <a:t>ایده‌آلیسم کلاسیک جنبه تک بعدی دارد (پرداختن به عالم ذهن). دنیای مادی را رها کرده و تنها بر دنیای ذهنی تاکید دارد بنابراین کاری به دنیای مدرن علمی ندارد</a:t>
            </a:r>
          </a:p>
          <a:p>
            <a:pPr marL="442913" indent="-266700" algn="r" rtl="1">
              <a:lnSpc>
                <a:spcPct val="150000"/>
              </a:lnSpc>
            </a:pPr>
            <a:r>
              <a:rPr lang="fa-IR" dirty="0" smtClean="0">
                <a:solidFill>
                  <a:schemeClr val="tx1"/>
                </a:solidFill>
              </a:rPr>
              <a:t>ارزشها را مطلق می داند در حالیکه بعضی از آنها مطلق نیستند و قابل تغییرند</a:t>
            </a:r>
          </a:p>
          <a:p>
            <a:pPr marL="442913" indent="-266700" algn="r" rtl="1">
              <a:lnSpc>
                <a:spcPct val="150000"/>
              </a:lnSpc>
            </a:pPr>
            <a:r>
              <a:rPr lang="fa-IR" dirty="0" smtClean="0">
                <a:solidFill>
                  <a:schemeClr val="tx1"/>
                </a:solidFill>
              </a:rPr>
              <a:t>از آنجایی که این فلسفه به شدت معلم محور است، تواناییها، علایق و نگرشهای متربیان  وتواناییهای فردی و خاص آنها مورد غفلت قرار می گیرد </a:t>
            </a:r>
          </a:p>
          <a:p>
            <a:pPr marL="442913" indent="-266700" algn="r" rtl="1">
              <a:lnSpc>
                <a:spcPct val="150000"/>
              </a:lnSpc>
            </a:pPr>
            <a:endParaRPr lang="en-GB" dirty="0">
              <a:solidFill>
                <a:schemeClr val="tx1"/>
              </a:solidFill>
            </a:endParaRPr>
          </a:p>
        </p:txBody>
      </p:sp>
    </p:spTree>
    <p:extLst>
      <p:ext uri="{BB962C8B-B14F-4D97-AF65-F5344CB8AC3E}">
        <p14:creationId xmlns:p14="http://schemas.microsoft.com/office/powerpoint/2010/main" val="34708347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500"/>
                                        <p:tgtEl>
                                          <p:spTgt spid="3">
                                            <p:txEl>
                                              <p:pRg st="1" end="1"/>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fade">
                                      <p:cBhvr>
                                        <p:cTn id="13" dur="500"/>
                                        <p:tgtEl>
                                          <p:spTgt spid="3">
                                            <p:txEl>
                                              <p:pRg st="2" end="2"/>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fade">
                                      <p:cBhvr>
                                        <p:cTn id="16"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0"/>
            <a:ext cx="8064896" cy="836712"/>
          </a:xfrm>
        </p:spPr>
        <p:txBody>
          <a:bodyPr/>
          <a:lstStyle/>
          <a:p>
            <a:r>
              <a:rPr lang="fa-IR" sz="4800" dirty="0" smtClean="0">
                <a:cs typeface="+mn-cs"/>
              </a:rPr>
              <a:t>مکتب رئالیسم (واقع گرایی)</a:t>
            </a:r>
            <a:endParaRPr lang="en-GB" sz="4800" dirty="0">
              <a:cs typeface="+mn-cs"/>
            </a:endParaRPr>
          </a:p>
        </p:txBody>
      </p:sp>
      <p:sp>
        <p:nvSpPr>
          <p:cNvPr id="3" name="Content Placeholder 2"/>
          <p:cNvSpPr>
            <a:spLocks noGrp="1"/>
          </p:cNvSpPr>
          <p:nvPr>
            <p:ph idx="1"/>
          </p:nvPr>
        </p:nvSpPr>
        <p:spPr>
          <a:xfrm>
            <a:off x="0" y="692696"/>
            <a:ext cx="8964488" cy="6165304"/>
          </a:xfrm>
        </p:spPr>
        <p:txBody>
          <a:bodyPr>
            <a:noAutofit/>
          </a:bodyPr>
          <a:lstStyle/>
          <a:p>
            <a:pPr marL="0" indent="0" algn="r" rtl="1">
              <a:lnSpc>
                <a:spcPct val="150000"/>
              </a:lnSpc>
              <a:buNone/>
            </a:pPr>
            <a:r>
              <a:rPr lang="fa-IR" dirty="0" smtClean="0">
                <a:solidFill>
                  <a:schemeClr val="tx1"/>
                </a:solidFill>
              </a:rPr>
              <a:t>مکتب رئالیسم که به آن واقعگرایی یا «مکتب اصالت واقع» نیز می گویند دومین فلسفه باستانی بعد از ایده‌آلیسم است و به اندیشه های ارسطو(شاگرد افلاطون) برمی گردد .</a:t>
            </a:r>
          </a:p>
          <a:p>
            <a:pPr marL="0" indent="0" algn="r" rtl="1">
              <a:lnSpc>
                <a:spcPct val="150000"/>
              </a:lnSpc>
              <a:buNone/>
            </a:pPr>
            <a:r>
              <a:rPr lang="fa-IR" dirty="0" smtClean="0">
                <a:solidFill>
                  <a:schemeClr val="tx1"/>
                </a:solidFill>
              </a:rPr>
              <a:t>این مکتب نقطه مقابل مکتب ایده‌آلیسم است و معتقد به وجود موجودات مستقل از ذهن است یعنی اشیاء اطراف ما فی نفسه وجود دارند و وجود آنها به ادراک ما از آنها بستگی ندارد.</a:t>
            </a:r>
          </a:p>
          <a:p>
            <a:pPr marL="0" indent="0" algn="r" rtl="1">
              <a:lnSpc>
                <a:spcPct val="150000"/>
              </a:lnSpc>
              <a:buNone/>
            </a:pPr>
            <a:r>
              <a:rPr lang="fa-IR" dirty="0" smtClean="0">
                <a:solidFill>
                  <a:schemeClr val="tx1"/>
                </a:solidFill>
              </a:rPr>
              <a:t>رئالیسم در طول تاریخ متحول شده اما ریشه اصلی آنها فلسفه ارسطویی است. از لحاظ تاریخی به چهار شکل مطرح شده است:</a:t>
            </a:r>
          </a:p>
          <a:p>
            <a:pPr marL="457200" indent="-457200" algn="r" rtl="1">
              <a:lnSpc>
                <a:spcPct val="150000"/>
              </a:lnSpc>
              <a:buFont typeface="+mj-lt"/>
              <a:buAutoNum type="arabicPeriod"/>
            </a:pPr>
            <a:r>
              <a:rPr lang="fa-IR" dirty="0" smtClean="0">
                <a:solidFill>
                  <a:schemeClr val="tx1"/>
                </a:solidFill>
              </a:rPr>
              <a:t>رئالیسم باستانی یا کلاسیک (به نمایندگی ارسطو)</a:t>
            </a:r>
          </a:p>
          <a:p>
            <a:pPr marL="457200" indent="-457200" algn="r" rtl="1">
              <a:lnSpc>
                <a:spcPct val="150000"/>
              </a:lnSpc>
              <a:buFont typeface="+mj-lt"/>
              <a:buAutoNum type="arabicPeriod"/>
            </a:pPr>
            <a:r>
              <a:rPr lang="fa-IR" dirty="0">
                <a:solidFill>
                  <a:schemeClr val="tx1"/>
                </a:solidFill>
              </a:rPr>
              <a:t>رئالیسم </a:t>
            </a:r>
            <a:r>
              <a:rPr lang="fa-IR" dirty="0" smtClean="0">
                <a:solidFill>
                  <a:schemeClr val="tx1"/>
                </a:solidFill>
              </a:rPr>
              <a:t>دینی </a:t>
            </a:r>
            <a:r>
              <a:rPr lang="fa-IR" dirty="0">
                <a:solidFill>
                  <a:schemeClr val="tx1"/>
                </a:solidFill>
              </a:rPr>
              <a:t>یا </a:t>
            </a:r>
            <a:r>
              <a:rPr lang="fa-IR" dirty="0" smtClean="0">
                <a:solidFill>
                  <a:schemeClr val="tx1"/>
                </a:solidFill>
              </a:rPr>
              <a:t>تومیسم </a:t>
            </a:r>
            <a:r>
              <a:rPr lang="fa-IR" dirty="0">
                <a:solidFill>
                  <a:schemeClr val="tx1"/>
                </a:solidFill>
              </a:rPr>
              <a:t>(به نمایندگی </a:t>
            </a:r>
            <a:r>
              <a:rPr lang="fa-IR" dirty="0" smtClean="0">
                <a:solidFill>
                  <a:schemeClr val="tx1"/>
                </a:solidFill>
              </a:rPr>
              <a:t>سن توماس آکوئیناس)</a:t>
            </a:r>
          </a:p>
          <a:p>
            <a:pPr marL="457200" indent="-457200" algn="r" rtl="1">
              <a:lnSpc>
                <a:spcPct val="150000"/>
              </a:lnSpc>
              <a:buFont typeface="+mj-lt"/>
              <a:buAutoNum type="arabicPeriod"/>
            </a:pPr>
            <a:r>
              <a:rPr lang="fa-IR" dirty="0">
                <a:solidFill>
                  <a:schemeClr val="tx1"/>
                </a:solidFill>
              </a:rPr>
              <a:t>رئالیسم </a:t>
            </a:r>
            <a:r>
              <a:rPr lang="fa-IR" dirty="0" smtClean="0">
                <a:solidFill>
                  <a:schemeClr val="tx1"/>
                </a:solidFill>
              </a:rPr>
              <a:t>جدید(به </a:t>
            </a:r>
            <a:r>
              <a:rPr lang="fa-IR" dirty="0">
                <a:solidFill>
                  <a:schemeClr val="tx1"/>
                </a:solidFill>
              </a:rPr>
              <a:t>نمایندگی </a:t>
            </a:r>
            <a:r>
              <a:rPr lang="fa-IR" dirty="0" smtClean="0">
                <a:solidFill>
                  <a:schemeClr val="tx1"/>
                </a:solidFill>
              </a:rPr>
              <a:t>فرانسیس بیکن و جان لاک)</a:t>
            </a:r>
          </a:p>
          <a:p>
            <a:pPr marL="457200" indent="-457200" algn="r" rtl="1">
              <a:lnSpc>
                <a:spcPct val="150000"/>
              </a:lnSpc>
              <a:buFont typeface="+mj-lt"/>
              <a:buAutoNum type="arabicPeriod"/>
            </a:pPr>
            <a:r>
              <a:rPr lang="fa-IR" dirty="0">
                <a:solidFill>
                  <a:schemeClr val="tx1"/>
                </a:solidFill>
              </a:rPr>
              <a:t>رئالیسم </a:t>
            </a:r>
            <a:r>
              <a:rPr lang="fa-IR" dirty="0" smtClean="0">
                <a:solidFill>
                  <a:schemeClr val="tx1"/>
                </a:solidFill>
              </a:rPr>
              <a:t>معاصر(به </a:t>
            </a:r>
            <a:r>
              <a:rPr lang="fa-IR" dirty="0">
                <a:solidFill>
                  <a:schemeClr val="tx1"/>
                </a:solidFill>
              </a:rPr>
              <a:t>نمایندگی </a:t>
            </a:r>
            <a:r>
              <a:rPr lang="fa-IR" dirty="0" smtClean="0">
                <a:solidFill>
                  <a:schemeClr val="tx1"/>
                </a:solidFill>
              </a:rPr>
              <a:t>برتراند راسل، آلفرد نورث وایتهد)</a:t>
            </a:r>
            <a:endParaRPr lang="fa-IR" dirty="0">
              <a:solidFill>
                <a:schemeClr val="tx1"/>
              </a:solidFill>
            </a:endParaRPr>
          </a:p>
          <a:p>
            <a:pPr marL="457200" indent="-457200" algn="r" rtl="1">
              <a:lnSpc>
                <a:spcPct val="150000"/>
              </a:lnSpc>
              <a:buFont typeface="+mj-lt"/>
              <a:buAutoNum type="arabicPeriod"/>
            </a:pPr>
            <a:endParaRPr lang="fa-IR" dirty="0">
              <a:solidFill>
                <a:schemeClr val="tx1"/>
              </a:solidFill>
            </a:endParaRPr>
          </a:p>
          <a:p>
            <a:pPr marL="457200" indent="-457200" algn="r" rtl="1">
              <a:lnSpc>
                <a:spcPct val="150000"/>
              </a:lnSpc>
              <a:buFont typeface="+mj-lt"/>
              <a:buAutoNum type="arabicPeriod"/>
            </a:pPr>
            <a:endParaRPr lang="fa-IR" dirty="0">
              <a:solidFill>
                <a:schemeClr val="tx1"/>
              </a:solidFill>
            </a:endParaRPr>
          </a:p>
          <a:p>
            <a:pPr marL="457200" indent="-457200" algn="r" rtl="1">
              <a:lnSpc>
                <a:spcPct val="150000"/>
              </a:lnSpc>
              <a:buFont typeface="+mj-lt"/>
              <a:buAutoNum type="arabicPeriod"/>
            </a:pPr>
            <a:endParaRPr lang="fa-IR" dirty="0" smtClean="0">
              <a:solidFill>
                <a:schemeClr val="tx1"/>
              </a:solidFill>
            </a:endParaRPr>
          </a:p>
          <a:p>
            <a:pPr marL="457200" indent="-457200" algn="r" rtl="1">
              <a:lnSpc>
                <a:spcPct val="150000"/>
              </a:lnSpc>
              <a:buFont typeface="+mj-lt"/>
              <a:buAutoNum type="arabicPeriod"/>
            </a:pPr>
            <a:endParaRPr lang="en-GB" dirty="0">
              <a:solidFill>
                <a:schemeClr val="tx1"/>
              </a:solidFill>
            </a:endParaRPr>
          </a:p>
        </p:txBody>
      </p:sp>
    </p:spTree>
    <p:extLst>
      <p:ext uri="{BB962C8B-B14F-4D97-AF65-F5344CB8AC3E}">
        <p14:creationId xmlns:p14="http://schemas.microsoft.com/office/powerpoint/2010/main" val="14958555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19256" cy="188640"/>
          </a:xfrm>
        </p:spPr>
        <p:txBody>
          <a:bodyPr/>
          <a:lstStyle/>
          <a:p>
            <a:endParaRPr lang="en-GB" dirty="0"/>
          </a:p>
        </p:txBody>
      </p:sp>
      <p:sp>
        <p:nvSpPr>
          <p:cNvPr id="3" name="Content Placeholder 2"/>
          <p:cNvSpPr>
            <a:spLocks noGrp="1"/>
          </p:cNvSpPr>
          <p:nvPr>
            <p:ph idx="1"/>
          </p:nvPr>
        </p:nvSpPr>
        <p:spPr>
          <a:xfrm>
            <a:off x="0" y="0"/>
            <a:ext cx="9036496" cy="6858000"/>
          </a:xfrm>
        </p:spPr>
        <p:txBody>
          <a:bodyPr>
            <a:noAutofit/>
          </a:bodyPr>
          <a:lstStyle/>
          <a:p>
            <a:pPr marL="0" indent="0" algn="r" rtl="1">
              <a:lnSpc>
                <a:spcPct val="150000"/>
              </a:lnSpc>
              <a:buNone/>
            </a:pPr>
            <a:r>
              <a:rPr lang="fa-IR" sz="2300" dirty="0" smtClean="0">
                <a:solidFill>
                  <a:schemeClr val="tx1"/>
                </a:solidFill>
              </a:rPr>
              <a:t>از منظر روش شناسی فلسفی دو نوع رئالیسم وجود دارد:</a:t>
            </a:r>
          </a:p>
          <a:p>
            <a:pPr marL="457200" indent="-457200" algn="r" rtl="1">
              <a:lnSpc>
                <a:spcPct val="150000"/>
              </a:lnSpc>
              <a:buFont typeface="+mj-lt"/>
              <a:buAutoNum type="arabicPeriod"/>
            </a:pPr>
            <a:r>
              <a:rPr lang="fa-IR" sz="2300" dirty="0" smtClean="0">
                <a:solidFill>
                  <a:schemeClr val="tx1"/>
                </a:solidFill>
              </a:rPr>
              <a:t>رئالیسم عقلانی یا تعقلی که مشتمل بر رئالیسم باستانی و دینی است</a:t>
            </a:r>
          </a:p>
          <a:p>
            <a:pPr marL="457200" indent="-457200" algn="r" rtl="1">
              <a:lnSpc>
                <a:spcPct val="150000"/>
              </a:lnSpc>
              <a:buFont typeface="+mj-lt"/>
              <a:buAutoNum type="arabicPeriod"/>
            </a:pPr>
            <a:r>
              <a:rPr lang="fa-IR" sz="2300" dirty="0" smtClean="0">
                <a:solidFill>
                  <a:schemeClr val="tx1"/>
                </a:solidFill>
              </a:rPr>
              <a:t>رئالیسم طبیعی یا علمی که مشتمل بر رئالیسم جدید و معاصر است</a:t>
            </a:r>
          </a:p>
          <a:p>
            <a:pPr marL="0" indent="0" algn="r" rtl="1">
              <a:lnSpc>
                <a:spcPct val="150000"/>
              </a:lnSpc>
              <a:buNone/>
            </a:pPr>
            <a:r>
              <a:rPr lang="fa-IR" sz="2300" dirty="0" smtClean="0">
                <a:solidFill>
                  <a:schemeClr val="tx1"/>
                </a:solidFill>
              </a:rPr>
              <a:t>همه رئالیستها در این اصل فکری با هم اشتراک دارند که آن استقلال جهان هستی از ذهن و اندیشه انسان است</a:t>
            </a:r>
          </a:p>
          <a:p>
            <a:pPr algn="r" rtl="1">
              <a:lnSpc>
                <a:spcPct val="150000"/>
              </a:lnSpc>
            </a:pPr>
            <a:r>
              <a:rPr lang="fa-IR" sz="2300" b="1" dirty="0">
                <a:solidFill>
                  <a:schemeClr val="tx1"/>
                </a:solidFill>
              </a:rPr>
              <a:t>رئالیسم </a:t>
            </a:r>
            <a:r>
              <a:rPr lang="fa-IR" sz="2300" b="1" dirty="0" smtClean="0">
                <a:solidFill>
                  <a:schemeClr val="tx1"/>
                </a:solidFill>
              </a:rPr>
              <a:t>تعقلی</a:t>
            </a:r>
          </a:p>
          <a:p>
            <a:pPr marL="0" indent="0" algn="r" rtl="1">
              <a:lnSpc>
                <a:spcPct val="150000"/>
              </a:lnSpc>
              <a:buNone/>
            </a:pPr>
            <a:r>
              <a:rPr lang="fa-IR" sz="2300" dirty="0" smtClean="0">
                <a:solidFill>
                  <a:schemeClr val="tx1"/>
                </a:solidFill>
              </a:rPr>
              <a:t>شامل رئالیسم باستانی برگرفته از ارسطو و رئالیسم دینی به نمایندگی سن توماس آکوئیناس است که با ترکیب تعالیم ارسطو و الهیات کلیسا فلسفه جدیدی به نام «تومیسم» را آورد. </a:t>
            </a:r>
          </a:p>
          <a:p>
            <a:pPr marL="0" indent="0" algn="r" rtl="1">
              <a:lnSpc>
                <a:spcPct val="150000"/>
              </a:lnSpc>
              <a:buNone/>
            </a:pPr>
            <a:r>
              <a:rPr lang="fa-IR" sz="2300" dirty="0" smtClean="0">
                <a:solidFill>
                  <a:schemeClr val="tx1"/>
                </a:solidFill>
              </a:rPr>
              <a:t>انسان را ترکیب روح و جسم میدانند که روح برترین مرتبه هستی انسان است و نیز انسان از عقل که از نیروهای روح است برخوردار می باشد. انسان آزاد و مسئول اعمال خویش است.</a:t>
            </a:r>
          </a:p>
          <a:p>
            <a:pPr marL="0" indent="0" algn="r" rtl="1">
              <a:lnSpc>
                <a:spcPct val="150000"/>
              </a:lnSpc>
              <a:buNone/>
            </a:pPr>
            <a:r>
              <a:rPr lang="fa-IR" sz="2300" dirty="0" smtClean="0">
                <a:solidFill>
                  <a:schemeClr val="tx1"/>
                </a:solidFill>
              </a:rPr>
              <a:t>از نظر آنان علم و معرفت از راه عقل و تجربه کسب می شود.</a:t>
            </a:r>
          </a:p>
          <a:p>
            <a:pPr marL="0" indent="0" algn="r" rtl="1">
              <a:lnSpc>
                <a:spcPct val="150000"/>
              </a:lnSpc>
              <a:buNone/>
            </a:pPr>
            <a:r>
              <a:rPr lang="fa-IR" sz="2300" dirty="0" smtClean="0">
                <a:solidFill>
                  <a:schemeClr val="tx1"/>
                </a:solidFill>
              </a:rPr>
              <a:t>رئالیستهای دینی ماده و روح (همه واقعیتها) را نشات گرفته از خداوند می دانند</a:t>
            </a:r>
            <a:endParaRPr lang="en-GB" sz="2300" dirty="0">
              <a:solidFill>
                <a:schemeClr val="tx1"/>
              </a:solidFill>
            </a:endParaRPr>
          </a:p>
        </p:txBody>
      </p:sp>
    </p:spTree>
    <p:extLst>
      <p:ext uri="{BB962C8B-B14F-4D97-AF65-F5344CB8AC3E}">
        <p14:creationId xmlns:p14="http://schemas.microsoft.com/office/powerpoint/2010/main" val="280971549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0"/>
            <a:ext cx="8291264" cy="116632"/>
          </a:xfrm>
        </p:spPr>
        <p:txBody>
          <a:bodyPr/>
          <a:lstStyle/>
          <a:p>
            <a:endParaRPr lang="en-GB" dirty="0"/>
          </a:p>
        </p:txBody>
      </p:sp>
      <p:sp>
        <p:nvSpPr>
          <p:cNvPr id="3" name="Content Placeholder 2"/>
          <p:cNvSpPr>
            <a:spLocks noGrp="1"/>
          </p:cNvSpPr>
          <p:nvPr>
            <p:ph idx="1"/>
          </p:nvPr>
        </p:nvSpPr>
        <p:spPr>
          <a:xfrm>
            <a:off x="107504" y="476672"/>
            <a:ext cx="8712968" cy="6381328"/>
          </a:xfrm>
        </p:spPr>
        <p:txBody>
          <a:bodyPr/>
          <a:lstStyle/>
          <a:p>
            <a:pPr algn="r" rtl="1">
              <a:lnSpc>
                <a:spcPct val="150000"/>
              </a:lnSpc>
            </a:pPr>
            <a:r>
              <a:rPr lang="fa-IR" b="1" dirty="0" smtClean="0">
                <a:solidFill>
                  <a:schemeClr val="tx1"/>
                </a:solidFill>
              </a:rPr>
              <a:t>رئالیسم طبیعی یا علمی:</a:t>
            </a:r>
          </a:p>
          <a:p>
            <a:pPr marL="0" indent="0" algn="r" rtl="1">
              <a:lnSpc>
                <a:spcPct val="150000"/>
              </a:lnSpc>
              <a:buNone/>
            </a:pPr>
            <a:r>
              <a:rPr lang="fa-IR" dirty="0" smtClean="0">
                <a:solidFill>
                  <a:schemeClr val="tx1"/>
                </a:solidFill>
              </a:rPr>
              <a:t>این نوع رئالیستها انسان را موجودی زیستی-اجتماعی می دانند که ذاتا استعداد اجتماعی شدن را دارد. آنها منکر وجود اراده آزاد برای انسان هستند واو را تابع طبیعت و اجتماع می دانند.</a:t>
            </a:r>
          </a:p>
          <a:p>
            <a:pPr marL="0" indent="0" algn="r" rtl="1">
              <a:lnSpc>
                <a:spcPct val="150000"/>
              </a:lnSpc>
              <a:buNone/>
            </a:pPr>
            <a:r>
              <a:rPr lang="fa-IR" dirty="0" smtClean="0">
                <a:solidFill>
                  <a:schemeClr val="tx1"/>
                </a:solidFill>
              </a:rPr>
              <a:t>از نظر آنان چون عالم پیرامون ما واقعی است وظیفه علم است که با روش تجربه حسی به شناخت آن بپردازد نه فلسفه؛ فلسفه مفاهیم مختلف علمی را هماهنگ می کند. آنان از طریق تجربه حسی، مشاهده و آزمایش به بررسی علوم طبیعی و کشف قوانین آن می‌پردازند.</a:t>
            </a:r>
          </a:p>
          <a:p>
            <a:pPr marL="0" indent="0" algn="r" rtl="1">
              <a:lnSpc>
                <a:spcPct val="150000"/>
              </a:lnSpc>
              <a:buNone/>
            </a:pPr>
            <a:r>
              <a:rPr lang="fa-IR" dirty="0" smtClean="0">
                <a:solidFill>
                  <a:schemeClr val="tx1"/>
                </a:solidFill>
              </a:rPr>
              <a:t>اساسی ترین مشخصه جهان را دائم و پایدار بودن آن می دانند و منکر مفاهیم روحی و معنوی برای واقعیت هستند یا اثبات آن را غیر ممکن می دانند.</a:t>
            </a:r>
            <a:endParaRPr lang="en-GB" dirty="0">
              <a:solidFill>
                <a:schemeClr val="tx1"/>
              </a:solidFill>
            </a:endParaRPr>
          </a:p>
        </p:txBody>
      </p:sp>
    </p:spTree>
    <p:extLst>
      <p:ext uri="{BB962C8B-B14F-4D97-AF65-F5344CB8AC3E}">
        <p14:creationId xmlns:p14="http://schemas.microsoft.com/office/powerpoint/2010/main" val="240603373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0"/>
            <a:ext cx="8147248" cy="980728"/>
          </a:xfrm>
        </p:spPr>
        <p:txBody>
          <a:bodyPr/>
          <a:lstStyle/>
          <a:p>
            <a:r>
              <a:rPr lang="fa-IR" dirty="0">
                <a:latin typeface="Times New Roman" panose="02020603050405020304" pitchFamily="18" charset="0"/>
                <a:cs typeface="Times New Roman" panose="02020603050405020304" pitchFamily="18" charset="0"/>
              </a:rPr>
              <a:t>مبانی فلسفی </a:t>
            </a:r>
            <a:r>
              <a:rPr lang="fa-IR" dirty="0" smtClean="0">
                <a:latin typeface="Times New Roman" panose="02020603050405020304" pitchFamily="18" charset="0"/>
                <a:cs typeface="Times New Roman" panose="02020603050405020304" pitchFamily="18" charset="0"/>
              </a:rPr>
              <a:t>رئالیسم</a:t>
            </a:r>
            <a:endParaRPr lang="en-GB" dirty="0"/>
          </a:p>
        </p:txBody>
      </p:sp>
      <p:sp>
        <p:nvSpPr>
          <p:cNvPr id="3" name="Content Placeholder 2"/>
          <p:cNvSpPr>
            <a:spLocks noGrp="1"/>
          </p:cNvSpPr>
          <p:nvPr>
            <p:ph idx="1"/>
          </p:nvPr>
        </p:nvSpPr>
        <p:spPr>
          <a:xfrm>
            <a:off x="107504" y="908720"/>
            <a:ext cx="8856984" cy="5949280"/>
          </a:xfrm>
        </p:spPr>
        <p:txBody>
          <a:bodyPr>
            <a:normAutofit/>
          </a:bodyPr>
          <a:lstStyle/>
          <a:p>
            <a:pPr marL="457200" indent="-457200" algn="r" rtl="1">
              <a:lnSpc>
                <a:spcPct val="150000"/>
              </a:lnSpc>
              <a:buFont typeface="+mj-lt"/>
              <a:buAutoNum type="arabicPeriod"/>
            </a:pPr>
            <a:r>
              <a:rPr lang="fa-IR" sz="2300" b="1" dirty="0">
                <a:solidFill>
                  <a:schemeClr val="tx1"/>
                </a:solidFill>
              </a:rPr>
              <a:t>دیدگاههای هستی شناختی </a:t>
            </a:r>
            <a:r>
              <a:rPr lang="fa-IR" sz="2300" b="1" dirty="0" smtClean="0">
                <a:solidFill>
                  <a:schemeClr val="tx1"/>
                </a:solidFill>
              </a:rPr>
              <a:t>رئالیسم</a:t>
            </a:r>
          </a:p>
          <a:p>
            <a:pPr marL="530225" indent="-354013" algn="r" rtl="1">
              <a:lnSpc>
                <a:spcPct val="150000"/>
              </a:lnSpc>
              <a:buFont typeface="Courier New" panose="02070309020205020404" pitchFamily="49" charset="0"/>
              <a:buChar char="o"/>
            </a:pPr>
            <a:r>
              <a:rPr lang="fa-IR" sz="2300" dirty="0" smtClean="0">
                <a:solidFill>
                  <a:schemeClr val="tx1"/>
                </a:solidFill>
              </a:rPr>
              <a:t>واقعیت از ذهن، ادراک و اندیشه انسان مستقل است و جهان هستی خارج از ذهن ما و بیرون از آن وجود دارد و متشکل از ویژگیهای واقعی و قابل اندازه‌گیری است</a:t>
            </a:r>
          </a:p>
          <a:p>
            <a:pPr marL="530225" indent="-354013" algn="r" rtl="1">
              <a:lnSpc>
                <a:spcPct val="150000"/>
              </a:lnSpc>
              <a:buFont typeface="Courier New" panose="02070309020205020404" pitchFamily="49" charset="0"/>
              <a:buChar char="o"/>
            </a:pPr>
            <a:r>
              <a:rPr lang="fa-IR" sz="2300" dirty="0" smtClean="0">
                <a:solidFill>
                  <a:schemeClr val="tx1"/>
                </a:solidFill>
              </a:rPr>
              <a:t>واقعیت امری جهانی است به این معنا که در همه جا و همه وقت یکسان است</a:t>
            </a:r>
          </a:p>
          <a:p>
            <a:pPr marL="530225" indent="-354013" algn="r" rtl="1">
              <a:lnSpc>
                <a:spcPct val="150000"/>
              </a:lnSpc>
              <a:buFont typeface="Courier New" panose="02070309020205020404" pitchFamily="49" charset="0"/>
              <a:buChar char="o"/>
            </a:pPr>
            <a:r>
              <a:rPr lang="fa-IR" sz="2300" dirty="0">
                <a:solidFill>
                  <a:schemeClr val="tx1"/>
                </a:solidFill>
              </a:rPr>
              <a:t>نظریه ثنویت یا دوگرایانه </a:t>
            </a:r>
            <a:r>
              <a:rPr lang="fa-IR" sz="2300" dirty="0" smtClean="0">
                <a:solidFill>
                  <a:schemeClr val="tx1"/>
                </a:solidFill>
              </a:rPr>
              <a:t>ارسطو(</a:t>
            </a:r>
            <a:r>
              <a:rPr lang="en-GB" sz="2300" dirty="0" smtClean="0">
                <a:solidFill>
                  <a:schemeClr val="tx1"/>
                </a:solidFill>
                <a:latin typeface="Times New Roman" panose="02020603050405020304" pitchFamily="18" charset="0"/>
                <a:cs typeface="Times New Roman" panose="02020603050405020304" pitchFamily="18" charset="0"/>
              </a:rPr>
              <a:t>Dualistic</a:t>
            </a:r>
            <a:r>
              <a:rPr lang="fa-IR" sz="2300" dirty="0" smtClean="0">
                <a:solidFill>
                  <a:schemeClr val="tx1"/>
                </a:solidFill>
              </a:rPr>
              <a:t>): تمام موجودات عالم هستی از دو جزء تشکیل شده‌اند: ماده و صورت. ماده جنبه بالقوه و صورت جنبه بالفعل اشیاء است. صورت منشا ویژگیهای ذاتی ،مشترک و پایدار اشیا است و مهمتر از ماده است.</a:t>
            </a:r>
          </a:p>
          <a:p>
            <a:pPr marL="530225" indent="-354013" algn="r" rtl="1">
              <a:lnSpc>
                <a:spcPct val="150000"/>
              </a:lnSpc>
              <a:buFont typeface="Courier New" panose="02070309020205020404" pitchFamily="49" charset="0"/>
              <a:buChar char="o"/>
            </a:pPr>
            <a:r>
              <a:rPr lang="fa-IR" sz="2300" dirty="0" smtClean="0">
                <a:solidFill>
                  <a:schemeClr val="tx1"/>
                </a:solidFill>
              </a:rPr>
              <a:t>رئالیستهای علمی به جز جهان طبیعی که در آن زندگی می کنیم به جهان </a:t>
            </a:r>
            <a:r>
              <a:rPr lang="fa-IR" sz="2300" dirty="0">
                <a:solidFill>
                  <a:schemeClr val="tx1"/>
                </a:solidFill>
              </a:rPr>
              <a:t>دیگری </a:t>
            </a:r>
            <a:r>
              <a:rPr lang="fa-IR" sz="2300" dirty="0" smtClean="0">
                <a:solidFill>
                  <a:schemeClr val="tx1"/>
                </a:solidFill>
              </a:rPr>
              <a:t>معتقد نیستند و آن را دائم و پایدار می دانند یا معتقدند نمی توان وجود جهان معنوی را اثبات کرد؛ جهان معنوی و روح آفریده ذهن انسانند.</a:t>
            </a:r>
            <a:endParaRPr lang="fa-IR" sz="2300" dirty="0">
              <a:solidFill>
                <a:schemeClr val="tx1"/>
              </a:solidFill>
            </a:endParaRPr>
          </a:p>
          <a:p>
            <a:pPr algn="r" rtl="1">
              <a:lnSpc>
                <a:spcPct val="150000"/>
              </a:lnSpc>
            </a:pPr>
            <a:endParaRPr lang="en-GB" sz="2300" dirty="0"/>
          </a:p>
        </p:txBody>
      </p:sp>
    </p:spTree>
    <p:extLst>
      <p:ext uri="{BB962C8B-B14F-4D97-AF65-F5344CB8AC3E}">
        <p14:creationId xmlns:p14="http://schemas.microsoft.com/office/powerpoint/2010/main" val="149518211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19256" cy="116632"/>
          </a:xfrm>
        </p:spPr>
        <p:txBody>
          <a:bodyPr/>
          <a:lstStyle/>
          <a:p>
            <a:endParaRPr lang="en-GB" dirty="0"/>
          </a:p>
        </p:txBody>
      </p:sp>
      <p:sp>
        <p:nvSpPr>
          <p:cNvPr id="3" name="Content Placeholder 2"/>
          <p:cNvSpPr>
            <a:spLocks noGrp="1"/>
          </p:cNvSpPr>
          <p:nvPr>
            <p:ph idx="1"/>
          </p:nvPr>
        </p:nvSpPr>
        <p:spPr>
          <a:xfrm>
            <a:off x="251520" y="116632"/>
            <a:ext cx="8640960" cy="6552728"/>
          </a:xfrm>
        </p:spPr>
        <p:txBody>
          <a:bodyPr/>
          <a:lstStyle/>
          <a:p>
            <a:pPr marL="0" indent="0" algn="r" rtl="1">
              <a:lnSpc>
                <a:spcPct val="150000"/>
              </a:lnSpc>
              <a:buNone/>
            </a:pPr>
            <a:r>
              <a:rPr lang="fa-IR" dirty="0" smtClean="0">
                <a:solidFill>
                  <a:schemeClr val="tx1"/>
                </a:solidFill>
              </a:rPr>
              <a:t>انسان در نگاه رئالیست عقلی:</a:t>
            </a:r>
          </a:p>
          <a:p>
            <a:pPr marL="442913" indent="-266700" algn="r" rtl="1">
              <a:lnSpc>
                <a:spcPct val="150000"/>
              </a:lnSpc>
              <a:buFont typeface="Courier New" panose="02070309020205020404" pitchFamily="49" charset="0"/>
              <a:buChar char="o"/>
            </a:pPr>
            <a:r>
              <a:rPr lang="fa-IR" dirty="0" smtClean="0">
                <a:solidFill>
                  <a:schemeClr val="tx1"/>
                </a:solidFill>
              </a:rPr>
              <a:t>انسان موجودی است متشکل از جسم و روح که روح از جسمش مهمتر است و برترین مرتبه هستی انسان است.</a:t>
            </a:r>
          </a:p>
          <a:p>
            <a:pPr marL="442913" indent="-266700" algn="r" rtl="1">
              <a:lnSpc>
                <a:spcPct val="150000"/>
              </a:lnSpc>
              <a:buFont typeface="Courier New" panose="02070309020205020404" pitchFamily="49" charset="0"/>
              <a:buChar char="o"/>
            </a:pPr>
            <a:r>
              <a:rPr lang="fa-IR" dirty="0" smtClean="0">
                <a:solidFill>
                  <a:schemeClr val="tx1"/>
                </a:solidFill>
              </a:rPr>
              <a:t>عقل مهمترین شاخصه روح آدمی است و فصل ممیز آن از حیوانات؛ همه آدمها در آن شریکند و سعادت آدمی در شکوفایی عقلانی اوست. آنها به پیروی از ارسطو انسان را «حیوان عاقل» می خوانند</a:t>
            </a:r>
          </a:p>
          <a:p>
            <a:pPr marL="442913" indent="-266700" algn="r" rtl="1">
              <a:lnSpc>
                <a:spcPct val="150000"/>
              </a:lnSpc>
              <a:buFont typeface="Courier New" panose="02070309020205020404" pitchFamily="49" charset="0"/>
              <a:buChar char="o"/>
            </a:pPr>
            <a:r>
              <a:rPr lang="fa-IR" dirty="0" smtClean="0">
                <a:solidFill>
                  <a:schemeClr val="tx1"/>
                </a:solidFill>
              </a:rPr>
              <a:t>با وجود تفاوتهای جزیی انسانها همگی در یک ماهیت (صورت) که «انسانیت» است، مشترکند</a:t>
            </a:r>
          </a:p>
          <a:p>
            <a:pPr marL="442913" indent="-266700" algn="r" rtl="1">
              <a:lnSpc>
                <a:spcPct val="150000"/>
              </a:lnSpc>
              <a:buFont typeface="Courier New" panose="02070309020205020404" pitchFamily="49" charset="0"/>
              <a:buChar char="o"/>
            </a:pPr>
            <a:r>
              <a:rPr lang="fa-IR" dirty="0" smtClean="0">
                <a:solidFill>
                  <a:schemeClr val="tx1"/>
                </a:solidFill>
              </a:rPr>
              <a:t>قوام انسانیت به عقلانیت است و عقلانیت خصوصیتی ثابت، ضروری و یکسان برای تمام انسانها در هر زمان و مکان است</a:t>
            </a:r>
          </a:p>
          <a:p>
            <a:pPr marL="442913" indent="-266700" algn="r" rtl="1">
              <a:lnSpc>
                <a:spcPct val="150000"/>
              </a:lnSpc>
              <a:buFont typeface="Courier New" panose="02070309020205020404" pitchFamily="49" charset="0"/>
              <a:buChar char="o"/>
            </a:pPr>
            <a:r>
              <a:rPr lang="fa-IR" dirty="0" smtClean="0">
                <a:solidFill>
                  <a:schemeClr val="tx1"/>
                </a:solidFill>
              </a:rPr>
              <a:t>انسان آزاد و مسئول اعمال خویش است</a:t>
            </a:r>
          </a:p>
          <a:p>
            <a:pPr algn="r" rtl="1">
              <a:lnSpc>
                <a:spcPct val="150000"/>
              </a:lnSpc>
              <a:buFont typeface="Courier New" panose="02070309020205020404" pitchFamily="49" charset="0"/>
              <a:buChar char="o"/>
            </a:pPr>
            <a:endParaRPr lang="en-GB" dirty="0">
              <a:solidFill>
                <a:schemeClr val="tx1"/>
              </a:solidFill>
            </a:endParaRPr>
          </a:p>
        </p:txBody>
      </p:sp>
    </p:spTree>
    <p:extLst>
      <p:ext uri="{BB962C8B-B14F-4D97-AF65-F5344CB8AC3E}">
        <p14:creationId xmlns:p14="http://schemas.microsoft.com/office/powerpoint/2010/main" val="20237705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19256" cy="188640"/>
          </a:xfrm>
        </p:spPr>
        <p:txBody>
          <a:bodyPr/>
          <a:lstStyle/>
          <a:p>
            <a:endParaRPr lang="en-GB" dirty="0"/>
          </a:p>
        </p:txBody>
      </p:sp>
      <p:sp>
        <p:nvSpPr>
          <p:cNvPr id="3" name="Content Placeholder 2"/>
          <p:cNvSpPr>
            <a:spLocks noGrp="1"/>
          </p:cNvSpPr>
          <p:nvPr>
            <p:ph idx="1"/>
          </p:nvPr>
        </p:nvSpPr>
        <p:spPr>
          <a:xfrm>
            <a:off x="323528" y="692696"/>
            <a:ext cx="8280920" cy="5976664"/>
          </a:xfrm>
        </p:spPr>
        <p:txBody>
          <a:bodyPr/>
          <a:lstStyle/>
          <a:p>
            <a:pPr marL="0" indent="0" algn="r" rtl="1">
              <a:lnSpc>
                <a:spcPct val="150000"/>
              </a:lnSpc>
              <a:buNone/>
            </a:pPr>
            <a:r>
              <a:rPr lang="fa-IR" dirty="0">
                <a:solidFill>
                  <a:schemeClr val="tx1"/>
                </a:solidFill>
              </a:rPr>
              <a:t>انسان در نگاه رئالیست </a:t>
            </a:r>
            <a:r>
              <a:rPr lang="fa-IR" dirty="0" smtClean="0">
                <a:solidFill>
                  <a:schemeClr val="tx1"/>
                </a:solidFill>
              </a:rPr>
              <a:t>علمی:</a:t>
            </a:r>
          </a:p>
          <a:p>
            <a:pPr marL="530225" indent="-354013" algn="r" rtl="1">
              <a:lnSpc>
                <a:spcPct val="150000"/>
              </a:lnSpc>
              <a:buFont typeface="Courier New" panose="02070309020205020404" pitchFamily="49" charset="0"/>
              <a:buChar char="o"/>
            </a:pPr>
            <a:r>
              <a:rPr lang="fa-IR" dirty="0" smtClean="0">
                <a:solidFill>
                  <a:schemeClr val="tx1"/>
                </a:solidFill>
              </a:rPr>
              <a:t>انسان که موجودی زیستی-اجتماعی است را به عنوان بخشی از دنیای مادی مورد توجه قرار می دهند</a:t>
            </a:r>
          </a:p>
          <a:p>
            <a:pPr marL="530225" indent="-354013" algn="r" rtl="1">
              <a:lnSpc>
                <a:spcPct val="150000"/>
              </a:lnSpc>
              <a:buFont typeface="Courier New" panose="02070309020205020404" pitchFamily="49" charset="0"/>
              <a:buChar char="o"/>
            </a:pPr>
            <a:r>
              <a:rPr lang="fa-IR" dirty="0" smtClean="0">
                <a:solidFill>
                  <a:schemeClr val="tx1"/>
                </a:solidFill>
              </a:rPr>
              <a:t>منکر وجود اراده آزاد در انسان هستند و او را تابع طبیعت و اجتماع می دانند (جبرگرا)</a:t>
            </a:r>
          </a:p>
          <a:p>
            <a:pPr marL="530225" indent="-354013" algn="r" rtl="1">
              <a:lnSpc>
                <a:spcPct val="150000"/>
              </a:lnSpc>
              <a:buFont typeface="Courier New" panose="02070309020205020404" pitchFamily="49" charset="0"/>
              <a:buChar char="o"/>
            </a:pPr>
            <a:r>
              <a:rPr lang="fa-IR" dirty="0" smtClean="0">
                <a:solidFill>
                  <a:schemeClr val="tx1"/>
                </a:solidFill>
              </a:rPr>
              <a:t>در بحث خداشناسی تنها رئالیستهای دینی معتقدند که ماده و روح را خداوند آفریده است و عالمی را مبتنی بر نظم و عقل ساخته است</a:t>
            </a:r>
            <a:endParaRPr lang="fa-IR" dirty="0">
              <a:solidFill>
                <a:schemeClr val="tx1"/>
              </a:solidFill>
            </a:endParaRPr>
          </a:p>
          <a:p>
            <a:pPr algn="r" rtl="1">
              <a:lnSpc>
                <a:spcPct val="150000"/>
              </a:lnSpc>
              <a:buFont typeface="Courier New" panose="02070309020205020404" pitchFamily="49" charset="0"/>
              <a:buChar char="o"/>
            </a:pPr>
            <a:endParaRPr lang="fa-IR" dirty="0">
              <a:solidFill>
                <a:schemeClr val="tx1"/>
              </a:solidFill>
            </a:endParaRPr>
          </a:p>
          <a:p>
            <a:pPr algn="r" rtl="1">
              <a:lnSpc>
                <a:spcPct val="150000"/>
              </a:lnSpc>
            </a:pPr>
            <a:endParaRPr lang="en-GB" dirty="0"/>
          </a:p>
        </p:txBody>
      </p:sp>
    </p:spTree>
    <p:extLst>
      <p:ext uri="{BB962C8B-B14F-4D97-AF65-F5344CB8AC3E}">
        <p14:creationId xmlns:p14="http://schemas.microsoft.com/office/powerpoint/2010/main" val="109488707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0"/>
            <a:ext cx="8147248" cy="260648"/>
          </a:xfrm>
        </p:spPr>
        <p:txBody>
          <a:bodyPr/>
          <a:lstStyle/>
          <a:p>
            <a:endParaRPr lang="en-GB" dirty="0"/>
          </a:p>
        </p:txBody>
      </p:sp>
      <p:sp>
        <p:nvSpPr>
          <p:cNvPr id="3" name="Content Placeholder 2"/>
          <p:cNvSpPr>
            <a:spLocks noGrp="1"/>
          </p:cNvSpPr>
          <p:nvPr>
            <p:ph idx="1"/>
          </p:nvPr>
        </p:nvSpPr>
        <p:spPr>
          <a:xfrm>
            <a:off x="179512" y="116632"/>
            <a:ext cx="8712968" cy="6741368"/>
          </a:xfrm>
        </p:spPr>
        <p:txBody>
          <a:bodyPr>
            <a:normAutofit fontScale="92500"/>
          </a:bodyPr>
          <a:lstStyle/>
          <a:p>
            <a:pPr marL="457200" indent="-457200" algn="r" rtl="1">
              <a:lnSpc>
                <a:spcPct val="150000"/>
              </a:lnSpc>
              <a:buFont typeface="+mj-lt"/>
              <a:buAutoNum type="arabicPeriod" startAt="2"/>
            </a:pPr>
            <a:r>
              <a:rPr lang="fa-IR" b="1" dirty="0">
                <a:solidFill>
                  <a:schemeClr val="tx1"/>
                </a:solidFill>
              </a:rPr>
              <a:t>دیدگاههای معرفت شناختی </a:t>
            </a:r>
            <a:r>
              <a:rPr lang="fa-IR" b="1" dirty="0" smtClean="0">
                <a:solidFill>
                  <a:schemeClr val="tx1"/>
                </a:solidFill>
              </a:rPr>
              <a:t>رئالیسم</a:t>
            </a:r>
          </a:p>
          <a:p>
            <a:pPr marL="0" indent="0" algn="r" rtl="1">
              <a:lnSpc>
                <a:spcPct val="150000"/>
              </a:lnSpc>
              <a:buNone/>
            </a:pPr>
            <a:r>
              <a:rPr lang="fa-IR" dirty="0" smtClean="0">
                <a:solidFill>
                  <a:schemeClr val="tx1"/>
                </a:solidFill>
              </a:rPr>
              <a:t>رئالیست تعقلی:</a:t>
            </a:r>
          </a:p>
          <a:p>
            <a:pPr marL="530225" indent="-354013" algn="r" rtl="1">
              <a:lnSpc>
                <a:spcPct val="150000"/>
              </a:lnSpc>
              <a:buFont typeface="Courier New" panose="02070309020205020404" pitchFamily="49" charset="0"/>
              <a:buChar char="o"/>
            </a:pPr>
            <a:r>
              <a:rPr lang="fa-IR" dirty="0" smtClean="0">
                <a:solidFill>
                  <a:schemeClr val="tx1"/>
                </a:solidFill>
              </a:rPr>
              <a:t>تاکید بر معرفت عقلی دارد اما منکر معرفت حسی نیست</a:t>
            </a:r>
          </a:p>
          <a:p>
            <a:pPr marL="530225" indent="-354013" algn="r" rtl="1">
              <a:lnSpc>
                <a:spcPct val="150000"/>
              </a:lnSpc>
              <a:buFont typeface="Courier New" panose="02070309020205020404" pitchFamily="49" charset="0"/>
              <a:buChar char="o"/>
            </a:pPr>
            <a:r>
              <a:rPr lang="fa-IR" dirty="0" smtClean="0">
                <a:solidFill>
                  <a:schemeClr val="tx1"/>
                </a:solidFill>
              </a:rPr>
              <a:t>شناخت یا معرفت را مستلزم تعامل ذهن و جهان خارج از ذهن می داند</a:t>
            </a:r>
          </a:p>
          <a:p>
            <a:pPr marL="530225" indent="-354013" algn="r" rtl="1">
              <a:lnSpc>
                <a:spcPct val="150000"/>
              </a:lnSpc>
              <a:buFont typeface="Courier New" panose="02070309020205020404" pitchFamily="49" charset="0"/>
              <a:buChar char="o"/>
            </a:pPr>
            <a:r>
              <a:rPr lang="fa-IR" dirty="0" smtClean="0">
                <a:solidFill>
                  <a:schemeClr val="tx1"/>
                </a:solidFill>
              </a:rPr>
              <a:t>ادراک حسی را مقدمه شناخت و عقلی را غایت آن میداند. ما با حواس از داده های حسی برخوردار می شویم و ذهن به بسته بندی این داده ها می پردازد. شناخت متضمن ادراک حسی و انتزاع عقلی است. ادراک حسی با ماده و انتزاع عقلی با صورت مربوط است</a:t>
            </a:r>
          </a:p>
          <a:p>
            <a:pPr marL="530225" indent="-354013" algn="r" rtl="1">
              <a:lnSpc>
                <a:spcPct val="150000"/>
              </a:lnSpc>
              <a:buFont typeface="Courier New" panose="02070309020205020404" pitchFamily="49" charset="0"/>
              <a:buChar char="o"/>
            </a:pPr>
            <a:r>
              <a:rPr lang="fa-IR" dirty="0" smtClean="0">
                <a:solidFill>
                  <a:schemeClr val="tx1"/>
                </a:solidFill>
              </a:rPr>
              <a:t>دانش ساخته ذهن نیست، ماهیتا حسی و تجربی است و ذهن کمک می کند به </a:t>
            </a:r>
          </a:p>
          <a:p>
            <a:pPr marL="176212" indent="0" algn="r" rtl="1">
              <a:lnSpc>
                <a:spcPct val="150000"/>
              </a:lnSpc>
              <a:buNone/>
            </a:pPr>
            <a:r>
              <a:rPr lang="fa-IR" dirty="0" smtClean="0">
                <a:solidFill>
                  <a:schemeClr val="tx1"/>
                </a:solidFill>
              </a:rPr>
              <a:t>نظم دهی آنچه حس درک می کند</a:t>
            </a:r>
          </a:p>
          <a:p>
            <a:pPr marL="530225" indent="-354013" algn="r" rtl="1">
              <a:lnSpc>
                <a:spcPct val="150000"/>
              </a:lnSpc>
              <a:buFont typeface="Courier New" panose="02070309020205020404" pitchFamily="49" charset="0"/>
              <a:buChar char="o"/>
            </a:pPr>
            <a:r>
              <a:rPr lang="fa-IR" dirty="0" smtClean="0">
                <a:solidFill>
                  <a:schemeClr val="tx1"/>
                </a:solidFill>
              </a:rPr>
              <a:t>بر خلاف افلاطون که به یادآوری و بازشناسی دانش و حقیقت معتقد بود، ارسطو به اکتساب و یادکیری دانش به کمک حس و تجربه می پرداخت</a:t>
            </a:r>
          </a:p>
          <a:p>
            <a:pPr marL="0" indent="0" algn="r" rtl="1">
              <a:lnSpc>
                <a:spcPct val="150000"/>
              </a:lnSpc>
              <a:buNone/>
            </a:pPr>
            <a:endParaRPr lang="fa-IR" dirty="0">
              <a:solidFill>
                <a:schemeClr val="tx1"/>
              </a:solidFill>
            </a:endParaRPr>
          </a:p>
          <a:p>
            <a:pPr algn="r" rtl="1">
              <a:lnSpc>
                <a:spcPct val="150000"/>
              </a:lnSpc>
            </a:pPr>
            <a:endParaRPr lang="en-GB" dirty="0"/>
          </a:p>
        </p:txBody>
      </p:sp>
    </p:spTree>
    <p:extLst>
      <p:ext uri="{BB962C8B-B14F-4D97-AF65-F5344CB8AC3E}">
        <p14:creationId xmlns:p14="http://schemas.microsoft.com/office/powerpoint/2010/main" val="97529755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19256" cy="116632"/>
          </a:xfrm>
        </p:spPr>
        <p:txBody>
          <a:bodyPr/>
          <a:lstStyle/>
          <a:p>
            <a:endParaRPr lang="en-GB" dirty="0"/>
          </a:p>
        </p:txBody>
      </p:sp>
      <p:sp>
        <p:nvSpPr>
          <p:cNvPr id="3" name="Content Placeholder 2"/>
          <p:cNvSpPr>
            <a:spLocks noGrp="1"/>
          </p:cNvSpPr>
          <p:nvPr>
            <p:ph idx="1"/>
          </p:nvPr>
        </p:nvSpPr>
        <p:spPr>
          <a:xfrm>
            <a:off x="179512" y="188640"/>
            <a:ext cx="8640960" cy="6480720"/>
          </a:xfrm>
        </p:spPr>
        <p:txBody>
          <a:bodyPr/>
          <a:lstStyle/>
          <a:p>
            <a:pPr marL="0" indent="0" algn="r" rtl="1">
              <a:lnSpc>
                <a:spcPct val="150000"/>
              </a:lnSpc>
              <a:buNone/>
            </a:pPr>
            <a:r>
              <a:rPr lang="fa-IR" dirty="0" smtClean="0">
                <a:solidFill>
                  <a:schemeClr val="tx1"/>
                </a:solidFill>
              </a:rPr>
              <a:t>رئالیست علمی:</a:t>
            </a:r>
          </a:p>
          <a:p>
            <a:pPr marL="442913" indent="-354013" algn="r" rtl="1">
              <a:lnSpc>
                <a:spcPct val="150000"/>
              </a:lnSpc>
              <a:buFont typeface="Courier New" panose="02070309020205020404" pitchFamily="49" charset="0"/>
              <a:buChar char="o"/>
            </a:pPr>
            <a:r>
              <a:rPr lang="fa-IR" dirty="0" smtClean="0">
                <a:solidFill>
                  <a:schemeClr val="tx1"/>
                </a:solidFill>
              </a:rPr>
              <a:t>علم از پندار، ذهن و اندیشه سرچشمه نمی گیرد بلکه محصول حواس است بنابراین اساس معرفت محسوسات هستند. برخی ازآنان مانند جان لاک دهن انسا ن را لوح سفید و نانوشته ای میداند که به تدریج در طول زندگی از حواس مختلف روی آن نقشهایی بسته می شود که به آن یادگیری می گویند</a:t>
            </a:r>
          </a:p>
          <a:p>
            <a:pPr marL="442913" indent="-354013" algn="r" rtl="1">
              <a:lnSpc>
                <a:spcPct val="150000"/>
              </a:lnSpc>
              <a:buFont typeface="Courier New" panose="02070309020205020404" pitchFamily="49" charset="0"/>
              <a:buChar char="o"/>
            </a:pPr>
            <a:r>
              <a:rPr lang="fa-IR" dirty="0" smtClean="0">
                <a:solidFill>
                  <a:schemeClr val="tx1"/>
                </a:solidFill>
              </a:rPr>
              <a:t>بررسی علوم طبیعی و کشف قوانین آنها را از طریق تجربه حسی، مشاهده و آزمایش میسر می دانند</a:t>
            </a:r>
          </a:p>
          <a:p>
            <a:pPr marL="442913" indent="-354013" algn="r" rtl="1">
              <a:lnSpc>
                <a:spcPct val="150000"/>
              </a:lnSpc>
              <a:buFont typeface="Courier New" panose="02070309020205020404" pitchFamily="49" charset="0"/>
              <a:buChar char="o"/>
            </a:pPr>
            <a:r>
              <a:rPr lang="fa-IR" dirty="0" smtClean="0">
                <a:solidFill>
                  <a:schemeClr val="tx1"/>
                </a:solidFill>
              </a:rPr>
              <a:t>جقیقت را محصول تطابق ذهن (به عنوان دریافت کننده) و عین (به عنوان منبع حقیقت) می دانند یعنی مطابقت فکر با اشیا (نظریه تطابقی حقیقت): انسان وقتی به حقیقت می رسد که آنچه در ذهن او وجود دارد با واقعیت عینی سازگار و مطابق باشد</a:t>
            </a:r>
            <a:endParaRPr lang="en-GB" dirty="0">
              <a:solidFill>
                <a:schemeClr val="tx1"/>
              </a:solidFill>
            </a:endParaRPr>
          </a:p>
        </p:txBody>
      </p:sp>
    </p:spTree>
    <p:extLst>
      <p:ext uri="{BB962C8B-B14F-4D97-AF65-F5344CB8AC3E}">
        <p14:creationId xmlns:p14="http://schemas.microsoft.com/office/powerpoint/2010/main" val="190429353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19256" cy="116632"/>
          </a:xfrm>
        </p:spPr>
        <p:txBody>
          <a:bodyPr/>
          <a:lstStyle/>
          <a:p>
            <a:endParaRPr lang="en-GB" dirty="0"/>
          </a:p>
        </p:txBody>
      </p:sp>
      <p:sp>
        <p:nvSpPr>
          <p:cNvPr id="3" name="Content Placeholder 2"/>
          <p:cNvSpPr>
            <a:spLocks noGrp="1"/>
          </p:cNvSpPr>
          <p:nvPr>
            <p:ph idx="1"/>
          </p:nvPr>
        </p:nvSpPr>
        <p:spPr>
          <a:xfrm>
            <a:off x="179512" y="188640"/>
            <a:ext cx="8856984" cy="6669360"/>
          </a:xfrm>
        </p:spPr>
        <p:txBody>
          <a:bodyPr>
            <a:normAutofit fontScale="92500" lnSpcReduction="20000"/>
          </a:bodyPr>
          <a:lstStyle/>
          <a:p>
            <a:pPr marL="457200" indent="-457200" algn="r" rtl="1">
              <a:lnSpc>
                <a:spcPct val="150000"/>
              </a:lnSpc>
              <a:buFont typeface="+mj-lt"/>
              <a:buAutoNum type="arabicPeriod" startAt="3"/>
            </a:pPr>
            <a:r>
              <a:rPr lang="fa-IR" b="1" dirty="0">
                <a:solidFill>
                  <a:schemeClr val="tx1"/>
                </a:solidFill>
              </a:rPr>
              <a:t>دیدگاههای ارزش شناختی </a:t>
            </a:r>
            <a:r>
              <a:rPr lang="fa-IR" b="1" dirty="0" smtClean="0">
                <a:solidFill>
                  <a:schemeClr val="tx1"/>
                </a:solidFill>
              </a:rPr>
              <a:t>رئالیسم</a:t>
            </a:r>
          </a:p>
          <a:p>
            <a:pPr marL="442913" indent="-354013" algn="r" rtl="1">
              <a:lnSpc>
                <a:spcPct val="150000"/>
              </a:lnSpc>
              <a:buFont typeface="Courier New" panose="02070309020205020404" pitchFamily="49" charset="0"/>
              <a:buChar char="o"/>
            </a:pPr>
            <a:r>
              <a:rPr lang="fa-IR" dirty="0" smtClean="0">
                <a:solidFill>
                  <a:schemeClr val="tx1"/>
                </a:solidFill>
              </a:rPr>
              <a:t>همه رئالیستها معتقدند که ارزشها مستقل از وجود انسانها وجود دارند</a:t>
            </a:r>
          </a:p>
          <a:p>
            <a:pPr marL="88900" indent="0" algn="r" rtl="1">
              <a:lnSpc>
                <a:spcPct val="150000"/>
              </a:lnSpc>
              <a:buNone/>
            </a:pPr>
            <a:r>
              <a:rPr lang="fa-IR" dirty="0" smtClean="0">
                <a:solidFill>
                  <a:schemeClr val="tx1"/>
                </a:solidFill>
              </a:rPr>
              <a:t>دیدگاه رئالیستهای تعقلی:</a:t>
            </a:r>
          </a:p>
          <a:p>
            <a:pPr marL="431800" algn="r" rtl="1">
              <a:lnSpc>
                <a:spcPct val="150000"/>
              </a:lnSpc>
              <a:buFont typeface="Courier New" panose="02070309020205020404" pitchFamily="49" charset="0"/>
              <a:buChar char="o"/>
            </a:pPr>
            <a:r>
              <a:rPr lang="fa-IR" dirty="0" smtClean="0">
                <a:solidFill>
                  <a:schemeClr val="tx1"/>
                </a:solidFill>
              </a:rPr>
              <a:t>ریشه ارزشها وجود لایتغیر انسان است بنابراین ارزشهای بنیادی ثابت و تغییرناپذیرند زیرا ماهیت وجودی انسان (جسم و روح) ثابت است</a:t>
            </a:r>
          </a:p>
          <a:p>
            <a:pPr marL="431800" algn="r" rtl="1">
              <a:lnSpc>
                <a:spcPct val="150000"/>
              </a:lnSpc>
              <a:buFont typeface="Courier New" panose="02070309020205020404" pitchFamily="49" charset="0"/>
              <a:buChar char="o"/>
            </a:pPr>
            <a:r>
              <a:rPr lang="fa-IR" dirty="0" smtClean="0">
                <a:solidFill>
                  <a:schemeClr val="tx1"/>
                </a:solidFill>
              </a:rPr>
              <a:t>ارزشها مطلق و جهانی هستند</a:t>
            </a:r>
          </a:p>
          <a:p>
            <a:pPr marL="431800" algn="r" rtl="1">
              <a:lnSpc>
                <a:spcPct val="150000"/>
              </a:lnSpc>
              <a:buFont typeface="Courier New" panose="02070309020205020404" pitchFamily="49" charset="0"/>
              <a:buChar char="o"/>
            </a:pPr>
            <a:r>
              <a:rPr lang="fa-IR" dirty="0" smtClean="0">
                <a:solidFill>
                  <a:schemeClr val="tx1"/>
                </a:solidFill>
              </a:rPr>
              <a:t>رئالیسهای باستانی معتقدند که خرد دارای قانون اخلاقی جهانی است که برای همه انسانها که موجودات عقلانی هستند الزام‌آور است. از نظر آنها انسان باید طبق معیارهای اخلاقی مطلق و جهانی زندگی کند؛ معیارهایی که مختص به افراد یا جامعه خاصی نیست و در این مسیر باید عادات خوب و فضیلت را کسب کند</a:t>
            </a:r>
          </a:p>
          <a:p>
            <a:pPr marL="431800" algn="r" rtl="1">
              <a:lnSpc>
                <a:spcPct val="150000"/>
              </a:lnSpc>
              <a:buFont typeface="Courier New" panose="02070309020205020404" pitchFamily="49" charset="0"/>
              <a:buChar char="o"/>
            </a:pPr>
            <a:r>
              <a:rPr lang="fa-IR" dirty="0" smtClean="0">
                <a:solidFill>
                  <a:schemeClr val="tx1"/>
                </a:solidFill>
              </a:rPr>
              <a:t>رئالیستهای دینی معتقدند که با استفاده از خرد بسیاری از قانونهای اخلاقی را می یابیم اما قوانین را خدا مقرر کرده است و او به ما قوه عقل داده است، انسان با اراده خود باید خیر را بپذیرد و به ایجاد عادات نیکو در خود بپردازد و در طی این راه به غیر از عقل از ایمان نیز مدد بگیرد</a:t>
            </a:r>
          </a:p>
          <a:p>
            <a:pPr marL="431800" algn="r" rtl="1">
              <a:lnSpc>
                <a:spcPct val="150000"/>
              </a:lnSpc>
              <a:buFont typeface="Courier New" panose="02070309020205020404" pitchFamily="49" charset="0"/>
              <a:buChar char="o"/>
            </a:pPr>
            <a:endParaRPr lang="fa-IR" dirty="0">
              <a:solidFill>
                <a:schemeClr val="tx1"/>
              </a:solidFill>
            </a:endParaRPr>
          </a:p>
          <a:p>
            <a:pPr>
              <a:lnSpc>
                <a:spcPct val="150000"/>
              </a:lnSpc>
            </a:pPr>
            <a:endParaRPr lang="en-GB" dirty="0"/>
          </a:p>
        </p:txBody>
      </p:sp>
    </p:spTree>
    <p:extLst>
      <p:ext uri="{BB962C8B-B14F-4D97-AF65-F5344CB8AC3E}">
        <p14:creationId xmlns:p14="http://schemas.microsoft.com/office/powerpoint/2010/main" val="238803617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19256" cy="188640"/>
          </a:xfrm>
        </p:spPr>
        <p:txBody>
          <a:bodyPr/>
          <a:lstStyle/>
          <a:p>
            <a:endParaRPr lang="en-GB" dirty="0"/>
          </a:p>
        </p:txBody>
      </p:sp>
      <p:sp>
        <p:nvSpPr>
          <p:cNvPr id="3" name="Content Placeholder 2"/>
          <p:cNvSpPr>
            <a:spLocks noGrp="1"/>
          </p:cNvSpPr>
          <p:nvPr>
            <p:ph idx="1"/>
          </p:nvPr>
        </p:nvSpPr>
        <p:spPr>
          <a:xfrm>
            <a:off x="323528" y="188640"/>
            <a:ext cx="8424936" cy="6480720"/>
          </a:xfrm>
        </p:spPr>
        <p:txBody>
          <a:bodyPr/>
          <a:lstStyle/>
          <a:p>
            <a:pPr marL="0" indent="0" algn="r" rtl="1">
              <a:lnSpc>
                <a:spcPct val="150000"/>
              </a:lnSpc>
              <a:buNone/>
            </a:pPr>
            <a:r>
              <a:rPr lang="fa-IR" dirty="0">
                <a:solidFill>
                  <a:schemeClr val="tx1"/>
                </a:solidFill>
              </a:rPr>
              <a:t>دیدگاه رئالیستهای </a:t>
            </a:r>
            <a:r>
              <a:rPr lang="fa-IR" dirty="0" smtClean="0">
                <a:solidFill>
                  <a:schemeClr val="tx1"/>
                </a:solidFill>
              </a:rPr>
              <a:t>علمی:</a:t>
            </a:r>
          </a:p>
          <a:p>
            <a:pPr marL="442913" indent="-354013" algn="r" rtl="1">
              <a:lnSpc>
                <a:spcPct val="150000"/>
              </a:lnSpc>
              <a:buFont typeface="Courier New" panose="02070309020205020404" pitchFamily="49" charset="0"/>
              <a:buChar char="o"/>
            </a:pPr>
            <a:r>
              <a:rPr lang="fa-IR" dirty="0" smtClean="0">
                <a:solidFill>
                  <a:schemeClr val="tx1"/>
                </a:solidFill>
              </a:rPr>
              <a:t>ارزشها در موقعیتهای مختلف تغییر می کنند</a:t>
            </a:r>
          </a:p>
          <a:p>
            <a:pPr marL="442913" indent="-354013" algn="r" rtl="1">
              <a:lnSpc>
                <a:spcPct val="150000"/>
              </a:lnSpc>
              <a:buFont typeface="Courier New" panose="02070309020205020404" pitchFamily="49" charset="0"/>
              <a:buChar char="o"/>
            </a:pPr>
            <a:r>
              <a:rPr lang="fa-IR" dirty="0" smtClean="0">
                <a:solidFill>
                  <a:schemeClr val="tx1"/>
                </a:solidFill>
              </a:rPr>
              <a:t>هر چیز سازگار با طبیعت انسان دارای ارزش است و معیارهای ارزش بوسیله عقل تعیین می شوند</a:t>
            </a:r>
          </a:p>
          <a:p>
            <a:pPr marL="442913" indent="-354013" algn="r" rtl="1">
              <a:lnSpc>
                <a:spcPct val="150000"/>
              </a:lnSpc>
              <a:buFont typeface="Courier New" panose="02070309020205020404" pitchFamily="49" charset="0"/>
              <a:buChar char="o"/>
            </a:pPr>
            <a:r>
              <a:rPr lang="fa-IR" dirty="0" smtClean="0">
                <a:solidFill>
                  <a:schemeClr val="tx1"/>
                </a:solidFill>
              </a:rPr>
              <a:t>ارزشهای فردی قابل قبول ارزشهایی هستند که با عقیده عمومی جامعه منطبق باشند</a:t>
            </a:r>
          </a:p>
          <a:p>
            <a:pPr marL="442913" indent="-354013" algn="r" rtl="1">
              <a:lnSpc>
                <a:spcPct val="150000"/>
              </a:lnSpc>
              <a:buFont typeface="Courier New" panose="02070309020205020404" pitchFamily="49" charset="0"/>
              <a:buChar char="o"/>
            </a:pPr>
            <a:r>
              <a:rPr lang="fa-IR" dirty="0" smtClean="0">
                <a:solidFill>
                  <a:schemeClr val="tx1"/>
                </a:solidFill>
              </a:rPr>
              <a:t>صواب و خطا از درک ما درباره طبیعت ناشی می شود نه از اصول دینی</a:t>
            </a:r>
          </a:p>
          <a:p>
            <a:pPr marL="442913" indent="-354013" algn="r" rtl="1">
              <a:lnSpc>
                <a:spcPct val="150000"/>
              </a:lnSpc>
              <a:buFont typeface="Courier New" panose="02070309020205020404" pitchFamily="49" charset="0"/>
              <a:buChar char="o"/>
            </a:pPr>
            <a:r>
              <a:rPr lang="fa-IR" dirty="0" smtClean="0">
                <a:solidFill>
                  <a:schemeClr val="tx1"/>
                </a:solidFill>
              </a:rPr>
              <a:t>اخلاق مبتنی بر آن چیزی است که علم مفید بودن آن را برای انسان نشان داده است مثلا بیماری شر است و تندرستی خیر</a:t>
            </a:r>
          </a:p>
          <a:p>
            <a:pPr algn="r" rtl="1">
              <a:lnSpc>
                <a:spcPct val="150000"/>
              </a:lnSpc>
              <a:buFont typeface="Courier New" panose="02070309020205020404" pitchFamily="49" charset="0"/>
              <a:buChar char="o"/>
            </a:pPr>
            <a:endParaRPr lang="en-GB" dirty="0"/>
          </a:p>
        </p:txBody>
      </p:sp>
    </p:spTree>
    <p:extLst>
      <p:ext uri="{BB962C8B-B14F-4D97-AF65-F5344CB8AC3E}">
        <p14:creationId xmlns:p14="http://schemas.microsoft.com/office/powerpoint/2010/main" val="33941327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xecutive">
  <a:themeElements>
    <a:clrScheme name="Executive">
      <a:dk1>
        <a:sysClr val="windowText" lastClr="000000"/>
      </a:dk1>
      <a:lt1>
        <a:sysClr val="window" lastClr="FFFFFF"/>
      </a:lt1>
      <a:dk2>
        <a:srgbClr val="2F5897"/>
      </a:dk2>
      <a:lt2>
        <a:srgbClr val="E4E9EF"/>
      </a:lt2>
      <a:accent1>
        <a:srgbClr val="6076B4"/>
      </a:accent1>
      <a:accent2>
        <a:srgbClr val="9C5252"/>
      </a:accent2>
      <a:accent3>
        <a:srgbClr val="E68422"/>
      </a:accent3>
      <a:accent4>
        <a:srgbClr val="846648"/>
      </a:accent4>
      <a:accent5>
        <a:srgbClr val="63891F"/>
      </a:accent5>
      <a:accent6>
        <a:srgbClr val="758085"/>
      </a:accent6>
      <a:hlink>
        <a:srgbClr val="3399FF"/>
      </a:hlink>
      <a:folHlink>
        <a:srgbClr val="B2B2B2"/>
      </a:folHlink>
    </a:clrScheme>
    <a:fontScheme name="Executive">
      <a:majorFont>
        <a:latin typeface="Century Gothic"/>
        <a:ea typeface=""/>
        <a:cs typeface=""/>
        <a:font script="Jpan" typeface="HGｺﾞｼｯｸM"/>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Executiv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8575" cap="flat" cmpd="sng" algn="ctr">
          <a:solidFill>
            <a:schemeClr val="phClr"/>
          </a:solidFill>
          <a:prstDash val="solid"/>
        </a:ln>
        <a:ln w="508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50000">
              <a:schemeClr val="phClr">
                <a:tint val="80000"/>
                <a:satMod val="250000"/>
              </a:schemeClr>
            </a:gs>
            <a:gs pos="76000">
              <a:schemeClr val="phClr">
                <a:tint val="90000"/>
                <a:shade val="90000"/>
                <a:satMod val="200000"/>
              </a:schemeClr>
            </a:gs>
            <a:gs pos="92000">
              <a:schemeClr val="phClr">
                <a:tint val="90000"/>
                <a:shade val="70000"/>
                <a:satMod val="250000"/>
              </a:schemeClr>
            </a:gs>
          </a:gsLst>
          <a:path path="circle">
            <a:fillToRect l="50000" t="50000" r="50000" b="50000"/>
          </a:path>
        </a:gradFill>
        <a:blipFill>
          <a:blip xmlns:r="http://schemas.openxmlformats.org/officeDocument/2006/relationships" r:embed="rId1">
            <a:duotone>
              <a:schemeClr val="phClr">
                <a:tint val="95000"/>
              </a:schemeClr>
              <a:schemeClr val="phClr">
                <a:shade val="9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Executive</Template>
  <TotalTime>7425</TotalTime>
  <Words>4425</Words>
  <Application>Microsoft Office PowerPoint</Application>
  <PresentationFormat>On-screen Show (4:3)</PresentationFormat>
  <Paragraphs>295</Paragraphs>
  <Slides>41</Slides>
  <Notes>1</Notes>
  <HiddenSlides>0</HiddenSlides>
  <MMClips>0</MMClips>
  <ScaleCrop>false</ScaleCrop>
  <HeadingPairs>
    <vt:vector size="4" baseType="variant">
      <vt:variant>
        <vt:lpstr>Theme</vt:lpstr>
      </vt:variant>
      <vt:variant>
        <vt:i4>1</vt:i4>
      </vt:variant>
      <vt:variant>
        <vt:lpstr>Slide Titles</vt:lpstr>
      </vt:variant>
      <vt:variant>
        <vt:i4>41</vt:i4>
      </vt:variant>
    </vt:vector>
  </HeadingPairs>
  <TitlesOfParts>
    <vt:vector size="42" baseType="lpstr">
      <vt:lpstr>Executive</vt:lpstr>
      <vt:lpstr>بسم الله الرّحمن الرّحیم</vt:lpstr>
      <vt:lpstr>مکاتب فلسفی و نظریه های تربیتی</vt:lpstr>
      <vt:lpstr>PowerPoint Presentation</vt:lpstr>
      <vt:lpstr>فلسفه</vt:lpstr>
      <vt:lpstr>PowerPoint Presentation</vt:lpstr>
      <vt:lpstr>تعلیم و تربیت</vt:lpstr>
      <vt:lpstr>PowerPoint Presentation</vt:lpstr>
      <vt:lpstr>فلسفه تعلیم و تربیت</vt:lpstr>
      <vt:lpstr>PowerPoint Presentation</vt:lpstr>
      <vt:lpstr>PowerPoint Presentation</vt:lpstr>
      <vt:lpstr>مبانی بنیادین مکاتب فلسفی</vt:lpstr>
      <vt:lpstr>PowerPoint Presentation</vt:lpstr>
      <vt:lpstr>انواع معرفت</vt:lpstr>
      <vt:lpstr>PowerPoint Presentation</vt:lpstr>
      <vt:lpstr>PowerPoint Presentation</vt:lpstr>
      <vt:lpstr>منابع کسب معرفت</vt:lpstr>
      <vt:lpstr>PowerPoint Presentation</vt:lpstr>
      <vt:lpstr>PowerPoint Presentation</vt:lpstr>
      <vt:lpstr>PowerPoint Presentation</vt:lpstr>
      <vt:lpstr>PowerPoint Presentation</vt:lpstr>
      <vt:lpstr>مکتب</vt:lpstr>
      <vt:lpstr>مکتب ایده‌آلیسم (پندارگرایی یا آرمانگرایی)</vt:lpstr>
      <vt:lpstr>مبانی فلسفی ایده‌آلیسم</vt:lpstr>
      <vt:lpstr>PowerPoint Presentation</vt:lpstr>
      <vt:lpstr>PowerPoint Presentation</vt:lpstr>
      <vt:lpstr>آرای تربیتی ایده‌آلیسم</vt:lpstr>
      <vt:lpstr>PowerPoint Presentation</vt:lpstr>
      <vt:lpstr>PowerPoint Presentation</vt:lpstr>
      <vt:lpstr>PowerPoint Presentation</vt:lpstr>
      <vt:lpstr>PowerPoint Presentation</vt:lpstr>
      <vt:lpstr>PowerPoint Presentation</vt:lpstr>
      <vt:lpstr>مکتب رئالیسم (واقع گرایی)</vt:lpstr>
      <vt:lpstr>PowerPoint Presentation</vt:lpstr>
      <vt:lpstr>PowerPoint Presentation</vt:lpstr>
      <vt:lpstr>مبانی فلسفی رئالیسم</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مکاتب فلسفی و نظریه های تربیتی</dc:title>
  <dc:creator>samsung</dc:creator>
  <cp:lastModifiedBy>Windows User</cp:lastModifiedBy>
  <cp:revision>166</cp:revision>
  <dcterms:created xsi:type="dcterms:W3CDTF">2017-09-16T14:15:35Z</dcterms:created>
  <dcterms:modified xsi:type="dcterms:W3CDTF">2020-06-16T14:52:55Z</dcterms:modified>
</cp:coreProperties>
</file>