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68" r:id="rId1"/>
  </p:sldMasterIdLst>
  <p:notesMasterIdLst>
    <p:notesMasterId r:id="rId22"/>
  </p:notesMasterIdLst>
  <p:sldIdLst>
    <p:sldId id="275" r:id="rId2"/>
    <p:sldId id="274"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84902" autoAdjust="0"/>
  </p:normalViewPr>
  <p:slideViewPr>
    <p:cSldViewPr>
      <p:cViewPr>
        <p:scale>
          <a:sx n="69" d="100"/>
          <a:sy n="69" d="100"/>
        </p:scale>
        <p:origin x="-1416" y="-20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D0ADFB89-8417-4BC2-9F68-8FA300B5C757}" type="datetimeFigureOut">
              <a:rPr lang="fa-IR" smtClean="0"/>
              <a:t>25/09/1441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BCFF164F-B11C-4EDA-B265-CC521CB83EF3}" type="slidenum">
              <a:rPr lang="fa-IR" smtClean="0"/>
              <a:t>‹#›</a:t>
            </a:fld>
            <a:endParaRPr lang="fa-IR"/>
          </a:p>
        </p:txBody>
      </p:sp>
    </p:spTree>
    <p:extLst>
      <p:ext uri="{BB962C8B-B14F-4D97-AF65-F5344CB8AC3E}">
        <p14:creationId xmlns:p14="http://schemas.microsoft.com/office/powerpoint/2010/main" val="423296181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BCFF164F-B11C-4EDA-B265-CC521CB83EF3}" type="slidenum">
              <a:rPr lang="fa-IR" smtClean="0"/>
              <a:t>2</a:t>
            </a:fld>
            <a:endParaRPr lang="fa-IR"/>
          </a:p>
        </p:txBody>
      </p:sp>
    </p:spTree>
    <p:extLst>
      <p:ext uri="{BB962C8B-B14F-4D97-AF65-F5344CB8AC3E}">
        <p14:creationId xmlns:p14="http://schemas.microsoft.com/office/powerpoint/2010/main" val="1797905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57008179-C078-40B7-97F9-A9C88D6CB658}"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7008179-C078-40B7-97F9-A9C88D6CB65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7008179-C078-40B7-97F9-A9C88D6CB658}"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7008179-C078-40B7-97F9-A9C88D6CB65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57008179-C078-40B7-97F9-A9C88D6CB65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57008179-C078-40B7-97F9-A9C88D6CB65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57008179-C078-40B7-97F9-A9C88D6CB658}"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7008179-C078-40B7-97F9-A9C88D6CB65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7008179-C078-40B7-97F9-A9C88D6CB658}"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7008179-C078-40B7-97F9-A9C88D6CB65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290A2C0-FE2B-423A-891B-815FAF7C5D21}" type="datetimeFigureOut">
              <a:rPr lang="en-US" smtClean="0"/>
              <a:t>5/17/2020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7008179-C078-40B7-97F9-A9C88D6CB65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E290A2C0-FE2B-423A-891B-815FAF7C5D21}" type="datetimeFigureOut">
              <a:rPr lang="en-US" smtClean="0"/>
              <a:t>5/17/2020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57008179-C078-40B7-97F9-A9C88D6CB658}"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069" r:id="rId1"/>
    <p:sldLayoutId id="2147484070" r:id="rId2"/>
    <p:sldLayoutId id="2147484071" r:id="rId3"/>
    <p:sldLayoutId id="2147484072" r:id="rId4"/>
    <p:sldLayoutId id="2147484073" r:id="rId5"/>
    <p:sldLayoutId id="2147484074" r:id="rId6"/>
    <p:sldLayoutId id="2147484075" r:id="rId7"/>
    <p:sldLayoutId id="2147484076" r:id="rId8"/>
    <p:sldLayoutId id="2147484077" r:id="rId9"/>
    <p:sldLayoutId id="2147484078" r:id="rId10"/>
    <p:sldLayoutId id="2147484079"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627115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295400"/>
            <a:ext cx="8001000" cy="1600200"/>
          </a:xfrm>
          <a:solidFill>
            <a:schemeClr val="tx2">
              <a:lumMod val="40000"/>
              <a:lumOff val="6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1">
            <a:schemeClr val="accent2"/>
          </a:lnRef>
          <a:fillRef idx="2">
            <a:schemeClr val="accent2"/>
          </a:fillRef>
          <a:effectRef idx="1">
            <a:schemeClr val="accent2"/>
          </a:effectRef>
          <a:fontRef idx="minor">
            <a:schemeClr val="dk1"/>
          </a:fontRef>
        </p:style>
        <p:txBody>
          <a:bodyPr>
            <a:normAutofit/>
          </a:bodyPr>
          <a:lstStyle/>
          <a:p>
            <a:pPr algn="ctr" rtl="1"/>
            <a:r>
              <a:rPr lang="ar-SA" sz="4400" dirty="0">
                <a:ln w="0"/>
                <a:solidFill>
                  <a:schemeClr val="tx1"/>
                </a:solidFill>
                <a:effectLst>
                  <a:outerShdw blurRad="38100" dist="19050" dir="2700000" algn="tl" rotWithShape="0">
                    <a:schemeClr val="dk1">
                      <a:alpha val="40000"/>
                    </a:schemeClr>
                  </a:outerShdw>
                </a:effectLst>
                <a:cs typeface="B Nazanin" pitchFamily="2" charset="-78"/>
              </a:rPr>
              <a:t>مقیاس های اندازه </a:t>
            </a:r>
            <a:r>
              <a:rPr lang="ar-SA" sz="4400" dirty="0" smtClean="0">
                <a:ln w="0"/>
                <a:solidFill>
                  <a:schemeClr val="tx1"/>
                </a:solidFill>
                <a:effectLst>
                  <a:outerShdw blurRad="38100" dist="19050" dir="2700000" algn="tl" rotWithShape="0">
                    <a:schemeClr val="dk1">
                      <a:alpha val="40000"/>
                    </a:schemeClr>
                  </a:outerShdw>
                </a:effectLst>
                <a:cs typeface="B Nazanin" pitchFamily="2" charset="-78"/>
              </a:rPr>
              <a:t>گیری</a:t>
            </a:r>
            <a:r>
              <a:rPr lang="en-US" sz="4400" dirty="0" smtClean="0">
                <a:ln w="0"/>
                <a:solidFill>
                  <a:schemeClr val="tx1"/>
                </a:solidFill>
                <a:effectLst>
                  <a:outerShdw blurRad="38100" dist="19050" dir="2700000" algn="tl" rotWithShape="0">
                    <a:schemeClr val="dk1">
                      <a:alpha val="40000"/>
                    </a:schemeClr>
                  </a:outerShdw>
                </a:effectLst>
                <a:cs typeface="B Nazanin" pitchFamily="2" charset="-78"/>
              </a:rPr>
              <a:t> </a:t>
            </a:r>
            <a:r>
              <a:rPr lang="fa-IR" sz="4400" dirty="0">
                <a:ln w="0"/>
                <a:solidFill>
                  <a:schemeClr val="tx1"/>
                </a:solidFill>
                <a:effectLst>
                  <a:outerShdw blurRad="38100" dist="19050" dir="2700000" algn="tl" rotWithShape="0">
                    <a:schemeClr val="dk1">
                      <a:alpha val="40000"/>
                    </a:schemeClr>
                  </a:outerShdw>
                </a:effectLst>
                <a:cs typeface="B Nazanin" pitchFamily="2" charset="-78"/>
              </a:rPr>
              <a:t> </a:t>
            </a:r>
            <a:r>
              <a:rPr lang="fa-IR" sz="4400" dirty="0" smtClean="0">
                <a:ln w="0"/>
                <a:solidFill>
                  <a:schemeClr val="tx1"/>
                </a:solidFill>
                <a:effectLst>
                  <a:outerShdw blurRad="38100" dist="19050" dir="2700000" algn="tl" rotWithShape="0">
                    <a:schemeClr val="dk1">
                      <a:alpha val="40000"/>
                    </a:schemeClr>
                  </a:outerShdw>
                </a:effectLst>
                <a:cs typeface="B Nazanin" pitchFamily="2" charset="-78"/>
              </a:rPr>
              <a:t>و </a:t>
            </a:r>
            <a:r>
              <a:rPr lang="fa-IR" sz="4400" dirty="0">
                <a:ln w="0"/>
                <a:solidFill>
                  <a:schemeClr val="tx1"/>
                </a:solidFill>
                <a:effectLst>
                  <a:outerShdw blurRad="38100" dist="19050" dir="2700000" algn="tl" rotWithShape="0">
                    <a:schemeClr val="dk1">
                      <a:alpha val="40000"/>
                    </a:schemeClr>
                  </a:outerShdw>
                </a:effectLst>
                <a:cs typeface="B Nazanin" pitchFamily="2" charset="-78"/>
              </a:rPr>
              <a:t>اطمینان از برازندگی ابزار پژوهش</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6069123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533400"/>
            <a:ext cx="7406640" cy="838200"/>
          </a:xfrm>
        </p:spPr>
        <p:txBody>
          <a:bodyPr>
            <a:normAutofit/>
          </a:bodyPr>
          <a:lstStyle/>
          <a:p>
            <a:pPr algn="r" rtl="1"/>
            <a:r>
              <a:rPr lang="ar-SA" sz="2400" b="1" dirty="0">
                <a:effectLst/>
                <a:cs typeface="B Nazanin" pitchFamily="2" charset="-78"/>
              </a:rPr>
              <a:t>مقیاس های اندازه گیری</a:t>
            </a:r>
            <a:r>
              <a:rPr lang="en-US" sz="2400" b="1" dirty="0">
                <a:effectLst/>
                <a:cs typeface="B Nazanin" pitchFamily="2" charset="-78"/>
              </a:rPr>
              <a:t>       Measurement scales </a:t>
            </a:r>
            <a:endParaRPr lang="en-US" sz="2400" dirty="0">
              <a:cs typeface="B Nazanin" pitchFamily="2" charset="-78"/>
            </a:endParaRPr>
          </a:p>
        </p:txBody>
      </p:sp>
      <p:sp>
        <p:nvSpPr>
          <p:cNvPr id="3" name="Subtitle 2"/>
          <p:cNvSpPr>
            <a:spLocks noGrp="1"/>
          </p:cNvSpPr>
          <p:nvPr>
            <p:ph type="subTitle" idx="1"/>
          </p:nvPr>
        </p:nvSpPr>
        <p:spPr>
          <a:xfrm>
            <a:off x="1432560" y="1850064"/>
            <a:ext cx="7406640" cy="3788736"/>
          </a:xfrm>
        </p:spPr>
        <p:txBody>
          <a:bodyPr>
            <a:normAutofit fontScale="55000" lnSpcReduction="20000"/>
          </a:bodyPr>
          <a:lstStyle/>
          <a:p>
            <a:pPr algn="just" rtl="1"/>
            <a:r>
              <a:rPr lang="ar-SA" sz="3800" dirty="0">
                <a:cs typeface="B Nazanin" pitchFamily="2" charset="-78"/>
              </a:rPr>
              <a:t>یکی از مراحل اساسی در پژوهش، اندازه­گیری است. اندازه­گیری روشی است که از طریق آن به یک صفت یا یک ویژگی، با توجه به ملاک مشخص، عددی نسبت داده می­شود. به عبارت دیگر، اندازه­گیری عبارت است از تبدیل کیفی به کمّی، با توجه به ملاک معین. اندازه­گیری را می­توان به روشی اطلاق کرد که از طریق آن عددی بر اساس یک قانون معین جایگزین یک صفت می­شود. پژوهشگر کار خود را با متغیر آغاز می­کند و سپس برای بیان متغیر به صورت عدد از قوانین و مقیاس­های مختلفی استفاده می­کند.</a:t>
            </a:r>
            <a:endParaRPr lang="en-US" sz="3800" dirty="0">
              <a:cs typeface="B Nazanin" pitchFamily="2" charset="-78"/>
            </a:endParaRPr>
          </a:p>
          <a:p>
            <a:pPr algn="just" rtl="1"/>
            <a:r>
              <a:rPr lang="en-US" sz="3800" dirty="0">
                <a:cs typeface="B Nazanin" pitchFamily="2" charset="-78"/>
              </a:rPr>
              <a:t> </a:t>
            </a:r>
            <a:r>
              <a:rPr lang="ar-SA" sz="3800" dirty="0">
                <a:cs typeface="B Nazanin" pitchFamily="2" charset="-78"/>
              </a:rPr>
              <a:t>زماني که متغيرهاي تحقيق شناسايي شدند، مشخص مي‌گردد که اندازه‌گيري همه آنها (مقياس اندازه‌گيري) به يک صورت ممکن نمي‌باشد</a:t>
            </a:r>
            <a:r>
              <a:rPr lang="en-US" sz="3800" dirty="0">
                <a:cs typeface="B Nazanin" pitchFamily="2" charset="-78"/>
              </a:rPr>
              <a:t>  </a:t>
            </a:r>
            <a:r>
              <a:rPr lang="fa-IR" sz="3800" dirty="0">
                <a:cs typeface="B Nazanin" pitchFamily="2" charset="-78"/>
              </a:rPr>
              <a:t>. </a:t>
            </a:r>
            <a:endParaRPr lang="en-US" sz="3800" dirty="0">
              <a:cs typeface="B Nazanin" pitchFamily="2" charset="-78"/>
            </a:endParaRPr>
          </a:p>
          <a:p>
            <a:pPr algn="just" rtl="1"/>
            <a:r>
              <a:rPr lang="ar-SA" sz="3800" dirty="0">
                <a:cs typeface="B Nazanin" pitchFamily="2" charset="-78"/>
              </a:rPr>
              <a:t> ماهیت</a:t>
            </a:r>
            <a:r>
              <a:rPr lang="en-US" sz="3800" dirty="0">
                <a:cs typeface="B Nazanin" pitchFamily="2" charset="-78"/>
              </a:rPr>
              <a:t>­</a:t>
            </a:r>
            <a:r>
              <a:rPr lang="ar-SA" sz="3800" dirty="0">
                <a:cs typeface="B Nazanin" pitchFamily="2" charset="-78"/>
              </a:rPr>
              <a:t>روش</a:t>
            </a:r>
            <a:r>
              <a:rPr lang="en-US" sz="3800" dirty="0">
                <a:cs typeface="B Nazanin" pitchFamily="2" charset="-78"/>
              </a:rPr>
              <a:t> </a:t>
            </a:r>
            <a:r>
              <a:rPr lang="ar-SA" sz="3800" dirty="0">
                <a:cs typeface="B Nazanin" pitchFamily="2" charset="-78"/>
              </a:rPr>
              <a:t>اندازه­گیری و اعدادی که از طریق اعمال روش­های اندازه­گیری حاصل می­شوند، تعیین می­کنند که برای تفسیر آنها باید از چه روش آماری استفاده کرد</a:t>
            </a:r>
            <a:r>
              <a:rPr lang="en-US" sz="3800" dirty="0">
                <a:cs typeface="B Nazanin" pitchFamily="2" charset="-78"/>
              </a:rPr>
              <a:t>.</a:t>
            </a:r>
          </a:p>
          <a:p>
            <a:pPr algn="just" rtl="1"/>
            <a:r>
              <a:rPr lang="ar-SA" sz="3800" dirty="0">
                <a:cs typeface="B Nazanin" pitchFamily="2" charset="-78"/>
              </a:rPr>
              <a:t>مقیاس هایی که به طور کلی در پژوهش های مدیریت به کار میروند به دو دسته تقسیم می شوند : مقیاس های </a:t>
            </a:r>
            <a:r>
              <a:rPr lang="ar-SA" sz="3800" b="1" dirty="0">
                <a:solidFill>
                  <a:srgbClr val="FF0000"/>
                </a:solidFill>
                <a:cs typeface="B Nazanin" pitchFamily="2" charset="-78"/>
              </a:rPr>
              <a:t>رتبه</a:t>
            </a:r>
            <a:r>
              <a:rPr lang="ar-SA" sz="3800" dirty="0">
                <a:solidFill>
                  <a:srgbClr val="FF0000"/>
                </a:solidFill>
                <a:cs typeface="B Nazanin" pitchFamily="2" charset="-78"/>
              </a:rPr>
              <a:t> </a:t>
            </a:r>
            <a:r>
              <a:rPr lang="ar-SA" sz="3800" b="1" dirty="0">
                <a:solidFill>
                  <a:srgbClr val="FF0000"/>
                </a:solidFill>
                <a:cs typeface="B Nazanin" pitchFamily="2" charset="-78"/>
              </a:rPr>
              <a:t>بندی</a:t>
            </a:r>
            <a:r>
              <a:rPr lang="ar-SA" sz="3800" dirty="0">
                <a:solidFill>
                  <a:srgbClr val="FF0000"/>
                </a:solidFill>
                <a:cs typeface="B Nazanin" pitchFamily="2" charset="-78"/>
              </a:rPr>
              <a:t> </a:t>
            </a:r>
            <a:r>
              <a:rPr lang="ar-SA" sz="3800" dirty="0">
                <a:cs typeface="B Nazanin" pitchFamily="2" charset="-78"/>
              </a:rPr>
              <a:t>و مقیاس های</a:t>
            </a:r>
            <a:r>
              <a:rPr lang="ar-SA" sz="3800" dirty="0">
                <a:solidFill>
                  <a:srgbClr val="FF0000"/>
                </a:solidFill>
                <a:cs typeface="B Nazanin" pitchFamily="2" charset="-78"/>
              </a:rPr>
              <a:t> </a:t>
            </a:r>
            <a:r>
              <a:rPr lang="ar-SA" sz="3800" b="1" dirty="0">
                <a:solidFill>
                  <a:srgbClr val="FF0000"/>
                </a:solidFill>
                <a:cs typeface="B Nazanin" pitchFamily="2" charset="-78"/>
              </a:rPr>
              <a:t>نگرشی</a:t>
            </a:r>
            <a:r>
              <a:rPr lang="ar-SA" sz="3800" dirty="0">
                <a:cs typeface="B Nazanin" pitchFamily="2" charset="-78"/>
              </a:rPr>
              <a:t>. مقیاس رتبه بندی نموداری و مقیاس رتبه بندی تفکیک شده، مرسوم ترین مقیاس های رتبه بندی هستند و مقیاس لیکرت و مقیاس های اختلافی معنی شناختی نیز گونه های مشهور مقیاس های نگرشی هستند</a:t>
            </a:r>
            <a:r>
              <a:rPr lang="ar-SA" dirty="0">
                <a:cs typeface="B Nazanin" pitchFamily="2" charset="-78"/>
              </a:rPr>
              <a:t>.</a:t>
            </a:r>
            <a:endParaRPr lang="en-US" dirty="0">
              <a:cs typeface="B Nazanin" pitchFamily="2" charset="-78"/>
            </a:endParaRPr>
          </a:p>
          <a:p>
            <a:pPr algn="r"/>
            <a:endParaRPr lang="en-US" dirty="0"/>
          </a:p>
        </p:txBody>
      </p:sp>
    </p:spTree>
    <p:extLst>
      <p:ext uri="{BB962C8B-B14F-4D97-AF65-F5344CB8AC3E}">
        <p14:creationId xmlns:p14="http://schemas.microsoft.com/office/powerpoint/2010/main" val="18627120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Autofit/>
          </a:bodyPr>
          <a:lstStyle/>
          <a:p>
            <a:pPr algn="r"/>
            <a:r>
              <a:rPr lang="ar-SA" sz="2400" b="1" dirty="0">
                <a:effectLst/>
                <a:cs typeface="B Nazanin" pitchFamily="2" charset="-78"/>
              </a:rPr>
              <a:t>انواع مقیاس ها</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a:xfrm>
            <a:off x="1435608" y="1066800"/>
            <a:ext cx="7498080" cy="8077200"/>
          </a:xfrm>
        </p:spPr>
        <p:txBody>
          <a:bodyPr>
            <a:noAutofit/>
          </a:bodyPr>
          <a:lstStyle/>
          <a:p>
            <a:pPr algn="r" rtl="1">
              <a:buFont typeface="Wingdings" pitchFamily="2" charset="2"/>
              <a:buChar char="q"/>
            </a:pPr>
            <a:r>
              <a:rPr lang="fa-IR" sz="1800" b="1" dirty="0" smtClean="0">
                <a:cs typeface="B Nazanin" pitchFamily="2" charset="-78"/>
              </a:rPr>
              <a:t>مقیاس </a:t>
            </a:r>
            <a:r>
              <a:rPr lang="fa-IR" sz="1800" b="1" dirty="0">
                <a:cs typeface="B Nazanin" pitchFamily="2" charset="-78"/>
              </a:rPr>
              <a:t>های ترکیبی یا طیف های </a:t>
            </a:r>
            <a:r>
              <a:rPr lang="fa-IR" sz="1800" b="1" dirty="0" smtClean="0">
                <a:cs typeface="B Nazanin" pitchFamily="2" charset="-78"/>
              </a:rPr>
              <a:t>ترکیبی</a:t>
            </a:r>
            <a:r>
              <a:rPr lang="en-US" sz="1800" b="1" dirty="0">
                <a:cs typeface="B Nazanin" pitchFamily="2" charset="-78"/>
              </a:rPr>
              <a:t>Composite Scale</a:t>
            </a:r>
          </a:p>
          <a:p>
            <a:pPr lvl="1" algn="r" rtl="1">
              <a:buFont typeface="Wingdings" pitchFamily="2" charset="2"/>
              <a:buChar char="q"/>
            </a:pPr>
            <a:r>
              <a:rPr lang="fa-IR" sz="1600" dirty="0">
                <a:cs typeface="B Nazanin" pitchFamily="2" charset="-78"/>
              </a:rPr>
              <a:t>فهرست ها </a:t>
            </a:r>
            <a:endParaRPr lang="en-US" sz="1600" dirty="0">
              <a:cs typeface="B Nazanin" pitchFamily="2" charset="-78"/>
            </a:endParaRPr>
          </a:p>
          <a:p>
            <a:pPr lvl="1" algn="r" rtl="1">
              <a:buFont typeface="Wingdings" pitchFamily="2" charset="2"/>
              <a:buChar char="q"/>
            </a:pPr>
            <a:r>
              <a:rPr lang="fa-IR" sz="1600" dirty="0">
                <a:cs typeface="B Nazanin" pitchFamily="2" charset="-78"/>
              </a:rPr>
              <a:t>سنخ سنجی </a:t>
            </a:r>
            <a:endParaRPr lang="en-US" sz="1600" dirty="0" smtClean="0">
              <a:cs typeface="B Nazanin" pitchFamily="2" charset="-78"/>
            </a:endParaRPr>
          </a:p>
          <a:p>
            <a:pPr algn="r" rtl="1">
              <a:buFont typeface="Wingdings" pitchFamily="2" charset="2"/>
              <a:buChar char="q"/>
            </a:pPr>
            <a:r>
              <a:rPr lang="fa-IR" sz="1800" b="1" dirty="0" smtClean="0">
                <a:cs typeface="B Nazanin" pitchFamily="2" charset="-78"/>
              </a:rPr>
              <a:t>دسته بندی مقیاس ها از نظر فنون مقیاس گذاری</a:t>
            </a:r>
            <a:endParaRPr lang="en-US" sz="1800" b="1" dirty="0" smtClean="0">
              <a:cs typeface="B Nazanin" pitchFamily="2" charset="-78"/>
            </a:endParaRPr>
          </a:p>
          <a:p>
            <a:pPr lvl="1" algn="r" rtl="1">
              <a:buFont typeface="Wingdings" pitchFamily="2" charset="2"/>
              <a:buChar char="q"/>
            </a:pPr>
            <a:r>
              <a:rPr lang="fa-IR" sz="1800" b="1" dirty="0" smtClean="0">
                <a:cs typeface="B Nazanin" pitchFamily="2" charset="-78"/>
              </a:rPr>
              <a:t>فنون مقیاس گذاری مقایسه ای یا فنون مقیاس گذاری غیرمتریک(</a:t>
            </a:r>
            <a:r>
              <a:rPr lang="en-US" sz="1800" b="1" dirty="0" smtClean="0">
                <a:cs typeface="B Nazanin" pitchFamily="2" charset="-78"/>
              </a:rPr>
              <a:t>Comparative scale</a:t>
            </a:r>
            <a:r>
              <a:rPr lang="ar-SA" sz="1800" b="1" dirty="0" smtClean="0">
                <a:cs typeface="B Nazanin" pitchFamily="2" charset="-78"/>
              </a:rPr>
              <a:t>) یا </a:t>
            </a:r>
            <a:r>
              <a:rPr lang="ar-SA" sz="1800" b="1" dirty="0" smtClean="0">
                <a:solidFill>
                  <a:srgbClr val="FF0000"/>
                </a:solidFill>
                <a:cs typeface="B Nazanin" pitchFamily="2" charset="-78"/>
              </a:rPr>
              <a:t>رتبه بندی</a:t>
            </a:r>
            <a:endParaRPr lang="en-US" sz="1800" b="1" dirty="0" smtClean="0">
              <a:solidFill>
                <a:srgbClr val="FF0000"/>
              </a:solidFill>
              <a:cs typeface="B Nazanin" pitchFamily="2" charset="-78"/>
            </a:endParaRPr>
          </a:p>
          <a:p>
            <a:pPr lvl="2" algn="r" rtl="1">
              <a:buFont typeface="Wingdings" pitchFamily="2" charset="2"/>
              <a:buChar char="q"/>
            </a:pPr>
            <a:r>
              <a:rPr lang="ar-SA" sz="1600" dirty="0" smtClean="0">
                <a:cs typeface="B Nazanin" pitchFamily="2" charset="-78"/>
              </a:rPr>
              <a:t>مقياس اسمي</a:t>
            </a:r>
            <a:r>
              <a:rPr lang="en-US" sz="1600" dirty="0" smtClean="0">
                <a:cs typeface="B Nazanin" pitchFamily="2" charset="-78"/>
              </a:rPr>
              <a:t>     Nominal scale   </a:t>
            </a:r>
          </a:p>
          <a:p>
            <a:pPr lvl="2" algn="r" rtl="1">
              <a:buFont typeface="Wingdings" pitchFamily="2" charset="2"/>
              <a:buChar char="q"/>
            </a:pPr>
            <a:r>
              <a:rPr lang="ar-SA" sz="1600" dirty="0" smtClean="0">
                <a:cs typeface="B Nazanin" pitchFamily="2" charset="-78"/>
              </a:rPr>
              <a:t>مقياس ترتيبي يا رتبه‌اي </a:t>
            </a:r>
            <a:r>
              <a:rPr lang="en-US" sz="1600" dirty="0" smtClean="0">
                <a:cs typeface="B Nazanin" pitchFamily="2" charset="-78"/>
              </a:rPr>
              <a:t>  ordinal scale</a:t>
            </a:r>
          </a:p>
          <a:p>
            <a:pPr lvl="2" algn="r" rtl="1">
              <a:buFont typeface="Wingdings" pitchFamily="2" charset="2"/>
              <a:buChar char="q"/>
            </a:pPr>
            <a:r>
              <a:rPr lang="ar-SA" sz="1600" dirty="0" smtClean="0">
                <a:cs typeface="B Nazanin" pitchFamily="2" charset="-78"/>
              </a:rPr>
              <a:t>مقياس فاصله اي</a:t>
            </a:r>
            <a:r>
              <a:rPr lang="en-US" sz="1600" dirty="0" smtClean="0">
                <a:cs typeface="B Nazanin" pitchFamily="2" charset="-78"/>
              </a:rPr>
              <a:t>      Interval scale</a:t>
            </a:r>
            <a:r>
              <a:rPr lang="ar-SA" sz="1600" dirty="0" smtClean="0">
                <a:cs typeface="B Nazanin" pitchFamily="2" charset="-78"/>
              </a:rPr>
              <a:t> </a:t>
            </a:r>
            <a:endParaRPr lang="en-US" sz="1600" dirty="0" smtClean="0">
              <a:cs typeface="B Nazanin" pitchFamily="2" charset="-78"/>
            </a:endParaRPr>
          </a:p>
          <a:p>
            <a:pPr lvl="2" algn="r" rtl="1">
              <a:buFont typeface="Wingdings" pitchFamily="2" charset="2"/>
              <a:buChar char="q"/>
            </a:pPr>
            <a:r>
              <a:rPr lang="ar-SA" sz="1600" dirty="0" smtClean="0">
                <a:cs typeface="B Nazanin" pitchFamily="2" charset="-78"/>
              </a:rPr>
              <a:t>مقياس نسبي</a:t>
            </a:r>
            <a:r>
              <a:rPr lang="en-US" sz="1600" dirty="0" smtClean="0">
                <a:cs typeface="B Nazanin" pitchFamily="2" charset="-78"/>
              </a:rPr>
              <a:t>        Ratio scale</a:t>
            </a:r>
          </a:p>
          <a:p>
            <a:pPr marL="658368" lvl="2" indent="0" algn="r" rtl="1">
              <a:buNone/>
            </a:pPr>
            <a:endParaRPr lang="en-US" sz="1600" dirty="0">
              <a:cs typeface="B Nazanin" pitchFamily="2" charset="-78"/>
            </a:endParaRPr>
          </a:p>
          <a:p>
            <a:pPr algn="r" rtl="1">
              <a:buFont typeface="Wingdings" pitchFamily="2" charset="2"/>
              <a:buChar char="q"/>
            </a:pPr>
            <a:r>
              <a:rPr lang="fa-IR" sz="1800" b="1" dirty="0">
                <a:cs typeface="B Nazanin" pitchFamily="2" charset="-78"/>
              </a:rPr>
              <a:t>فنون مقیاس گذاری غیر مقایسه ای یا فنون مقیاس گذاری متریک</a:t>
            </a:r>
            <a:r>
              <a:rPr lang="ar-SA" sz="1800" b="1" dirty="0">
                <a:cs typeface="B Nazanin" pitchFamily="2" charset="-78"/>
              </a:rPr>
              <a:t>(</a:t>
            </a:r>
            <a:r>
              <a:rPr lang="en-US" sz="1800" b="1" dirty="0">
                <a:cs typeface="B Nazanin" pitchFamily="2" charset="-78"/>
              </a:rPr>
              <a:t>Non Comparative Scale</a:t>
            </a:r>
            <a:r>
              <a:rPr lang="ar-SA" sz="1800" b="1" dirty="0">
                <a:cs typeface="B Nazanin" pitchFamily="2" charset="-78"/>
              </a:rPr>
              <a:t>) یا </a:t>
            </a:r>
            <a:r>
              <a:rPr lang="ar-SA" sz="1800" b="1" dirty="0" smtClean="0">
                <a:solidFill>
                  <a:srgbClr val="FF0000"/>
                </a:solidFill>
                <a:cs typeface="B Nazanin" pitchFamily="2" charset="-78"/>
              </a:rPr>
              <a:t>نگرشی</a:t>
            </a:r>
            <a:endParaRPr lang="en-US" sz="1800" b="1" dirty="0" smtClean="0">
              <a:solidFill>
                <a:srgbClr val="FF0000"/>
              </a:solidFill>
              <a:cs typeface="B Nazanin" pitchFamily="2" charset="-78"/>
            </a:endParaRPr>
          </a:p>
          <a:p>
            <a:pPr marL="521208" lvl="2" indent="-438912" algn="r" rtl="1">
              <a:buFont typeface="Wingdings" pitchFamily="2" charset="2"/>
              <a:buChar char="q"/>
            </a:pPr>
            <a:r>
              <a:rPr lang="fa-IR" sz="1600" dirty="0" smtClean="0">
                <a:cs typeface="B Nazanin" pitchFamily="2" charset="-78"/>
              </a:rPr>
              <a:t>مقیاس لیکرت</a:t>
            </a:r>
            <a:endParaRPr lang="en-US" sz="1600" dirty="0" smtClean="0">
              <a:cs typeface="B Nazanin" pitchFamily="2" charset="-78"/>
            </a:endParaRPr>
          </a:p>
          <a:p>
            <a:pPr marL="521208" lvl="2" indent="-438912" algn="r" rtl="1">
              <a:buFont typeface="Wingdings" pitchFamily="2" charset="2"/>
              <a:buChar char="q"/>
            </a:pPr>
            <a:r>
              <a:rPr lang="fa-IR" sz="1600" dirty="0">
                <a:cs typeface="B Nazanin" pitchFamily="2" charset="-78"/>
              </a:rPr>
              <a:t>مقیاس افتراق معنایی یا برش طبیعی یا اختلافی معناشناختی</a:t>
            </a:r>
            <a:endParaRPr lang="en-US" sz="1600" dirty="0">
              <a:cs typeface="B Nazanin" pitchFamily="2" charset="-78"/>
            </a:endParaRPr>
          </a:p>
          <a:p>
            <a:pPr marL="521208" lvl="2" indent="-438912" algn="r" rtl="1">
              <a:buFont typeface="Wingdings" pitchFamily="2" charset="2"/>
              <a:buChar char="q"/>
            </a:pPr>
            <a:r>
              <a:rPr lang="fa-IR" sz="1600" dirty="0">
                <a:cs typeface="B Nazanin" pitchFamily="2" charset="-78"/>
              </a:rPr>
              <a:t>مقیاس استاپل</a:t>
            </a:r>
            <a:endParaRPr lang="en-US" sz="1600" dirty="0">
              <a:cs typeface="B Nazanin" pitchFamily="2" charset="-78"/>
            </a:endParaRPr>
          </a:p>
          <a:p>
            <a:pPr marL="521208" lvl="2" indent="-438912" algn="r" rtl="1">
              <a:buFont typeface="Wingdings" pitchFamily="2" charset="2"/>
              <a:buChar char="q"/>
            </a:pPr>
            <a:r>
              <a:rPr lang="fa-IR" sz="1600" dirty="0">
                <a:cs typeface="B Nazanin" pitchFamily="2" charset="-78"/>
              </a:rPr>
              <a:t>مقیاس تکمیل عبارت</a:t>
            </a:r>
            <a:endParaRPr lang="en-US" sz="1600" dirty="0">
              <a:cs typeface="B Nazanin" pitchFamily="2" charset="-78"/>
            </a:endParaRPr>
          </a:p>
          <a:p>
            <a:pPr marL="521208" lvl="2" indent="-438912" algn="r" rtl="1">
              <a:buFont typeface="Wingdings" pitchFamily="2" charset="2"/>
              <a:buChar char="q"/>
            </a:pPr>
            <a:r>
              <a:rPr lang="fa-IR" sz="1600" dirty="0">
                <a:cs typeface="B Nazanin" pitchFamily="2" charset="-78"/>
              </a:rPr>
              <a:t>مقیاس ترستون</a:t>
            </a:r>
            <a:endParaRPr lang="en-US" sz="1600" dirty="0">
              <a:cs typeface="B Nazanin" pitchFamily="2" charset="-78"/>
            </a:endParaRPr>
          </a:p>
          <a:p>
            <a:pPr marL="521208" lvl="2" indent="-438912" algn="r" rtl="1">
              <a:buFont typeface="Wingdings" pitchFamily="2" charset="2"/>
              <a:buChar char="q"/>
            </a:pPr>
            <a:r>
              <a:rPr lang="fa-IR" sz="1600" dirty="0">
                <a:cs typeface="B Nazanin" pitchFamily="2" charset="-78"/>
              </a:rPr>
              <a:t>مقیاس درجه بندی </a:t>
            </a:r>
            <a:endParaRPr lang="en-US" sz="1600" dirty="0">
              <a:cs typeface="B Nazanin" pitchFamily="2" charset="-78"/>
            </a:endParaRPr>
          </a:p>
          <a:p>
            <a:pPr marL="82296" lvl="2" indent="0" algn="r" rtl="1">
              <a:buNone/>
            </a:pPr>
            <a:endParaRPr lang="en-US" sz="1800" dirty="0" smtClean="0">
              <a:cs typeface="B Nazanin" pitchFamily="2" charset="-78"/>
            </a:endParaRPr>
          </a:p>
          <a:p>
            <a:pPr algn="r" rtl="1">
              <a:buFont typeface="Wingdings" pitchFamily="2" charset="2"/>
              <a:buChar char="q"/>
            </a:pPr>
            <a:endParaRPr lang="en-US" sz="1800" dirty="0">
              <a:solidFill>
                <a:srgbClr val="FF0000"/>
              </a:solidFill>
              <a:cs typeface="B Nazanin" pitchFamily="2" charset="-78"/>
            </a:endParaRPr>
          </a:p>
          <a:p>
            <a:pPr marL="658368" lvl="2" indent="0" algn="r" rtl="1">
              <a:buNone/>
            </a:pPr>
            <a:endParaRPr lang="en-US" sz="1800" dirty="0" smtClean="0">
              <a:cs typeface="B Nazanin" pitchFamily="2" charset="-78"/>
            </a:endParaRPr>
          </a:p>
          <a:p>
            <a:pPr marL="658368" lvl="2" indent="0" algn="r" rtl="1">
              <a:buNone/>
            </a:pPr>
            <a:endParaRPr lang="en-US" sz="1800" dirty="0" smtClean="0">
              <a:cs typeface="B Nazanin" pitchFamily="2" charset="-78"/>
            </a:endParaRPr>
          </a:p>
          <a:p>
            <a:pPr marL="658368" lvl="2" indent="0" algn="r" rtl="1">
              <a:buNone/>
            </a:pPr>
            <a:endParaRPr lang="en-US" sz="1800" dirty="0" smtClean="0">
              <a:cs typeface="B Nazanin" pitchFamily="2" charset="-78"/>
            </a:endParaRPr>
          </a:p>
          <a:p>
            <a:pPr marL="658368" lvl="2" indent="0" algn="r" rtl="1">
              <a:buNone/>
            </a:pPr>
            <a:endParaRPr lang="en-US" sz="1800" dirty="0" smtClean="0">
              <a:cs typeface="B Nazanin" pitchFamily="2" charset="-78"/>
            </a:endParaRPr>
          </a:p>
          <a:p>
            <a:pPr marL="1280160" lvl="5" indent="0" algn="r" rtl="1">
              <a:buNone/>
            </a:pPr>
            <a:endParaRPr lang="en-US" sz="1800" dirty="0" smtClean="0">
              <a:cs typeface="B Nazanin" pitchFamily="2" charset="-78"/>
            </a:endParaRPr>
          </a:p>
          <a:p>
            <a:pPr marL="1325880" lvl="5" indent="0" algn="r" rtl="1">
              <a:buNone/>
            </a:pPr>
            <a:r>
              <a:rPr lang="fa-IR" sz="1800" dirty="0" smtClean="0">
                <a:cs typeface="B Nazanin" pitchFamily="2" charset="-78"/>
              </a:rPr>
              <a:t> </a:t>
            </a:r>
            <a:endParaRPr lang="en-US" sz="1800" dirty="0" smtClean="0">
              <a:cs typeface="B Nazanin" pitchFamily="2" charset="-78"/>
            </a:endParaRPr>
          </a:p>
        </p:txBody>
      </p:sp>
    </p:spTree>
    <p:extLst>
      <p:ext uri="{BB962C8B-B14F-4D97-AF65-F5344CB8AC3E}">
        <p14:creationId xmlns:p14="http://schemas.microsoft.com/office/powerpoint/2010/main" val="38114085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pPr algn="r"/>
            <a:r>
              <a:rPr lang="ar-SA" sz="2700" b="1" dirty="0">
                <a:effectLst/>
                <a:cs typeface="B Nazanin" pitchFamily="2" charset="-78"/>
              </a:rPr>
              <a:t>انواع مقیاس هاي اندازه گیری(رتبه بندی)</a:t>
            </a:r>
            <a:r>
              <a:rPr lang="en-US" sz="2700" b="1" dirty="0">
                <a:effectLst/>
                <a:cs typeface="B Nazanin" pitchFamily="2" charset="-78"/>
              </a:rPr>
              <a:t>  </a:t>
            </a:r>
            <a:r>
              <a:rPr lang="en-US" dirty="0">
                <a:effectLst/>
              </a:rPr>
              <a:t/>
            </a:r>
            <a:br>
              <a:rPr lang="en-US" dirty="0">
                <a:effectLst/>
              </a:rPr>
            </a:br>
            <a:endParaRPr lang="en-US" dirty="0"/>
          </a:p>
        </p:txBody>
      </p:sp>
      <p:sp>
        <p:nvSpPr>
          <p:cNvPr id="3" name="Content Placeholder 2"/>
          <p:cNvSpPr>
            <a:spLocks noGrp="1"/>
          </p:cNvSpPr>
          <p:nvPr>
            <p:ph idx="1"/>
          </p:nvPr>
        </p:nvSpPr>
        <p:spPr>
          <a:xfrm>
            <a:off x="1435608" y="990600"/>
            <a:ext cx="7498080" cy="5257800"/>
          </a:xfrm>
        </p:spPr>
        <p:txBody>
          <a:bodyPr>
            <a:normAutofit/>
          </a:bodyPr>
          <a:lstStyle/>
          <a:p>
            <a:pPr marL="82296" lvl="0" indent="0" algn="just" rtl="1">
              <a:buNone/>
            </a:pPr>
            <a:r>
              <a:rPr lang="fa-IR" sz="1800" dirty="0" smtClean="0">
                <a:cs typeface="B Nazanin" pitchFamily="2" charset="-78"/>
              </a:rPr>
              <a:t>1-</a:t>
            </a:r>
            <a:r>
              <a:rPr lang="ar-SA" sz="1800" b="1" dirty="0">
                <a:cs typeface="B Nazanin" pitchFamily="2" charset="-78"/>
              </a:rPr>
              <a:t>مقياس اسمي</a:t>
            </a:r>
            <a:r>
              <a:rPr lang="en-US" sz="1800" b="1" dirty="0">
                <a:cs typeface="B Nazanin" pitchFamily="2" charset="-78"/>
              </a:rPr>
              <a:t>     Nominal scale</a:t>
            </a:r>
            <a:endParaRPr lang="en-US" sz="1800" dirty="0">
              <a:cs typeface="B Nazanin" pitchFamily="2" charset="-78"/>
            </a:endParaRPr>
          </a:p>
          <a:p>
            <a:pPr marL="82296" indent="0" algn="r" rtl="1">
              <a:buNone/>
            </a:pPr>
            <a:r>
              <a:rPr lang="ar-SA" sz="1800" dirty="0" smtClean="0">
                <a:cs typeface="B Nazanin" pitchFamily="2" charset="-78"/>
              </a:rPr>
              <a:t>ويژگي‌ها صرفاً در مقوله‌ها رده‌بندي مي‌شوند بي‌آنکه هيچ رابطه رياضي بين مقوله‌ها ضرورت داشته باشند</a:t>
            </a:r>
            <a:r>
              <a:rPr lang="en-US" sz="1800" dirty="0" smtClean="0">
                <a:cs typeface="B Nazanin" pitchFamily="2" charset="-78"/>
              </a:rPr>
              <a:t>.</a:t>
            </a:r>
          </a:p>
          <a:p>
            <a:pPr marL="82296" indent="0" algn="r" rtl="1">
              <a:buNone/>
            </a:pPr>
            <a:r>
              <a:rPr lang="en-US" sz="1800" dirty="0" smtClean="0">
                <a:cs typeface="B Nazanin" pitchFamily="2" charset="-78"/>
              </a:rPr>
              <a:t>  </a:t>
            </a:r>
            <a:r>
              <a:rPr lang="ar-SA" sz="1800" dirty="0" smtClean="0">
                <a:cs typeface="B Nazanin" pitchFamily="2" charset="-78"/>
              </a:rPr>
              <a:t>مثال : کدگذاري کردن مثل   شاد و غمگين</a:t>
            </a:r>
            <a:endParaRPr lang="en-US" sz="1800" dirty="0" smtClean="0">
              <a:cs typeface="B Nazanin" pitchFamily="2" charset="-78"/>
            </a:endParaRPr>
          </a:p>
          <a:p>
            <a:pPr marL="82296" indent="0" algn="r" rtl="1">
              <a:buNone/>
            </a:pPr>
            <a:r>
              <a:rPr lang="ar-SA" sz="1800" dirty="0" smtClean="0">
                <a:cs typeface="B Nazanin" pitchFamily="2" charset="-78"/>
              </a:rPr>
              <a:t>ممكن </a:t>
            </a:r>
            <a:r>
              <a:rPr lang="ar-SA" sz="1800" dirty="0">
                <a:cs typeface="B Nazanin" pitchFamily="2" charset="-78"/>
              </a:rPr>
              <a:t>است به هريك از طبقات عددي اختصاص يابد اما بايد دانست كه اعداد اسمي از نظم و ترتيب اعداد طبيعي پيروي نمي كنند و فاقد هرگونه ارزش كمي بوده و تابع قواعد رياضي نيستند.اين اعداد در واقع كد آن طبقات هستند.</a:t>
            </a:r>
            <a:endParaRPr lang="en-US" sz="1800" dirty="0">
              <a:cs typeface="B Nazanin" pitchFamily="2" charset="-78"/>
            </a:endParaRPr>
          </a:p>
          <a:p>
            <a:pPr marL="82296" indent="0" algn="r" rtl="1">
              <a:buNone/>
            </a:pPr>
            <a:r>
              <a:rPr lang="ar-SA" sz="1800" dirty="0" smtClean="0">
                <a:cs typeface="B Nazanin" pitchFamily="2" charset="-78"/>
              </a:rPr>
              <a:t>مثال</a:t>
            </a:r>
            <a:endParaRPr lang="en-US" sz="1800" dirty="0" smtClean="0">
              <a:cs typeface="B Nazanin" pitchFamily="2" charset="-78"/>
            </a:endParaRPr>
          </a:p>
          <a:p>
            <a:pPr marL="82296" indent="0" algn="r" rtl="1">
              <a:buNone/>
            </a:pPr>
            <a:r>
              <a:rPr lang="ar-SA" sz="1800" dirty="0" smtClean="0">
                <a:cs typeface="B Nazanin" pitchFamily="2" charset="-78"/>
              </a:rPr>
              <a:t>وقتي </a:t>
            </a:r>
            <a:r>
              <a:rPr lang="ar-SA" sz="1800" dirty="0">
                <a:cs typeface="B Nazanin" pitchFamily="2" charset="-78"/>
              </a:rPr>
              <a:t>افراد از نظر وضعيت ازدواج به چهار طبقه : مجرد، متاهل ، طلاق گرفته و همسر مرده طبقه بندي مي كنند، تعريف عملياتي هرطبقه به ترتيب عبارتست از كسي كه هنوز ازدواج نكرده( مجرد) ، كسي كه يك يا چند بار ازدواج كرده و درحال حاضر همسر قانوني دارد( متاهل)، كسي كه از همسر خود جدا شده و در حال حاضر همسر ندارد.( طلاق گرفته) و بالاخره كسي كه همسر او فوت كرده و در حال حاضر مجرد است.( همسر مرده).طبقاتي كه در بالا ذكر شده ممكن است به اين صورت كد گذاري شود: مجرد(1) متاهل(2) طلاق گرفته(3) و همسر مرده(4)  . بديهي است كه در اينجا نمي توان گفت كسي  كه از نظر (وضعيت تاهل) در طبقه (2) است. صفت مورد مطالعه وي دو برابر كسي است كه در طبقه (1) قرار دارد</a:t>
            </a:r>
            <a:r>
              <a:rPr lang="en-US" sz="1800" dirty="0">
                <a:cs typeface="B Nazanin" pitchFamily="2" charset="-78"/>
              </a:rPr>
              <a:t>.</a:t>
            </a:r>
          </a:p>
          <a:p>
            <a:pPr marL="82296" indent="0" algn="r">
              <a:buNone/>
            </a:pPr>
            <a:endParaRPr lang="en-US" sz="1800" dirty="0">
              <a:cs typeface="B Nazanin" pitchFamily="2" charset="-78"/>
            </a:endParaRPr>
          </a:p>
        </p:txBody>
      </p:sp>
    </p:spTree>
    <p:extLst>
      <p:ext uri="{BB962C8B-B14F-4D97-AF65-F5344CB8AC3E}">
        <p14:creationId xmlns:p14="http://schemas.microsoft.com/office/powerpoint/2010/main" val="20085788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r" rtl="1"/>
            <a:r>
              <a:rPr lang="fa-IR" sz="2400" dirty="0" smtClean="0">
                <a:cs typeface="B Nazanin" pitchFamily="2" charset="-78"/>
              </a:rPr>
              <a:t>2-</a:t>
            </a:r>
            <a:r>
              <a:rPr lang="ar-SA" sz="2400" b="1" dirty="0">
                <a:effectLst/>
                <a:cs typeface="B Nazanin" pitchFamily="2" charset="-78"/>
              </a:rPr>
              <a:t>مقياس ترتيبي يا رتبه‌اي</a:t>
            </a:r>
            <a:r>
              <a:rPr lang="en-US" sz="2400" b="1" dirty="0">
                <a:effectLst/>
                <a:cs typeface="B Nazanin" pitchFamily="2" charset="-78"/>
              </a:rPr>
              <a:t>  ordinal scale</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p:txBody>
          <a:bodyPr>
            <a:normAutofit fontScale="70000" lnSpcReduction="20000"/>
          </a:bodyPr>
          <a:lstStyle/>
          <a:p>
            <a:pPr marL="82296" indent="0" algn="just" rtl="1">
              <a:buNone/>
            </a:pPr>
            <a:r>
              <a:rPr lang="en-US" dirty="0">
                <a:cs typeface="B Nazanin" pitchFamily="2" charset="-78"/>
              </a:rPr>
              <a:t> </a:t>
            </a:r>
            <a:r>
              <a:rPr lang="ar-SA" dirty="0">
                <a:cs typeface="B Nazanin" pitchFamily="2" charset="-78"/>
              </a:rPr>
              <a:t>در مقياس رتبه اي نه تنها تفاوت كيفي متغير ها مشخص مي شود.( مانند مقياس اسمي) بلكه برتري و يا كمتري مقدار ودرجه ، صفت مورد بررسي نيز نشان داده مي شود. بدين معنا كه افراد مورد مطالعه از نظر صفت مورد نظر، از بيشترين تا كمترين مقدار آن صفت درجه بندي و مرتبه هر فرد نسبت به ديگران مشخص مي شود</a:t>
            </a:r>
            <a:r>
              <a:rPr lang="en-US" dirty="0">
                <a:cs typeface="B Nazanin" pitchFamily="2" charset="-78"/>
              </a:rPr>
              <a:t>.</a:t>
            </a:r>
          </a:p>
          <a:p>
            <a:pPr marL="82296" indent="0" algn="just" rtl="1">
              <a:buNone/>
            </a:pPr>
            <a:r>
              <a:rPr lang="en-US" dirty="0">
                <a:cs typeface="B Nazanin" pitchFamily="2" charset="-78"/>
              </a:rPr>
              <a:t>   </a:t>
            </a:r>
            <a:r>
              <a:rPr lang="ar-SA" dirty="0" smtClean="0">
                <a:cs typeface="B Nazanin" pitchFamily="2" charset="-78"/>
              </a:rPr>
              <a:t>مثال</a:t>
            </a:r>
            <a:r>
              <a:rPr lang="fa-IR" dirty="0" smtClean="0">
                <a:cs typeface="B Nazanin" pitchFamily="2" charset="-78"/>
              </a:rPr>
              <a:t>:</a:t>
            </a:r>
            <a:endParaRPr lang="en-US" dirty="0">
              <a:cs typeface="B Nazanin" pitchFamily="2" charset="-78"/>
            </a:endParaRPr>
          </a:p>
          <a:p>
            <a:pPr marL="82296" indent="0" algn="just" rtl="1">
              <a:buNone/>
            </a:pPr>
            <a:r>
              <a:rPr lang="en-US" dirty="0">
                <a:cs typeface="B Nazanin" pitchFamily="2" charset="-78"/>
              </a:rPr>
              <a:t>  </a:t>
            </a:r>
            <a:r>
              <a:rPr lang="ar-SA" dirty="0">
                <a:cs typeface="B Nazanin" pitchFamily="2" charset="-78"/>
              </a:rPr>
              <a:t>پنج ويژگي زير را در مورد يك شغل بر حسب درجه اهميت آن ها رتبه بندي كنيد. براي مهم ترين عنصر عدد1  را در نظر بگيريد و آن ها را به ترتيب با اعداد 1و2و3و4و5 رتبه بندي كنيد</a:t>
            </a:r>
            <a:r>
              <a:rPr lang="en-US" dirty="0">
                <a:cs typeface="B Nazanin" pitchFamily="2" charset="-78"/>
              </a:rPr>
              <a:t>.</a:t>
            </a:r>
          </a:p>
          <a:p>
            <a:pPr marL="82296" lvl="0" indent="0" algn="just" rtl="1">
              <a:buNone/>
            </a:pPr>
            <a:r>
              <a:rPr lang="ar-SA" dirty="0">
                <a:cs typeface="B Nazanin" pitchFamily="2" charset="-78"/>
              </a:rPr>
              <a:t>ايجاد ارتباط با ديگران</a:t>
            </a:r>
            <a:endParaRPr lang="en-US" dirty="0">
              <a:cs typeface="B Nazanin" pitchFamily="2" charset="-78"/>
            </a:endParaRPr>
          </a:p>
          <a:p>
            <a:pPr marL="82296" lvl="0" indent="0" algn="just" rtl="1">
              <a:buNone/>
            </a:pPr>
            <a:r>
              <a:rPr lang="ar-SA" dirty="0">
                <a:cs typeface="B Nazanin" pitchFamily="2" charset="-78"/>
              </a:rPr>
              <a:t>به كارگرفتن مهارت هاي مختلف</a:t>
            </a:r>
            <a:endParaRPr lang="en-US" dirty="0">
              <a:cs typeface="B Nazanin" pitchFamily="2" charset="-78"/>
            </a:endParaRPr>
          </a:p>
          <a:p>
            <a:pPr marL="82296" lvl="0" indent="0" algn="just" rtl="1">
              <a:buNone/>
            </a:pPr>
            <a:r>
              <a:rPr lang="ar-SA" dirty="0">
                <a:cs typeface="B Nazanin" pitchFamily="2" charset="-78"/>
              </a:rPr>
              <a:t>انجام كل كار از ابتدا تا انتها</a:t>
            </a:r>
            <a:endParaRPr lang="en-US" dirty="0">
              <a:cs typeface="B Nazanin" pitchFamily="2" charset="-78"/>
            </a:endParaRPr>
          </a:p>
          <a:p>
            <a:pPr marL="82296" lvl="0" indent="0" algn="just" rtl="1">
              <a:buNone/>
            </a:pPr>
            <a:r>
              <a:rPr lang="ar-SA" dirty="0">
                <a:cs typeface="B Nazanin" pitchFamily="2" charset="-78"/>
              </a:rPr>
              <a:t>خدمت به ديگران</a:t>
            </a:r>
            <a:endParaRPr lang="en-US" dirty="0">
              <a:cs typeface="B Nazanin" pitchFamily="2" charset="-78"/>
            </a:endParaRPr>
          </a:p>
          <a:p>
            <a:pPr marL="82296" lvl="0" indent="0" algn="just" rtl="1">
              <a:buNone/>
            </a:pPr>
            <a:r>
              <a:rPr lang="ar-SA" dirty="0">
                <a:cs typeface="B Nazanin" pitchFamily="2" charset="-78"/>
              </a:rPr>
              <a:t>كاركردن به صورت مستقل</a:t>
            </a:r>
            <a:endParaRPr lang="en-US" dirty="0">
              <a:cs typeface="B Nazanin" pitchFamily="2" charset="-78"/>
            </a:endParaRPr>
          </a:p>
          <a:p>
            <a:pPr marL="82296" indent="0" algn="just" rtl="1">
              <a:buNone/>
            </a:pPr>
            <a:r>
              <a:rPr lang="en-US" dirty="0">
                <a:cs typeface="B Nazanin" pitchFamily="2" charset="-78"/>
              </a:rPr>
              <a:t>  </a:t>
            </a:r>
            <a:r>
              <a:rPr lang="ar-SA" dirty="0">
                <a:cs typeface="B Nazanin" pitchFamily="2" charset="-78"/>
              </a:rPr>
              <a:t>اين مقياس نه تنها مي تواند تفاوت ميان مقوله ها رامشخص كند ، بلكه ترتيب تفاوت ارجحيت هر مقوله را از نظر پاسخگويان مشخص مي سازد.اما به هر حال مقياس ترتيبي قادر به تعيين مقدار تفاوت بين رتبه هاي داده شده نيست. به طور مثال  در ويژگي هاي شغل ، اولين ويژگي ترجيحي ممكن است با تفاوت جزئي از دومين ترجيح مشخص شده باشد. در حالي كه سومين ويژگي شايد با تفاوت بسيار زياد نسبت به چهارمي مشخص شده باشد</a:t>
            </a:r>
            <a:r>
              <a:rPr lang="en-US" dirty="0">
                <a:cs typeface="B Nazanin" pitchFamily="2" charset="-78"/>
              </a:rPr>
              <a:t>.</a:t>
            </a:r>
          </a:p>
        </p:txBody>
      </p:sp>
    </p:spTree>
    <p:extLst>
      <p:ext uri="{BB962C8B-B14F-4D97-AF65-F5344CB8AC3E}">
        <p14:creationId xmlns:p14="http://schemas.microsoft.com/office/powerpoint/2010/main" val="21783996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a:bodyPr>
          <a:lstStyle/>
          <a:p>
            <a:pPr algn="r" rtl="1"/>
            <a:r>
              <a:rPr lang="fa-IR" sz="2400" dirty="0" smtClean="0">
                <a:cs typeface="B Nazanin" pitchFamily="2" charset="-78"/>
              </a:rPr>
              <a:t>3-</a:t>
            </a:r>
            <a:r>
              <a:rPr lang="ar-SA" sz="2400" b="1" dirty="0">
                <a:effectLst/>
                <a:cs typeface="B Nazanin" pitchFamily="2" charset="-78"/>
              </a:rPr>
              <a:t>مقياس فاصله اي</a:t>
            </a:r>
            <a:r>
              <a:rPr lang="en-US" sz="2400" b="1" dirty="0">
                <a:effectLst/>
                <a:cs typeface="B Nazanin" pitchFamily="2" charset="-78"/>
              </a:rPr>
              <a:t>      Interval scale</a:t>
            </a:r>
            <a:endParaRPr lang="en-US" sz="2400" dirty="0">
              <a:cs typeface="B Nazanin" pitchFamily="2" charset="-78"/>
            </a:endParaRPr>
          </a:p>
        </p:txBody>
      </p:sp>
      <p:sp>
        <p:nvSpPr>
          <p:cNvPr id="3" name="Content Placeholder 2"/>
          <p:cNvSpPr>
            <a:spLocks noGrp="1"/>
          </p:cNvSpPr>
          <p:nvPr>
            <p:ph idx="1"/>
          </p:nvPr>
        </p:nvSpPr>
        <p:spPr>
          <a:xfrm>
            <a:off x="1435608" y="533400"/>
            <a:ext cx="7498080" cy="6324600"/>
          </a:xfrm>
        </p:spPr>
        <p:txBody>
          <a:bodyPr>
            <a:noAutofit/>
          </a:bodyPr>
          <a:lstStyle/>
          <a:p>
            <a:pPr marL="82296" indent="0" algn="r" rtl="1">
              <a:buNone/>
            </a:pPr>
            <a:r>
              <a:rPr lang="en-US" sz="1800" dirty="0">
                <a:cs typeface="B Nazanin" pitchFamily="2" charset="-78"/>
              </a:rPr>
              <a:t> </a:t>
            </a:r>
            <a:r>
              <a:rPr lang="ar-SA" sz="1800" dirty="0">
                <a:cs typeface="B Nazanin" pitchFamily="2" charset="-78"/>
              </a:rPr>
              <a:t>اين مقياس از مقياس هاي قبلي كامل تر است.در اين نوع اندازه گيري ، نه تنها افراد از نظر صفت مورد مطالعه طبقه بندي مي شوند و رتبه هر فرد تعيين مي شود بلكه تفاوت هر فرد از فرد ديگر را نيز مي توان تعيين كرد.در اين مقياس به ما اجازه مي دهد. ميانگين و انحراف معيار پاسخ هاي مرتبط با متغير هاي مختلف را محاسبه كنيم.به عبارت ديگر اين مقياس  نه تنها قادر است افراد را با توجه به خصوصيت مشخصي گروه بندي كند و رتبه ها را درون گروه هاي مشخص سازد ، بلكه قادر است مقدار اين تفاوت  را اندازه گيري و تفاوت بين اشخاص را مشخص سازد</a:t>
            </a:r>
            <a:r>
              <a:rPr lang="en-US" sz="1800" dirty="0">
                <a:cs typeface="B Nazanin" pitchFamily="2" charset="-78"/>
              </a:rPr>
              <a:t>.</a:t>
            </a:r>
          </a:p>
          <a:p>
            <a:pPr marL="82296" indent="0" algn="r" rtl="1">
              <a:buNone/>
            </a:pPr>
            <a:r>
              <a:rPr lang="en-US" sz="1800" dirty="0">
                <a:cs typeface="B Nazanin" pitchFamily="2" charset="-78"/>
              </a:rPr>
              <a:t>  </a:t>
            </a:r>
            <a:r>
              <a:rPr lang="ar-SA" sz="1800" dirty="0">
                <a:cs typeface="B Nazanin" pitchFamily="2" charset="-78"/>
              </a:rPr>
              <a:t>مثال:</a:t>
            </a:r>
            <a:endParaRPr lang="en-US" sz="1800" dirty="0">
              <a:cs typeface="B Nazanin" pitchFamily="2" charset="-78"/>
            </a:endParaRPr>
          </a:p>
          <a:p>
            <a:pPr marL="82296" indent="0" algn="r" rtl="1">
              <a:buNone/>
            </a:pPr>
            <a:r>
              <a:rPr lang="en-US" sz="1800" dirty="0">
                <a:cs typeface="B Nazanin" pitchFamily="2" charset="-78"/>
              </a:rPr>
              <a:t>  </a:t>
            </a:r>
            <a:r>
              <a:rPr lang="ar-SA" sz="1800" dirty="0">
                <a:cs typeface="B Nazanin" pitchFamily="2" charset="-78"/>
              </a:rPr>
              <a:t>اگرمثلا حسابداران فكر كنند كه (1) براي آن ها مهمتر آن است كه شغلي را داشته باشند كه مهارت هاي متعددي را طلب مي كند تا اينكه كاري را از ابتدا تا انتها انجام دهند و (2) براي آن ها مهمتر آن است كه به مردم خدمت كنند تا به طور مستقل و تنها شغل خود را انجام دهند ، آن گاه مقياس فاصله اي قادر است به مانشان دهد آيا ترجيح اولي قوي تر است يا دومي ؟ براي انجام اين عمل بايد مقياس از حالت ترتيبي به حالت فاصله اي تغيير داده شود به طوري كه پنج نقطه برروي مقياسي كه مقدار اهميت هريك از پنج ويژگي شغلي  را نشان مي دهد پديد آيد</a:t>
            </a:r>
            <a:r>
              <a:rPr lang="en-US" sz="1800" dirty="0">
                <a:cs typeface="B Nazanin" pitchFamily="2" charset="-78"/>
              </a:rPr>
              <a:t>.</a:t>
            </a:r>
          </a:p>
          <a:p>
            <a:pPr marL="82296" indent="0" algn="r" rtl="1">
              <a:buNone/>
            </a:pPr>
            <a:r>
              <a:rPr lang="en-US" sz="1800" dirty="0">
                <a:cs typeface="B Nazanin" pitchFamily="2" charset="-78"/>
              </a:rPr>
              <a:t>   </a:t>
            </a:r>
            <a:r>
              <a:rPr lang="ar-SA" sz="1800" dirty="0">
                <a:cs typeface="B Nazanin" pitchFamily="2" charset="-78"/>
              </a:rPr>
              <a:t>فرصت هاي زير كه در شغل وجود دارد براي من اهميت دارند</a:t>
            </a:r>
            <a:r>
              <a:rPr lang="en-US" sz="1800" dirty="0">
                <a:cs typeface="B Nazanin" pitchFamily="2" charset="-78"/>
              </a:rPr>
              <a:t>.</a:t>
            </a:r>
          </a:p>
          <a:p>
            <a:pPr marL="82296" indent="0" algn="r" rtl="1">
              <a:buNone/>
            </a:pPr>
            <a:r>
              <a:rPr lang="en-US" sz="1800" dirty="0">
                <a:cs typeface="B Nazanin" pitchFamily="2" charset="-78"/>
              </a:rPr>
              <a:t>  </a:t>
            </a:r>
            <a:r>
              <a:rPr lang="ar-SA" sz="1800" dirty="0">
                <a:cs typeface="B Nazanin" pitchFamily="2" charset="-78"/>
              </a:rPr>
              <a:t>الف: تماس با ديگران</a:t>
            </a:r>
            <a:endParaRPr lang="en-US" sz="1800" dirty="0">
              <a:cs typeface="B Nazanin" pitchFamily="2" charset="-78"/>
            </a:endParaRPr>
          </a:p>
          <a:p>
            <a:pPr marL="82296" indent="0" algn="r" rtl="1">
              <a:buNone/>
            </a:pPr>
            <a:r>
              <a:rPr lang="ar-SA" sz="1800" dirty="0">
                <a:cs typeface="B Nazanin" pitchFamily="2" charset="-78"/>
              </a:rPr>
              <a:t>1- كاملا مخالفم 2- مخالفم 3- نظري ندارم 4- موافقم 5- كاملا موافقم</a:t>
            </a:r>
            <a:endParaRPr lang="en-US" sz="1800" dirty="0">
              <a:cs typeface="B Nazanin" pitchFamily="2" charset="-78"/>
            </a:endParaRPr>
          </a:p>
          <a:p>
            <a:pPr marL="82296" indent="0" algn="r" rtl="1">
              <a:buNone/>
            </a:pPr>
            <a:r>
              <a:rPr lang="ar-SA" sz="1800" dirty="0">
                <a:cs typeface="B Nazanin" pitchFamily="2" charset="-78"/>
              </a:rPr>
              <a:t>ب: به كارگيري مهارتهاي مختلف</a:t>
            </a:r>
            <a:endParaRPr lang="en-US" sz="1800" dirty="0">
              <a:cs typeface="B Nazanin" pitchFamily="2" charset="-78"/>
            </a:endParaRPr>
          </a:p>
          <a:p>
            <a:pPr marL="82296" indent="0" algn="r" rtl="1">
              <a:buNone/>
            </a:pPr>
            <a:r>
              <a:rPr lang="ar-SA" sz="1800" dirty="0">
                <a:cs typeface="B Nazanin" pitchFamily="2" charset="-78"/>
              </a:rPr>
              <a:t>1- كاملا مخالفم 2- مخالفم 3- نظري ندارم 4- موافقم 5- كاملا موافقم</a:t>
            </a:r>
            <a:endParaRPr lang="en-US" sz="1800" dirty="0">
              <a:cs typeface="B Nazanin" pitchFamily="2" charset="-78"/>
            </a:endParaRPr>
          </a:p>
          <a:p>
            <a:pPr marL="82296" indent="0" algn="r" rtl="1">
              <a:buNone/>
            </a:pPr>
            <a:r>
              <a:rPr lang="en-US" sz="1800" dirty="0">
                <a:cs typeface="B Nazanin" pitchFamily="2" charset="-78"/>
              </a:rPr>
              <a:t>  </a:t>
            </a:r>
            <a:r>
              <a:rPr lang="ar-SA" sz="1800" dirty="0">
                <a:cs typeface="B Nazanin" pitchFamily="2" charset="-78"/>
              </a:rPr>
              <a:t>ج : اتمام يك وظيفه از ابتدا تا انتها</a:t>
            </a:r>
            <a:endParaRPr lang="en-US" sz="1800" dirty="0">
              <a:cs typeface="B Nazanin" pitchFamily="2" charset="-78"/>
            </a:endParaRPr>
          </a:p>
          <a:p>
            <a:pPr marL="82296" indent="0" algn="r">
              <a:buNone/>
            </a:pPr>
            <a:r>
              <a:rPr lang="ar-SA" sz="1800" dirty="0">
                <a:cs typeface="B Nazanin" pitchFamily="2" charset="-78"/>
              </a:rPr>
              <a:t>1- كاملا مخالفم 2- مخالفم 3- نظري ندارم 4- موافقم 5- كاملا موافقم</a:t>
            </a:r>
            <a:endParaRPr lang="en-US" sz="1800" dirty="0">
              <a:cs typeface="B Nazanin" pitchFamily="2" charset="-78"/>
            </a:endParaRPr>
          </a:p>
        </p:txBody>
      </p:sp>
    </p:spTree>
    <p:extLst>
      <p:ext uri="{BB962C8B-B14F-4D97-AF65-F5344CB8AC3E}">
        <p14:creationId xmlns:p14="http://schemas.microsoft.com/office/powerpoint/2010/main" val="4093888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400" dirty="0" smtClean="0">
                <a:cs typeface="B Nazanin" pitchFamily="2" charset="-78"/>
              </a:rPr>
              <a:t>4-</a:t>
            </a:r>
            <a:r>
              <a:rPr lang="ar-SA" sz="2400" b="1" dirty="0">
                <a:effectLst/>
                <a:cs typeface="B Nazanin" pitchFamily="2" charset="-78"/>
              </a:rPr>
              <a:t>مقياس نسبي</a:t>
            </a:r>
            <a:r>
              <a:rPr lang="en-US" sz="2400" b="1" dirty="0">
                <a:effectLst/>
                <a:cs typeface="B Nazanin" pitchFamily="2" charset="-78"/>
              </a:rPr>
              <a:t>        Ratio scale</a:t>
            </a:r>
            <a:endParaRPr lang="en-US" sz="2400" dirty="0">
              <a:cs typeface="B Nazanin" pitchFamily="2" charset="-78"/>
            </a:endParaRPr>
          </a:p>
        </p:txBody>
      </p:sp>
      <p:sp>
        <p:nvSpPr>
          <p:cNvPr id="3" name="Content Placeholder 2"/>
          <p:cNvSpPr>
            <a:spLocks noGrp="1"/>
          </p:cNvSpPr>
          <p:nvPr>
            <p:ph idx="1"/>
          </p:nvPr>
        </p:nvSpPr>
        <p:spPr/>
        <p:txBody>
          <a:bodyPr>
            <a:normAutofit/>
          </a:bodyPr>
          <a:lstStyle/>
          <a:p>
            <a:pPr marL="82296" indent="0" algn="just" rtl="1">
              <a:buNone/>
            </a:pPr>
            <a:r>
              <a:rPr lang="en-US" sz="1800" dirty="0">
                <a:cs typeface="B Nazanin" pitchFamily="2" charset="-78"/>
              </a:rPr>
              <a:t> </a:t>
            </a:r>
            <a:r>
              <a:rPr lang="ar-SA" sz="1800" dirty="0">
                <a:cs typeface="B Nazanin" pitchFamily="2" charset="-78"/>
              </a:rPr>
              <a:t>خصوصيات ممتاز مقياس نسبي داشتن نقطه اي دقيق براي شروع است كه آن را صفر مطلق مي ناميم و از اين رو ، نارسايي نقطه دلخواه براي شروع در مقياس ترتيبي را جبران مي كند. صفر مطلق مقياسي معنا دار در  يك مقياس اندازه گيري است. اين مقياس قوي ترين مقياس اندازه گيري بين چهار مقياس موجود است</a:t>
            </a:r>
            <a:r>
              <a:rPr lang="en-US" sz="1800" dirty="0">
                <a:cs typeface="B Nazanin" pitchFamily="2" charset="-78"/>
              </a:rPr>
              <a:t>.</a:t>
            </a:r>
          </a:p>
          <a:p>
            <a:pPr marL="82296" indent="0" algn="just" rtl="1">
              <a:buNone/>
            </a:pPr>
            <a:r>
              <a:rPr lang="en-US" sz="1800" dirty="0">
                <a:cs typeface="B Nazanin" pitchFamily="2" charset="-78"/>
              </a:rPr>
              <a:t>         </a:t>
            </a:r>
            <a:r>
              <a:rPr lang="ar-SA" sz="1800" dirty="0">
                <a:cs typeface="B Nazanin" pitchFamily="2" charset="-78"/>
              </a:rPr>
              <a:t>مثال:</a:t>
            </a:r>
            <a:endParaRPr lang="en-US" sz="1800" dirty="0">
              <a:cs typeface="B Nazanin" pitchFamily="2" charset="-78"/>
            </a:endParaRPr>
          </a:p>
          <a:p>
            <a:pPr marL="82296" indent="0" algn="just" rtl="1">
              <a:buNone/>
            </a:pPr>
            <a:r>
              <a:rPr lang="ar-SA" sz="1800" dirty="0">
                <a:cs typeface="B Nazanin" pitchFamily="2" charset="-78"/>
              </a:rPr>
              <a:t>قبل از پيوستن به اين سازمان در چند سازمان كاركرده ايد؟</a:t>
            </a:r>
            <a:endParaRPr lang="en-US" sz="1800" dirty="0">
              <a:cs typeface="B Nazanin" pitchFamily="2" charset="-78"/>
            </a:endParaRPr>
          </a:p>
          <a:p>
            <a:pPr marL="82296" indent="0" algn="just" rtl="1">
              <a:buNone/>
            </a:pPr>
            <a:r>
              <a:rPr lang="en-US" sz="1800" dirty="0">
                <a:cs typeface="B Nazanin" pitchFamily="2" charset="-78"/>
              </a:rPr>
              <a:t> </a:t>
            </a:r>
            <a:r>
              <a:rPr lang="ar-SA" sz="1800" dirty="0">
                <a:cs typeface="B Nazanin" pitchFamily="2" charset="-78"/>
              </a:rPr>
              <a:t>لطفا تعداد فرزندان خود را مشخص كنيد</a:t>
            </a:r>
            <a:r>
              <a:rPr lang="en-US" sz="1800" dirty="0">
                <a:cs typeface="B Nazanin" pitchFamily="2" charset="-78"/>
              </a:rPr>
              <a:t>.</a:t>
            </a:r>
          </a:p>
          <a:p>
            <a:pPr marL="82296" indent="0" algn="just" rtl="1">
              <a:buNone/>
            </a:pPr>
            <a:r>
              <a:rPr lang="en-US" sz="1800" dirty="0">
                <a:cs typeface="B Nazanin" pitchFamily="2" charset="-78"/>
              </a:rPr>
              <a:t>..... </a:t>
            </a:r>
            <a:r>
              <a:rPr lang="ar-SA" sz="1800" dirty="0">
                <a:cs typeface="B Nazanin" pitchFamily="2" charset="-78"/>
              </a:rPr>
              <a:t>زير سه سال</a:t>
            </a:r>
            <a:endParaRPr lang="en-US" sz="1800" dirty="0">
              <a:cs typeface="B Nazanin" pitchFamily="2" charset="-78"/>
            </a:endParaRPr>
          </a:p>
          <a:p>
            <a:pPr marL="82296" indent="0" algn="just" rtl="1">
              <a:buNone/>
            </a:pPr>
            <a:r>
              <a:rPr lang="en-US" sz="1800" dirty="0">
                <a:cs typeface="B Nazanin" pitchFamily="2" charset="-78"/>
              </a:rPr>
              <a:t>...... </a:t>
            </a:r>
            <a:r>
              <a:rPr lang="ar-SA" sz="1800" dirty="0">
                <a:cs typeface="B Nazanin" pitchFamily="2" charset="-78"/>
              </a:rPr>
              <a:t>بين سه سال تا 6 سال</a:t>
            </a:r>
            <a:endParaRPr lang="en-US" sz="1800" dirty="0">
              <a:cs typeface="B Nazanin" pitchFamily="2" charset="-78"/>
            </a:endParaRPr>
          </a:p>
          <a:p>
            <a:pPr marL="82296" indent="0" algn="just" rtl="1">
              <a:buNone/>
            </a:pPr>
            <a:r>
              <a:rPr lang="en-US" sz="1800" dirty="0">
                <a:cs typeface="B Nazanin" pitchFamily="2" charset="-78"/>
              </a:rPr>
              <a:t>........ </a:t>
            </a:r>
            <a:r>
              <a:rPr lang="ar-SA" sz="1800" dirty="0">
                <a:cs typeface="B Nazanin" pitchFamily="2" charset="-78"/>
              </a:rPr>
              <a:t>بالاي 6 سال و زير 12 سال</a:t>
            </a:r>
            <a:endParaRPr lang="en-US" sz="1800" dirty="0">
              <a:cs typeface="B Nazanin" pitchFamily="2" charset="-78"/>
            </a:endParaRPr>
          </a:p>
          <a:p>
            <a:pPr marL="82296" indent="0" algn="just" rtl="1">
              <a:buNone/>
            </a:pPr>
            <a:r>
              <a:rPr lang="en-US" sz="1800" dirty="0">
                <a:cs typeface="B Nazanin" pitchFamily="2" charset="-78"/>
              </a:rPr>
              <a:t>...... </a:t>
            </a:r>
            <a:r>
              <a:rPr lang="ar-SA" sz="1800" dirty="0">
                <a:cs typeface="B Nazanin" pitchFamily="2" charset="-78"/>
              </a:rPr>
              <a:t> 12سال يا بالاتر از 12 سال</a:t>
            </a:r>
            <a:endParaRPr lang="en-US" sz="1800" dirty="0">
              <a:cs typeface="B Nazanin" pitchFamily="2" charset="-78"/>
            </a:endParaRPr>
          </a:p>
          <a:p>
            <a:pPr marL="82296" indent="0" algn="just" rtl="1">
              <a:buNone/>
            </a:pPr>
            <a:r>
              <a:rPr lang="ar-SA" sz="1800" b="1" dirty="0">
                <a:cs typeface="B Nazanin" pitchFamily="2" charset="-78"/>
              </a:rPr>
              <a:t> </a:t>
            </a:r>
            <a:endParaRPr lang="en-US" sz="1800" dirty="0">
              <a:cs typeface="B Nazanin" pitchFamily="2" charset="-78"/>
            </a:endParaRPr>
          </a:p>
          <a:p>
            <a:pPr marL="82296" indent="0" algn="just">
              <a:buNone/>
            </a:pPr>
            <a:endParaRPr lang="en-US" sz="1800" dirty="0">
              <a:cs typeface="B Nazanin" pitchFamily="2" charset="-78"/>
            </a:endParaRPr>
          </a:p>
        </p:txBody>
      </p:sp>
    </p:spTree>
    <p:extLst>
      <p:ext uri="{BB962C8B-B14F-4D97-AF65-F5344CB8AC3E}">
        <p14:creationId xmlns:p14="http://schemas.microsoft.com/office/powerpoint/2010/main" val="13286243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Autofit/>
          </a:bodyPr>
          <a:lstStyle/>
          <a:p>
            <a:pPr algn="r"/>
            <a:r>
              <a:rPr lang="ar-SA" sz="2400" b="1" dirty="0">
                <a:effectLst/>
                <a:cs typeface="B Nazanin" pitchFamily="2" charset="-78"/>
              </a:rPr>
              <a:t>انواع مقیاس هاي اندازه گیری(نگرشی)</a:t>
            </a:r>
            <a:r>
              <a:rPr lang="en-US" sz="2400" b="1" dirty="0">
                <a:effectLst/>
                <a:cs typeface="B Nazanin" pitchFamily="2" charset="-78"/>
              </a:rPr>
              <a:t>  </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a:xfrm>
            <a:off x="1435608" y="609600"/>
            <a:ext cx="7498080" cy="7467600"/>
          </a:xfrm>
        </p:spPr>
        <p:txBody>
          <a:bodyPr>
            <a:noAutofit/>
          </a:bodyPr>
          <a:lstStyle/>
          <a:p>
            <a:pPr marL="82296" lvl="0" indent="0" algn="r" rtl="1">
              <a:buNone/>
            </a:pPr>
            <a:r>
              <a:rPr lang="fa-IR" sz="1800" b="1" dirty="0" smtClean="0">
                <a:cs typeface="B Nazanin" pitchFamily="2" charset="-78"/>
              </a:rPr>
              <a:t>5-</a:t>
            </a:r>
            <a:r>
              <a:rPr lang="ar-SA" sz="1800" b="1" dirty="0" smtClean="0">
                <a:cs typeface="B Nazanin" pitchFamily="2" charset="-78"/>
              </a:rPr>
              <a:t>مقیاس </a:t>
            </a:r>
            <a:r>
              <a:rPr lang="ar-SA" sz="1800" b="1" dirty="0">
                <a:cs typeface="B Nazanin" pitchFamily="2" charset="-78"/>
              </a:rPr>
              <a:t>لیکرت </a:t>
            </a:r>
            <a:r>
              <a:rPr lang="en-US" sz="1800" b="1" dirty="0">
                <a:cs typeface="B Nazanin" pitchFamily="2" charset="-78"/>
              </a:rPr>
              <a:t> </a:t>
            </a:r>
            <a:r>
              <a:rPr lang="en-US" sz="1800" b="1" dirty="0" err="1">
                <a:cs typeface="B Nazanin" pitchFamily="2" charset="-78"/>
              </a:rPr>
              <a:t>Likert</a:t>
            </a:r>
            <a:r>
              <a:rPr lang="en-US" sz="1800" b="1" dirty="0">
                <a:cs typeface="B Nazanin" pitchFamily="2" charset="-78"/>
              </a:rPr>
              <a:t> </a:t>
            </a:r>
            <a:r>
              <a:rPr lang="en-US" sz="1800" b="1" dirty="0" smtClean="0">
                <a:cs typeface="B Nazanin" pitchFamily="2" charset="-78"/>
              </a:rPr>
              <a:t>Scale</a:t>
            </a:r>
            <a:endParaRPr lang="fa-IR" sz="1800" b="1" dirty="0" smtClean="0">
              <a:cs typeface="B Nazanin" pitchFamily="2" charset="-78"/>
            </a:endParaRPr>
          </a:p>
          <a:p>
            <a:pPr marL="82296" indent="0" algn="just" rtl="1">
              <a:buNone/>
            </a:pPr>
            <a:r>
              <a:rPr lang="fa-IR" sz="1800" dirty="0">
                <a:cs typeface="B Nazanin" pitchFamily="2" charset="-78"/>
              </a:rPr>
              <a:t>مقیاسی است از پاسخ دهندگان می خواهند ،ارزیابی خودشان نسبت به</a:t>
            </a:r>
            <a:r>
              <a:rPr lang="en-US" sz="1800" dirty="0">
                <a:cs typeface="B Nazanin" pitchFamily="2" charset="-78"/>
              </a:rPr>
              <a:t>  </a:t>
            </a:r>
            <a:r>
              <a:rPr lang="fa-IR" sz="1800" dirty="0">
                <a:cs typeface="B Nazanin" pitchFamily="2" charset="-78"/>
              </a:rPr>
              <a:t>عقیده ،یا باور ،یا رفتار،یا احساس و... را بر اساس ملاک های عینی و ذهنی که دارند، در یک دامنه پاسخ بین موافقت و عدم موافقت ابرازدارند</a:t>
            </a:r>
            <a:r>
              <a:rPr lang="en-US" sz="1800" dirty="0">
                <a:cs typeface="B Nazanin" pitchFamily="2" charset="-78"/>
              </a:rPr>
              <a:t>. </a:t>
            </a:r>
            <a:endParaRPr lang="fa-IR" sz="1800" b="1" dirty="0" smtClean="0">
              <a:cs typeface="B Nazanin" pitchFamily="2" charset="-78"/>
            </a:endParaRPr>
          </a:p>
          <a:p>
            <a:pPr marL="82296" indent="0" algn="just" rtl="1">
              <a:buNone/>
            </a:pPr>
            <a:r>
              <a:rPr lang="fa-IR" sz="1800" b="1" dirty="0">
                <a:solidFill>
                  <a:srgbClr val="FF0000"/>
                </a:solidFill>
                <a:cs typeface="B Nazanin" pitchFamily="2" charset="-78"/>
              </a:rPr>
              <a:t>ویژگی های این مقیاس</a:t>
            </a:r>
            <a:r>
              <a:rPr lang="fa-IR" sz="1800" b="1" dirty="0" smtClean="0">
                <a:solidFill>
                  <a:srgbClr val="FF0000"/>
                </a:solidFill>
                <a:cs typeface="B Nazanin" pitchFamily="2" charset="-78"/>
              </a:rPr>
              <a:t>:</a:t>
            </a:r>
          </a:p>
          <a:p>
            <a:pPr lvl="0" algn="just" rtl="1"/>
            <a:r>
              <a:rPr lang="fa-IR" sz="1800" dirty="0">
                <a:cs typeface="B Nazanin" pitchFamily="2" charset="-78"/>
              </a:rPr>
              <a:t>این مقیاس می تواند در سطوح 3 یا 4 یا 5 یا 7 یا 9مقوله ای (امتیازی) استفاده شود </a:t>
            </a:r>
            <a:endParaRPr lang="en-US" sz="1800" dirty="0">
              <a:cs typeface="B Nazanin" pitchFamily="2" charset="-78"/>
            </a:endParaRPr>
          </a:p>
          <a:p>
            <a:pPr lvl="0" algn="just" rtl="1"/>
            <a:r>
              <a:rPr lang="fa-IR" sz="1800" dirty="0">
                <a:cs typeface="B Nazanin" pitchFamily="2" charset="-78"/>
              </a:rPr>
              <a:t>چنانچه این مقیاس در سطح 3 مقوله ای انجام گیرد،داده های ارزشمندی حاصل نمی شود.</a:t>
            </a:r>
            <a:endParaRPr lang="en-US" sz="1800" dirty="0">
              <a:cs typeface="B Nazanin" pitchFamily="2" charset="-78"/>
            </a:endParaRPr>
          </a:p>
          <a:p>
            <a:pPr lvl="0" algn="just" rtl="1"/>
            <a:r>
              <a:rPr lang="fa-IR" sz="1800" dirty="0">
                <a:cs typeface="B Nazanin" pitchFamily="2" charset="-78"/>
              </a:rPr>
              <a:t>طبق تحقیقات داده های سطح 5 و 7 و 9  مقوله ای (امتیاز) دارای ویژگی های مشابه از لحاظ چولگی ، میانگین ، واریانس ، کشیدگی از خود نشان داده اند ، پس مشابه یکدیگر عمل می نمایند. </a:t>
            </a:r>
            <a:endParaRPr lang="en-US" sz="1800" dirty="0">
              <a:cs typeface="B Nazanin" pitchFamily="2" charset="-78"/>
            </a:endParaRPr>
          </a:p>
          <a:p>
            <a:pPr lvl="0" algn="just" rtl="1"/>
            <a:r>
              <a:rPr lang="fa-IR" sz="1800" dirty="0">
                <a:cs typeface="B Nazanin" pitchFamily="2" charset="-78"/>
              </a:rPr>
              <a:t>بایستی از رویه نمره دهی منسجمی در لیکرت استفاده شود یعنی اینکه پاسخ کاملا موافق به یک عبارت مثبت و پاسخ کاملا مخالف با یک عبارت منفی (سوال معکوس) بایستی هردو ارزش 5 تعلق گیرد.</a:t>
            </a:r>
            <a:endParaRPr lang="en-US" sz="1800" dirty="0">
              <a:cs typeface="B Nazanin" pitchFamily="2" charset="-78"/>
            </a:endParaRPr>
          </a:p>
          <a:p>
            <a:pPr lvl="0" algn="just" rtl="1"/>
            <a:r>
              <a:rPr lang="fa-IR" sz="1800" dirty="0">
                <a:cs typeface="B Nazanin" pitchFamily="2" charset="-78"/>
              </a:rPr>
              <a:t>اجرای این مقیاس برای محقق آسان می باشد و درک آن نیز برای پاسخ دهندگان ساده می باشد.</a:t>
            </a:r>
            <a:endParaRPr lang="en-US" sz="1800" dirty="0">
              <a:cs typeface="B Nazanin" pitchFamily="2" charset="-78"/>
            </a:endParaRPr>
          </a:p>
          <a:p>
            <a:pPr lvl="0" algn="just" rtl="1"/>
            <a:r>
              <a:rPr lang="fa-IR" sz="1800" dirty="0">
                <a:cs typeface="B Nazanin" pitchFamily="2" charset="-78"/>
              </a:rPr>
              <a:t>قابلیت اجرا به صورت مصاحبه ، پرسشنامه ، تلفنی وحضوری یا الکترونیکی را دارد.</a:t>
            </a:r>
            <a:endParaRPr lang="en-US" sz="1800" dirty="0">
              <a:cs typeface="B Nazanin" pitchFamily="2" charset="-78"/>
            </a:endParaRPr>
          </a:p>
          <a:p>
            <a:pPr lvl="0" algn="just" rtl="1"/>
            <a:r>
              <a:rPr lang="fa-IR" sz="1800" dirty="0">
                <a:cs typeface="B Nazanin" pitchFamily="2" charset="-78"/>
              </a:rPr>
              <a:t>نسبت به دیگر مقیاس های جزبه جز مقایسه ای ، وقت گیرتر است .زیرا پاسخ دهندگان بایستی جملات طولانی را به جای جملات کوتاه بخوانند.</a:t>
            </a:r>
            <a:endParaRPr lang="en-US" sz="1800" dirty="0">
              <a:cs typeface="B Nazanin" pitchFamily="2" charset="-78"/>
            </a:endParaRPr>
          </a:p>
          <a:p>
            <a:pPr lvl="0" algn="just" rtl="1"/>
            <a:r>
              <a:rPr lang="fa-IR" sz="1800" dirty="0">
                <a:cs typeface="B Nazanin" pitchFamily="2" charset="-78"/>
              </a:rPr>
              <a:t>امکان تفسیر اشتباه از سوی پاسخ دهندگان وجود دارد.</a:t>
            </a:r>
            <a:endParaRPr lang="en-US" sz="1800" dirty="0">
              <a:cs typeface="B Nazanin" pitchFamily="2" charset="-78"/>
            </a:endParaRPr>
          </a:p>
          <a:p>
            <a:pPr lvl="0" algn="just" rtl="1"/>
            <a:r>
              <a:rPr lang="fa-IR" sz="1800" dirty="0">
                <a:cs typeface="B Nazanin" pitchFamily="2" charset="-78"/>
              </a:rPr>
              <a:t>امکان مقیاس سازی دوقطبی از نوع لیکرت وجوددارد.</a:t>
            </a:r>
            <a:endParaRPr lang="en-US" sz="1800" dirty="0">
              <a:cs typeface="B Nazanin" pitchFamily="2" charset="-78"/>
            </a:endParaRPr>
          </a:p>
          <a:p>
            <a:pPr marL="82296" indent="0" algn="just" rtl="1">
              <a:buNone/>
            </a:pPr>
            <a:endParaRPr lang="fa-IR" sz="1800" b="1" dirty="0" smtClean="0">
              <a:cs typeface="B Nazanin" pitchFamily="2" charset="-78"/>
            </a:endParaRPr>
          </a:p>
        </p:txBody>
      </p:sp>
    </p:spTree>
    <p:extLst>
      <p:ext uri="{BB962C8B-B14F-4D97-AF65-F5344CB8AC3E}">
        <p14:creationId xmlns:p14="http://schemas.microsoft.com/office/powerpoint/2010/main" val="6765278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pPr lvl="0" algn="r" rtl="1"/>
            <a:r>
              <a:rPr lang="fa-IR" sz="2400" b="1" dirty="0" smtClean="0">
                <a:cs typeface="B Nazanin" pitchFamily="2" charset="-78"/>
              </a:rPr>
              <a:t>5-</a:t>
            </a:r>
            <a:r>
              <a:rPr lang="ar-SA" sz="2400" b="1" dirty="0" smtClean="0">
                <a:cs typeface="B Nazanin" pitchFamily="2" charset="-78"/>
              </a:rPr>
              <a:t>مقیاس </a:t>
            </a:r>
            <a:r>
              <a:rPr lang="ar-SA" sz="2400" b="1" dirty="0">
                <a:cs typeface="B Nazanin" pitchFamily="2" charset="-78"/>
              </a:rPr>
              <a:t>لیکرت </a:t>
            </a:r>
            <a:r>
              <a:rPr lang="en-US" sz="2400" b="1" dirty="0">
                <a:cs typeface="B Nazanin" pitchFamily="2" charset="-78"/>
              </a:rPr>
              <a:t> </a:t>
            </a:r>
            <a:r>
              <a:rPr lang="en-US" sz="2400" b="1" dirty="0" err="1">
                <a:cs typeface="B Nazanin" pitchFamily="2" charset="-78"/>
              </a:rPr>
              <a:t>Likert</a:t>
            </a:r>
            <a:r>
              <a:rPr lang="en-US" sz="2400" b="1" dirty="0">
                <a:cs typeface="B Nazanin" pitchFamily="2" charset="-78"/>
              </a:rPr>
              <a:t> Scale</a:t>
            </a:r>
            <a:r>
              <a:rPr lang="fa-IR" sz="2400" b="1" dirty="0">
                <a:cs typeface="B Nazanin" pitchFamily="2" charset="-78"/>
              </a:rPr>
              <a:t/>
            </a:r>
            <a:br>
              <a:rPr lang="fa-IR" sz="2400" b="1" dirty="0">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a:xfrm>
            <a:off x="1435608" y="1066800"/>
            <a:ext cx="7498080" cy="5181600"/>
          </a:xfrm>
        </p:spPr>
        <p:txBody>
          <a:bodyPr>
            <a:normAutofit/>
          </a:bodyPr>
          <a:lstStyle/>
          <a:p>
            <a:pPr marL="82296" indent="0" algn="just" rtl="1">
              <a:buNone/>
            </a:pPr>
            <a:r>
              <a:rPr lang="fa-IR" sz="1800" b="1" dirty="0">
                <a:solidFill>
                  <a:srgbClr val="FF0000"/>
                </a:solidFill>
                <a:cs typeface="B Nazanin" pitchFamily="2" charset="-78"/>
              </a:rPr>
              <a:t>ویژگی های این مقیاس</a:t>
            </a:r>
            <a:r>
              <a:rPr lang="fa-IR" sz="1800" b="1" dirty="0" smtClean="0">
                <a:solidFill>
                  <a:srgbClr val="FF0000"/>
                </a:solidFill>
                <a:cs typeface="B Nazanin" pitchFamily="2" charset="-78"/>
              </a:rPr>
              <a:t>:</a:t>
            </a:r>
            <a:endParaRPr lang="fa-IR" sz="1800" dirty="0" smtClean="0">
              <a:cs typeface="B Nazanin" pitchFamily="2" charset="-78"/>
            </a:endParaRPr>
          </a:p>
          <a:p>
            <a:pPr lvl="0" algn="just" rtl="1"/>
            <a:r>
              <a:rPr lang="fa-IR" sz="1800" dirty="0" smtClean="0">
                <a:cs typeface="B Nazanin" pitchFamily="2" charset="-78"/>
              </a:rPr>
              <a:t>پاسخگویان </a:t>
            </a:r>
            <a:r>
              <a:rPr lang="fa-IR" sz="1800" dirty="0">
                <a:cs typeface="B Nazanin" pitchFamily="2" charset="-78"/>
              </a:rPr>
              <a:t>ممکن است دچار سوگیری میانی شوند و از استفاده از مقوله های کرانی خود داری نمایند که در این صورت برای رفع این مشکل می توان از لیکرت چهارتایی استفاده کرد تا جامعه ای که سوگیری مرکزی دارد را به یکی از کرانها سوق داد </a:t>
            </a:r>
            <a:r>
              <a:rPr lang="ar-SA" sz="1800" dirty="0">
                <a:cs typeface="B Nazanin" pitchFamily="2" charset="-78"/>
              </a:rPr>
              <a:t>.</a:t>
            </a:r>
            <a:endParaRPr lang="en-US" sz="1800" dirty="0">
              <a:cs typeface="B Nazanin" pitchFamily="2" charset="-78"/>
            </a:endParaRPr>
          </a:p>
          <a:p>
            <a:pPr lvl="0" algn="just" rtl="1"/>
            <a:r>
              <a:rPr lang="fa-IR" sz="1800" dirty="0">
                <a:cs typeface="B Nazanin" pitchFamily="2" charset="-78"/>
              </a:rPr>
              <a:t>پاسخ دهنده گان ممکن است دچار سوگیری تصدیق شوند یعنی به صورت ناخودآگاه، هرآنچه که در قالب گویه شرح داده شده را کلا موافقت یا کلا مخالف ابراز نماید. این مشکل با طراحی سوالات معکوس قابل حل است تا پاسخ دهنده در هنگام پاسخ دادن به سوالات، توجه خود را متمرکز نماید.</a:t>
            </a:r>
            <a:endParaRPr lang="en-US" sz="1800" dirty="0">
              <a:cs typeface="B Nazanin" pitchFamily="2" charset="-78"/>
            </a:endParaRPr>
          </a:p>
          <a:p>
            <a:pPr lvl="0" algn="just" rtl="1"/>
            <a:r>
              <a:rPr lang="fa-IR" sz="1800" dirty="0">
                <a:cs typeface="B Nazanin" pitchFamily="2" charset="-78"/>
              </a:rPr>
              <a:t>پاسخ دهندگان ممکن است ارزیابی های خود را از موضوع، به صورتی ارائه نمایند که ازنظر جامعه مطلوب است، خودشان را در قالب مطلوب تری نشان دهند بدین سان دچار سوگیری جامعه پسندی شوند.</a:t>
            </a:r>
            <a:endParaRPr lang="en-US" sz="1800" dirty="0">
              <a:cs typeface="B Nazanin" pitchFamily="2" charset="-78"/>
            </a:endParaRPr>
          </a:p>
          <a:p>
            <a:pPr lvl="0" algn="just" rtl="1"/>
            <a:r>
              <a:rPr lang="fa-IR" sz="1800" dirty="0">
                <a:cs typeface="B Nazanin" pitchFamily="2" charset="-78"/>
              </a:rPr>
              <a:t>داده های این مقیاس از نوع فاصله ای می باشد. </a:t>
            </a:r>
            <a:endParaRPr lang="en-US" sz="1800" dirty="0">
              <a:cs typeface="B Nazanin" pitchFamily="2" charset="-78"/>
            </a:endParaRPr>
          </a:p>
          <a:p>
            <a:pPr algn="just" rtl="1"/>
            <a:r>
              <a:rPr lang="fa-IR" sz="1800" dirty="0">
                <a:cs typeface="B Nazanin" pitchFamily="2" charset="-78"/>
              </a:rPr>
              <a:t>می توان تحلیل های آماری ساده ای از نوع میانه ، درصد ، مجذور خی و واریانس و ... روی آنها انجام داد</a:t>
            </a:r>
            <a:endParaRPr lang="en-US" sz="1800" dirty="0">
              <a:cs typeface="B Nazanin" pitchFamily="2" charset="-78"/>
            </a:endParaRPr>
          </a:p>
        </p:txBody>
      </p:sp>
    </p:spTree>
    <p:extLst>
      <p:ext uri="{BB962C8B-B14F-4D97-AF65-F5344CB8AC3E}">
        <p14:creationId xmlns:p14="http://schemas.microsoft.com/office/powerpoint/2010/main" val="10528345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r"/>
            <a:r>
              <a:rPr lang="fa-IR" sz="2400" dirty="0" smtClean="0">
                <a:cs typeface="B Nazanin" pitchFamily="2" charset="-78"/>
              </a:rPr>
              <a:t>6-</a:t>
            </a:r>
            <a:r>
              <a:rPr lang="ar-SA" sz="2400" b="1" dirty="0">
                <a:effectLst/>
                <a:cs typeface="B Nazanin" pitchFamily="2" charset="-78"/>
              </a:rPr>
              <a:t>مقیاس افتراق معنایی، برش قطبین، تفکیک معنایی یا اختلافی معناشناختی</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p:txBody>
          <a:bodyPr>
            <a:normAutofit/>
          </a:bodyPr>
          <a:lstStyle/>
          <a:p>
            <a:pPr marL="82296" indent="0" algn="r">
              <a:buNone/>
            </a:pPr>
            <a:r>
              <a:rPr lang="fa-IR" sz="1800" dirty="0">
                <a:cs typeface="B Nazanin" pitchFamily="2" charset="-78"/>
              </a:rPr>
              <a:t>مقیاسی هفت نقطه ای که صفت ها یا عبارت های متضاد در کران یا قطبین نوشته می شوند و از پاسخ دهندگان خواسته می شود که ارزیابی خود را نسبت به این صفت ها یا عبارتهای کوتاه در رابطه با موضوع ، ابراز نمایند</a:t>
            </a:r>
            <a:r>
              <a:rPr lang="en-US" sz="1800" dirty="0">
                <a:cs typeface="B Nazanin" pitchFamily="2" charset="-78"/>
              </a:rPr>
              <a:t>. </a:t>
            </a:r>
          </a:p>
          <a:p>
            <a:pPr marL="82296" indent="0" algn="r">
              <a:buNone/>
            </a:pPr>
            <a:r>
              <a:rPr lang="fa-IR" sz="1800" b="1" dirty="0">
                <a:solidFill>
                  <a:srgbClr val="FF0000"/>
                </a:solidFill>
                <a:cs typeface="B Nazanin" panose="00000400000000000000" pitchFamily="2" charset="-78"/>
              </a:rPr>
              <a:t>ویژگی های این مقیاس:</a:t>
            </a:r>
            <a:endParaRPr lang="en-US" sz="1800" b="1" dirty="0">
              <a:solidFill>
                <a:srgbClr val="FF0000"/>
              </a:solidFill>
              <a:cs typeface="B Nazanin" panose="00000400000000000000" pitchFamily="2" charset="-78"/>
            </a:endParaRPr>
          </a:p>
          <a:p>
            <a:pPr lvl="0" algn="just" rtl="1"/>
            <a:r>
              <a:rPr lang="fa-IR" sz="1800" dirty="0">
                <a:cs typeface="B Nazanin" panose="00000400000000000000" pitchFamily="2" charset="-78"/>
              </a:rPr>
              <a:t>برای آنکه پاسخ دهنده دچار سوگی تصدیق نشود ، بایستی سوالات گاها به صورت منفی طراحی شوند این امر به مهار تمایل برخی از مصرف کنندگان که بدون خواندن عناوین ، پاسخ های راست یا چپ را می زنند کمک می کند.</a:t>
            </a:r>
            <a:endParaRPr lang="en-US" sz="1800" dirty="0">
              <a:cs typeface="B Nazanin" panose="00000400000000000000" pitchFamily="2" charset="-78"/>
            </a:endParaRPr>
          </a:p>
          <a:p>
            <a:pPr lvl="0" algn="just" rtl="1"/>
            <a:r>
              <a:rPr lang="fa-IR" sz="1800" dirty="0">
                <a:cs typeface="B Nazanin" panose="00000400000000000000" pitchFamily="2" charset="-78"/>
              </a:rPr>
              <a:t>ارزشهای که به نقاط این مقیاس داده می شود می تواند به صورت قطبین یا از عدد یک تا هفت باشد که این امر نشان دهنده این است که داده های حاصل از این مقیاس ، فاصله ای می باشند.</a:t>
            </a:r>
            <a:endParaRPr lang="en-US" sz="1800" dirty="0">
              <a:cs typeface="B Nazanin" panose="00000400000000000000" pitchFamily="2" charset="-78"/>
            </a:endParaRPr>
          </a:p>
          <a:p>
            <a:pPr lvl="0" algn="just" rtl="1"/>
            <a:r>
              <a:rPr lang="fa-IR" sz="1800" dirty="0">
                <a:cs typeface="B Nazanin" panose="00000400000000000000" pitchFamily="2" charset="-78"/>
              </a:rPr>
              <a:t>برای تحلیل داده های این نوع مقیاس می توان از تحلیل های آماری همچون میانگین ، میانه ، (تحلیل های نموداری) و با رسم شکل تفاوت ها و شباهت های اجزا اندازه گیری شده را تحلیل و گزارش نمود.</a:t>
            </a:r>
            <a:endParaRPr lang="en-US" sz="1800" dirty="0">
              <a:cs typeface="B Nazanin" panose="00000400000000000000" pitchFamily="2" charset="-78"/>
            </a:endParaRPr>
          </a:p>
          <a:p>
            <a:pPr lvl="0" algn="just" rtl="1"/>
            <a:r>
              <a:rPr lang="fa-IR" sz="1800" dirty="0">
                <a:cs typeface="B Nazanin" panose="00000400000000000000" pitchFamily="2" charset="-78"/>
              </a:rPr>
              <a:t>این مقیاس نقطه صفر ثابت ندارد</a:t>
            </a:r>
            <a:r>
              <a:rPr lang="fa-IR" sz="1800" dirty="0" smtClean="0">
                <a:cs typeface="B Nazanin" panose="00000400000000000000" pitchFamily="2" charset="-78"/>
              </a:rPr>
              <a:t>.</a:t>
            </a:r>
          </a:p>
          <a:p>
            <a:pPr lvl="0" algn="just" rtl="1"/>
            <a:endParaRPr lang="en-US" sz="1800" dirty="0" smtClean="0">
              <a:cs typeface="B Nazanin" panose="00000400000000000000" pitchFamily="2" charset="-78"/>
            </a:endParaRPr>
          </a:p>
          <a:p>
            <a:pPr marL="82296" indent="0" algn="r">
              <a:buNone/>
            </a:pPr>
            <a:endParaRPr lang="en-US" sz="1800" dirty="0">
              <a:cs typeface="B Nazanin" pitchFamily="2" charset="-78"/>
            </a:endParaRPr>
          </a:p>
        </p:txBody>
      </p:sp>
    </p:spTree>
    <p:extLst>
      <p:ext uri="{BB962C8B-B14F-4D97-AF65-F5344CB8AC3E}">
        <p14:creationId xmlns:p14="http://schemas.microsoft.com/office/powerpoint/2010/main" val="2409099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400" dirty="0">
                <a:cs typeface="B Nazanin" pitchFamily="2" charset="-78"/>
              </a:rPr>
              <a:t>6-</a:t>
            </a:r>
            <a:r>
              <a:rPr lang="ar-SA" sz="2400" b="1" dirty="0">
                <a:effectLst/>
                <a:cs typeface="B Nazanin" pitchFamily="2" charset="-78"/>
              </a:rPr>
              <a:t>مقیاس افتراق معنایی، برش قطبین، تفکیک معنایی یا اختلافی معناشناختی</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p:txBody>
          <a:bodyPr>
            <a:normAutofit/>
          </a:bodyPr>
          <a:lstStyle/>
          <a:p>
            <a:pPr marL="82296" indent="0" algn="r">
              <a:buNone/>
            </a:pPr>
            <a:r>
              <a:rPr lang="fa-IR" sz="1800" b="1" dirty="0" smtClean="0">
                <a:solidFill>
                  <a:srgbClr val="FF0000"/>
                </a:solidFill>
                <a:cs typeface="B Nazanin" pitchFamily="2" charset="-78"/>
              </a:rPr>
              <a:t>ویژگی </a:t>
            </a:r>
            <a:r>
              <a:rPr lang="fa-IR" sz="1800" b="1" dirty="0">
                <a:solidFill>
                  <a:srgbClr val="FF0000"/>
                </a:solidFill>
                <a:cs typeface="B Nazanin" pitchFamily="2" charset="-78"/>
              </a:rPr>
              <a:t>های این مقیاس:</a:t>
            </a:r>
            <a:endParaRPr lang="en-US" sz="1800" b="1" dirty="0">
              <a:solidFill>
                <a:srgbClr val="FF0000"/>
              </a:solidFill>
              <a:cs typeface="B Nazanin" pitchFamily="2" charset="-78"/>
            </a:endParaRPr>
          </a:p>
          <a:p>
            <a:pPr lvl="0" algn="r" rtl="1"/>
            <a:r>
              <a:rPr lang="fa-IR" sz="1800" dirty="0">
                <a:cs typeface="B Nazanin" pitchFamily="2" charset="-78"/>
              </a:rPr>
              <a:t>این مقیاس به دلیل تطبیق پذیری بالا می تواند در عرصه های تحقیقات بازاریابی برای مواردی همچون نام تجاری، محصول ، تصویر ذهنی از شرکت جهت تنظیم راهبرد تبلیغاتی و آگهی های بازرگانی و تولید محصول جدید استفاده گردد.</a:t>
            </a:r>
            <a:endParaRPr lang="en-US" sz="1800" dirty="0">
              <a:cs typeface="B Nazanin" pitchFamily="2" charset="-78"/>
            </a:endParaRPr>
          </a:p>
          <a:p>
            <a:pPr lvl="0" algn="r" rtl="1"/>
            <a:r>
              <a:rPr lang="fa-IR" sz="1800" dirty="0">
                <a:cs typeface="B Nazanin" pitchFamily="2" charset="-78"/>
              </a:rPr>
              <a:t>ایراد اصلی ، تعیین صفات دوقطبی مناسب برای ساخت مقیاس است.</a:t>
            </a:r>
            <a:endParaRPr lang="en-US" sz="1800" dirty="0">
              <a:cs typeface="B Nazanin" pitchFamily="2" charset="-78"/>
            </a:endParaRPr>
          </a:p>
          <a:p>
            <a:pPr lvl="0" algn="r" rtl="1"/>
            <a:r>
              <a:rPr lang="fa-IR" sz="1800" dirty="0">
                <a:cs typeface="B Nazanin" pitchFamily="2" charset="-78"/>
              </a:rPr>
              <a:t>از این مقیاس می توان برای مقایسه بین دو موضوع نیز سود جست. (توسط ضریب همبستگی پیرسون)</a:t>
            </a:r>
            <a:endParaRPr lang="en-US" sz="1800" dirty="0">
              <a:cs typeface="B Nazanin" pitchFamily="2" charset="-78"/>
            </a:endParaRPr>
          </a:p>
          <a:p>
            <a:pPr lvl="0" algn="r" rtl="1"/>
            <a:r>
              <a:rPr lang="fa-IR" sz="1800" dirty="0">
                <a:cs typeface="B Nazanin" pitchFamily="2" charset="-78"/>
              </a:rPr>
              <a:t>یا اینکه به ارزیابی یک موضوع ،قبل از اعمال تغییرات و بعد از اعمال تغییرات پرداخت. (توسط ضریب همبستگی پیرسون) </a:t>
            </a:r>
            <a:endParaRPr lang="en-US" sz="1800" dirty="0">
              <a:cs typeface="B Nazanin" pitchFamily="2" charset="-78"/>
            </a:endParaRPr>
          </a:p>
          <a:p>
            <a:pPr marL="82296" indent="0" algn="r">
              <a:buNone/>
            </a:pPr>
            <a:endParaRPr lang="en-US" sz="1800" dirty="0">
              <a:cs typeface="B Nazanin" pitchFamily="2" charset="-78"/>
            </a:endParaRPr>
          </a:p>
        </p:txBody>
      </p:sp>
    </p:spTree>
    <p:extLst>
      <p:ext uri="{BB962C8B-B14F-4D97-AF65-F5344CB8AC3E}">
        <p14:creationId xmlns:p14="http://schemas.microsoft.com/office/powerpoint/2010/main" val="17939334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r"/>
            <a:r>
              <a:rPr lang="fa-IR" sz="2400" dirty="0" smtClean="0">
                <a:cs typeface="B Nazanin" pitchFamily="2" charset="-78"/>
              </a:rPr>
              <a:t>7-</a:t>
            </a:r>
            <a:r>
              <a:rPr lang="ar-SA" sz="2400" b="1" dirty="0">
                <a:effectLst/>
                <a:cs typeface="B Nazanin" pitchFamily="2" charset="-78"/>
              </a:rPr>
              <a:t>مقیاس استپل</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p:txBody>
          <a:bodyPr>
            <a:normAutofit/>
          </a:bodyPr>
          <a:lstStyle/>
          <a:p>
            <a:pPr algn="r" rtl="1"/>
            <a:r>
              <a:rPr lang="fa-IR" sz="1800" dirty="0">
                <a:cs typeface="B Nazanin" pitchFamily="2" charset="-78"/>
              </a:rPr>
              <a:t>مقیاس استپل یک مقیاس 10 نقطه ای است که برای سنجش نگرش فرد نسبت به صفات و ویژگی های یک موضوع که صفت یا ویژگی های مربوط به موضوع در وسط یک طیف دو قطبی نوشته می شود.</a:t>
            </a:r>
            <a:endParaRPr lang="en-US" sz="1800" dirty="0">
              <a:cs typeface="B Nazanin" pitchFamily="2" charset="-78"/>
            </a:endParaRPr>
          </a:p>
          <a:p>
            <a:pPr algn="r" rtl="1"/>
            <a:r>
              <a:rPr lang="fa-IR" sz="1800" b="1" dirty="0">
                <a:solidFill>
                  <a:srgbClr val="FF0000"/>
                </a:solidFill>
                <a:cs typeface="B Nazanin" pitchFamily="2" charset="-78"/>
              </a:rPr>
              <a:t>ویژگی های این مقیاس:</a:t>
            </a:r>
            <a:endParaRPr lang="en-US" sz="1800" b="1" dirty="0">
              <a:solidFill>
                <a:srgbClr val="FF0000"/>
              </a:solidFill>
              <a:cs typeface="B Nazanin" pitchFamily="2" charset="-78"/>
            </a:endParaRPr>
          </a:p>
          <a:p>
            <a:pPr lvl="0" algn="r" rtl="1"/>
            <a:r>
              <a:rPr lang="fa-IR" sz="1800" dirty="0">
                <a:cs typeface="B Nazanin" pitchFamily="2" charset="-78"/>
              </a:rPr>
              <a:t>این مقیاس فاقد صفر در وسط است . زیرا صفت منفرده در آنجا نوشته شده و نقاط این مقیاس پنج نقطه مثبت و پنج نقطه منفی  می باشند. بنابراین بدلیل نداشتن نقطه صفر ، داده های حاصله از این نوع مقیاس ، از نوع فاصله ای می باشند.</a:t>
            </a:r>
            <a:endParaRPr lang="en-US" sz="1800" dirty="0">
              <a:cs typeface="B Nazanin" pitchFamily="2" charset="-78"/>
            </a:endParaRPr>
          </a:p>
          <a:p>
            <a:pPr lvl="0" algn="r" rtl="1"/>
            <a:r>
              <a:rPr lang="fa-IR" sz="1800" dirty="0">
                <a:cs typeface="B Nazanin" pitchFamily="2" charset="-78"/>
              </a:rPr>
              <a:t>تقریبا به همان شیوه های تحلیلی داده های تفکیک معنایی تحلیل می شوند.</a:t>
            </a:r>
            <a:endParaRPr lang="en-US" sz="1800" dirty="0">
              <a:cs typeface="B Nazanin" pitchFamily="2" charset="-78"/>
            </a:endParaRPr>
          </a:p>
          <a:p>
            <a:pPr lvl="0" algn="r" rtl="1"/>
            <a:r>
              <a:rPr lang="fa-IR" sz="1800" dirty="0">
                <a:cs typeface="B Nazanin" pitchFamily="2" charset="-78"/>
              </a:rPr>
              <a:t>استفاده از یک صفت منفرده مزیت این شیوه به جای یافتن صفات متضاد در مقیاس تفکیک معنایی است</a:t>
            </a:r>
            <a:br>
              <a:rPr lang="fa-IR" sz="1800" dirty="0">
                <a:cs typeface="B Nazanin" pitchFamily="2" charset="-78"/>
              </a:rPr>
            </a:br>
            <a:r>
              <a:rPr lang="fa-IR" sz="1800" dirty="0">
                <a:cs typeface="B Nazanin" pitchFamily="2" charset="-78"/>
              </a:rPr>
              <a:t>زیرا دیگر نیاز به پیش آزمون برای فهمیدن اینکه آیا صفات دقیقا متضاد یکدیگرند، نمی باشد. </a:t>
            </a:r>
            <a:endParaRPr lang="en-US" sz="1800" dirty="0">
              <a:cs typeface="B Nazanin" pitchFamily="2" charset="-78"/>
            </a:endParaRPr>
          </a:p>
          <a:p>
            <a:pPr marL="82296" indent="0" algn="r" rtl="1">
              <a:buNone/>
            </a:pPr>
            <a:endParaRPr lang="en-US" sz="1800" dirty="0">
              <a:cs typeface="B Nazanin" pitchFamily="2" charset="-78"/>
            </a:endParaRPr>
          </a:p>
        </p:txBody>
      </p:sp>
    </p:spTree>
    <p:extLst>
      <p:ext uri="{BB962C8B-B14F-4D97-AF65-F5344CB8AC3E}">
        <p14:creationId xmlns:p14="http://schemas.microsoft.com/office/powerpoint/2010/main" val="41737790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400" b="1" dirty="0" smtClean="0">
                <a:effectLst/>
                <a:cs typeface="B Nazanin" pitchFamily="2" charset="-78"/>
              </a:rPr>
              <a:t>مقیاس بوگاردوس</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p:txBody>
          <a:bodyPr>
            <a:normAutofit/>
          </a:bodyPr>
          <a:lstStyle/>
          <a:p>
            <a:pPr marL="82296" indent="0" algn="just" rtl="1">
              <a:buNone/>
            </a:pPr>
            <a:r>
              <a:rPr lang="fa-IR" sz="1800" dirty="0">
                <a:cs typeface="B Nazanin" pitchFamily="2" charset="-78"/>
              </a:rPr>
              <a:t>هدف از طیف بوگاردوس سنجش میزان فاصله اجتماعی گروهها می باشد. </a:t>
            </a:r>
            <a:endParaRPr lang="en-US" sz="1800" dirty="0">
              <a:cs typeface="B Nazanin" pitchFamily="2" charset="-78"/>
            </a:endParaRPr>
          </a:p>
          <a:p>
            <a:pPr marL="82296" indent="0" algn="just" rtl="1">
              <a:buNone/>
            </a:pPr>
            <a:r>
              <a:rPr lang="fa-IR" sz="1800" dirty="0">
                <a:cs typeface="B Nazanin" pitchFamily="2" charset="-78"/>
              </a:rPr>
              <a:t> کاربرد این طیف در مواقعی است که مثلا دو گروه مختلف با دو فرهنگ و زبان متفاوت در کنار هم زندگی می کنند و یا در مواقعی که مردمی از ملیتهای گوناگون و با فاصله جغرافیائی در جریان روابطی متقابل قرار میگیرند (مثلا در سنجش نگرش به شغل/ طبقه اجتماعی/ گروههای مذهبی) این طیف بکار می رود این طیف در یک مقیاس تر تیبی (تمایل کامل/ تمایل متوسط/ تا حدودی/ عدم تمایل) میزان تمایل یک گروه را نسبت به سایر گروهها می سنجد. </a:t>
            </a:r>
            <a:endParaRPr lang="en-US" sz="1800" dirty="0">
              <a:cs typeface="B Nazanin" pitchFamily="2" charset="-78"/>
            </a:endParaRPr>
          </a:p>
          <a:p>
            <a:pPr marL="82296" indent="0" algn="just" rtl="1">
              <a:buNone/>
            </a:pPr>
            <a:r>
              <a:rPr lang="fa-IR" sz="1800" dirty="0">
                <a:cs typeface="B Nazanin" pitchFamily="2" charset="-78"/>
              </a:rPr>
              <a:t>بوگاردوس برای هر یک از هفت نقطه روی طیف یک جمله اظهاری یا گویه در نظر گرفت. فرض بر این است که اگر کسی با گویه اول موافق باشد با گویه های دیگر نیز موافق است بوگاردوس در تحقیق خود هفت گویه را در نظر گرفته بود (ازدواج - دوست صمیمی – همسایه – همکار – هموطن – میهمان – اخراج). </a:t>
            </a:r>
            <a:endParaRPr lang="en-US" sz="1800" dirty="0">
              <a:cs typeface="B Nazanin" pitchFamily="2" charset="-78"/>
            </a:endParaRPr>
          </a:p>
          <a:p>
            <a:pPr marL="82296" indent="0" algn="just" rtl="1">
              <a:buNone/>
            </a:pPr>
            <a:r>
              <a:rPr lang="fa-IR" sz="1800" dirty="0">
                <a:cs typeface="B Nazanin" pitchFamily="2" charset="-78"/>
              </a:rPr>
              <a:t>این طیف کوششی بود که کیفیت ها را دقیقتر سنجیده و در سطح تر تیبی مورد سنجش قرار دارد و نیز برای ترتیب ارجحیت می توان از مقایسه زوجی استفاده </a:t>
            </a:r>
            <a:r>
              <a:rPr lang="fa-IR" sz="1800" dirty="0" smtClean="0">
                <a:cs typeface="B Nazanin" pitchFamily="2" charset="-78"/>
              </a:rPr>
              <a:t>نمود.</a:t>
            </a:r>
          </a:p>
          <a:p>
            <a:pPr marL="82296" indent="0" algn="just" rtl="1">
              <a:buNone/>
            </a:pPr>
            <a:r>
              <a:rPr lang="fa-IR" sz="1800" dirty="0" smtClean="0">
                <a:cs typeface="B Nazanin" pitchFamily="2" charset="-78"/>
              </a:rPr>
              <a:t>از </a:t>
            </a:r>
            <a:r>
              <a:rPr lang="fa-IR" sz="1800" dirty="0">
                <a:cs typeface="B Nazanin" pitchFamily="2" charset="-78"/>
              </a:rPr>
              <a:t>معایب این طیف می توان به قصور محقق در تدوین گویه ها –کم بودنگویه ها و فواصل نامتساوی گویه ها اشاره </a:t>
            </a:r>
            <a:r>
              <a:rPr lang="fa-IR" sz="1800" dirty="0" smtClean="0">
                <a:cs typeface="B Nazanin" pitchFamily="2" charset="-78"/>
              </a:rPr>
              <a:t>نمود</a:t>
            </a:r>
            <a:endParaRPr lang="en-US" sz="1800" dirty="0">
              <a:cs typeface="B Nazanin" pitchFamily="2" charset="-78"/>
            </a:endParaRPr>
          </a:p>
        </p:txBody>
      </p:sp>
    </p:spTree>
    <p:extLst>
      <p:ext uri="{BB962C8B-B14F-4D97-AF65-F5344CB8AC3E}">
        <p14:creationId xmlns:p14="http://schemas.microsoft.com/office/powerpoint/2010/main" val="39915572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400" b="1" dirty="0" smtClean="0">
                <a:effectLst/>
                <a:cs typeface="B Nazanin" pitchFamily="2" charset="-78"/>
              </a:rPr>
              <a:t>مقیاس </a:t>
            </a:r>
            <a:r>
              <a:rPr lang="ar-SA" sz="2400" b="1" dirty="0" smtClean="0">
                <a:effectLst/>
                <a:cs typeface="B Nazanin" pitchFamily="2" charset="-78"/>
              </a:rPr>
              <a:t>تورستن</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p:txBody>
          <a:bodyPr>
            <a:normAutofit/>
          </a:bodyPr>
          <a:lstStyle/>
          <a:p>
            <a:pPr marL="82296" indent="0" algn="just" rtl="1">
              <a:buNone/>
            </a:pPr>
            <a:r>
              <a:rPr lang="fa-IR" sz="1800" dirty="0">
                <a:cs typeface="B Nazanin" pitchFamily="2" charset="-78"/>
              </a:rPr>
              <a:t>ابتدا گویه ها را انتخاب کرده و بعد از داورانی خواسته می شود تا گویه ها را در 11 طیف تقسیم نمایند. </a:t>
            </a:r>
            <a:endParaRPr lang="en-US" sz="1800" dirty="0">
              <a:cs typeface="B Nazanin" pitchFamily="2" charset="-78"/>
            </a:endParaRPr>
          </a:p>
          <a:p>
            <a:pPr marL="82296" indent="0" algn="just" rtl="1">
              <a:buNone/>
            </a:pPr>
            <a:r>
              <a:rPr lang="fa-IR" sz="1800" dirty="0">
                <a:cs typeface="B Nazanin" pitchFamily="2" charset="-78"/>
              </a:rPr>
              <a:t>و ارزش طیف از مجموعه قضاوتها ی داوران برای هر یک از گویه ها بدست می آید. </a:t>
            </a:r>
            <a:endParaRPr lang="en-US" sz="1800" dirty="0">
              <a:cs typeface="B Nazanin" pitchFamily="2" charset="-78"/>
            </a:endParaRPr>
          </a:p>
          <a:p>
            <a:pPr marL="82296" indent="0" algn="just" rtl="1">
              <a:buNone/>
            </a:pPr>
            <a:r>
              <a:rPr lang="fa-IR" sz="1800" dirty="0">
                <a:cs typeface="B Nazanin" pitchFamily="2" charset="-78"/>
              </a:rPr>
              <a:t>هدف از این طیف اندازه گیری گرایش به یک موضوع براساس ارزشهای جامعه توسط داوران می باشد. </a:t>
            </a:r>
            <a:endParaRPr lang="en-US" sz="1800" dirty="0">
              <a:cs typeface="B Nazanin" pitchFamily="2" charset="-78"/>
            </a:endParaRPr>
          </a:p>
          <a:p>
            <a:pPr marL="82296" indent="0" algn="just" rtl="1">
              <a:buNone/>
            </a:pPr>
            <a:r>
              <a:rPr lang="fa-IR" sz="1800" dirty="0">
                <a:cs typeface="B Nazanin" pitchFamily="2" charset="-78"/>
              </a:rPr>
              <a:t>این طیف نسبت به مقایسه زوجی از حجم کار کمتر و نسبت به بوکادوس از دقت بیشتری بر خوردار است. </a:t>
            </a:r>
            <a:endParaRPr lang="en-US" sz="1800" dirty="0">
              <a:cs typeface="B Nazanin" pitchFamily="2" charset="-78"/>
            </a:endParaRPr>
          </a:p>
          <a:p>
            <a:pPr marL="82296" indent="0" algn="just" rtl="1">
              <a:buNone/>
            </a:pPr>
            <a:r>
              <a:rPr lang="fa-IR" sz="1800" dirty="0">
                <a:cs typeface="B Nazanin" pitchFamily="2" charset="-78"/>
              </a:rPr>
              <a:t>برای بررسی اعتبار گویه ها باید به روش کمی و کیفی گویه های ابهام بر انگیز را حذف کرد بدین ترتیب که نمودار تجمعی آنرا کشید ه و 50 درصد را میانه (چارک سوم) و 25درصد را چارک اول و 75 درصد را به عنوان چارک سوم مشخص نمود و عددهای آنها را مشخص کرد. که برای پیدا کردن گویه های مبهم می توان از فرمول ضریب ابهام استفاده نمود .</a:t>
            </a:r>
            <a:endParaRPr lang="en-US" sz="1800" dirty="0">
              <a:cs typeface="B Nazanin" pitchFamily="2" charset="-78"/>
            </a:endParaRPr>
          </a:p>
          <a:p>
            <a:pPr marL="82296" indent="0" algn="just" rtl="1">
              <a:buNone/>
            </a:pPr>
            <a:r>
              <a:rPr lang="ar-SA" sz="1800" dirty="0">
                <a:cs typeface="B Nazanin" pitchFamily="2" charset="-78"/>
              </a:rPr>
              <a:t> کمترین </a:t>
            </a:r>
            <a:r>
              <a:rPr lang="en-US" sz="1800" dirty="0">
                <a:cs typeface="B Nazanin" pitchFamily="2" charset="-78"/>
              </a:rPr>
              <a:t>Q</a:t>
            </a:r>
            <a:r>
              <a:rPr lang="ar-SA" sz="1800" dirty="0">
                <a:cs typeface="B Nazanin" pitchFamily="2" charset="-78"/>
              </a:rPr>
              <a:t>ها را انتخاب کرده و بقیه را حذف می کنیم</a:t>
            </a:r>
            <a:endParaRPr lang="en-US" sz="1800" dirty="0">
              <a:cs typeface="B Nazanin" pitchFamily="2" charset="-78"/>
            </a:endParaRPr>
          </a:p>
        </p:txBody>
      </p:sp>
    </p:spTree>
    <p:extLst>
      <p:ext uri="{BB962C8B-B14F-4D97-AF65-F5344CB8AC3E}">
        <p14:creationId xmlns:p14="http://schemas.microsoft.com/office/powerpoint/2010/main" val="40550699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400" b="1" dirty="0" smtClean="0">
                <a:effectLst/>
                <a:cs typeface="B Nazanin" pitchFamily="2" charset="-78"/>
              </a:rPr>
              <a:t>مقیاس</a:t>
            </a:r>
            <a:r>
              <a:rPr lang="ar-SA" sz="2400" b="1" dirty="0" smtClean="0">
                <a:effectLst/>
                <a:cs typeface="B Nazanin" pitchFamily="2" charset="-78"/>
              </a:rPr>
              <a:t> </a:t>
            </a:r>
            <a:r>
              <a:rPr lang="ar-SA" sz="2400" b="1" dirty="0">
                <a:effectLst/>
                <a:cs typeface="B Nazanin" pitchFamily="2" charset="-78"/>
              </a:rPr>
              <a:t>گاتمن</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p:txBody>
          <a:bodyPr>
            <a:normAutofit/>
          </a:bodyPr>
          <a:lstStyle/>
          <a:p>
            <a:pPr marL="82296" indent="0" algn="r" rtl="1">
              <a:buNone/>
            </a:pPr>
            <a:r>
              <a:rPr lang="fa-IR" sz="1800" dirty="0">
                <a:cs typeface="B Nazanin" pitchFamily="2" charset="-78"/>
              </a:rPr>
              <a:t>هدف از این طیف تنظیم گویه ها بنحو کاملا تراکمی و انباشتی می باشد </a:t>
            </a:r>
            <a:endParaRPr lang="en-US" sz="1800" dirty="0">
              <a:cs typeface="B Nazanin" pitchFamily="2" charset="-78"/>
            </a:endParaRPr>
          </a:p>
          <a:p>
            <a:pPr marL="82296" indent="0" algn="r" rtl="1">
              <a:buNone/>
            </a:pPr>
            <a:r>
              <a:rPr lang="fa-IR" sz="1800" dirty="0">
                <a:cs typeface="B Nazanin" pitchFamily="2" charset="-78"/>
              </a:rPr>
              <a:t>و این طیف به عنوان طیف میزان نگار در سطح اسمی (بلی /خیر –موافقم /مخالفم) می تواند گرایش به یک موضوع را براساس ارزشهای جامعه مبتنی بر آرای پاسخگویان نمرات گویه های تعیین شده را بسنجد. اگر پاسخگو به تمام گویه ها مثبت پاسخ دهد بالاترین نمره را می گیرد. </a:t>
            </a:r>
            <a:endParaRPr lang="en-US" sz="1800" dirty="0">
              <a:cs typeface="B Nazanin" pitchFamily="2" charset="-78"/>
            </a:endParaRPr>
          </a:p>
          <a:p>
            <a:pPr marL="82296" indent="0" algn="r">
              <a:buNone/>
            </a:pPr>
            <a:r>
              <a:rPr lang="fa-IR" sz="1800" dirty="0">
                <a:cs typeface="B Nazanin" pitchFamily="2" charset="-78"/>
              </a:rPr>
              <a:t>پس برای مشخص کردن ضریب بازنمائی می توان از یک منهای تعداد خطاها تقسیم بر تعداد پاسخگو ضربدر تعداد گویه ها استفاده کرد</a:t>
            </a:r>
            <a:endParaRPr lang="en-US" sz="1800" dirty="0">
              <a:cs typeface="B Nazanin" pitchFamily="2" charset="-78"/>
            </a:endParaRPr>
          </a:p>
        </p:txBody>
      </p:sp>
    </p:spTree>
    <p:extLst>
      <p:ext uri="{BB962C8B-B14F-4D97-AF65-F5344CB8AC3E}">
        <p14:creationId xmlns:p14="http://schemas.microsoft.com/office/powerpoint/2010/main" val="28365922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400" b="1" dirty="0" smtClean="0">
                <a:effectLst/>
                <a:cs typeface="B Nazanin" pitchFamily="2" charset="-78"/>
              </a:rPr>
              <a:t>مقیاس آزگود</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p:txBody>
          <a:bodyPr>
            <a:normAutofit/>
          </a:bodyPr>
          <a:lstStyle/>
          <a:p>
            <a:pPr marL="82296" indent="0" algn="r">
              <a:buNone/>
            </a:pPr>
            <a:r>
              <a:rPr lang="fa-IR" sz="1800" dirty="0">
                <a:cs typeface="B Nazanin" pitchFamily="2" charset="-78"/>
              </a:rPr>
              <a:t>هدف از این طیف شناخت و اندازه گیری تمایز معنائی براساس معنا شناسی تفاوتی می باشد و کاربرد این طیف نیز در تداعی معانی یک یا دو محرک بر مبنای صفات متضاد و ترسیم رابطه تصویری بین محرک و صفات متضاد می باشد</a:t>
            </a:r>
            <a:r>
              <a:rPr lang="en-US" sz="1800" dirty="0">
                <a:cs typeface="B Nazanin" pitchFamily="2" charset="-78"/>
              </a:rPr>
              <a:t>. </a:t>
            </a:r>
            <a:r>
              <a:rPr lang="fa-IR" sz="1800" dirty="0">
                <a:cs typeface="B Nazanin" pitchFamily="2" charset="-78"/>
              </a:rPr>
              <a:t>و سنجش این طیف نیز در سطح یک مقیاس تر تیبی (7 درجه ای ) روشی است که مبتنی بر تداعی معانی که طی آن روابط تصویری دو موضوع بر اساس صفات متضاد در سطح مقیاس اسمی تر سیم می گردد و میزان تشابه به دو موضوع براساس نمرات بدست آمده از طریق ضریب همبستگی پیرسون</a:t>
            </a:r>
            <a:r>
              <a:rPr lang="en-US" sz="1800" dirty="0">
                <a:cs typeface="B Nazanin" pitchFamily="2" charset="-78"/>
              </a:rPr>
              <a:t> r  </a:t>
            </a:r>
            <a:r>
              <a:rPr lang="fa-IR" sz="1800" dirty="0">
                <a:cs typeface="B Nazanin" pitchFamily="2" charset="-78"/>
              </a:rPr>
              <a:t>محاسبه می شود و شیوه های این طیف می توان به 1- صفات دو قطبی 2- مقایسه زوجی 3- تحلیل عبارت 4- تحلیل معنائی اشاره نمود</a:t>
            </a:r>
            <a:endParaRPr lang="en-US" sz="1800" dirty="0">
              <a:cs typeface="B Nazanin" pitchFamily="2" charset="-78"/>
            </a:endParaRPr>
          </a:p>
          <a:p>
            <a:pPr marL="82296" indent="0" algn="r">
              <a:buNone/>
            </a:pPr>
            <a:endParaRPr lang="en-US" sz="1800" dirty="0">
              <a:cs typeface="B Nazanin" pitchFamily="2" charset="-78"/>
            </a:endParaRPr>
          </a:p>
        </p:txBody>
      </p:sp>
    </p:spTree>
    <p:extLst>
      <p:ext uri="{BB962C8B-B14F-4D97-AF65-F5344CB8AC3E}">
        <p14:creationId xmlns:p14="http://schemas.microsoft.com/office/powerpoint/2010/main" val="41047807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Autofit/>
          </a:bodyPr>
          <a:lstStyle/>
          <a:p>
            <a:pPr algn="r"/>
            <a:r>
              <a:rPr lang="fa-IR" sz="2400" b="1" dirty="0">
                <a:effectLst/>
                <a:cs typeface="B Nazanin" pitchFamily="2" charset="-78"/>
              </a:rPr>
              <a:t>اطمینان از برازندگی ابزار پژوهش</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a:xfrm>
            <a:off x="1435608" y="914400"/>
            <a:ext cx="7498080" cy="5867400"/>
          </a:xfrm>
        </p:spPr>
        <p:txBody>
          <a:bodyPr>
            <a:noAutofit/>
          </a:bodyPr>
          <a:lstStyle/>
          <a:p>
            <a:pPr marL="82296" indent="0" algn="just" rtl="1">
              <a:buNone/>
            </a:pPr>
            <a:r>
              <a:rPr lang="fa-IR" sz="1800" dirty="0">
                <a:cs typeface="B Nazanin" pitchFamily="2" charset="-78"/>
              </a:rPr>
              <a:t>معیارهایی که برای آزمودن برازش ابزار پژوهش به کار میروند، عبارتند از روایی و پایایی. روایی تعیین میکند که یک ابزار اندازه گیری تا چه حد یک مفهوم خاص، را اندازه می گیرد. روایی معین میکند که یک ابزار اندازه گیری تا چه میزان سازگاری و مفهوم مورد نظر را اندازه می گیرد.</a:t>
            </a:r>
            <a:endParaRPr lang="en-US" sz="1800" dirty="0">
              <a:cs typeface="B Nazanin" pitchFamily="2" charset="-78"/>
            </a:endParaRPr>
          </a:p>
          <a:p>
            <a:pPr marL="82296" indent="0" algn="just" rtl="1">
              <a:buNone/>
            </a:pPr>
            <a:r>
              <a:rPr lang="fa-IR" sz="1800" b="1" dirty="0">
                <a:cs typeface="B Nazanin" pitchFamily="2" charset="-78"/>
              </a:rPr>
              <a:t> </a:t>
            </a:r>
            <a:endParaRPr lang="en-US" sz="1800" dirty="0">
              <a:cs typeface="B Nazanin" pitchFamily="2" charset="-78"/>
            </a:endParaRPr>
          </a:p>
          <a:p>
            <a:pPr marL="82296" lvl="0" indent="0" algn="just" rtl="1">
              <a:buNone/>
            </a:pPr>
            <a:r>
              <a:rPr lang="fa-IR" sz="1800" b="1" dirty="0">
                <a:cs typeface="B Nazanin" pitchFamily="2" charset="-78"/>
              </a:rPr>
              <a:t>آزمون های روایی</a:t>
            </a:r>
            <a:endParaRPr lang="en-US" sz="1800" dirty="0">
              <a:cs typeface="B Nazanin" pitchFamily="2" charset="-78"/>
            </a:endParaRPr>
          </a:p>
          <a:p>
            <a:pPr marL="82296" indent="0" algn="just" rtl="1">
              <a:buNone/>
            </a:pPr>
            <a:r>
              <a:rPr lang="fa-IR" sz="1800" dirty="0">
                <a:cs typeface="B Nazanin" pitchFamily="2" charset="-78"/>
              </a:rPr>
              <a:t>آزمون های روایی در سه گروه گسترده دسته بندی می شوند: روایی محتوا، روایی وابسته به معیار و روایی سازه.</a:t>
            </a:r>
            <a:endParaRPr lang="en-US" sz="1800" dirty="0">
              <a:cs typeface="B Nazanin" pitchFamily="2" charset="-78"/>
            </a:endParaRPr>
          </a:p>
          <a:p>
            <a:pPr marL="82296" indent="0" algn="just" rtl="1">
              <a:buNone/>
            </a:pPr>
            <a:r>
              <a:rPr lang="fa-IR" sz="1800" dirty="0">
                <a:cs typeface="B Nazanin" pitchFamily="2" charset="-78"/>
              </a:rPr>
              <a:t> </a:t>
            </a:r>
            <a:endParaRPr lang="en-US" sz="1800" dirty="0">
              <a:cs typeface="B Nazanin" pitchFamily="2" charset="-78"/>
            </a:endParaRPr>
          </a:p>
          <a:p>
            <a:pPr marL="82296" indent="0" algn="just" rtl="1">
              <a:buNone/>
            </a:pPr>
            <a:r>
              <a:rPr lang="fa-IR" sz="1800" b="1" dirty="0">
                <a:cs typeface="B Nazanin" pitchFamily="2" charset="-78"/>
              </a:rPr>
              <a:t>الف) روایی محتوا</a:t>
            </a:r>
            <a:endParaRPr lang="en-US" sz="1800" dirty="0">
              <a:cs typeface="B Nazanin" pitchFamily="2" charset="-78"/>
            </a:endParaRPr>
          </a:p>
          <a:p>
            <a:pPr marL="82296" indent="0" algn="just" rtl="1">
              <a:buNone/>
            </a:pPr>
            <a:r>
              <a:rPr lang="fa-IR" sz="1800" dirty="0">
                <a:cs typeface="B Nazanin" pitchFamily="2" charset="-78"/>
              </a:rPr>
              <a:t>راویی محتوا اطمینان میدهد که ابزار مورد نظر به تعداد کافی پرسش های مناسب برای اندازه گیری مفهوم مورد سنجش را در بر دارد. هر قدر عناصر مقیاس گسترده تر و قلمرو مفهوم مورد سنجش را بیشتر در برگیرند، روایی محتوا بیشتر خواهد بود.</a:t>
            </a:r>
            <a:endParaRPr lang="en-US" sz="1800" dirty="0">
              <a:cs typeface="B Nazanin" pitchFamily="2" charset="-78"/>
            </a:endParaRPr>
          </a:p>
          <a:p>
            <a:pPr marL="82296" indent="0" algn="just" rtl="1">
              <a:buNone/>
            </a:pPr>
            <a:r>
              <a:rPr lang="fa-IR" sz="1800" b="1" dirty="0">
                <a:cs typeface="B Nazanin" pitchFamily="2" charset="-78"/>
              </a:rPr>
              <a:t>ب) روایی وابسته به معیار</a:t>
            </a:r>
            <a:endParaRPr lang="en-US" sz="1800" dirty="0">
              <a:cs typeface="B Nazanin" pitchFamily="2" charset="-78"/>
            </a:endParaRPr>
          </a:p>
          <a:p>
            <a:pPr marL="82296" indent="0" algn="just" rtl="1">
              <a:buNone/>
            </a:pPr>
            <a:r>
              <a:rPr lang="fa-IR" sz="1800" dirty="0">
                <a:cs typeface="B Nazanin" pitchFamily="2" charset="-78"/>
              </a:rPr>
              <a:t>این نوع روایی زمانی مطرح می شود که ابزار اندازه گیری تفاوت میان افراد را بر پایه معیاری که قرار است آن را پیش بینی کند، فراهم می سازد.</a:t>
            </a:r>
            <a:endParaRPr lang="en-US" sz="1800" dirty="0">
              <a:cs typeface="B Nazanin" pitchFamily="2" charset="-78"/>
            </a:endParaRPr>
          </a:p>
          <a:p>
            <a:pPr marL="82296" indent="0" algn="just" rtl="1">
              <a:buNone/>
            </a:pPr>
            <a:r>
              <a:rPr lang="fa-IR" sz="1800" b="1" dirty="0">
                <a:cs typeface="B Nazanin" pitchFamily="2" charset="-78"/>
              </a:rPr>
              <a:t>پ)روایی سازه</a:t>
            </a:r>
            <a:endParaRPr lang="en-US" sz="1800" dirty="0">
              <a:cs typeface="B Nazanin" pitchFamily="2" charset="-78"/>
            </a:endParaRPr>
          </a:p>
          <a:p>
            <a:pPr marL="82296" indent="0" algn="just" rtl="1">
              <a:buNone/>
            </a:pPr>
            <a:r>
              <a:rPr lang="fa-IR" sz="1800" dirty="0">
                <a:cs typeface="B Nazanin" pitchFamily="2" charset="-78"/>
              </a:rPr>
              <a:t>روایی ساخت یا سازه مشخص میکند که نتایج به دست آمده از کاربرد یک ابزار اندازه گیری، تا چه حد با نظریه هایی که آزمون بر محور آنها تدوین شده است، تناسب دارد.</a:t>
            </a:r>
            <a:endParaRPr lang="en-US" sz="1800" dirty="0">
              <a:cs typeface="B Nazanin" pitchFamily="2" charset="-78"/>
            </a:endParaRPr>
          </a:p>
          <a:p>
            <a:pPr marL="82296" indent="0" algn="just">
              <a:buNone/>
            </a:pPr>
            <a:endParaRPr lang="en-US" sz="1800" dirty="0">
              <a:cs typeface="B Nazanin" pitchFamily="2" charset="-78"/>
            </a:endParaRPr>
          </a:p>
        </p:txBody>
      </p:sp>
    </p:spTree>
    <p:extLst>
      <p:ext uri="{BB962C8B-B14F-4D97-AF65-F5344CB8AC3E}">
        <p14:creationId xmlns:p14="http://schemas.microsoft.com/office/powerpoint/2010/main" val="13653694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400" dirty="0">
                <a:effectLst/>
                <a:cs typeface="B Nazanin" pitchFamily="2" charset="-78"/>
              </a:rPr>
              <a:t>جدول </a:t>
            </a:r>
            <a:r>
              <a:rPr lang="fa-IR" sz="2400" dirty="0" smtClean="0">
                <a:effectLst/>
                <a:cs typeface="B Nazanin" pitchFamily="2" charset="-78"/>
              </a:rPr>
              <a:t>انواع </a:t>
            </a:r>
            <a:r>
              <a:rPr lang="fa-IR" sz="2400" dirty="0">
                <a:effectLst/>
                <a:cs typeface="B Nazanin" pitchFamily="2" charset="-78"/>
              </a:rPr>
              <a:t>روایی در پژوهش</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graphicFrame>
        <p:nvGraphicFramePr>
          <p:cNvPr id="4" name="Content Placeholder 3"/>
          <p:cNvGraphicFramePr>
            <a:graphicFrameLocks noGrp="1"/>
          </p:cNvGraphicFramePr>
          <p:nvPr>
            <p:ph idx="1"/>
          </p:nvPr>
        </p:nvGraphicFramePr>
        <p:xfrm>
          <a:off x="2800151" y="1447800"/>
          <a:ext cx="4769249" cy="5055870"/>
        </p:xfrm>
        <a:graphic>
          <a:graphicData uri="http://schemas.openxmlformats.org/drawingml/2006/table">
            <a:tbl>
              <a:tblPr rtl="1" firstRow="1" firstCol="1" bandRow="1">
                <a:tableStyleId>{5C22544A-7EE6-4342-B048-85BDC9FD1C3A}</a:tableStyleId>
              </a:tblPr>
              <a:tblGrid>
                <a:gridCol w="380617"/>
                <a:gridCol w="888463"/>
                <a:gridCol w="3500169"/>
              </a:tblGrid>
              <a:tr h="533400">
                <a:tc>
                  <a:txBody>
                    <a:bodyPr/>
                    <a:lstStyle/>
                    <a:p>
                      <a:pPr marL="0" marR="0" algn="ctr" rtl="1">
                        <a:lnSpc>
                          <a:spcPct val="115000"/>
                        </a:lnSpc>
                        <a:spcBef>
                          <a:spcPts val="0"/>
                        </a:spcBef>
                        <a:spcAft>
                          <a:spcPts val="0"/>
                        </a:spcAft>
                      </a:pPr>
                      <a:r>
                        <a:rPr lang="fa-IR" sz="1500">
                          <a:effectLst/>
                        </a:rPr>
                        <a:t>ردیف</a:t>
                      </a:r>
                      <a:endParaRPr lang="en-US" sz="900">
                        <a:effectLst/>
                        <a:latin typeface="Calibri"/>
                        <a:ea typeface="Calibri"/>
                        <a:cs typeface="Arial"/>
                      </a:endParaRPr>
                    </a:p>
                  </a:txBody>
                  <a:tcPr marL="57978" marR="57978" marT="0" marB="0" anchor="ctr"/>
                </a:tc>
                <a:tc>
                  <a:txBody>
                    <a:bodyPr/>
                    <a:lstStyle/>
                    <a:p>
                      <a:pPr marL="0" marR="0" algn="ctr" rtl="1">
                        <a:lnSpc>
                          <a:spcPct val="115000"/>
                        </a:lnSpc>
                        <a:spcBef>
                          <a:spcPts val="0"/>
                        </a:spcBef>
                        <a:spcAft>
                          <a:spcPts val="0"/>
                        </a:spcAft>
                      </a:pPr>
                      <a:r>
                        <a:rPr lang="fa-IR" sz="1500">
                          <a:effectLst/>
                        </a:rPr>
                        <a:t>نوع روایی</a:t>
                      </a:r>
                      <a:endParaRPr lang="en-US" sz="900">
                        <a:effectLst/>
                        <a:latin typeface="Calibri"/>
                        <a:ea typeface="Calibri"/>
                        <a:cs typeface="Arial"/>
                      </a:endParaRPr>
                    </a:p>
                  </a:txBody>
                  <a:tcPr marL="57978" marR="57978" marT="0" marB="0" anchor="ctr"/>
                </a:tc>
                <a:tc>
                  <a:txBody>
                    <a:bodyPr/>
                    <a:lstStyle/>
                    <a:p>
                      <a:pPr marL="0" marR="0" algn="ctr" rtl="1">
                        <a:lnSpc>
                          <a:spcPct val="115000"/>
                        </a:lnSpc>
                        <a:spcBef>
                          <a:spcPts val="0"/>
                        </a:spcBef>
                        <a:spcAft>
                          <a:spcPts val="0"/>
                        </a:spcAft>
                      </a:pPr>
                      <a:r>
                        <a:rPr lang="fa-IR" sz="1500">
                          <a:effectLst/>
                        </a:rPr>
                        <a:t>توصیف</a:t>
                      </a:r>
                      <a:endParaRPr lang="en-US" sz="900">
                        <a:effectLst/>
                        <a:latin typeface="Calibri"/>
                        <a:ea typeface="Calibri"/>
                        <a:cs typeface="Arial"/>
                      </a:endParaRPr>
                    </a:p>
                  </a:txBody>
                  <a:tcPr marL="57978" marR="57978" marT="0" marB="0" anchor="ctr"/>
                </a:tc>
              </a:tr>
              <a:tr h="533400">
                <a:tc>
                  <a:txBody>
                    <a:bodyPr/>
                    <a:lstStyle/>
                    <a:p>
                      <a:pPr marL="0" marR="0" algn="ctr" rtl="1">
                        <a:lnSpc>
                          <a:spcPct val="115000"/>
                        </a:lnSpc>
                        <a:spcBef>
                          <a:spcPts val="0"/>
                        </a:spcBef>
                        <a:spcAft>
                          <a:spcPts val="0"/>
                        </a:spcAft>
                      </a:pPr>
                      <a:r>
                        <a:rPr lang="fa-IR" sz="1500">
                          <a:effectLst/>
                        </a:rPr>
                        <a:t>1</a:t>
                      </a:r>
                      <a:endParaRPr lang="en-US" sz="900">
                        <a:effectLst/>
                        <a:latin typeface="Calibri"/>
                        <a:ea typeface="Calibri"/>
                        <a:cs typeface="Arial"/>
                      </a:endParaRPr>
                    </a:p>
                  </a:txBody>
                  <a:tcPr marL="57978" marR="57978" marT="0" marB="0" anchor="ctr"/>
                </a:tc>
                <a:tc>
                  <a:txBody>
                    <a:bodyPr/>
                    <a:lstStyle/>
                    <a:p>
                      <a:pPr marL="0" marR="0" algn="ctr" rtl="1">
                        <a:lnSpc>
                          <a:spcPct val="115000"/>
                        </a:lnSpc>
                        <a:spcBef>
                          <a:spcPts val="0"/>
                        </a:spcBef>
                        <a:spcAft>
                          <a:spcPts val="0"/>
                        </a:spcAft>
                      </a:pPr>
                      <a:r>
                        <a:rPr lang="fa-IR" sz="1500">
                          <a:effectLst/>
                        </a:rPr>
                        <a:t>روایی محتوا</a:t>
                      </a:r>
                      <a:endParaRPr lang="en-US" sz="900">
                        <a:effectLst/>
                        <a:latin typeface="Calibri"/>
                        <a:ea typeface="Calibri"/>
                        <a:cs typeface="Arial"/>
                      </a:endParaRPr>
                    </a:p>
                  </a:txBody>
                  <a:tcPr marL="57978" marR="57978" marT="0" marB="0" anchor="ctr"/>
                </a:tc>
                <a:tc>
                  <a:txBody>
                    <a:bodyPr/>
                    <a:lstStyle/>
                    <a:p>
                      <a:pPr marL="0" marR="0" algn="r" rtl="1">
                        <a:lnSpc>
                          <a:spcPct val="115000"/>
                        </a:lnSpc>
                        <a:spcBef>
                          <a:spcPts val="0"/>
                        </a:spcBef>
                        <a:spcAft>
                          <a:spcPts val="0"/>
                        </a:spcAft>
                      </a:pPr>
                      <a:r>
                        <a:rPr lang="fa-IR" sz="1500">
                          <a:effectLst/>
                        </a:rPr>
                        <a:t>آیا ابزار به قدر کفایت مفهوم مورد نظر را اندازه گیری میکند؟</a:t>
                      </a:r>
                      <a:endParaRPr lang="en-US" sz="900">
                        <a:effectLst/>
                        <a:latin typeface="Calibri"/>
                        <a:ea typeface="Calibri"/>
                        <a:cs typeface="Arial"/>
                      </a:endParaRPr>
                    </a:p>
                  </a:txBody>
                  <a:tcPr marL="57978" marR="57978" marT="0" marB="0" anchor="ctr"/>
                </a:tc>
              </a:tr>
              <a:tr h="533400">
                <a:tc>
                  <a:txBody>
                    <a:bodyPr/>
                    <a:lstStyle/>
                    <a:p>
                      <a:pPr marL="0" marR="0" algn="ctr" rtl="1">
                        <a:lnSpc>
                          <a:spcPct val="115000"/>
                        </a:lnSpc>
                        <a:spcBef>
                          <a:spcPts val="0"/>
                        </a:spcBef>
                        <a:spcAft>
                          <a:spcPts val="0"/>
                        </a:spcAft>
                      </a:pPr>
                      <a:r>
                        <a:rPr lang="fa-IR" sz="1500">
                          <a:effectLst/>
                        </a:rPr>
                        <a:t>2</a:t>
                      </a:r>
                      <a:endParaRPr lang="en-US" sz="900">
                        <a:effectLst/>
                        <a:latin typeface="Calibri"/>
                        <a:ea typeface="Calibri"/>
                        <a:cs typeface="Arial"/>
                      </a:endParaRPr>
                    </a:p>
                  </a:txBody>
                  <a:tcPr marL="57978" marR="57978" marT="0" marB="0" anchor="ctr"/>
                </a:tc>
                <a:tc>
                  <a:txBody>
                    <a:bodyPr/>
                    <a:lstStyle/>
                    <a:p>
                      <a:pPr marL="0" marR="0" algn="ctr" rtl="1">
                        <a:lnSpc>
                          <a:spcPct val="115000"/>
                        </a:lnSpc>
                        <a:spcBef>
                          <a:spcPts val="0"/>
                        </a:spcBef>
                        <a:spcAft>
                          <a:spcPts val="0"/>
                        </a:spcAft>
                      </a:pPr>
                      <a:r>
                        <a:rPr lang="fa-IR" sz="1500">
                          <a:effectLst/>
                        </a:rPr>
                        <a:t>روایی ظاهری</a:t>
                      </a:r>
                      <a:endParaRPr lang="en-US" sz="900">
                        <a:effectLst/>
                        <a:latin typeface="Calibri"/>
                        <a:ea typeface="Calibri"/>
                        <a:cs typeface="Arial"/>
                      </a:endParaRPr>
                    </a:p>
                  </a:txBody>
                  <a:tcPr marL="57978" marR="57978" marT="0" marB="0" anchor="ctr"/>
                </a:tc>
                <a:tc>
                  <a:txBody>
                    <a:bodyPr/>
                    <a:lstStyle/>
                    <a:p>
                      <a:pPr marL="0" marR="0" algn="r" rtl="1">
                        <a:lnSpc>
                          <a:spcPct val="115000"/>
                        </a:lnSpc>
                        <a:spcBef>
                          <a:spcPts val="0"/>
                        </a:spcBef>
                        <a:spcAft>
                          <a:spcPts val="0"/>
                        </a:spcAft>
                      </a:pPr>
                      <a:r>
                        <a:rPr lang="fa-IR" sz="1500">
                          <a:effectLst/>
                        </a:rPr>
                        <a:t>آیا صاحبنظران تأیید می کنند که ابزار، آنچه را که باید اندازه بگیرد، اندازه می گیرد؟</a:t>
                      </a:r>
                      <a:endParaRPr lang="en-US" sz="900">
                        <a:effectLst/>
                        <a:latin typeface="Calibri"/>
                        <a:ea typeface="Calibri"/>
                        <a:cs typeface="Arial"/>
                      </a:endParaRPr>
                    </a:p>
                  </a:txBody>
                  <a:tcPr marL="57978" marR="57978" marT="0" marB="0" anchor="ctr"/>
                </a:tc>
              </a:tr>
              <a:tr h="533400">
                <a:tc>
                  <a:txBody>
                    <a:bodyPr/>
                    <a:lstStyle/>
                    <a:p>
                      <a:pPr marL="0" marR="0" algn="ctr" rtl="1">
                        <a:lnSpc>
                          <a:spcPct val="115000"/>
                        </a:lnSpc>
                        <a:spcBef>
                          <a:spcPts val="0"/>
                        </a:spcBef>
                        <a:spcAft>
                          <a:spcPts val="0"/>
                        </a:spcAft>
                      </a:pPr>
                      <a:r>
                        <a:rPr lang="fa-IR" sz="1500">
                          <a:effectLst/>
                        </a:rPr>
                        <a:t>3</a:t>
                      </a:r>
                      <a:endParaRPr lang="en-US" sz="900">
                        <a:effectLst/>
                        <a:latin typeface="Calibri"/>
                        <a:ea typeface="Calibri"/>
                        <a:cs typeface="Arial"/>
                      </a:endParaRPr>
                    </a:p>
                  </a:txBody>
                  <a:tcPr marL="57978" marR="57978" marT="0" marB="0" anchor="ctr"/>
                </a:tc>
                <a:tc>
                  <a:txBody>
                    <a:bodyPr/>
                    <a:lstStyle/>
                    <a:p>
                      <a:pPr marL="0" marR="0" algn="ctr" rtl="1">
                        <a:lnSpc>
                          <a:spcPct val="115000"/>
                        </a:lnSpc>
                        <a:spcBef>
                          <a:spcPts val="0"/>
                        </a:spcBef>
                        <a:spcAft>
                          <a:spcPts val="0"/>
                        </a:spcAft>
                      </a:pPr>
                      <a:r>
                        <a:rPr lang="fa-IR" sz="1500">
                          <a:effectLst/>
                        </a:rPr>
                        <a:t>روایی وابسته به معیار</a:t>
                      </a:r>
                      <a:endParaRPr lang="en-US" sz="900">
                        <a:effectLst/>
                        <a:latin typeface="Calibri"/>
                        <a:ea typeface="Calibri"/>
                        <a:cs typeface="Arial"/>
                      </a:endParaRPr>
                    </a:p>
                  </a:txBody>
                  <a:tcPr marL="57978" marR="57978" marT="0" marB="0" anchor="ctr"/>
                </a:tc>
                <a:tc>
                  <a:txBody>
                    <a:bodyPr/>
                    <a:lstStyle/>
                    <a:p>
                      <a:pPr marL="0" marR="0" algn="r" rtl="1">
                        <a:lnSpc>
                          <a:spcPct val="115000"/>
                        </a:lnSpc>
                        <a:spcBef>
                          <a:spcPts val="0"/>
                        </a:spcBef>
                        <a:spcAft>
                          <a:spcPts val="0"/>
                        </a:spcAft>
                      </a:pPr>
                      <a:r>
                        <a:rPr lang="fa-IR" sz="1500">
                          <a:effectLst/>
                        </a:rPr>
                        <a:t>آیا بازار به گونه ای که بتوان به پیش بینی متغییر ملاک پرداخت، از عهده تفکیک (گروه ها) بر می آید؟</a:t>
                      </a:r>
                      <a:endParaRPr lang="en-US" sz="900">
                        <a:effectLst/>
                        <a:latin typeface="Calibri"/>
                        <a:ea typeface="Calibri"/>
                        <a:cs typeface="Arial"/>
                      </a:endParaRPr>
                    </a:p>
                  </a:txBody>
                  <a:tcPr marL="57978" marR="57978" marT="0" marB="0" anchor="ctr"/>
                </a:tc>
              </a:tr>
              <a:tr h="533400">
                <a:tc>
                  <a:txBody>
                    <a:bodyPr/>
                    <a:lstStyle/>
                    <a:p>
                      <a:pPr marL="0" marR="0" algn="ctr" rtl="1">
                        <a:lnSpc>
                          <a:spcPct val="115000"/>
                        </a:lnSpc>
                        <a:spcBef>
                          <a:spcPts val="0"/>
                        </a:spcBef>
                        <a:spcAft>
                          <a:spcPts val="0"/>
                        </a:spcAft>
                      </a:pPr>
                      <a:r>
                        <a:rPr lang="fa-IR" sz="1500">
                          <a:effectLst/>
                        </a:rPr>
                        <a:t>4</a:t>
                      </a:r>
                      <a:endParaRPr lang="en-US" sz="900">
                        <a:effectLst/>
                        <a:latin typeface="Calibri"/>
                        <a:ea typeface="Calibri"/>
                        <a:cs typeface="Arial"/>
                      </a:endParaRPr>
                    </a:p>
                  </a:txBody>
                  <a:tcPr marL="57978" marR="57978" marT="0" marB="0" anchor="ctr"/>
                </a:tc>
                <a:tc>
                  <a:txBody>
                    <a:bodyPr/>
                    <a:lstStyle/>
                    <a:p>
                      <a:pPr marL="0" marR="0" algn="ctr" rtl="1">
                        <a:lnSpc>
                          <a:spcPct val="115000"/>
                        </a:lnSpc>
                        <a:spcBef>
                          <a:spcPts val="0"/>
                        </a:spcBef>
                        <a:spcAft>
                          <a:spcPts val="0"/>
                        </a:spcAft>
                      </a:pPr>
                      <a:r>
                        <a:rPr lang="fa-IR" sz="1500">
                          <a:effectLst/>
                        </a:rPr>
                        <a:t>روایی همزمان</a:t>
                      </a:r>
                      <a:endParaRPr lang="en-US" sz="900">
                        <a:effectLst/>
                        <a:latin typeface="Calibri"/>
                        <a:ea typeface="Calibri"/>
                        <a:cs typeface="Arial"/>
                      </a:endParaRPr>
                    </a:p>
                  </a:txBody>
                  <a:tcPr marL="57978" marR="57978" marT="0" marB="0" anchor="ctr"/>
                </a:tc>
                <a:tc>
                  <a:txBody>
                    <a:bodyPr/>
                    <a:lstStyle/>
                    <a:p>
                      <a:pPr marL="0" marR="0" algn="r" rtl="1">
                        <a:lnSpc>
                          <a:spcPct val="115000"/>
                        </a:lnSpc>
                        <a:spcBef>
                          <a:spcPts val="0"/>
                        </a:spcBef>
                        <a:spcAft>
                          <a:spcPts val="0"/>
                        </a:spcAft>
                      </a:pPr>
                      <a:r>
                        <a:rPr lang="fa-IR" sz="1500">
                          <a:effectLst/>
                        </a:rPr>
                        <a:t>آیا ابزار به گونه ای که بتوان به پیش بینی متغیر معیار کنونی پرداخت، تفکیک صورت میدهد؟</a:t>
                      </a:r>
                      <a:endParaRPr lang="en-US" sz="900">
                        <a:effectLst/>
                        <a:latin typeface="Calibri"/>
                        <a:ea typeface="Calibri"/>
                        <a:cs typeface="Arial"/>
                      </a:endParaRPr>
                    </a:p>
                  </a:txBody>
                  <a:tcPr marL="57978" marR="57978" marT="0" marB="0" anchor="ctr"/>
                </a:tc>
              </a:tr>
              <a:tr h="533400">
                <a:tc>
                  <a:txBody>
                    <a:bodyPr/>
                    <a:lstStyle/>
                    <a:p>
                      <a:pPr marL="0" marR="0" algn="ctr" rtl="1">
                        <a:lnSpc>
                          <a:spcPct val="115000"/>
                        </a:lnSpc>
                        <a:spcBef>
                          <a:spcPts val="0"/>
                        </a:spcBef>
                        <a:spcAft>
                          <a:spcPts val="0"/>
                        </a:spcAft>
                      </a:pPr>
                      <a:r>
                        <a:rPr lang="fa-IR" sz="1500">
                          <a:effectLst/>
                        </a:rPr>
                        <a:t>5</a:t>
                      </a:r>
                      <a:endParaRPr lang="en-US" sz="900">
                        <a:effectLst/>
                        <a:latin typeface="Calibri"/>
                        <a:ea typeface="Calibri"/>
                        <a:cs typeface="Arial"/>
                      </a:endParaRPr>
                    </a:p>
                  </a:txBody>
                  <a:tcPr marL="57978" marR="57978" marT="0" marB="0" anchor="ctr"/>
                </a:tc>
                <a:tc>
                  <a:txBody>
                    <a:bodyPr/>
                    <a:lstStyle/>
                    <a:p>
                      <a:pPr marL="0" marR="0" algn="ctr" rtl="1">
                        <a:lnSpc>
                          <a:spcPct val="115000"/>
                        </a:lnSpc>
                        <a:spcBef>
                          <a:spcPts val="0"/>
                        </a:spcBef>
                        <a:spcAft>
                          <a:spcPts val="0"/>
                        </a:spcAft>
                      </a:pPr>
                      <a:r>
                        <a:rPr lang="fa-IR" sz="1500">
                          <a:effectLst/>
                        </a:rPr>
                        <a:t>روایی پیش بینی</a:t>
                      </a:r>
                      <a:endParaRPr lang="en-US" sz="900">
                        <a:effectLst/>
                        <a:latin typeface="Calibri"/>
                        <a:ea typeface="Calibri"/>
                        <a:cs typeface="Arial"/>
                      </a:endParaRPr>
                    </a:p>
                  </a:txBody>
                  <a:tcPr marL="57978" marR="57978" marT="0" marB="0" anchor="ctr"/>
                </a:tc>
                <a:tc>
                  <a:txBody>
                    <a:bodyPr/>
                    <a:lstStyle/>
                    <a:p>
                      <a:pPr marL="0" marR="0" algn="r" rtl="1">
                        <a:lnSpc>
                          <a:spcPct val="115000"/>
                        </a:lnSpc>
                        <a:spcBef>
                          <a:spcPts val="0"/>
                        </a:spcBef>
                        <a:spcAft>
                          <a:spcPts val="0"/>
                        </a:spcAft>
                      </a:pPr>
                      <a:r>
                        <a:rPr lang="fa-IR" sz="1500">
                          <a:effectLst/>
                        </a:rPr>
                        <a:t>آیا ابزار به گونه ای که بتوان به پیش بینی یک معیار آتی پرداخت افراد را از هم تفکیک میکند؟</a:t>
                      </a:r>
                      <a:endParaRPr lang="en-US" sz="900">
                        <a:effectLst/>
                        <a:latin typeface="Calibri"/>
                        <a:ea typeface="Calibri"/>
                        <a:cs typeface="Arial"/>
                      </a:endParaRPr>
                    </a:p>
                  </a:txBody>
                  <a:tcPr marL="57978" marR="57978" marT="0" marB="0" anchor="ctr"/>
                </a:tc>
              </a:tr>
              <a:tr h="533400">
                <a:tc>
                  <a:txBody>
                    <a:bodyPr/>
                    <a:lstStyle/>
                    <a:p>
                      <a:pPr marL="0" marR="0" algn="ctr" rtl="1">
                        <a:lnSpc>
                          <a:spcPct val="115000"/>
                        </a:lnSpc>
                        <a:spcBef>
                          <a:spcPts val="0"/>
                        </a:spcBef>
                        <a:spcAft>
                          <a:spcPts val="0"/>
                        </a:spcAft>
                      </a:pPr>
                      <a:r>
                        <a:rPr lang="fa-IR" sz="1500">
                          <a:effectLst/>
                        </a:rPr>
                        <a:t>6</a:t>
                      </a:r>
                      <a:endParaRPr lang="en-US" sz="900">
                        <a:effectLst/>
                        <a:latin typeface="Calibri"/>
                        <a:ea typeface="Calibri"/>
                        <a:cs typeface="Arial"/>
                      </a:endParaRPr>
                    </a:p>
                  </a:txBody>
                  <a:tcPr marL="57978" marR="57978" marT="0" marB="0" anchor="ctr"/>
                </a:tc>
                <a:tc>
                  <a:txBody>
                    <a:bodyPr/>
                    <a:lstStyle/>
                    <a:p>
                      <a:pPr marL="0" marR="0" algn="ctr" rtl="1">
                        <a:lnSpc>
                          <a:spcPct val="115000"/>
                        </a:lnSpc>
                        <a:spcBef>
                          <a:spcPts val="0"/>
                        </a:spcBef>
                        <a:spcAft>
                          <a:spcPts val="0"/>
                        </a:spcAft>
                      </a:pPr>
                      <a:r>
                        <a:rPr lang="fa-IR" sz="1500">
                          <a:effectLst/>
                        </a:rPr>
                        <a:t>روایی سازه</a:t>
                      </a:r>
                      <a:endParaRPr lang="en-US" sz="900">
                        <a:effectLst/>
                        <a:latin typeface="Calibri"/>
                        <a:ea typeface="Calibri"/>
                        <a:cs typeface="Arial"/>
                      </a:endParaRPr>
                    </a:p>
                  </a:txBody>
                  <a:tcPr marL="57978" marR="57978" marT="0" marB="0" anchor="ctr"/>
                </a:tc>
                <a:tc>
                  <a:txBody>
                    <a:bodyPr/>
                    <a:lstStyle/>
                    <a:p>
                      <a:pPr marL="0" marR="0" algn="r" rtl="1">
                        <a:lnSpc>
                          <a:spcPct val="115000"/>
                        </a:lnSpc>
                        <a:spcBef>
                          <a:spcPts val="0"/>
                        </a:spcBef>
                        <a:spcAft>
                          <a:spcPts val="0"/>
                        </a:spcAft>
                      </a:pPr>
                      <a:r>
                        <a:rPr lang="fa-IR" sz="1500">
                          <a:effectLst/>
                        </a:rPr>
                        <a:t>آیا افزار نظریه های مربوط با مفهوم مورد نظر را در بر می گیرد؟</a:t>
                      </a:r>
                      <a:endParaRPr lang="en-US" sz="900">
                        <a:effectLst/>
                        <a:latin typeface="Calibri"/>
                        <a:ea typeface="Calibri"/>
                        <a:cs typeface="Arial"/>
                      </a:endParaRPr>
                    </a:p>
                  </a:txBody>
                  <a:tcPr marL="57978" marR="57978" marT="0" marB="0" anchor="ctr"/>
                </a:tc>
              </a:tr>
              <a:tr h="533400">
                <a:tc>
                  <a:txBody>
                    <a:bodyPr/>
                    <a:lstStyle/>
                    <a:p>
                      <a:pPr marL="0" marR="0" algn="ctr" rtl="1">
                        <a:lnSpc>
                          <a:spcPct val="115000"/>
                        </a:lnSpc>
                        <a:spcBef>
                          <a:spcPts val="0"/>
                        </a:spcBef>
                        <a:spcAft>
                          <a:spcPts val="0"/>
                        </a:spcAft>
                      </a:pPr>
                      <a:r>
                        <a:rPr lang="fa-IR" sz="1500">
                          <a:effectLst/>
                        </a:rPr>
                        <a:t>7</a:t>
                      </a:r>
                      <a:endParaRPr lang="en-US" sz="900">
                        <a:effectLst/>
                        <a:latin typeface="Calibri"/>
                        <a:ea typeface="Calibri"/>
                        <a:cs typeface="Arial"/>
                      </a:endParaRPr>
                    </a:p>
                  </a:txBody>
                  <a:tcPr marL="57978" marR="57978" marT="0" marB="0" anchor="ctr"/>
                </a:tc>
                <a:tc>
                  <a:txBody>
                    <a:bodyPr/>
                    <a:lstStyle/>
                    <a:p>
                      <a:pPr marL="0" marR="0" algn="ctr" rtl="1">
                        <a:lnSpc>
                          <a:spcPct val="115000"/>
                        </a:lnSpc>
                        <a:spcBef>
                          <a:spcPts val="0"/>
                        </a:spcBef>
                        <a:spcAft>
                          <a:spcPts val="0"/>
                        </a:spcAft>
                      </a:pPr>
                      <a:r>
                        <a:rPr lang="fa-IR" sz="1500">
                          <a:effectLst/>
                        </a:rPr>
                        <a:t>روایی همگرا</a:t>
                      </a:r>
                      <a:endParaRPr lang="en-US" sz="900">
                        <a:effectLst/>
                        <a:latin typeface="Calibri"/>
                        <a:ea typeface="Calibri"/>
                        <a:cs typeface="Arial"/>
                      </a:endParaRPr>
                    </a:p>
                  </a:txBody>
                  <a:tcPr marL="57978" marR="57978" marT="0" marB="0" anchor="ctr"/>
                </a:tc>
                <a:tc>
                  <a:txBody>
                    <a:bodyPr/>
                    <a:lstStyle/>
                    <a:p>
                      <a:pPr marL="0" marR="0" algn="r" rtl="1">
                        <a:lnSpc>
                          <a:spcPct val="115000"/>
                        </a:lnSpc>
                        <a:spcBef>
                          <a:spcPts val="0"/>
                        </a:spcBef>
                        <a:spcAft>
                          <a:spcPts val="0"/>
                        </a:spcAft>
                      </a:pPr>
                      <a:r>
                        <a:rPr lang="fa-IR" sz="1500">
                          <a:effectLst/>
                        </a:rPr>
                        <a:t>آیا دو ابزاری که برای اندازه گیری مفهوم به کار برده شده است، همبستگی قوی دارند؟</a:t>
                      </a:r>
                      <a:endParaRPr lang="en-US" sz="900">
                        <a:effectLst/>
                        <a:latin typeface="Calibri"/>
                        <a:ea typeface="Calibri"/>
                        <a:cs typeface="Arial"/>
                      </a:endParaRPr>
                    </a:p>
                  </a:txBody>
                  <a:tcPr marL="57978" marR="57978" marT="0" marB="0" anchor="ctr"/>
                </a:tc>
              </a:tr>
              <a:tr h="533400">
                <a:tc>
                  <a:txBody>
                    <a:bodyPr/>
                    <a:lstStyle/>
                    <a:p>
                      <a:pPr marL="0" marR="0" algn="ctr" rtl="1">
                        <a:lnSpc>
                          <a:spcPct val="115000"/>
                        </a:lnSpc>
                        <a:spcBef>
                          <a:spcPts val="0"/>
                        </a:spcBef>
                        <a:spcAft>
                          <a:spcPts val="0"/>
                        </a:spcAft>
                      </a:pPr>
                      <a:r>
                        <a:rPr lang="fa-IR" sz="1500">
                          <a:effectLst/>
                        </a:rPr>
                        <a:t>8</a:t>
                      </a:r>
                      <a:endParaRPr lang="en-US" sz="900">
                        <a:effectLst/>
                        <a:latin typeface="Calibri"/>
                        <a:ea typeface="Calibri"/>
                        <a:cs typeface="Arial"/>
                      </a:endParaRPr>
                    </a:p>
                  </a:txBody>
                  <a:tcPr marL="57978" marR="57978" marT="0" marB="0" anchor="ctr"/>
                </a:tc>
                <a:tc>
                  <a:txBody>
                    <a:bodyPr/>
                    <a:lstStyle/>
                    <a:p>
                      <a:pPr marL="0" marR="0" algn="ctr" rtl="1">
                        <a:lnSpc>
                          <a:spcPct val="115000"/>
                        </a:lnSpc>
                        <a:spcBef>
                          <a:spcPts val="0"/>
                        </a:spcBef>
                        <a:spcAft>
                          <a:spcPts val="0"/>
                        </a:spcAft>
                      </a:pPr>
                      <a:r>
                        <a:rPr lang="fa-IR" sz="1500">
                          <a:effectLst/>
                        </a:rPr>
                        <a:t>روایی واگرا (تشخیصی)</a:t>
                      </a:r>
                      <a:endParaRPr lang="en-US" sz="900">
                        <a:effectLst/>
                        <a:latin typeface="Calibri"/>
                        <a:ea typeface="Calibri"/>
                        <a:cs typeface="Arial"/>
                      </a:endParaRPr>
                    </a:p>
                  </a:txBody>
                  <a:tcPr marL="57978" marR="57978" marT="0" marB="0" anchor="ctr"/>
                </a:tc>
                <a:tc>
                  <a:txBody>
                    <a:bodyPr/>
                    <a:lstStyle/>
                    <a:p>
                      <a:pPr marL="0" marR="0" algn="r" rtl="1">
                        <a:lnSpc>
                          <a:spcPct val="115000"/>
                        </a:lnSpc>
                        <a:spcBef>
                          <a:spcPts val="0"/>
                        </a:spcBef>
                        <a:spcAft>
                          <a:spcPts val="0"/>
                        </a:spcAft>
                      </a:pPr>
                      <a:r>
                        <a:rPr lang="fa-IR" sz="1500" dirty="0">
                          <a:effectLst/>
                        </a:rPr>
                        <a:t>آیا ابزار، بر اساس انتظاری که داریم، همبستگی دو متغیر نامربوط را، ضعیف نشان میدهد؟</a:t>
                      </a:r>
                      <a:endParaRPr lang="en-US" sz="900" dirty="0">
                        <a:effectLst/>
                        <a:latin typeface="Calibri"/>
                        <a:ea typeface="Calibri"/>
                        <a:cs typeface="Arial"/>
                      </a:endParaRPr>
                    </a:p>
                  </a:txBody>
                  <a:tcPr marL="57978" marR="57978" marT="0" marB="0" anchor="ctr"/>
                </a:tc>
              </a:tr>
            </a:tbl>
          </a:graphicData>
        </a:graphic>
      </p:graphicFrame>
    </p:spTree>
    <p:extLst>
      <p:ext uri="{BB962C8B-B14F-4D97-AF65-F5344CB8AC3E}">
        <p14:creationId xmlns:p14="http://schemas.microsoft.com/office/powerpoint/2010/main" val="11943846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r"/>
            <a:r>
              <a:rPr lang="fa-IR" sz="2400" dirty="0" smtClean="0">
                <a:effectLst/>
                <a:cs typeface="B Nazanin" pitchFamily="2" charset="-78"/>
              </a:rPr>
              <a:t>2-پایایی </a:t>
            </a:r>
            <a:r>
              <a:rPr lang="fa-IR" sz="2400" dirty="0">
                <a:effectLst/>
                <a:cs typeface="B Nazanin" pitchFamily="2" charset="-78"/>
              </a:rPr>
              <a:t>(قابلیت اعتماد) ابزار</a:t>
            </a:r>
            <a:r>
              <a:rPr lang="en-US" sz="2400" dirty="0">
                <a:effectLst/>
                <a:cs typeface="B Nazanin" pitchFamily="2" charset="-78"/>
              </a:rPr>
              <a:t/>
            </a:r>
            <a:br>
              <a:rPr lang="en-US" sz="2400" dirty="0">
                <a:effectLst/>
                <a:cs typeface="B Nazanin" pitchFamily="2" charset="-78"/>
              </a:rPr>
            </a:br>
            <a:endParaRPr lang="en-US" sz="2400" dirty="0">
              <a:cs typeface="B Nazanin" pitchFamily="2" charset="-78"/>
            </a:endParaRPr>
          </a:p>
        </p:txBody>
      </p:sp>
      <p:sp>
        <p:nvSpPr>
          <p:cNvPr id="3" name="Content Placeholder 2"/>
          <p:cNvSpPr>
            <a:spLocks noGrp="1"/>
          </p:cNvSpPr>
          <p:nvPr>
            <p:ph idx="1"/>
          </p:nvPr>
        </p:nvSpPr>
        <p:spPr/>
        <p:txBody>
          <a:bodyPr>
            <a:normAutofit/>
          </a:bodyPr>
          <a:lstStyle/>
          <a:p>
            <a:pPr marL="82296" indent="0" algn="r" rtl="1">
              <a:buNone/>
            </a:pPr>
            <a:r>
              <a:rPr lang="fa-IR" sz="1800" dirty="0">
                <a:cs typeface="B Nazanin" pitchFamily="2" charset="-78"/>
              </a:rPr>
              <a:t>پایایی یا قابلیت اعتماد یکی از ویژگیهای فنی ابزار اندازه گیری است. پایایی بدین معنی است که ابزار اندازه گیری در شرایط یکسان تا چه اندازه نتایج یکسانی بدست می دهد و پایدار است. پایایی در یک آزمون می تواند از موقعیتی به موقعیت دیگر و از گروهی به گروه دیگر متفاوت باشد. معمولاً دامنه ضریب پایایی از صفر (عدم ارتباط) تا 1+ (ارتباط کامل) است.</a:t>
            </a:r>
            <a:endParaRPr lang="en-US" sz="1800" dirty="0">
              <a:cs typeface="B Nazanin" pitchFamily="2" charset="-78"/>
            </a:endParaRPr>
          </a:p>
          <a:p>
            <a:pPr marL="82296" indent="0" algn="r" rtl="1">
              <a:buNone/>
            </a:pPr>
            <a:r>
              <a:rPr lang="fa-IR" sz="1800" dirty="0">
                <a:cs typeface="B Nazanin" pitchFamily="2" charset="-78"/>
              </a:rPr>
              <a:t>توانایی ابزار در حفظ پایایی خود در طول زمان، حاکی از پایداری آن و تغییر پذیری اندک آن می باشد.</a:t>
            </a:r>
            <a:endParaRPr lang="en-US" sz="1800" dirty="0">
              <a:cs typeface="B Nazanin" pitchFamily="2" charset="-78"/>
            </a:endParaRPr>
          </a:p>
          <a:p>
            <a:pPr marL="82296" indent="0" algn="r" rtl="1">
              <a:buNone/>
            </a:pPr>
            <a:r>
              <a:rPr lang="fa-IR" sz="1800" dirty="0">
                <a:cs typeface="B Nazanin" pitchFamily="2" charset="-78"/>
              </a:rPr>
              <a:t> </a:t>
            </a:r>
            <a:endParaRPr lang="en-US" sz="1800" dirty="0">
              <a:cs typeface="B Nazanin" pitchFamily="2" charset="-78"/>
            </a:endParaRPr>
          </a:p>
          <a:p>
            <a:pPr marL="82296" indent="0" algn="r" rtl="1">
              <a:buNone/>
            </a:pPr>
            <a:r>
              <a:rPr lang="fa-IR" sz="1800" dirty="0">
                <a:cs typeface="B Nazanin" pitchFamily="2" charset="-78"/>
              </a:rPr>
              <a:t>از مهم ترین روش های سنجش پایایی، می توان از روش آزمون و باز آزمون، روش دو نیمه کردن و روش فرم های معادل نام برد. در روش آزمون و بازآزمون داده های جمع آوری شده در هر یک از مراحل در </a:t>
            </a:r>
            <a:r>
              <a:rPr lang="en-US" sz="1800" dirty="0" err="1">
                <a:cs typeface="B Nazanin" pitchFamily="2" charset="-78"/>
              </a:rPr>
              <a:t>spss</a:t>
            </a:r>
            <a:r>
              <a:rPr lang="fa-IR" sz="1800" dirty="0">
                <a:cs typeface="B Nazanin" pitchFamily="2" charset="-78"/>
              </a:rPr>
              <a:t> وارد شده و همبستگی آنها محاسبه می شود. در صورتی که ضریب همبستگی بین 30 تا 50 صدم باشد، همبستگی متوسط و اگر بیش از 50 صدم باشد، همبستگی صرف نظر از جهت، قوی محسوب می شود.</a:t>
            </a:r>
            <a:endParaRPr lang="en-US" sz="1800" dirty="0">
              <a:cs typeface="B Nazanin" pitchFamily="2" charset="-78"/>
            </a:endParaRPr>
          </a:p>
          <a:p>
            <a:pPr marL="82296" indent="0" algn="r" rtl="1">
              <a:buNone/>
            </a:pPr>
            <a:r>
              <a:rPr lang="fa-IR" sz="1800" dirty="0">
                <a:cs typeface="B Nazanin" pitchFamily="2" charset="-78"/>
              </a:rPr>
              <a:t>در روش آلفای کرنباخ، در صورتی که ضریب آلفا بیش از 60 صدم باشد، پایایی سازگاری درونی قابل قبول است، در روش دو نیمه کردن، پرسش نامه به دو نیمه سوالات زوج و فرد (دو نیمه) تقسیم می شود. سپس از همان مراحل بالا برای محاسبه همبستگی استفاده می شود.</a:t>
            </a:r>
            <a:endParaRPr lang="en-US" sz="1800" dirty="0">
              <a:cs typeface="B Nazanin" pitchFamily="2" charset="-78"/>
            </a:endParaRPr>
          </a:p>
          <a:p>
            <a:pPr marL="82296" indent="0" algn="r">
              <a:buNone/>
            </a:pPr>
            <a:endParaRPr lang="en-US" sz="1800" dirty="0">
              <a:cs typeface="B Nazanin" pitchFamily="2" charset="-78"/>
            </a:endParaRPr>
          </a:p>
        </p:txBody>
      </p:sp>
    </p:spTree>
    <p:extLst>
      <p:ext uri="{BB962C8B-B14F-4D97-AF65-F5344CB8AC3E}">
        <p14:creationId xmlns:p14="http://schemas.microsoft.com/office/powerpoint/2010/main" val="3113780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447</TotalTime>
  <Words>2753</Words>
  <Application>Microsoft Office PowerPoint</Application>
  <PresentationFormat>On-screen Show (4:3)</PresentationFormat>
  <Paragraphs>176</Paragraphs>
  <Slides>20</Slides>
  <Notes>1</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Solstice</vt:lpstr>
      <vt:lpstr>بنام خدا</vt:lpstr>
      <vt:lpstr>مقیاس های اندازه گیری  و اطمینان از برازندگی ابزار پژوهش</vt:lpstr>
      <vt:lpstr>مقیاس های اندازه گیری       Measurement scales </vt:lpstr>
      <vt:lpstr>انواع مقیاس ها </vt:lpstr>
      <vt:lpstr>انواع مقیاس هاي اندازه گیری(رتبه بندی)   </vt:lpstr>
      <vt:lpstr>2-مقياس ترتيبي يا رتبه‌اي  ordinal scale </vt:lpstr>
      <vt:lpstr>3-مقياس فاصله اي      Interval scale</vt:lpstr>
      <vt:lpstr>4-مقياس نسبي        Ratio scale</vt:lpstr>
      <vt:lpstr>انواع مقیاس هاي اندازه گیری(نگرشی)   </vt:lpstr>
      <vt:lpstr>5-مقیاس لیکرت  Likert Scale </vt:lpstr>
      <vt:lpstr>6-مقیاس افتراق معنایی، برش قطبین، تفکیک معنایی یا اختلافی معناشناختی </vt:lpstr>
      <vt:lpstr>6-مقیاس افتراق معنایی، برش قطبین، تفکیک معنایی یا اختلافی معناشناختی </vt:lpstr>
      <vt:lpstr>7-مقیاس استپل </vt:lpstr>
      <vt:lpstr>مقیاس بوگاردوس </vt:lpstr>
      <vt:lpstr>مقیاس تورستن </vt:lpstr>
      <vt:lpstr>مقیاس گاتمن </vt:lpstr>
      <vt:lpstr>مقیاس آزگود </vt:lpstr>
      <vt:lpstr>اطمینان از برازندگی ابزار پژوهش </vt:lpstr>
      <vt:lpstr>جدول انواع روایی در پژوهش </vt:lpstr>
      <vt:lpstr>2-پایایی (قابلیت اعتماد) ابزار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sepideh</dc:creator>
  <cp:lastModifiedBy>Windows User</cp:lastModifiedBy>
  <cp:revision>47</cp:revision>
  <dcterms:created xsi:type="dcterms:W3CDTF">2013-12-12T14:13:40Z</dcterms:created>
  <dcterms:modified xsi:type="dcterms:W3CDTF">2020-05-16T22:53:52Z</dcterms:modified>
</cp:coreProperties>
</file>