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9"/>
  </p:notesMasterIdLst>
  <p:handoutMasterIdLst>
    <p:handoutMasterId r:id="rId40"/>
  </p:handoutMasterIdLst>
  <p:sldIdLst>
    <p:sldId id="291" r:id="rId2"/>
    <p:sldId id="29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04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D6CB1CC-2B97-41F3-AB75-FFB994FA3A34}" type="datetimeFigureOut">
              <a:rPr lang="fa-IR" smtClean="0"/>
              <a:t>11/18/1440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5638AA8-B10F-4D1C-8826-BBD13113C1B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62857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547953F-BF52-4E6B-9F69-06169A39A962}" type="datetimeFigureOut">
              <a:rPr lang="fa-IR" smtClean="0"/>
              <a:t>11/18/1440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978AECC-9F8D-4514-AD67-BBBB8E41808C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550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8AECC-9F8D-4514-AD67-BBBB8E41808C}" type="slidenum">
              <a:rPr lang="fa-IR" smtClean="0"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43896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4820D-6BE7-4ED9-BBF0-41883F81760D}" type="datetime1">
              <a:rPr lang="en-US" smtClean="0"/>
              <a:t>7/20/2019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80A0AE-36E3-4D8D-B8E6-CBFF5B51DECF}" type="datetime1">
              <a:rPr lang="en-US" smtClean="0"/>
              <a:t>7/20/2019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625051-DBD3-4CED-B654-DE636A8D7B04}" type="datetime1">
              <a:rPr lang="en-US" smtClean="0"/>
              <a:t>7/20/2019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A4C5AF-ECAE-43DF-BEDC-429C0E0A199D}" type="datetime1">
              <a:rPr lang="en-US" smtClean="0"/>
              <a:t>7/20/2019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C0413C-2A1C-495C-A672-85EAD39F36D1}" type="datetime1">
              <a:rPr lang="en-US" smtClean="0"/>
              <a:t>7/20/2019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C5FB1C-DA50-4ABE-90FB-B7A9C0EC12F0}" type="datetime1">
              <a:rPr lang="en-US" smtClean="0"/>
              <a:t>7/20/2019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1A00B-2D76-4075-A579-D04E1A2E96C4}" type="datetime1">
              <a:rPr lang="en-US" smtClean="0"/>
              <a:t>7/20/2019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0C58C5-45CF-4FA4-A51E-2A6C5D982537}" type="datetime1">
              <a:rPr lang="en-US" smtClean="0"/>
              <a:t>7/20/2019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0D3DA-7456-49A2-908B-3754F59083BF}" type="datetime1">
              <a:rPr lang="en-US" smtClean="0"/>
              <a:t>7/20/2019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C3C290-1B5E-4388-B8F4-A3018723A373}" type="datetime1">
              <a:rPr lang="en-US" smtClean="0"/>
              <a:t>7/20/2019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B8F0A2-8999-49DE-ACB3-B1020DC15719}" type="datetime1">
              <a:rPr lang="en-US" smtClean="0"/>
              <a:t>7/20/2019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E04AD1C-506D-4245-BD35-F1C79DA79E98}" type="datetime1">
              <a:rPr lang="en-US" smtClean="0"/>
              <a:t>7/20/2019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\\PC-SERVER-PC\Users\Public\Besmelah\136437425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0"/>
            <a:ext cx="8153401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800" b="1" smtClean="0">
                <a:solidFill>
                  <a:schemeClr val="tx1"/>
                </a:solidFill>
              </a:rPr>
              <a:pPr/>
              <a:t>1</a:t>
            </a:fld>
            <a:endParaRPr lang="en-US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94218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 anchor="ctr">
            <a:normAutofit/>
          </a:bodyPr>
          <a:lstStyle/>
          <a:p>
            <a:pPr marL="82296" indent="0" algn="ctr">
              <a:buNone/>
            </a:pPr>
            <a:r>
              <a:rPr lang="fa-IR" sz="4400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مبحث چهاردهم مقررات ملی ساختمان</a:t>
            </a:r>
          </a:p>
          <a:p>
            <a:pPr marL="82296" indent="0" algn="ctr">
              <a:buNone/>
            </a:pPr>
            <a:r>
              <a:rPr lang="fa-IR" sz="4400" dirty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 </a:t>
            </a:r>
            <a:r>
              <a:rPr lang="fa-IR" sz="4400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 تأسیسات مکانیکی</a:t>
            </a:r>
            <a:br>
              <a:rPr lang="fa-IR" sz="4400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</a:br>
            <a:endParaRPr lang="fa-IR" sz="4400" dirty="0" smtClean="0">
              <a:solidFill>
                <a:schemeClr val="accent1">
                  <a:lumMod val="75000"/>
                </a:schemeClr>
              </a:solidFill>
              <a:cs typeface="B Titr" pitchFamily="2" charset="-78"/>
            </a:endParaRPr>
          </a:p>
          <a:p>
            <a:pPr marL="82296" indent="0" algn="ctr">
              <a:buNone/>
            </a:pPr>
            <a:r>
              <a:rPr lang="fa-IR" sz="4400" dirty="0" smtClean="0">
                <a:solidFill>
                  <a:schemeClr val="accent3">
                    <a:lumMod val="75000"/>
                  </a:schemeClr>
                </a:solidFill>
                <a:cs typeface="B Titr" pitchFamily="2" charset="-78"/>
              </a:rPr>
              <a:t>استاد مربوطه: </a:t>
            </a:r>
            <a:br>
              <a:rPr lang="fa-IR" sz="4400" dirty="0" smtClean="0">
                <a:solidFill>
                  <a:schemeClr val="accent3">
                    <a:lumMod val="75000"/>
                  </a:schemeClr>
                </a:solidFill>
                <a:cs typeface="B Titr" pitchFamily="2" charset="-78"/>
              </a:rPr>
            </a:br>
            <a:r>
              <a:rPr lang="fa-IR" sz="4400" dirty="0" smtClean="0">
                <a:cs typeface="B Titr" pitchFamily="2" charset="-78"/>
              </a:rPr>
              <a:t/>
            </a:r>
            <a:br>
              <a:rPr lang="fa-IR" sz="4400" dirty="0" smtClean="0">
                <a:cs typeface="B Titr" pitchFamily="2" charset="-78"/>
              </a:rPr>
            </a:br>
            <a:endParaRPr lang="fa-IR" sz="4400" dirty="0" smtClean="0">
              <a:cs typeface="B Titr" pitchFamily="2" charset="-78"/>
            </a:endParaRPr>
          </a:p>
          <a:p>
            <a:pPr marL="82296" indent="0" algn="ctr">
              <a:buNone/>
            </a:pPr>
            <a:r>
              <a:rPr lang="fa-IR" sz="4400" dirty="0" smtClean="0">
                <a:solidFill>
                  <a:schemeClr val="accent3">
                    <a:lumMod val="75000"/>
                  </a:schemeClr>
                </a:solidFill>
                <a:cs typeface="B Titr" pitchFamily="2" charset="-78"/>
              </a:rPr>
              <a:t>ارائه دهنده: </a:t>
            </a:r>
            <a:br>
              <a:rPr lang="fa-IR" sz="4400" dirty="0" smtClean="0">
                <a:solidFill>
                  <a:schemeClr val="accent3">
                    <a:lumMod val="75000"/>
                  </a:schemeClr>
                </a:solidFill>
                <a:cs typeface="B Titr" pitchFamily="2" charset="-78"/>
              </a:rPr>
            </a:br>
            <a:endParaRPr lang="fa-IR" sz="4400" dirty="0">
              <a:cs typeface="B Titr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3348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0"/>
            <a:ext cx="8153400" cy="6858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fa-IR" sz="2000" b="1" dirty="0" smtClean="0">
              <a:latin typeface="Calibri"/>
              <a:ea typeface="Calibri"/>
              <a:cs typeface="B Nazanin"/>
            </a:endParaRPr>
          </a:p>
          <a:p>
            <a:pPr algn="r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مقررات ملی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	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 smtClean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 smtClean="0">
                <a:latin typeface="Calibri"/>
                <a:ea typeface="Calibri"/>
                <a:cs typeface="B Nazanin"/>
              </a:rPr>
            </a:br>
            <a:r>
              <a:rPr lang="fa-IR" sz="2400" b="1" dirty="0" smtClean="0">
                <a:latin typeface="Calibri"/>
                <a:ea typeface="Calibri"/>
                <a:cs typeface="B Nazanin"/>
              </a:rPr>
              <a:t>پلاک گذاری: 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دستگاه هایی که تأسیسات مکانیکی ساختمان به کار می روند، باید دارای پلاک مشخصات که به تأیید مؤسسه دارای صلاحیت قانونی رسیده، باشند</a:t>
            </a:r>
            <a:endParaRPr lang="en-US" sz="1600" dirty="0" smtClean="0">
              <a:latin typeface="Calibri"/>
              <a:ea typeface="Calibri"/>
              <a:cs typeface="Arial"/>
            </a:endParaRPr>
          </a:p>
          <a:p>
            <a:pPr algn="r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مؤسسه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ای که پلاک را گواهی می کند باید: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	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باید مدارک مربوط به روند آزمایش را تهیه و نگهداری کند.	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باید در صورت لزوم، کار دستگاه را در محل نصب به طور ادواری بازرسی کند.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3) باید شخصیت حقوقی داشته و دارای صلاحیت لازم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4) باید به همه ابزار و تجهیزات لازم برای آزمایش دستگاه مورد نظر مجهز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5) باید نیروی انسانی آزموده و با تجربه در اختیار داشته باشد.</a:t>
            </a:r>
            <a:endParaRPr lang="en-US" sz="1600" dirty="0">
              <a:latin typeface="Calibri"/>
              <a:ea typeface="Calibri"/>
              <a:cs typeface="Arial"/>
            </a:endParaRPr>
          </a:p>
          <a:p>
            <a:endParaRPr lang="fa-IR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213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محل دستگاه </a:t>
            </a:r>
            <a:r>
              <a:rPr lang="fa-IR" sz="2400" b="1" dirty="0" smtClean="0">
                <a:latin typeface="Calibri"/>
                <a:ea typeface="Calibri"/>
                <a:cs typeface="B Nazanin"/>
              </a:rPr>
              <a:t>ها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/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دستگاه های تأسیسات مکانیکی ساختمان نباید در فضاهای با خطر نصب شوند.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دستگاه های با سوخت مایع یا گاز نباید در فضاهای زیر نصب شوند:</a:t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اتاق خواب          2) حمام          3) توالت          4) انباری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در چنین فضاهایی اگر در ارتفاع نصب می شود، باید زیر دستگاه دست کم 2400 میلی متر بالاتر از کف قرار گیرد.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marL="82296" indent="0">
              <a:buNone/>
            </a:pP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9346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0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نصب در ارتفاع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ارتفاع نرده محافظ نسبت به تراز محل نصب دستگاه باید دست کم 1000 میلی متر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نرده محافظ باید طوری ساخته شود که از اندازه سطوح باز آن کمتر از 400 میلی متر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3) نرده محافظ در برابر بارهای وارده، مقاوم باشد.</a:t>
            </a:r>
            <a:endParaRPr lang="en-US" sz="16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تخلیه چگالیده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لوله تخلیه چگالیده می توان چدنی، فولادی گالوانیزه، مسی و یا پلاستیکی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لوله تخلیه چگالیده نباید با اتصال مستقیم به شبکه لوله کشی فاضلاب متصل شود.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3) چگالیده نباید به خیابان یا کوچه هدایت شود.</a:t>
            </a:r>
            <a:endParaRPr lang="en-US" sz="16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0146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تعویض هوا: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ورود یا خروج هوا در یک فضا، به طور طبیعی یا به کمک وسایل مکانیکی صورت می گیرد.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تعویض هوا در هر فضا که در اشغال و تصرف است به منظور های زیر باید صورت گیرد:</a:t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1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) تأمین اکسیژن برای تنفس          2) جلوگیری از افزایش گاز کربنیک          3) تخلیه هوای آلوده، دود سیگار و گاز های زیان آور دیگر          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 smtClean="0">
                <a:latin typeface="Calibri"/>
                <a:ea typeface="Calibri"/>
                <a:cs typeface="B Nazanin"/>
              </a:rPr>
            </a:br>
            <a:r>
              <a:rPr lang="fa-IR" sz="2000" b="1" dirty="0" smtClean="0">
                <a:latin typeface="Calibri"/>
                <a:ea typeface="Calibri"/>
                <a:cs typeface="B Nazanin"/>
              </a:rPr>
              <a:t>4)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جلوگیری از راکد ماندن هوا          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5) جلوگیری از افزایش غیر مجاز رطوبت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3467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0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دهانه های ورود و تخلیه هوا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الف) این دهانه نباید در جایی قرار گیرد که ورود آلاینده های مخاطره آمیز و زیان آور به داخل فضا ها محتمل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ب) دهانه هوای ورودی از بیرون باید دست کم 3 متر از مرکز معابر عمومی (خیابان، کوچه، پارکینگو مانند آن ها) فاصله افقی داشته و دست کم 3  متر بالاتر از کف معابر عمومی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پ) این دهانه باید دست کم 3 متر از ساختمان مجاور فاصله افقی داشته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ت) دهانه هوای ورودی از بیرون باید با توری سیمی، دریچه یا شبکه مقاوم در برابر شرایط هوای محل نصب و نیر خوردگی و زنگ زدگی حفاظت شود.</a:t>
            </a:r>
            <a:endParaRPr lang="en-US" sz="16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9669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b="1" dirty="0">
                <a:latin typeface="Calibri"/>
                <a:ea typeface="Calibri"/>
                <a:cs typeface="B Nazanin"/>
              </a:rPr>
              <a:t>نکته: هوایی که از حمام و آشپزخانه ساختمان های مسکونی تخلیه می شوند، مخاطره آمیز و زیان آور تلقی نمی شوند.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endParaRPr lang="fa-IR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4" y="2514600"/>
            <a:ext cx="6480175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705" y="2819399"/>
            <a:ext cx="4062412" cy="685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9553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تعویض هوای طبیعی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تعویض هوای طبیعی هر فضای ساختمان باید از راه دهانه های باز یا بازشوی آن فضا به بیرون مانند درب، پنجره، دریچه و شبکه صورت گیرد. مکانیسم گشوده شدن چنین بازشو هایی باید در دسترس و کنترل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تعویض هوای مکانیکی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در هر فضای ساختمان که امکان تهویه طبیعی نباشد، هوا باید به صورت مکانیکی تعویض شود. تعویض هوای مکانیکی باید با یکی از روش های توزیع هوای رفت، هوای برگشت و یا تخلیه هوا صورت گیرد.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الف) مقدار هوای رفت هر فضا باید تقریباً برابر مجموع هوای برگشت و تخلیه هوا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ب) این سیستم تعویض، در صورت لزوم، باید در داخل فضا فشار مثبت یا منفی بر قرار کند.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9677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12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باز گردانی هوای برگشتی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الف) باز گردانی هوا از یک واحد مسکونی به واحد مسکونی دیگر مجاز نیست.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ب) بازگردانی هوای استخر سر پوشیده و فضاهای  جنبی آن مجاز نیست.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پ) باز گردانی هوای فضا های زیر مجاز نیست: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توالت و پیسوار          2) حمام          3) آشپزخانه و آبدار خانه          4) رخت کن          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5) پارکینگ          6) فضایی که در آن گاز های زیان آور تولید می شود.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تخلیه هوا: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خارج کردن قسمتی از هوای فضا و هدایت آن به هوای آزاد، به طور طبیعی یا با وسایل مکانیکی.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لزوم تخلیه مکانیکی هوا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فضاهایی دارای منابع تولید و انتشار بو، دود، گاز، ذرات گرد و غبار، بخار آب و گرما در حدی که برای انسان زیان آور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فضا های پخت و پز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409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دهانه های تخلیه هوا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دهانه خروج هوا از سیستم تخلیه مکانیکی هوا، که حاوی بخارات قابل انفجار یا قابل اشتعال است، باید دست کم 9 متر از محدوده ملک و 9 متر از مصالح سوختنی و 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 smtClean="0">
                <a:latin typeface="Calibri"/>
                <a:ea typeface="Calibri"/>
                <a:cs typeface="B Nazanin"/>
              </a:rPr>
            </a:br>
            <a:r>
              <a:rPr lang="fa-IR" sz="2000" b="1" dirty="0" smtClean="0">
                <a:latin typeface="Calibri"/>
                <a:ea typeface="Calibri"/>
                <a:cs typeface="B Nazanin"/>
              </a:rPr>
              <a:t>باز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شو های 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ساختمان هایی که در امتداد جریان هوای تخلیه شده قرار دارند، فاصله داشته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دهانه خروج هوا از سیستم تخلیه مکانیکی هوا، که حاوی بخارات قابل انفجار یا قابل اشتعال نیست، باید دست کم 3 متر از محدوده ملک، 3 متر از دیوارهای خارجی و 3 متر از بازشو های ساختمان فاصله فاصله افقی داشته باشد. این دهانه باید دست کم 3 متر از تراز زمین محوطه مجاور، بالاتر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3) در صورتی که دهانه تخلیه هوا به سوی خیابان یا دیگر معابر عمومی است، باید دست کم 3 متر از خط وسط خیابان یا دیگر معبر عمومی، فاصله افقی داشته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3949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16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نکته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اندازه روزنه های توری حفاظ دهانه تخلیه هوا باید حداقل 5/6 میلی متر و حداکثر 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13 میلی متر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فاصله کانال تخلیه هوا از مواد سوختنی باید دست کم 150 میلی متر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تخلیه هوای مراکز تولید و نگهداری مواد </a:t>
            </a:r>
            <a:r>
              <a:rPr lang="fa-IR" sz="2400" b="1" dirty="0" smtClean="0">
                <a:latin typeface="Calibri"/>
                <a:ea typeface="Calibri"/>
                <a:cs typeface="B Nazanin"/>
              </a:rPr>
              <a:t>خطرزا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الف) سیستم تخلیه این فضا ها باید مستقل و جدا از هر سیستم تخلیه دیگر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ب) هوای آلوده به گاز های قابل اشتعال یا انفجار، سمی و ذرات رادیو اکتیو نباید به فضا های ساختمان، بازگردانی شود.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پ) سیستم تخلیه هوای این فضا ها باید مجهز به دستگاه ذخیره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ت) فشار نسبی این فضا ها نسبت به فضا های دیگر ساختمان، باید منفی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ث) تخلیه هوا باید به میزانی باشد که از افزایش غلظت گازهای خطر زا و سمی تا حد خطرناک جلوگیری کند.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471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endParaRPr lang="fa-IR" sz="2400" b="1" dirty="0">
              <a:latin typeface="Calibri"/>
              <a:ea typeface="Calibri"/>
              <a:cs typeface="B Nazanin"/>
            </a:endParaRPr>
          </a:p>
          <a:p>
            <a:r>
              <a:rPr lang="fa-IR" sz="2400" b="1" dirty="0" smtClean="0">
                <a:latin typeface="Calibri"/>
                <a:ea typeface="Calibri"/>
                <a:cs typeface="B Nazanin"/>
              </a:rPr>
              <a:t>نکته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برای چند گاز مختلف که با هم سازگار 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نیستند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نباید سیستم تخلیه هوای مشترک پیش 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بینی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کرد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.</a:t>
            </a:r>
          </a:p>
          <a:p>
            <a:pPr marL="82296" indent="0">
              <a:buNone/>
            </a:pPr>
            <a:endParaRPr lang="fa-IR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3" y="2514600"/>
            <a:ext cx="6594475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4600" y="1828800"/>
            <a:ext cx="4724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کمینه ضخامت ورق کانال تخلیه گاز های خطرزا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4317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موتور هوا کش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موتور هواکش این فضا ها باید در خارج از مسیر جریان تخلیه هوا قرار گیرد و یا دارای پوشش محافظ و مورد تأیید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موتور هواکش باید برای بازدید و تعمیر، دسترس پذیر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فیلتر روغن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به ترتیبی باید در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داخل هود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نصب شود که فاصله قائم لبه زیرین آن، از سطح افقی رو به دستگاه، دست کم برابر با ارقام زیر باشد: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ـ دستگاه پخت بدون شعله باز، 200 میل متر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ـ دستگاه پخت با شعله باز، 600 میلی متر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ـ دستگاه کباب پز، 1100 میلی متر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fa-IR" sz="2400" b="1" dirty="0"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کانال تخلیه هوای هود نوع </a:t>
            </a:r>
            <a:r>
              <a:rPr lang="en-US" sz="2000" b="1" dirty="0">
                <a:latin typeface="Times New Roman"/>
                <a:ea typeface="Calibri"/>
              </a:rPr>
              <a:t>I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 باید از ورق فولادی با ضخامت دست کم 5/1 میلی متر و یا از ورق فولادی زنگ ناپذیر با ضخامت دست کم 25/1 میلی متر ساخته شود.</a:t>
            </a:r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9538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پلنوم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محفظه ای فلزی یا ساختمانی که بخشی از سیستم توزیع یا تخلیه هوا را تشکیل می دهد. پلنوم ممکن است دارای یک یا چند دهانه ورودی یا خروجی هوا باشد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.</a:t>
            </a:r>
            <a:endParaRPr lang="en-US" sz="2000" dirty="0">
              <a:latin typeface="Calibri"/>
              <a:ea typeface="Calibri"/>
              <a:cs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0678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/>
          <a:lstStyle/>
          <a:p>
            <a:pPr lvl="0">
              <a:lnSpc>
                <a:spcPct val="150000"/>
              </a:lnSpc>
              <a:spcAft>
                <a:spcPts val="1000"/>
              </a:spcAft>
              <a:buClr>
                <a:srgbClr val="3891A7"/>
              </a:buClr>
            </a:pPr>
            <a:r>
              <a:rPr lang="fa-IR" sz="2400" b="1" dirty="0">
                <a:solidFill>
                  <a:prstClr val="black"/>
                </a:solidFill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solidFill>
                  <a:prstClr val="black"/>
                </a:solidFill>
                <a:latin typeface="Calibri"/>
                <a:ea typeface="Calibri"/>
                <a:cs typeface="B Nazanin"/>
              </a:rPr>
              <a:t>حداکثر سرعت هوا در کانال کشی با کلاس 5/0 نباید از 10 متر در ثانیه (2000 فوت در دقیقه) و در کانال کشی با کلاس 1 و 2 نبایداز 7/12 متر در ثانیه (2500 فوت در دقیقه) بیشتر باشد.</a:t>
            </a:r>
            <a:endParaRPr lang="en-US" sz="2000" dirty="0">
              <a:solidFill>
                <a:prstClr val="black"/>
              </a:solidFill>
              <a:latin typeface="Calibri"/>
              <a:ea typeface="Calibri"/>
              <a:cs typeface="Arial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3891A7"/>
              </a:buClr>
            </a:pPr>
            <a:r>
              <a:rPr lang="fa-IR" sz="2400" b="1" dirty="0">
                <a:solidFill>
                  <a:prstClr val="black"/>
                </a:solidFill>
                <a:latin typeface="Calibri"/>
                <a:ea typeface="Calibri"/>
                <a:cs typeface="B Nazanin"/>
              </a:rPr>
              <a:t>کانال هوا: </a:t>
            </a:r>
            <a:r>
              <a:rPr lang="fa-IR" sz="2000" b="1" dirty="0">
                <a:solidFill>
                  <a:prstClr val="black"/>
                </a:solidFill>
                <a:latin typeface="Calibri"/>
                <a:ea typeface="Calibri"/>
                <a:cs typeface="B Nazanin"/>
              </a:rPr>
              <a:t>مجرایی برای هدایت هوای رفت، برگشت یا تخلیه</a:t>
            </a:r>
            <a:br>
              <a:rPr lang="fa-IR" sz="2000" b="1" dirty="0">
                <a:solidFill>
                  <a:prstClr val="black"/>
                </a:solidFill>
                <a:latin typeface="Calibri"/>
                <a:ea typeface="Calibri"/>
                <a:cs typeface="B Nazanin"/>
              </a:rPr>
            </a:br>
            <a:endParaRPr lang="en-US" sz="1800" dirty="0">
              <a:solidFill>
                <a:prstClr val="black"/>
              </a:solidFill>
              <a:latin typeface="Calibri"/>
              <a:ea typeface="Calibri"/>
              <a:cs typeface="Arial"/>
            </a:endParaRPr>
          </a:p>
          <a:p>
            <a:pPr lvl="0">
              <a:buClr>
                <a:srgbClr val="3891A7"/>
              </a:buClr>
            </a:pPr>
            <a:endParaRPr lang="fa-IR" sz="2000" dirty="0">
              <a:solidFill>
                <a:prstClr val="black"/>
              </a:solidFill>
            </a:endParaRPr>
          </a:p>
          <a:p>
            <a:endParaRPr lang="fa-I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75326"/>
            <a:ext cx="6705600" cy="284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423784"/>
            <a:ext cx="38100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1639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دمای هوای داخل کانال شاخته شده از پشم شیشه نباید از 120 درجه سیلیسوس بیشتر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طول اتصال لرزه گیر نباید از 10 سانتی متر کمتر و از 25 سانتی متر بیشتر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عایق کاری کانال هوا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الف) استفاده از مواد سوختنی برای عایق کاری، روکش عایق و مواد درز بندی، مانند چسب، خمیر و نوار مجاز نیست.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ب) بخش هایی از طول کانال که از دیوار آتش عبور می کند، نباید عایق یا روکش عایق داشته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000" b="1" dirty="0">
                <a:latin typeface="Calibri"/>
                <a:ea typeface="Calibri"/>
                <a:cs typeface="B Nazanin"/>
              </a:rPr>
              <a:t>پ) دمپر تنظیم مقدار هوا، دمپر آتش و دمپر دود نباید عایق یا روکش عایق داشته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ت) دمای صطح خارجی کانال نباید بیش از 49 درجه سلسیوس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ث) سطوح دریچه های بازدید و دسترسی نباید با عایق یا روکش عایق، پوشانده شود.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565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دمپر: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وسیله ای که جریان هوا یا محصولات احتراق و مقدار آن ها را با فرمان دستی یا خودکار، تنظیم می کند.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دمپر آتش: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وسیله ای فلزی که در محل عبور کانال هوا از یک منطقه آتش به منطقه مجاور نصب می شود و به هنگام آتش سوزی به طور خودکار بسته و مایع انتقال آتش از یک منطقه به منطقه مجاور می گردد.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محل دمپر آتش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در محل عبور کانال هوا از دیوار، سقف یا کف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در عبور کانال هوا از دیوار شفت های ساختمان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3) در عبور به صورت قائم کانال هوا از یک طبقه به طبقه دیگر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70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8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800" b="1" dirty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/>
                <a:ea typeface="Calibri"/>
                <a:cs typeface="B Nazanin"/>
              </a:rPr>
              <a:t>در </a:t>
            </a:r>
            <a:r>
              <a:rPr lang="fa-IR" sz="2800" b="1" dirty="0">
                <a:latin typeface="Calibri"/>
                <a:ea typeface="Calibri"/>
                <a:cs typeface="B Nazanin"/>
              </a:rPr>
              <a:t>موارد زیر دمپر آتش لازم نیست: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/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1) در عبور کانال هوا از بام ساختمان به هوای آزاد</a:t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2) کانال هوایی جزئی از سیستم تخلیه خودکار دود باشد</a:t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3) در عبور کانال هوا از دیوارها، سقفها و کف ها دو فضای مجاور</a:t>
            </a:r>
            <a:br>
              <a:rPr lang="fa-IR" sz="2400" b="1" dirty="0">
                <a:latin typeface="Calibri"/>
                <a:ea typeface="Calibri"/>
                <a:cs typeface="B Nazanin"/>
              </a:rPr>
            </a:br>
            <a:r>
              <a:rPr lang="fa-IR" sz="2400" b="1" dirty="0">
                <a:latin typeface="Calibri"/>
                <a:ea typeface="Calibri"/>
                <a:cs typeface="B Nazanin"/>
              </a:rPr>
              <a:t>4) در عبور کانال هوا از فضایی از ساختمان به </a:t>
            </a:r>
            <a:r>
              <a:rPr lang="fa-IR" sz="2400" b="1" dirty="0" smtClean="0">
                <a:latin typeface="Calibri"/>
                <a:ea typeface="Calibri"/>
                <a:cs typeface="B Nazanin"/>
              </a:rPr>
              <a:t>راهرو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endParaRPr lang="fa-IR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3950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آب گرم کن: 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>دستگاهی که آب مصرفی را گرم و آن را وارد شبکه توزیع آب گرم مصرفی ساختمان می کند.</a:t>
            </a:r>
            <a:endParaRPr lang="en-US" sz="16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2180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فاصله اطراف دستگاه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در اطراف دستگاه پهنای راه عبور بدون مانع نباید از 500 میلی متر کمتر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مخزن انبساط دیگ آب گرم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الف) هر سیستم گرمایی با آب گرم باید مجهز به مخزن انبساط باشد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ب) مخزن انبساط می توان از نوع باز یا بسته باشد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ج) ظرفیت مخزن انبساط باید با توجه به حجم آب، دما و فشار کار سیستم، محاسبه و انتخاب شود.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د) مخزن انبساط در محل نصب، باید به کمک پایه آویزان و بست های مناسب به اجزای ساختمان مهار شوند و در وضع پایدار مستقر قرار گیرد.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448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30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3000" b="1" dirty="0" smtClean="0">
                <a:latin typeface="Calibri"/>
                <a:ea typeface="Calibri"/>
                <a:cs typeface="B Nazanin"/>
              </a:rPr>
              <a:t>دستگاه </a:t>
            </a:r>
            <a:r>
              <a:rPr lang="fa-IR" sz="3000" b="1" dirty="0">
                <a:latin typeface="Calibri"/>
                <a:ea typeface="Calibri"/>
                <a:cs typeface="B Nazanin"/>
              </a:rPr>
              <a:t>های گرم کننده و خنک کننده ویژه: </a:t>
            </a:r>
            <a:r>
              <a:rPr lang="fa-IR" sz="2800" b="1" dirty="0">
                <a:latin typeface="Calibri"/>
                <a:ea typeface="Calibri"/>
                <a:cs typeface="B Nazanin"/>
              </a:rPr>
              <a:t>هر دستگاه مکانیکی با کاربری و ظرفیت مشخص و با مصرف هر نوع انرژی (برق، سوخت جامد، مایع، گاز) که برای تهیه آب گرم مصرفی یا گرم کردن و یا خنک کردن موضعی فضا های ساختمان، طراحی و ساخته شده باشد</a:t>
            </a:r>
            <a:r>
              <a:rPr lang="fa-IR" sz="2800" b="1" dirty="0" smtClean="0">
                <a:latin typeface="Calibri"/>
                <a:ea typeface="Calibri"/>
                <a:cs typeface="B Nazanin"/>
              </a:rPr>
              <a:t>.</a:t>
            </a:r>
            <a:endParaRPr lang="en-US" sz="2400" dirty="0">
              <a:latin typeface="Calibri"/>
              <a:ea typeface="Calibri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8030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latin typeface="Calibri"/>
                <a:ea typeface="Calibri"/>
                <a:cs typeface="B Nazanin"/>
              </a:rPr>
              <a:t>شومینه گازی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شومینه گازی نباید به عنوان تنها وسیله گرم کننده اتاق استفاده شود.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شومینه گازی باید مجهز به کنترل اطمینان وجود شعله باشد.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شومینه گازی باید مجهز به شرایط قطع و وصل دستی ورود گاز باشد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.</a:t>
            </a:r>
            <a:endParaRPr lang="en-US" sz="2000" dirty="0">
              <a:latin typeface="Calibri"/>
              <a:ea typeface="Calibri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713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B Nazanin"/>
              </a:rPr>
              <a:t>ـ بخاری نفتی با دودکش</a:t>
            </a:r>
            <a:r>
              <a:rPr lang="fa-IR" sz="2000" b="1" dirty="0"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1) بخاری نفتی باید مجهزبه کنترل دستی تنظیم مقدار سوخت و شیر دستی قطع و وصل سوخت شود.</a:t>
            </a:r>
            <a:br>
              <a:rPr lang="fa-IR" sz="2000" b="1" dirty="0">
                <a:latin typeface="Calibri"/>
                <a:ea typeface="Calibri"/>
                <a:cs typeface="B Nazanin"/>
              </a:rPr>
            </a:br>
            <a:r>
              <a:rPr lang="fa-IR" sz="2000" b="1" dirty="0">
                <a:latin typeface="Calibri"/>
                <a:ea typeface="Calibri"/>
                <a:cs typeface="B Nazanin"/>
              </a:rPr>
              <a:t>2) بخاری نفتی، باید مجهز به دمپر تنظیم هوای مکش یا مکش هوا، در لوله </a:t>
            </a:r>
            <a:r>
              <a:rPr lang="fa-IR" sz="2000" b="1" dirty="0" smtClean="0">
                <a:latin typeface="Calibri"/>
                <a:ea typeface="Calibri"/>
                <a:cs typeface="B Nazanin"/>
              </a:rPr>
              <a:t>رابط </a:t>
            </a:r>
            <a:r>
              <a:rPr lang="fa-IR" sz="20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دودکش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بخاری گازی با دودکش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بخاری گازی برای روشن کردار باشد.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بخاری گازی باید مجهز به شیر قطع و وصل دستی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فاصله بخاری تا دیوارها نباید 150 میلی متر کمتر باشد. فاصله هر نوع پرده و مواد سوختنی تا بخاری کمتر از 300 میلی متر باشد. نصب بخاری نفتی بر روی کف شیب دار ممنوع است.</a:t>
            </a:r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5527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بخاری گازی بدون دودکش</a:t>
            </a: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در واحد مسکونی، بخاری گازی بدون دود کش نباید تنها وسیله گرمایی موجود باشد</a:t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ظرفیت گرمایی بخاری گازی بدون دودکش نباید بیشتر از 7/11 کیلو وات باشد</a:t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3) بخاری گازی بدون دودکش باید به کنترل وجود حداقل مقدار اکسیژن مجهز باشد</a:t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4) نصب بخاری گازی بدون دودکش در فضاهای واحدهای مسکونی به شرح زیر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ممنوع است: </a:t>
            </a: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اتاق خواب          2) حمام و توالت و دستشویی          3) انباری</a:t>
            </a:r>
            <a:endParaRPr lang="en-US" sz="18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بخاری برقی</a:t>
            </a: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بخاری برقی فقط برای کردن فضاها و اتاق های کوچک باید استفاده کرد.</a:t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بخاری برقی باید مجهز به کلید اصلی خودکار باشد.</a:t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3) در فضاهای مرطوب و خیس، نصب بخاری برقی مجاز نیست.</a:t>
            </a:r>
            <a:endParaRPr lang="en-US" sz="18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نصب کوره هوای گرم مستقیم در فضاهای زیر مجاز نیست:</a:t>
            </a:r>
            <a:b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الف) راهروهای </a:t>
            </a:r>
            <a:r>
              <a:rPr lang="fa-IR" sz="18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دسترسی </a:t>
            </a:r>
            <a:r>
              <a:rPr lang="fa-IR" sz="1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و هال، آسانسور ها در سالن اجتماعات، تئاتر و </a:t>
            </a:r>
            <a:r>
              <a:rPr lang="fa-IR" sz="18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سینما</a:t>
            </a:r>
            <a:r>
              <a:rPr lang="fa-IR" sz="1800" dirty="0" smtClean="0"/>
              <a:t/>
            </a:r>
            <a:br>
              <a:rPr lang="fa-IR" sz="1800" dirty="0" smtClean="0"/>
            </a:br>
            <a:r>
              <a:rPr lang="fa-IR" sz="1800" b="1" dirty="0" smtClean="0">
                <a:cs typeface="B Nazanin" pitchFamily="2" charset="-78"/>
              </a:rPr>
              <a:t>ب) راهرو های خروج اضطراری سالن اجتماعات، تئاتر و سینما</a:t>
            </a:r>
            <a:endParaRPr lang="en-US" sz="1800" b="1" dirty="0">
              <a:latin typeface="Calibri"/>
              <a:ea typeface="Calibri"/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582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فاصله کوره هوای گرم تا دیوارها نباید از 300 میلی متر کمتر باشد. فاصله کوره ی هوای گرم با هر نوع پرده و یا جداره سوختن نباید کمتر از 300 میلی متر باشد. فضای دسترسی در جلو دستگاه و محل مستقل و تابلوی کنترل باید دست کم 450 میلی متر باشد. فاصله قسمت زیرین کوره تا کف باید دست کم 150 میلی متر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تأمین هوای تازه یا برگشت هوای کوره، از فضاهای زیر </a:t>
            </a: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مجاز نیست: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الف) حمام          ب) توالت و دستشویی        پ) آشپزخانه          ت) گاراژ          ث) فضاهای باخطر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اتاق سونا باید به دریچه تهویه طبیعی مجهز باشد. ابعاد این دریچه که در بالای در ورودی اتاق سونا نصب می شود، نباید از 100 × 200 میلی متر کمتر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6150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800" b="1" dirty="0" smtClean="0">
              <a:solidFill>
                <a:srgbClr val="000000"/>
              </a:solidFill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</a:t>
            </a:r>
            <a:r>
              <a:rPr lang="fa-IR" sz="2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کولر آبی: </a:t>
            </a: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دستگاه خنک کننده ای که گرمای محسوب هوا را با تبخیر آب در مسیر آن کاهش می دهد و به کمک دهنده هوا وارد فضاهای ساختمان می کند. کولر آبی باید دست کم 3 متر از دهانه دودکش فاصله افقی داشته باشد، مگر آنکه این دهانه دست کم یک متر از سطح رویی کولر بالاتر باشد.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در اطراف کولر، باید به میزان دست کم 600 میلی متر و در زیر کولر دست کم 300 میلی لیتر فضای دسترس و سرویس باشد.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93330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تأمین هوای احتراق از منابع زیر مجاز نیست: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فضاهایی که در آن گازهای خطرناک وجود دارد.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فضاهایی که در آن بخار های قابل اشتعال وجود دارد.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3) حمام، توالت و انباری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4) فضاهایی که احتمال سیل گرفتگی دارد.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اتصال: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چگونگی متصل کردن لوله به لوله، لوله به وصاله شیر، وصاله به وصاله شیر، در هر سیستم لوله کشی با کمک یک قطعه واسط با برون آن.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دودکش: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معبری فلزی یا با مصالح بنایی که گاز های حاصل از احتراق از راه آن به خارج ساختمان منتقل می شود.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268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000000"/>
              </a:solidFill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دودکش </a:t>
            </a: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با مکش طبیعی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سطح مقطع دودکش با مکش طبیعی، در هیچ حالتی نباید از 7850 میلی متر مربع کمتر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نکته: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حداکثر طول لوله رابط باید 45 سانتی متر برای هر 5/2 سانتی متر قطر لوله رابط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دودکش مشترک برای چند دستگاه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الف) هر یک از رابط ها به دودکش مشترک باید با استفاده از دو خم اتصال یابد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ب) لوله رابط هر یک از دستگاه ها باید بیشترین شیب ممکن را داشته باشد.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5099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000000"/>
              </a:solidFill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دودکش قائم فلزی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الف) دودکش قائم فلزی باید بر روی پایه ای از مصالح غیر سوختنی 3 ساعت مقاوم در برابر آتش و مناسب برای تحمل وزن دودکش قرار گیرد.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ب) دودکش قائم فلزی با ید فاصله کافی با مصالح سوختنی داشته باشد.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ج) انتهای بالایی دودکش قائم فلزی باید با کلاهکی مناسب برای جلوگیری از ورود باران و برف حفاظت شود.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5531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057400"/>
            <a:ext cx="7315200" cy="336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895600" y="1371600"/>
            <a:ext cx="44196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ضخامت ورق فولادی دودکش فلزی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343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endParaRPr lang="fa-IR" sz="2800" b="1" dirty="0" smtClean="0">
              <a:solidFill>
                <a:srgbClr val="000000"/>
              </a:solidFill>
              <a:latin typeface="Calibri"/>
              <a:ea typeface="Calibri"/>
              <a:cs typeface="B Nazani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</a:t>
            </a:r>
            <a:r>
              <a:rPr lang="fa-IR" sz="28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دودکش قائم فلزی در ساختمان</a:t>
            </a: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بین دودکش و مصالح و مواد سوختنی ساختمان، باید دست کم 450 میلی متر فاصله باشد.</a:t>
            </a:r>
            <a:b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میان دودکش و مصالح و مواد غیر سوختنی ساختمان باید دست کم فاصله های زیر رعایت شود:</a:t>
            </a:r>
            <a:b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برای دودکش با قطر 450 میلی متر و کمتر از آن، فاصله 50 میلی متر </a:t>
            </a:r>
            <a:b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برای دودکش با قطر بیش از 450 میلی متر ، فاصله 100 میلی </a:t>
            </a:r>
            <a:r>
              <a:rPr lang="fa-IR" sz="24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متر</a:t>
            </a:r>
            <a:endParaRPr lang="en-US" sz="2400" dirty="0">
              <a:latin typeface="Calibri"/>
              <a:ea typeface="Calibri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984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fa-IR" sz="2400" b="1" dirty="0" smtClean="0">
              <a:solidFill>
                <a:srgbClr val="000000"/>
              </a:solidFill>
              <a:latin typeface="Calibri"/>
              <a:ea typeface="Calibri"/>
              <a:cs typeface="B Nazani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400" b="1" dirty="0" smtClean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</a:t>
            </a: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نصب مخزن در خارج ساختمان از ساختمان و بر روی زمین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اگر مخزن بر روی زمین نصب می شود. گنجایش آن نباید از 2500 لیتر بیشتر باشد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مخزن باید در محلی نصب شود که در معرض ضربان فیزیکی قرار نداشته باشد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3) مخزن باید در برابر عوامل جوی (رطوبت هوا، باران، برف، باد و جزء آن ها) محفوظ باشد.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ضخامت دیوارهای دود کش دست کم باید برابر مقادیر زیر باشد: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200 میلی متر، برای دودکش آجری یا بتنی با پوشش داخلی از مصالح نسوز به ضخامت دست کم 16 میلی متر.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لوله رابط دودکش: 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لوله ای که گاز های حاصل از احتراق را از یک دستگاه با سوخت مایع یا گاز به دودکش قائم منتقل می کند.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3304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514" y="942975"/>
            <a:ext cx="6934200" cy="2928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914" y="228600"/>
            <a:ext cx="510540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80457" y="4191000"/>
            <a:ext cx="730431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لوله هواکش مخزن</a:t>
            </a:r>
            <a:r>
              <a:rPr lang="fa-IR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الف) لوله هواکش مخزن سوخت مایع باید از بالاترین قسمت مخزن وارد آن شود و حداکثر تا 25 میلی متر در داخل مخزن ادامه یابد.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ب) دهانه انتهای لوله هواکش مخزن باید در فضای خارج از ساختمان واقع شود.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endParaRPr lang="fa-I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729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459339875"/>
                  </p:ext>
                </p:extLst>
              </p:nvPr>
            </p:nvGraphicFramePr>
            <p:xfrm>
              <a:off x="1676400" y="1282002"/>
              <a:ext cx="7334250" cy="3135122"/>
            </p:xfrm>
            <a:graphic>
              <a:graphicData uri="http://schemas.openxmlformats.org/drawingml/2006/table">
                <a:tbl>
                  <a:tblPr rtl="1" firstRow="1" firstCol="1" bandRow="1"/>
                  <a:tblGrid>
                    <a:gridCol w="2995143"/>
                    <a:gridCol w="1798038"/>
                    <a:gridCol w="2541069"/>
                  </a:tblGrid>
                  <a:tr h="1122378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B Nazani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𝑩</m:t>
                                    </m:r>
                                  </m:e>
                                  <m:sub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B Nazani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algn="ctr" rtl="1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fa-IR" sz="1200" b="1" dirty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گروه بندی مبرد ها از نظر ایمنی</a:t>
                          </a:r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rtl="1"/>
                          <a:r>
                            <a:rPr lang="fa-IR" sz="1200" b="1" dirty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cs typeface="B Nazanin"/>
                            </a:rPr>
                            <a:t>شعله ور شدن شدید</a:t>
                          </a:r>
                          <a:r>
                            <a:rPr lang="en-US" sz="1100" dirty="0">
                              <a:effectLst/>
                              <a:latin typeface="Calibri"/>
                              <a:cs typeface="Arial"/>
                            </a:rPr>
                            <a:t> </a:t>
                          </a: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22378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B Nazani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𝑩</m:t>
                                    </m:r>
                                  </m:e>
                                  <m:sub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B Nazani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algn="ctr" rtl="1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fa-IR" sz="1200" b="1"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افزایش شدت شعله ور شدن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rtl="1"/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cs typeface="B Nazanin"/>
                            </a:rPr>
                            <a:t>شعله ور شدن ضعیف</a:t>
                          </a:r>
                          <a:r>
                            <a:rPr lang="en-US" sz="1100">
                              <a:effectLst/>
                              <a:latin typeface="Calibri"/>
                              <a:cs typeface="Arial"/>
                            </a:rPr>
                            <a:t> </a:t>
                          </a: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91364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B Nazani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𝑩</m:t>
                                    </m:r>
                                  </m:e>
                                  <m:sub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/>
                                        <a:cs typeface="B Nazani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1200" b="1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B Nazanin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غیر قبل شعله ور شدن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99002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سمی شدید 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کمی سمی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 dirty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 </a:t>
                          </a:r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459339875"/>
                  </p:ext>
                </p:extLst>
              </p:nvPr>
            </p:nvGraphicFramePr>
            <p:xfrm>
              <a:off x="1676400" y="1282002"/>
              <a:ext cx="7334250" cy="3135122"/>
            </p:xfrm>
            <a:graphic>
              <a:graphicData uri="http://schemas.openxmlformats.org/drawingml/2006/table">
                <a:tbl>
                  <a:tblPr rtl="1" firstRow="1" firstCol="1" bandRow="1"/>
                  <a:tblGrid>
                    <a:gridCol w="2995143"/>
                    <a:gridCol w="1798038"/>
                    <a:gridCol w="2541069"/>
                  </a:tblGrid>
                  <a:tr h="1122378">
                    <a:tc>
                      <a:txBody>
                        <a:bodyPr/>
                        <a:lstStyle/>
                        <a:p>
                          <a:endParaRPr lang="fa-IR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r="-145214" b="-180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a-IR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66441" r="-141695" b="-180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algn="ctr" rtl="1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fa-IR" sz="1200" b="1" dirty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گروه بندی مبرد ها از نظر ایمنی</a:t>
                          </a:r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rtl="1"/>
                          <a:r>
                            <a:rPr lang="fa-IR" sz="1200" b="1" dirty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cs typeface="B Nazanin"/>
                            </a:rPr>
                            <a:t>شعله ور شدن شدید</a:t>
                          </a:r>
                          <a:r>
                            <a:rPr lang="en-US" sz="1100" dirty="0">
                              <a:effectLst/>
                              <a:latin typeface="Calibri"/>
                              <a:cs typeface="Arial"/>
                            </a:rPr>
                            <a:t> </a:t>
                          </a: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22378">
                    <a:tc>
                      <a:txBody>
                        <a:bodyPr/>
                        <a:lstStyle/>
                        <a:p>
                          <a:endParaRPr lang="fa-IR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99459" r="-145214" b="-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a-IR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66441" t="-99459" r="-141695" b="-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algn="ctr" rtl="1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fa-IR" sz="1200" b="1"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افزایش شدت شعله ور شدن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  <a:p>
                          <a:pPr rtl="1"/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cs typeface="B Nazanin"/>
                            </a:rPr>
                            <a:t>شعله ور شدن ضعیف</a:t>
                          </a:r>
                          <a:r>
                            <a:rPr lang="en-US" sz="1100">
                              <a:effectLst/>
                              <a:latin typeface="Calibri"/>
                              <a:cs typeface="Arial"/>
                            </a:rPr>
                            <a:t> </a:t>
                          </a: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91364">
                    <a:tc>
                      <a:txBody>
                        <a:bodyPr/>
                        <a:lstStyle/>
                        <a:p>
                          <a:endParaRPr lang="fa-IR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461250" r="-145214" b="-8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a-IR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66441" t="-461250" r="-141695" b="-8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غیر قبل شعله ور شدن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99002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سمی شدید 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کمی سمی</a:t>
                          </a:r>
                          <a:endParaRPr lang="en-US" sz="110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200" b="1" dirty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  <a:ea typeface="Calibri"/>
                              <a:cs typeface="B Nazanin"/>
                            </a:rPr>
                            <a:t> </a:t>
                          </a:r>
                          <a:endParaRPr lang="en-US" sz="1100" dirty="0">
                            <a:effectLst/>
                            <a:latin typeface="Calibri"/>
                            <a:ea typeface="Calibri"/>
                            <a:cs typeface="Arial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Rectangle 5"/>
          <p:cNvSpPr/>
          <p:nvPr/>
        </p:nvSpPr>
        <p:spPr>
          <a:xfrm>
            <a:off x="3352800" y="762000"/>
            <a:ext cx="3771900" cy="409575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1600" b="1" dirty="0">
                <a:solidFill>
                  <a:srgbClr val="000000"/>
                </a:solidFill>
                <a:effectLst/>
                <a:latin typeface="Calibri"/>
                <a:ea typeface="Calibri"/>
                <a:cs typeface="B Nazanin"/>
              </a:rPr>
              <a:t>گروه بندی مبرد ها از نظر ایمنی</a:t>
            </a:r>
            <a:endParaRPr lang="en-US" sz="1400" dirty="0"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7" name="Up Arrow 6"/>
          <p:cNvSpPr/>
          <p:nvPr/>
        </p:nvSpPr>
        <p:spPr>
          <a:xfrm>
            <a:off x="1066800" y="1758950"/>
            <a:ext cx="266700" cy="2181225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8" name="Up Arrow 7"/>
          <p:cNvSpPr/>
          <p:nvPr/>
        </p:nvSpPr>
        <p:spPr>
          <a:xfrm rot="5400000">
            <a:off x="5387975" y="3767138"/>
            <a:ext cx="266700" cy="2181225"/>
          </a:xfrm>
          <a:prstGeom prst="upArrow">
            <a:avLst/>
          </a:prstGeom>
          <a:solidFill>
            <a:schemeClr val="tx1"/>
          </a:solidFill>
          <a:ln w="2540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>
          <a:xfrm rot="5400000">
            <a:off x="-1825625" y="4073525"/>
            <a:ext cx="1733550" cy="419100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>
          <a:xfrm rot="5400000">
            <a:off x="380604" y="2625328"/>
            <a:ext cx="2267744" cy="3619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1600" b="1" dirty="0">
                <a:effectLst/>
                <a:latin typeface="Calibri"/>
                <a:ea typeface="Calibri"/>
                <a:cs typeface="B Nazanin"/>
              </a:rPr>
              <a:t>افزایش شدت شعله ور شدن</a:t>
            </a:r>
            <a:endParaRPr lang="en-US" sz="1400" dirty="0"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42631" y="4991101"/>
            <a:ext cx="1957388" cy="57512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B Nazanin"/>
              </a:rPr>
              <a:t>افزایش سمی بودن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Calibri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1908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کاربرد سیستم های تبرید در ساختمان های مختلف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طبقه بندی کاربری ساختمان ها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1) کاربری درمانی و مراقبتی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2) کاربری مراکز اجتماعی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3) کاربری مسکونی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4) کاربری تجاری بزرگ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5) کاربری تجاری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6) کاربری صنعتی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7) کابری مشترک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ـ الزامات عمومی در موتورخانه سیستم تبرید:</a:t>
            </a: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الف) موتورخانه باید با ابعاد مناسب باشد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ب) موتورخانه نباید بازشوهایی به فضاهای دیگر ساختمان داشته باشد</a:t>
            </a:r>
            <a:b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</a:br>
            <a:r>
              <a:rPr lang="fa-IR" sz="2000" b="1" dirty="0">
                <a:solidFill>
                  <a:srgbClr val="000000"/>
                </a:solidFill>
                <a:latin typeface="Calibri"/>
                <a:ea typeface="Calibri"/>
                <a:cs typeface="B Nazanin"/>
              </a:rPr>
              <a:t>ج) درب های موتورخانه باید از نوع خود بسته شو، بی خطر و هوا بند باشد و به سوی بیرون فضای موتورخانه باز شود.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endParaRPr lang="fa-IR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4634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 anchor="ctr">
            <a:normAutofit/>
          </a:bodyPr>
          <a:lstStyle/>
          <a:p>
            <a:pPr marL="82296" indent="0" algn="ctr">
              <a:buNone/>
            </a:pPr>
            <a:r>
              <a:rPr lang="fa-IR" sz="28700" dirty="0" smtClean="0">
                <a:latin typeface="SYekanB" pitchFamily="2" charset="2"/>
                <a:cs typeface="2  Baran Outline" pitchFamily="2" charset="-78"/>
              </a:rPr>
              <a:t>پایان</a:t>
            </a:r>
            <a:endParaRPr lang="fa-IR" sz="28700" dirty="0">
              <a:latin typeface="SYekanB" pitchFamily="2" charset="2"/>
              <a:cs typeface="2  Baran Outline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4929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79</TotalTime>
  <Words>761</Words>
  <Application>Microsoft Office PowerPoint</Application>
  <PresentationFormat>On-screen Show (4:3)</PresentationFormat>
  <Paragraphs>150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50" baseType="lpstr">
      <vt:lpstr>2  Baran Outline</vt:lpstr>
      <vt:lpstr>Arial</vt:lpstr>
      <vt:lpstr>B Nazanin</vt:lpstr>
      <vt:lpstr>B Titr</vt:lpstr>
      <vt:lpstr>Calibri</vt:lpstr>
      <vt:lpstr>Cambria Math</vt:lpstr>
      <vt:lpstr>Gill Sans MT</vt:lpstr>
      <vt:lpstr>Majalla UI</vt:lpstr>
      <vt:lpstr>SYekanB</vt:lpstr>
      <vt:lpstr>Times New Roman</vt:lpstr>
      <vt:lpstr>Verdana</vt:lpstr>
      <vt:lpstr>Wingdings 2</vt:lpstr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pc10</dc:creator>
  <cp:lastModifiedBy>pc10</cp:lastModifiedBy>
  <cp:revision>35</cp:revision>
  <dcterms:created xsi:type="dcterms:W3CDTF">2006-08-16T00:00:00Z</dcterms:created>
  <dcterms:modified xsi:type="dcterms:W3CDTF">2019-07-20T12:06:30Z</dcterms:modified>
</cp:coreProperties>
</file>