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handoutMasterIdLst>
    <p:handoutMasterId r:id="rId65"/>
  </p:handoutMasterIdLst>
  <p:sldIdLst>
    <p:sldId id="317" r:id="rId2"/>
    <p:sldId id="256" r:id="rId3"/>
    <p:sldId id="257" r:id="rId4"/>
    <p:sldId id="258" r:id="rId5"/>
    <p:sldId id="259" r:id="rId6"/>
    <p:sldId id="260" r:id="rId7"/>
    <p:sldId id="265" r:id="rId8"/>
    <p:sldId id="266" r:id="rId9"/>
    <p:sldId id="261" r:id="rId10"/>
    <p:sldId id="262" r:id="rId11"/>
    <p:sldId id="263" r:id="rId12"/>
    <p:sldId id="264" r:id="rId13"/>
    <p:sldId id="267" r:id="rId14"/>
    <p:sldId id="268" r:id="rId15"/>
    <p:sldId id="269" r:id="rId16"/>
    <p:sldId id="298" r:id="rId17"/>
    <p:sldId id="299" r:id="rId18"/>
    <p:sldId id="300" r:id="rId19"/>
    <p:sldId id="301" r:id="rId20"/>
    <p:sldId id="302" r:id="rId21"/>
    <p:sldId id="303" r:id="rId22"/>
    <p:sldId id="304" r:id="rId23"/>
    <p:sldId id="305" r:id="rId24"/>
    <p:sldId id="306" r:id="rId25"/>
    <p:sldId id="307" r:id="rId26"/>
    <p:sldId id="308" r:id="rId27"/>
    <p:sldId id="309" r:id="rId28"/>
    <p:sldId id="310" r:id="rId29"/>
    <p:sldId id="311" r:id="rId30"/>
    <p:sldId id="312" r:id="rId31"/>
    <p:sldId id="313" r:id="rId32"/>
    <p:sldId id="314" r:id="rId33"/>
    <p:sldId id="315" r:id="rId34"/>
    <p:sldId id="270" r:id="rId35"/>
    <p:sldId id="271" r:id="rId36"/>
    <p:sldId id="272" r:id="rId37"/>
    <p:sldId id="273" r:id="rId38"/>
    <p:sldId id="274" r:id="rId39"/>
    <p:sldId id="275" r:id="rId40"/>
    <p:sldId id="276" r:id="rId41"/>
    <p:sldId id="277" r:id="rId42"/>
    <p:sldId id="278" r:id="rId43"/>
    <p:sldId id="279" r:id="rId44"/>
    <p:sldId id="280" r:id="rId45"/>
    <p:sldId id="281" r:id="rId46"/>
    <p:sldId id="282" r:id="rId47"/>
    <p:sldId id="283" r:id="rId48"/>
    <p:sldId id="284" r:id="rId49"/>
    <p:sldId id="285" r:id="rId50"/>
    <p:sldId id="286" r:id="rId51"/>
    <p:sldId id="287" r:id="rId52"/>
    <p:sldId id="288" r:id="rId53"/>
    <p:sldId id="289" r:id="rId54"/>
    <p:sldId id="290" r:id="rId55"/>
    <p:sldId id="291" r:id="rId56"/>
    <p:sldId id="292" r:id="rId57"/>
    <p:sldId id="293" r:id="rId58"/>
    <p:sldId id="294" r:id="rId59"/>
    <p:sldId id="295" r:id="rId60"/>
    <p:sldId id="296" r:id="rId61"/>
    <p:sldId id="297" r:id="rId62"/>
    <p:sldId id="316" r:id="rId6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71BE87-0BE9-484E-A7BF-2BB64FE8ABB8}"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GB"/>
        </a:p>
      </dgm:t>
    </dgm:pt>
    <dgm:pt modelId="{AAA92850-148C-47F7-9383-ACACD53B19A3}">
      <dgm:prSet phldrT="[Text]"/>
      <dgm:spPr/>
      <dgm:t>
        <a:bodyPr/>
        <a:lstStyle/>
        <a:p>
          <a:r>
            <a:rPr lang="fa-IR" dirty="0" smtClean="0"/>
            <a:t>محل توليد غذا</a:t>
          </a:r>
          <a:endParaRPr lang="en-GB" dirty="0"/>
        </a:p>
      </dgm:t>
    </dgm:pt>
    <dgm:pt modelId="{48AEBB82-DC8C-424D-821B-660084CF7C85}" type="parTrans" cxnId="{A14B863D-92EF-4F98-9B68-1CD650EF37BC}">
      <dgm:prSet/>
      <dgm:spPr/>
      <dgm:t>
        <a:bodyPr/>
        <a:lstStyle/>
        <a:p>
          <a:endParaRPr lang="en-GB"/>
        </a:p>
      </dgm:t>
    </dgm:pt>
    <dgm:pt modelId="{88107075-69E5-4B46-94C5-089AB30C0B78}" type="sibTrans" cxnId="{A14B863D-92EF-4F98-9B68-1CD650EF37BC}">
      <dgm:prSet/>
      <dgm:spPr/>
      <dgm:t>
        <a:bodyPr/>
        <a:lstStyle/>
        <a:p>
          <a:endParaRPr lang="en-GB"/>
        </a:p>
      </dgm:t>
    </dgm:pt>
    <dgm:pt modelId="{8A43FD4C-5ACC-48C1-838B-0FB038D2E953}">
      <dgm:prSet phldrT="[Text]"/>
      <dgm:spPr/>
      <dgm:t>
        <a:bodyPr/>
        <a:lstStyle/>
        <a:p>
          <a:r>
            <a:rPr lang="fa-IR" dirty="0" smtClean="0"/>
            <a:t>مزرعه، استخر ماهي</a:t>
          </a:r>
          <a:endParaRPr lang="en-GB" dirty="0"/>
        </a:p>
      </dgm:t>
    </dgm:pt>
    <dgm:pt modelId="{520B8821-793A-480A-ADA6-09B6327724AC}" type="parTrans" cxnId="{6ADF6EDC-26F9-4B71-8137-5C2D5E9BFC1A}">
      <dgm:prSet/>
      <dgm:spPr/>
      <dgm:t>
        <a:bodyPr/>
        <a:lstStyle/>
        <a:p>
          <a:endParaRPr lang="en-GB"/>
        </a:p>
      </dgm:t>
    </dgm:pt>
    <dgm:pt modelId="{6D3F45C0-0E35-40B0-8005-B283CDA7903C}" type="sibTrans" cxnId="{6ADF6EDC-26F9-4B71-8137-5C2D5E9BFC1A}">
      <dgm:prSet/>
      <dgm:spPr/>
      <dgm:t>
        <a:bodyPr/>
        <a:lstStyle/>
        <a:p>
          <a:endParaRPr lang="en-GB"/>
        </a:p>
      </dgm:t>
    </dgm:pt>
    <dgm:pt modelId="{5671359E-35FB-4F2B-9499-1141CD6C1A31}">
      <dgm:prSet phldrT="[Text]" phldr="1"/>
      <dgm:spPr/>
      <dgm:t>
        <a:bodyPr/>
        <a:lstStyle/>
        <a:p>
          <a:endParaRPr lang="en-GB"/>
        </a:p>
      </dgm:t>
    </dgm:pt>
    <dgm:pt modelId="{7FEB1F1F-1D9F-4013-ADB1-BD095728248B}" type="parTrans" cxnId="{727F2BB1-2625-448D-BDDC-B978853D781E}">
      <dgm:prSet/>
      <dgm:spPr/>
      <dgm:t>
        <a:bodyPr/>
        <a:lstStyle/>
        <a:p>
          <a:endParaRPr lang="en-GB"/>
        </a:p>
      </dgm:t>
    </dgm:pt>
    <dgm:pt modelId="{FF50568D-85B8-40DA-8896-E572B9876E37}" type="sibTrans" cxnId="{727F2BB1-2625-448D-BDDC-B978853D781E}">
      <dgm:prSet/>
      <dgm:spPr/>
      <dgm:t>
        <a:bodyPr/>
        <a:lstStyle/>
        <a:p>
          <a:endParaRPr lang="en-GB"/>
        </a:p>
      </dgm:t>
    </dgm:pt>
    <dgm:pt modelId="{707A3CA4-998B-43D7-9C90-915AC6A55F41}">
      <dgm:prSet phldrT="[Text]"/>
      <dgm:spPr/>
      <dgm:t>
        <a:bodyPr/>
        <a:lstStyle/>
        <a:p>
          <a:r>
            <a:rPr lang="fa-IR" dirty="0" smtClean="0"/>
            <a:t>آماده سازي يا </a:t>
          </a:r>
          <a:r>
            <a:rPr lang="en-US" dirty="0" smtClean="0"/>
            <a:t> processing </a:t>
          </a:r>
          <a:endParaRPr lang="en-GB" dirty="0"/>
        </a:p>
      </dgm:t>
    </dgm:pt>
    <dgm:pt modelId="{435FA924-1CB3-422B-85E3-013C24DDE9E2}" type="parTrans" cxnId="{27A96825-DDCB-4BA1-92E7-F844B867C1B9}">
      <dgm:prSet/>
      <dgm:spPr/>
      <dgm:t>
        <a:bodyPr/>
        <a:lstStyle/>
        <a:p>
          <a:endParaRPr lang="en-GB"/>
        </a:p>
      </dgm:t>
    </dgm:pt>
    <dgm:pt modelId="{6D61FF28-BAAE-4EEF-91CD-A5B1B4F460E9}" type="sibTrans" cxnId="{27A96825-DDCB-4BA1-92E7-F844B867C1B9}">
      <dgm:prSet/>
      <dgm:spPr/>
      <dgm:t>
        <a:bodyPr/>
        <a:lstStyle/>
        <a:p>
          <a:endParaRPr lang="en-GB"/>
        </a:p>
      </dgm:t>
    </dgm:pt>
    <dgm:pt modelId="{6696AD1F-5F04-40BE-90D7-0EDB7F33009D}">
      <dgm:prSet phldrT="[Text]" phldr="1"/>
      <dgm:spPr/>
      <dgm:t>
        <a:bodyPr/>
        <a:lstStyle/>
        <a:p>
          <a:endParaRPr lang="en-GB"/>
        </a:p>
      </dgm:t>
    </dgm:pt>
    <dgm:pt modelId="{845BC8FA-0D4A-4BFE-963C-6C1D0AECD7F5}" type="parTrans" cxnId="{AB07577D-75A6-48C0-80A9-0DB078760852}">
      <dgm:prSet/>
      <dgm:spPr/>
      <dgm:t>
        <a:bodyPr/>
        <a:lstStyle/>
        <a:p>
          <a:endParaRPr lang="en-GB"/>
        </a:p>
      </dgm:t>
    </dgm:pt>
    <dgm:pt modelId="{5F9E5A58-8F22-4F6D-A9F7-CE40C6F91E8D}" type="sibTrans" cxnId="{AB07577D-75A6-48C0-80A9-0DB078760852}">
      <dgm:prSet/>
      <dgm:spPr/>
      <dgm:t>
        <a:bodyPr/>
        <a:lstStyle/>
        <a:p>
          <a:endParaRPr lang="en-GB"/>
        </a:p>
      </dgm:t>
    </dgm:pt>
    <dgm:pt modelId="{38A08908-3ACE-4D88-B521-D451EE341CF8}">
      <dgm:prSet phldrT="[Text]"/>
      <dgm:spPr/>
      <dgm:t>
        <a:bodyPr/>
        <a:lstStyle/>
        <a:p>
          <a:r>
            <a:rPr lang="fa-IR" dirty="0" smtClean="0"/>
            <a:t>کشتارگاه و کارخانه مواد غذايي</a:t>
          </a:r>
          <a:endParaRPr lang="en-GB" dirty="0"/>
        </a:p>
      </dgm:t>
    </dgm:pt>
    <dgm:pt modelId="{B1026560-1573-4E4B-B958-D1B79353523E}" type="parTrans" cxnId="{9468E193-9E28-48DF-9E79-9378F315DDE4}">
      <dgm:prSet/>
      <dgm:spPr/>
      <dgm:t>
        <a:bodyPr/>
        <a:lstStyle/>
        <a:p>
          <a:endParaRPr lang="en-GB"/>
        </a:p>
      </dgm:t>
    </dgm:pt>
    <dgm:pt modelId="{C6145E96-9800-4898-B9D3-75FAD73C5518}" type="sibTrans" cxnId="{9468E193-9E28-48DF-9E79-9378F315DDE4}">
      <dgm:prSet/>
      <dgm:spPr/>
      <dgm:t>
        <a:bodyPr/>
        <a:lstStyle/>
        <a:p>
          <a:endParaRPr lang="en-GB"/>
        </a:p>
      </dgm:t>
    </dgm:pt>
    <dgm:pt modelId="{460050AD-20B9-48B6-9082-6ECB4406BAE8}">
      <dgm:prSet phldrT="[Text]"/>
      <dgm:spPr/>
      <dgm:t>
        <a:bodyPr/>
        <a:lstStyle/>
        <a:p>
          <a:r>
            <a:rPr lang="fa-IR" dirty="0" smtClean="0"/>
            <a:t>آماده سازي نهايي</a:t>
          </a:r>
          <a:endParaRPr lang="en-GB" dirty="0"/>
        </a:p>
      </dgm:t>
    </dgm:pt>
    <dgm:pt modelId="{22218B71-0305-4ACC-B3BC-115A0F44E67E}" type="parTrans" cxnId="{6AB155FB-44F0-44CF-B2FD-C677E95F87E6}">
      <dgm:prSet/>
      <dgm:spPr/>
      <dgm:t>
        <a:bodyPr/>
        <a:lstStyle/>
        <a:p>
          <a:endParaRPr lang="en-GB"/>
        </a:p>
      </dgm:t>
    </dgm:pt>
    <dgm:pt modelId="{9BF469A2-26E8-4F67-966B-A96410BF52F7}" type="sibTrans" cxnId="{6AB155FB-44F0-44CF-B2FD-C677E95F87E6}">
      <dgm:prSet/>
      <dgm:spPr/>
      <dgm:t>
        <a:bodyPr/>
        <a:lstStyle/>
        <a:p>
          <a:endParaRPr lang="en-GB"/>
        </a:p>
      </dgm:t>
    </dgm:pt>
    <dgm:pt modelId="{FA99A4C8-8592-4367-BE49-AD5ABB6C12AA}">
      <dgm:prSet phldrT="[Text]" phldr="1"/>
      <dgm:spPr/>
      <dgm:t>
        <a:bodyPr/>
        <a:lstStyle/>
        <a:p>
          <a:endParaRPr lang="en-GB"/>
        </a:p>
      </dgm:t>
    </dgm:pt>
    <dgm:pt modelId="{542162F0-4DC0-4BAC-BCC6-DAB65613FF96}" type="parTrans" cxnId="{2F26FD80-E5EC-49E1-970D-344E7060B799}">
      <dgm:prSet/>
      <dgm:spPr/>
      <dgm:t>
        <a:bodyPr/>
        <a:lstStyle/>
        <a:p>
          <a:endParaRPr lang="en-GB"/>
        </a:p>
      </dgm:t>
    </dgm:pt>
    <dgm:pt modelId="{A8154D1F-5DC7-43E7-8805-73CE149337C7}" type="sibTrans" cxnId="{2F26FD80-E5EC-49E1-970D-344E7060B799}">
      <dgm:prSet/>
      <dgm:spPr/>
      <dgm:t>
        <a:bodyPr/>
        <a:lstStyle/>
        <a:p>
          <a:endParaRPr lang="en-GB"/>
        </a:p>
      </dgm:t>
    </dgm:pt>
    <dgm:pt modelId="{AB7D81EC-1898-4D31-83DE-2F5502032B05}">
      <dgm:prSet phldrT="[Text]"/>
      <dgm:spPr/>
      <dgm:t>
        <a:bodyPr/>
        <a:lstStyle/>
        <a:p>
          <a:r>
            <a:rPr lang="fa-IR" dirty="0" smtClean="0"/>
            <a:t>رستوران و منزل</a:t>
          </a:r>
          <a:endParaRPr lang="en-GB" dirty="0"/>
        </a:p>
      </dgm:t>
    </dgm:pt>
    <dgm:pt modelId="{B89C13F5-2B65-4C78-81E2-5F037BDC3352}" type="parTrans" cxnId="{83B246A8-30DA-435C-B224-E3C73D6B4D25}">
      <dgm:prSet/>
      <dgm:spPr/>
      <dgm:t>
        <a:bodyPr/>
        <a:lstStyle/>
        <a:p>
          <a:endParaRPr lang="en-GB"/>
        </a:p>
      </dgm:t>
    </dgm:pt>
    <dgm:pt modelId="{C546AF64-6237-450F-AB9A-DAFEBF93ECA4}" type="sibTrans" cxnId="{83B246A8-30DA-435C-B224-E3C73D6B4D25}">
      <dgm:prSet/>
      <dgm:spPr/>
      <dgm:t>
        <a:bodyPr/>
        <a:lstStyle/>
        <a:p>
          <a:endParaRPr lang="en-GB"/>
        </a:p>
      </dgm:t>
    </dgm:pt>
    <dgm:pt modelId="{F8CFB5F0-8615-4B5B-97E2-CF93B4680398}" type="pres">
      <dgm:prSet presAssocID="{4271BE87-0BE9-484E-A7BF-2BB64FE8ABB8}" presName="Name0" presStyleCnt="0">
        <dgm:presLayoutVars>
          <dgm:dir/>
          <dgm:animLvl val="lvl"/>
          <dgm:resizeHandles val="exact"/>
        </dgm:presLayoutVars>
      </dgm:prSet>
      <dgm:spPr/>
      <dgm:t>
        <a:bodyPr/>
        <a:lstStyle/>
        <a:p>
          <a:endParaRPr lang="en-GB"/>
        </a:p>
      </dgm:t>
    </dgm:pt>
    <dgm:pt modelId="{4D8FBF63-86DD-4BA8-94E9-426B0BCE0599}" type="pres">
      <dgm:prSet presAssocID="{460050AD-20B9-48B6-9082-6ECB4406BAE8}" presName="boxAndChildren" presStyleCnt="0"/>
      <dgm:spPr/>
    </dgm:pt>
    <dgm:pt modelId="{55EADC3A-689D-437A-B55A-14D2ABF8D73B}" type="pres">
      <dgm:prSet presAssocID="{460050AD-20B9-48B6-9082-6ECB4406BAE8}" presName="parentTextBox" presStyleLbl="node1" presStyleIdx="0" presStyleCnt="3"/>
      <dgm:spPr/>
      <dgm:t>
        <a:bodyPr/>
        <a:lstStyle/>
        <a:p>
          <a:endParaRPr lang="en-GB"/>
        </a:p>
      </dgm:t>
    </dgm:pt>
    <dgm:pt modelId="{58747888-31DE-4126-8C32-A95B550DE7CE}" type="pres">
      <dgm:prSet presAssocID="{460050AD-20B9-48B6-9082-6ECB4406BAE8}" presName="entireBox" presStyleLbl="node1" presStyleIdx="0" presStyleCnt="3"/>
      <dgm:spPr/>
      <dgm:t>
        <a:bodyPr/>
        <a:lstStyle/>
        <a:p>
          <a:endParaRPr lang="en-GB"/>
        </a:p>
      </dgm:t>
    </dgm:pt>
    <dgm:pt modelId="{855CD78B-6600-4374-92B5-881DF98A599A}" type="pres">
      <dgm:prSet presAssocID="{460050AD-20B9-48B6-9082-6ECB4406BAE8}" presName="descendantBox" presStyleCnt="0"/>
      <dgm:spPr/>
    </dgm:pt>
    <dgm:pt modelId="{E41C6973-64F3-46F3-B286-F133E5A71868}" type="pres">
      <dgm:prSet presAssocID="{FA99A4C8-8592-4367-BE49-AD5ABB6C12AA}" presName="childTextBox" presStyleLbl="fgAccFollowNode1" presStyleIdx="0" presStyleCnt="6">
        <dgm:presLayoutVars>
          <dgm:bulletEnabled val="1"/>
        </dgm:presLayoutVars>
      </dgm:prSet>
      <dgm:spPr/>
      <dgm:t>
        <a:bodyPr/>
        <a:lstStyle/>
        <a:p>
          <a:endParaRPr lang="en-GB"/>
        </a:p>
      </dgm:t>
    </dgm:pt>
    <dgm:pt modelId="{24EA7E2A-A001-4E60-B600-49B407F6E246}" type="pres">
      <dgm:prSet presAssocID="{AB7D81EC-1898-4D31-83DE-2F5502032B05}" presName="childTextBox" presStyleLbl="fgAccFollowNode1" presStyleIdx="1" presStyleCnt="6" custScaleX="2000000">
        <dgm:presLayoutVars>
          <dgm:bulletEnabled val="1"/>
        </dgm:presLayoutVars>
      </dgm:prSet>
      <dgm:spPr/>
      <dgm:t>
        <a:bodyPr/>
        <a:lstStyle/>
        <a:p>
          <a:endParaRPr lang="en-GB"/>
        </a:p>
      </dgm:t>
    </dgm:pt>
    <dgm:pt modelId="{5748A71D-60B5-4F25-A4EA-1DEC52391D67}" type="pres">
      <dgm:prSet presAssocID="{6D61FF28-BAAE-4EEF-91CD-A5B1B4F460E9}" presName="sp" presStyleCnt="0"/>
      <dgm:spPr/>
    </dgm:pt>
    <dgm:pt modelId="{1E461AFC-A2AF-429B-8E65-AACD6F33B81F}" type="pres">
      <dgm:prSet presAssocID="{707A3CA4-998B-43D7-9C90-915AC6A55F41}" presName="arrowAndChildren" presStyleCnt="0"/>
      <dgm:spPr/>
    </dgm:pt>
    <dgm:pt modelId="{972527F2-5A4E-424A-A36D-C852FCF67E43}" type="pres">
      <dgm:prSet presAssocID="{707A3CA4-998B-43D7-9C90-915AC6A55F41}" presName="parentTextArrow" presStyleLbl="node1" presStyleIdx="0" presStyleCnt="3"/>
      <dgm:spPr/>
      <dgm:t>
        <a:bodyPr/>
        <a:lstStyle/>
        <a:p>
          <a:endParaRPr lang="en-GB"/>
        </a:p>
      </dgm:t>
    </dgm:pt>
    <dgm:pt modelId="{9A192825-7B3B-481A-9CD0-17B6F8929223}" type="pres">
      <dgm:prSet presAssocID="{707A3CA4-998B-43D7-9C90-915AC6A55F41}" presName="arrow" presStyleLbl="node1" presStyleIdx="1" presStyleCnt="3"/>
      <dgm:spPr/>
      <dgm:t>
        <a:bodyPr/>
        <a:lstStyle/>
        <a:p>
          <a:endParaRPr lang="en-GB"/>
        </a:p>
      </dgm:t>
    </dgm:pt>
    <dgm:pt modelId="{01A51503-2BA1-4698-87E2-0B894CFF94B2}" type="pres">
      <dgm:prSet presAssocID="{707A3CA4-998B-43D7-9C90-915AC6A55F41}" presName="descendantArrow" presStyleCnt="0"/>
      <dgm:spPr/>
    </dgm:pt>
    <dgm:pt modelId="{8949514C-12B0-48C9-90EF-CF8AA441C940}" type="pres">
      <dgm:prSet presAssocID="{6696AD1F-5F04-40BE-90D7-0EDB7F33009D}" presName="childTextArrow" presStyleLbl="fgAccFollowNode1" presStyleIdx="2" presStyleCnt="6">
        <dgm:presLayoutVars>
          <dgm:bulletEnabled val="1"/>
        </dgm:presLayoutVars>
      </dgm:prSet>
      <dgm:spPr/>
      <dgm:t>
        <a:bodyPr/>
        <a:lstStyle/>
        <a:p>
          <a:endParaRPr lang="en-GB"/>
        </a:p>
      </dgm:t>
    </dgm:pt>
    <dgm:pt modelId="{44DA5136-B944-4E38-9C42-705E44A788D1}" type="pres">
      <dgm:prSet presAssocID="{38A08908-3ACE-4D88-B521-D451EE341CF8}" presName="childTextArrow" presStyleLbl="fgAccFollowNode1" presStyleIdx="3" presStyleCnt="6" custScaleX="2000000">
        <dgm:presLayoutVars>
          <dgm:bulletEnabled val="1"/>
        </dgm:presLayoutVars>
      </dgm:prSet>
      <dgm:spPr/>
      <dgm:t>
        <a:bodyPr/>
        <a:lstStyle/>
        <a:p>
          <a:endParaRPr lang="en-GB"/>
        </a:p>
      </dgm:t>
    </dgm:pt>
    <dgm:pt modelId="{00CAD392-DECB-4638-9000-AF17FC3ED79D}" type="pres">
      <dgm:prSet presAssocID="{88107075-69E5-4B46-94C5-089AB30C0B78}" presName="sp" presStyleCnt="0"/>
      <dgm:spPr/>
    </dgm:pt>
    <dgm:pt modelId="{E5CDBB19-F835-4C1A-9EF8-E2F974B4FFB9}" type="pres">
      <dgm:prSet presAssocID="{AAA92850-148C-47F7-9383-ACACD53B19A3}" presName="arrowAndChildren" presStyleCnt="0"/>
      <dgm:spPr/>
    </dgm:pt>
    <dgm:pt modelId="{97601CEB-007B-46F0-AF6B-6AF4FAE39FD7}" type="pres">
      <dgm:prSet presAssocID="{AAA92850-148C-47F7-9383-ACACD53B19A3}" presName="parentTextArrow" presStyleLbl="node1" presStyleIdx="1" presStyleCnt="3"/>
      <dgm:spPr/>
      <dgm:t>
        <a:bodyPr/>
        <a:lstStyle/>
        <a:p>
          <a:endParaRPr lang="en-GB"/>
        </a:p>
      </dgm:t>
    </dgm:pt>
    <dgm:pt modelId="{76A81BC8-99D6-46BD-90C7-7981A2688F7A}" type="pres">
      <dgm:prSet presAssocID="{AAA92850-148C-47F7-9383-ACACD53B19A3}" presName="arrow" presStyleLbl="node1" presStyleIdx="2" presStyleCnt="3"/>
      <dgm:spPr/>
      <dgm:t>
        <a:bodyPr/>
        <a:lstStyle/>
        <a:p>
          <a:endParaRPr lang="en-GB"/>
        </a:p>
      </dgm:t>
    </dgm:pt>
    <dgm:pt modelId="{241B247F-A571-4846-A2FD-1FD5318A90BB}" type="pres">
      <dgm:prSet presAssocID="{AAA92850-148C-47F7-9383-ACACD53B19A3}" presName="descendantArrow" presStyleCnt="0"/>
      <dgm:spPr/>
    </dgm:pt>
    <dgm:pt modelId="{8FB48690-294D-4599-9E34-9EA5DB870F16}" type="pres">
      <dgm:prSet presAssocID="{8A43FD4C-5ACC-48C1-838B-0FB038D2E953}" presName="childTextArrow" presStyleLbl="fgAccFollowNode1" presStyleIdx="4" presStyleCnt="6" custScaleX="2000000" custLinFactNeighborX="10677" custLinFactNeighborY="-25861">
        <dgm:presLayoutVars>
          <dgm:bulletEnabled val="1"/>
        </dgm:presLayoutVars>
      </dgm:prSet>
      <dgm:spPr/>
      <dgm:t>
        <a:bodyPr/>
        <a:lstStyle/>
        <a:p>
          <a:endParaRPr lang="en-GB"/>
        </a:p>
      </dgm:t>
    </dgm:pt>
    <dgm:pt modelId="{839082E7-287F-4966-9FF8-C91B55B21E23}" type="pres">
      <dgm:prSet presAssocID="{5671359E-35FB-4F2B-9499-1141CD6C1A31}" presName="childTextArrow" presStyleLbl="fgAccFollowNode1" presStyleIdx="5" presStyleCnt="6">
        <dgm:presLayoutVars>
          <dgm:bulletEnabled val="1"/>
        </dgm:presLayoutVars>
      </dgm:prSet>
      <dgm:spPr/>
      <dgm:t>
        <a:bodyPr/>
        <a:lstStyle/>
        <a:p>
          <a:endParaRPr lang="en-GB"/>
        </a:p>
      </dgm:t>
    </dgm:pt>
  </dgm:ptLst>
  <dgm:cxnLst>
    <dgm:cxn modelId="{2967210C-2C94-46CD-A0B6-809C68881CBA}" type="presOf" srcId="{FA99A4C8-8592-4367-BE49-AD5ABB6C12AA}" destId="{E41C6973-64F3-46F3-B286-F133E5A71868}" srcOrd="0" destOrd="0" presId="urn:microsoft.com/office/officeart/2005/8/layout/process4"/>
    <dgm:cxn modelId="{2F26FD80-E5EC-49E1-970D-344E7060B799}" srcId="{460050AD-20B9-48B6-9082-6ECB4406BAE8}" destId="{FA99A4C8-8592-4367-BE49-AD5ABB6C12AA}" srcOrd="0" destOrd="0" parTransId="{542162F0-4DC0-4BAC-BCC6-DAB65613FF96}" sibTransId="{A8154D1F-5DC7-43E7-8805-73CE149337C7}"/>
    <dgm:cxn modelId="{727F2BB1-2625-448D-BDDC-B978853D781E}" srcId="{AAA92850-148C-47F7-9383-ACACD53B19A3}" destId="{5671359E-35FB-4F2B-9499-1141CD6C1A31}" srcOrd="1" destOrd="0" parTransId="{7FEB1F1F-1D9F-4013-ADB1-BD095728248B}" sibTransId="{FF50568D-85B8-40DA-8896-E572B9876E37}"/>
    <dgm:cxn modelId="{48A0407C-255C-44DC-88D1-FA96069BA1D8}" type="presOf" srcId="{707A3CA4-998B-43D7-9C90-915AC6A55F41}" destId="{972527F2-5A4E-424A-A36D-C852FCF67E43}" srcOrd="0" destOrd="0" presId="urn:microsoft.com/office/officeart/2005/8/layout/process4"/>
    <dgm:cxn modelId="{6AB155FB-44F0-44CF-B2FD-C677E95F87E6}" srcId="{4271BE87-0BE9-484E-A7BF-2BB64FE8ABB8}" destId="{460050AD-20B9-48B6-9082-6ECB4406BAE8}" srcOrd="2" destOrd="0" parTransId="{22218B71-0305-4ACC-B3BC-115A0F44E67E}" sibTransId="{9BF469A2-26E8-4F67-966B-A96410BF52F7}"/>
    <dgm:cxn modelId="{EF6CF6F1-D9AF-40B3-88D1-2BFA1D8BAFF3}" type="presOf" srcId="{6696AD1F-5F04-40BE-90D7-0EDB7F33009D}" destId="{8949514C-12B0-48C9-90EF-CF8AA441C940}" srcOrd="0" destOrd="0" presId="urn:microsoft.com/office/officeart/2005/8/layout/process4"/>
    <dgm:cxn modelId="{83B246A8-30DA-435C-B224-E3C73D6B4D25}" srcId="{460050AD-20B9-48B6-9082-6ECB4406BAE8}" destId="{AB7D81EC-1898-4D31-83DE-2F5502032B05}" srcOrd="1" destOrd="0" parTransId="{B89C13F5-2B65-4C78-81E2-5F037BDC3352}" sibTransId="{C546AF64-6237-450F-AB9A-DAFEBF93ECA4}"/>
    <dgm:cxn modelId="{A85FB259-0028-4571-96BF-594E3BFE2C53}" type="presOf" srcId="{AAA92850-148C-47F7-9383-ACACD53B19A3}" destId="{76A81BC8-99D6-46BD-90C7-7981A2688F7A}" srcOrd="1" destOrd="0" presId="urn:microsoft.com/office/officeart/2005/8/layout/process4"/>
    <dgm:cxn modelId="{33C74520-E4C5-450A-9B4F-1316889AECE3}" type="presOf" srcId="{5671359E-35FB-4F2B-9499-1141CD6C1A31}" destId="{839082E7-287F-4966-9FF8-C91B55B21E23}" srcOrd="0" destOrd="0" presId="urn:microsoft.com/office/officeart/2005/8/layout/process4"/>
    <dgm:cxn modelId="{D4091668-868E-422E-81F3-6F85BEB0E34A}" type="presOf" srcId="{707A3CA4-998B-43D7-9C90-915AC6A55F41}" destId="{9A192825-7B3B-481A-9CD0-17B6F8929223}" srcOrd="1" destOrd="0" presId="urn:microsoft.com/office/officeart/2005/8/layout/process4"/>
    <dgm:cxn modelId="{AB07577D-75A6-48C0-80A9-0DB078760852}" srcId="{707A3CA4-998B-43D7-9C90-915AC6A55F41}" destId="{6696AD1F-5F04-40BE-90D7-0EDB7F33009D}" srcOrd="0" destOrd="0" parTransId="{845BC8FA-0D4A-4BFE-963C-6C1D0AECD7F5}" sibTransId="{5F9E5A58-8F22-4F6D-A9F7-CE40C6F91E8D}"/>
    <dgm:cxn modelId="{5DE66764-526E-4B73-B422-12596F0EC91F}" type="presOf" srcId="{460050AD-20B9-48B6-9082-6ECB4406BAE8}" destId="{55EADC3A-689D-437A-B55A-14D2ABF8D73B}" srcOrd="0" destOrd="0" presId="urn:microsoft.com/office/officeart/2005/8/layout/process4"/>
    <dgm:cxn modelId="{3AA63A8C-9A6B-46E6-B638-B381651C2DFC}" type="presOf" srcId="{8A43FD4C-5ACC-48C1-838B-0FB038D2E953}" destId="{8FB48690-294D-4599-9E34-9EA5DB870F16}" srcOrd="0" destOrd="0" presId="urn:microsoft.com/office/officeart/2005/8/layout/process4"/>
    <dgm:cxn modelId="{27A96825-DDCB-4BA1-92E7-F844B867C1B9}" srcId="{4271BE87-0BE9-484E-A7BF-2BB64FE8ABB8}" destId="{707A3CA4-998B-43D7-9C90-915AC6A55F41}" srcOrd="1" destOrd="0" parTransId="{435FA924-1CB3-422B-85E3-013C24DDE9E2}" sibTransId="{6D61FF28-BAAE-4EEF-91CD-A5B1B4F460E9}"/>
    <dgm:cxn modelId="{B24DEEC2-2E8F-4F87-8C4F-1A6AD4A6BDFC}" type="presOf" srcId="{AB7D81EC-1898-4D31-83DE-2F5502032B05}" destId="{24EA7E2A-A001-4E60-B600-49B407F6E246}" srcOrd="0" destOrd="0" presId="urn:microsoft.com/office/officeart/2005/8/layout/process4"/>
    <dgm:cxn modelId="{58F53BFE-8554-4446-8ADD-CAAB82CFDAF7}" type="presOf" srcId="{AAA92850-148C-47F7-9383-ACACD53B19A3}" destId="{97601CEB-007B-46F0-AF6B-6AF4FAE39FD7}" srcOrd="0" destOrd="0" presId="urn:microsoft.com/office/officeart/2005/8/layout/process4"/>
    <dgm:cxn modelId="{BD3C04A2-00F4-43E4-B99B-E1B9FB938A12}" type="presOf" srcId="{38A08908-3ACE-4D88-B521-D451EE341CF8}" destId="{44DA5136-B944-4E38-9C42-705E44A788D1}" srcOrd="0" destOrd="0" presId="urn:microsoft.com/office/officeart/2005/8/layout/process4"/>
    <dgm:cxn modelId="{9468E193-9E28-48DF-9E79-9378F315DDE4}" srcId="{707A3CA4-998B-43D7-9C90-915AC6A55F41}" destId="{38A08908-3ACE-4D88-B521-D451EE341CF8}" srcOrd="1" destOrd="0" parTransId="{B1026560-1573-4E4B-B958-D1B79353523E}" sibTransId="{C6145E96-9800-4898-B9D3-75FAD73C5518}"/>
    <dgm:cxn modelId="{A14B863D-92EF-4F98-9B68-1CD650EF37BC}" srcId="{4271BE87-0BE9-484E-A7BF-2BB64FE8ABB8}" destId="{AAA92850-148C-47F7-9383-ACACD53B19A3}" srcOrd="0" destOrd="0" parTransId="{48AEBB82-DC8C-424D-821B-660084CF7C85}" sibTransId="{88107075-69E5-4B46-94C5-089AB30C0B78}"/>
    <dgm:cxn modelId="{6ADF6EDC-26F9-4B71-8137-5C2D5E9BFC1A}" srcId="{AAA92850-148C-47F7-9383-ACACD53B19A3}" destId="{8A43FD4C-5ACC-48C1-838B-0FB038D2E953}" srcOrd="0" destOrd="0" parTransId="{520B8821-793A-480A-ADA6-09B6327724AC}" sibTransId="{6D3F45C0-0E35-40B0-8005-B283CDA7903C}"/>
    <dgm:cxn modelId="{D630B873-CB3C-497F-90BC-4FD859506BE0}" type="presOf" srcId="{460050AD-20B9-48B6-9082-6ECB4406BAE8}" destId="{58747888-31DE-4126-8C32-A95B550DE7CE}" srcOrd="1" destOrd="0" presId="urn:microsoft.com/office/officeart/2005/8/layout/process4"/>
    <dgm:cxn modelId="{5352371B-2B00-4155-B643-FBEF5BB396D3}" type="presOf" srcId="{4271BE87-0BE9-484E-A7BF-2BB64FE8ABB8}" destId="{F8CFB5F0-8615-4B5B-97E2-CF93B4680398}" srcOrd="0" destOrd="0" presId="urn:microsoft.com/office/officeart/2005/8/layout/process4"/>
    <dgm:cxn modelId="{DAF8E405-8CCA-41EA-84BB-3BA4C3D9C5F2}" type="presParOf" srcId="{F8CFB5F0-8615-4B5B-97E2-CF93B4680398}" destId="{4D8FBF63-86DD-4BA8-94E9-426B0BCE0599}" srcOrd="0" destOrd="0" presId="urn:microsoft.com/office/officeart/2005/8/layout/process4"/>
    <dgm:cxn modelId="{F0F0BB9E-DCA9-43F7-8DE2-D767F6CA615D}" type="presParOf" srcId="{4D8FBF63-86DD-4BA8-94E9-426B0BCE0599}" destId="{55EADC3A-689D-437A-B55A-14D2ABF8D73B}" srcOrd="0" destOrd="0" presId="urn:microsoft.com/office/officeart/2005/8/layout/process4"/>
    <dgm:cxn modelId="{3249E840-067A-4FFD-80B9-A898E585E647}" type="presParOf" srcId="{4D8FBF63-86DD-4BA8-94E9-426B0BCE0599}" destId="{58747888-31DE-4126-8C32-A95B550DE7CE}" srcOrd="1" destOrd="0" presId="urn:microsoft.com/office/officeart/2005/8/layout/process4"/>
    <dgm:cxn modelId="{6493F19A-50C3-4B9B-94DE-BD1643934138}" type="presParOf" srcId="{4D8FBF63-86DD-4BA8-94E9-426B0BCE0599}" destId="{855CD78B-6600-4374-92B5-881DF98A599A}" srcOrd="2" destOrd="0" presId="urn:microsoft.com/office/officeart/2005/8/layout/process4"/>
    <dgm:cxn modelId="{822DE770-01AA-4323-9C73-BB71ED24BBC6}" type="presParOf" srcId="{855CD78B-6600-4374-92B5-881DF98A599A}" destId="{E41C6973-64F3-46F3-B286-F133E5A71868}" srcOrd="0" destOrd="0" presId="urn:microsoft.com/office/officeart/2005/8/layout/process4"/>
    <dgm:cxn modelId="{77F5C5A2-9F07-4035-ADDA-337ACA1B037F}" type="presParOf" srcId="{855CD78B-6600-4374-92B5-881DF98A599A}" destId="{24EA7E2A-A001-4E60-B600-49B407F6E246}" srcOrd="1" destOrd="0" presId="urn:microsoft.com/office/officeart/2005/8/layout/process4"/>
    <dgm:cxn modelId="{B9C96BDB-E1FD-43A1-A72D-D795AFA2D86E}" type="presParOf" srcId="{F8CFB5F0-8615-4B5B-97E2-CF93B4680398}" destId="{5748A71D-60B5-4F25-A4EA-1DEC52391D67}" srcOrd="1" destOrd="0" presId="urn:microsoft.com/office/officeart/2005/8/layout/process4"/>
    <dgm:cxn modelId="{EBD051CA-E342-4A34-827D-458CAED522C0}" type="presParOf" srcId="{F8CFB5F0-8615-4B5B-97E2-CF93B4680398}" destId="{1E461AFC-A2AF-429B-8E65-AACD6F33B81F}" srcOrd="2" destOrd="0" presId="urn:microsoft.com/office/officeart/2005/8/layout/process4"/>
    <dgm:cxn modelId="{B9092DF1-045F-45F9-B2B9-09AD43F74FBD}" type="presParOf" srcId="{1E461AFC-A2AF-429B-8E65-AACD6F33B81F}" destId="{972527F2-5A4E-424A-A36D-C852FCF67E43}" srcOrd="0" destOrd="0" presId="urn:microsoft.com/office/officeart/2005/8/layout/process4"/>
    <dgm:cxn modelId="{D05F272E-0695-4E6F-9BC6-947341FCC4DD}" type="presParOf" srcId="{1E461AFC-A2AF-429B-8E65-AACD6F33B81F}" destId="{9A192825-7B3B-481A-9CD0-17B6F8929223}" srcOrd="1" destOrd="0" presId="urn:microsoft.com/office/officeart/2005/8/layout/process4"/>
    <dgm:cxn modelId="{A3A0A0C9-A7C2-4160-8652-171444F4DBCF}" type="presParOf" srcId="{1E461AFC-A2AF-429B-8E65-AACD6F33B81F}" destId="{01A51503-2BA1-4698-87E2-0B894CFF94B2}" srcOrd="2" destOrd="0" presId="urn:microsoft.com/office/officeart/2005/8/layout/process4"/>
    <dgm:cxn modelId="{A321C5C6-D4B1-4F0F-8AD3-E870BCD96E7A}" type="presParOf" srcId="{01A51503-2BA1-4698-87E2-0B894CFF94B2}" destId="{8949514C-12B0-48C9-90EF-CF8AA441C940}" srcOrd="0" destOrd="0" presId="urn:microsoft.com/office/officeart/2005/8/layout/process4"/>
    <dgm:cxn modelId="{C22A7E3F-FC98-4931-A588-01E0874FAED2}" type="presParOf" srcId="{01A51503-2BA1-4698-87E2-0B894CFF94B2}" destId="{44DA5136-B944-4E38-9C42-705E44A788D1}" srcOrd="1" destOrd="0" presId="urn:microsoft.com/office/officeart/2005/8/layout/process4"/>
    <dgm:cxn modelId="{235CEC31-5F71-448A-8ECC-C1079C8A6173}" type="presParOf" srcId="{F8CFB5F0-8615-4B5B-97E2-CF93B4680398}" destId="{00CAD392-DECB-4638-9000-AF17FC3ED79D}" srcOrd="3" destOrd="0" presId="urn:microsoft.com/office/officeart/2005/8/layout/process4"/>
    <dgm:cxn modelId="{7E1978DC-67A9-4A7D-BC9A-336089217E15}" type="presParOf" srcId="{F8CFB5F0-8615-4B5B-97E2-CF93B4680398}" destId="{E5CDBB19-F835-4C1A-9EF8-E2F974B4FFB9}" srcOrd="4" destOrd="0" presId="urn:microsoft.com/office/officeart/2005/8/layout/process4"/>
    <dgm:cxn modelId="{A196BD1F-6664-4AA2-A175-66EDBF503F2B}" type="presParOf" srcId="{E5CDBB19-F835-4C1A-9EF8-E2F974B4FFB9}" destId="{97601CEB-007B-46F0-AF6B-6AF4FAE39FD7}" srcOrd="0" destOrd="0" presId="urn:microsoft.com/office/officeart/2005/8/layout/process4"/>
    <dgm:cxn modelId="{993C04F8-3CC6-4E4C-997A-FEEC2AE5606D}" type="presParOf" srcId="{E5CDBB19-F835-4C1A-9EF8-E2F974B4FFB9}" destId="{76A81BC8-99D6-46BD-90C7-7981A2688F7A}" srcOrd="1" destOrd="0" presId="urn:microsoft.com/office/officeart/2005/8/layout/process4"/>
    <dgm:cxn modelId="{DA8ACBAD-8D3D-4B91-B0A5-46728E30DF75}" type="presParOf" srcId="{E5CDBB19-F835-4C1A-9EF8-E2F974B4FFB9}" destId="{241B247F-A571-4846-A2FD-1FD5318A90BB}" srcOrd="2" destOrd="0" presId="urn:microsoft.com/office/officeart/2005/8/layout/process4"/>
    <dgm:cxn modelId="{D39F03B5-D8F3-4EFB-9E6E-1F98CB0008BF}" type="presParOf" srcId="{241B247F-A571-4846-A2FD-1FD5318A90BB}" destId="{8FB48690-294D-4599-9E34-9EA5DB870F16}" srcOrd="0" destOrd="0" presId="urn:microsoft.com/office/officeart/2005/8/layout/process4"/>
    <dgm:cxn modelId="{87D45A72-F9FF-4CDB-83F1-3BECB4AFFE0D}" type="presParOf" srcId="{241B247F-A571-4846-A2FD-1FD5318A90BB}" destId="{839082E7-287F-4966-9FF8-C91B55B21E23}"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47888-31DE-4126-8C32-A95B550DE7CE}">
      <dsp:nvSpPr>
        <dsp:cNvPr id="0" name=""/>
        <dsp:cNvSpPr/>
      </dsp:nvSpPr>
      <dsp:spPr>
        <a:xfrm>
          <a:off x="0" y="3406931"/>
          <a:ext cx="8229600" cy="111823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fa-IR" sz="2100" kern="1200" dirty="0" smtClean="0"/>
            <a:t>آماده سازي نهايي</a:t>
          </a:r>
          <a:endParaRPr lang="en-GB" sz="2100" kern="1200" dirty="0"/>
        </a:p>
      </dsp:txBody>
      <dsp:txXfrm>
        <a:off x="0" y="3406931"/>
        <a:ext cx="8229600" cy="603844"/>
      </dsp:txXfrm>
    </dsp:sp>
    <dsp:sp modelId="{E41C6973-64F3-46F3-B286-F133E5A71868}">
      <dsp:nvSpPr>
        <dsp:cNvPr id="0" name=""/>
        <dsp:cNvSpPr/>
      </dsp:nvSpPr>
      <dsp:spPr>
        <a:xfrm>
          <a:off x="1004" y="3988412"/>
          <a:ext cx="391790" cy="51438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896" tIns="10160" rIns="56896" bIns="10160" numCol="1" spcCol="1270" anchor="ctr" anchorCtr="0">
          <a:noAutofit/>
        </a:bodyPr>
        <a:lstStyle/>
        <a:p>
          <a:pPr lvl="0" algn="ctr" defTabSz="355600">
            <a:lnSpc>
              <a:spcPct val="90000"/>
            </a:lnSpc>
            <a:spcBef>
              <a:spcPct val="0"/>
            </a:spcBef>
            <a:spcAft>
              <a:spcPct val="35000"/>
            </a:spcAft>
          </a:pPr>
          <a:endParaRPr lang="en-GB" sz="800" kern="1200"/>
        </a:p>
      </dsp:txBody>
      <dsp:txXfrm>
        <a:off x="1004" y="3988412"/>
        <a:ext cx="391790" cy="514386"/>
      </dsp:txXfrm>
    </dsp:sp>
    <dsp:sp modelId="{24EA7E2A-A001-4E60-B600-49B407F6E246}">
      <dsp:nvSpPr>
        <dsp:cNvPr id="0" name=""/>
        <dsp:cNvSpPr/>
      </dsp:nvSpPr>
      <dsp:spPr>
        <a:xfrm>
          <a:off x="392794" y="3988412"/>
          <a:ext cx="7835800" cy="51438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0472" tIns="39370" rIns="220472" bIns="39370" numCol="1" spcCol="1270" anchor="ctr" anchorCtr="0">
          <a:noAutofit/>
        </a:bodyPr>
        <a:lstStyle/>
        <a:p>
          <a:pPr lvl="0" algn="ctr" defTabSz="1377950">
            <a:lnSpc>
              <a:spcPct val="90000"/>
            </a:lnSpc>
            <a:spcBef>
              <a:spcPct val="0"/>
            </a:spcBef>
            <a:spcAft>
              <a:spcPct val="35000"/>
            </a:spcAft>
          </a:pPr>
          <a:r>
            <a:rPr lang="fa-IR" sz="3100" kern="1200" dirty="0" smtClean="0"/>
            <a:t>رستوران و منزل</a:t>
          </a:r>
          <a:endParaRPr lang="en-GB" sz="3100" kern="1200" dirty="0"/>
        </a:p>
      </dsp:txBody>
      <dsp:txXfrm>
        <a:off x="392794" y="3988412"/>
        <a:ext cx="7835800" cy="514386"/>
      </dsp:txXfrm>
    </dsp:sp>
    <dsp:sp modelId="{9A192825-7B3B-481A-9CD0-17B6F8929223}">
      <dsp:nvSpPr>
        <dsp:cNvPr id="0" name=""/>
        <dsp:cNvSpPr/>
      </dsp:nvSpPr>
      <dsp:spPr>
        <a:xfrm rot="10800000">
          <a:off x="0" y="1703865"/>
          <a:ext cx="8229600" cy="1719839"/>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fa-IR" sz="2100" kern="1200" dirty="0" smtClean="0"/>
            <a:t>آماده سازي يا </a:t>
          </a:r>
          <a:r>
            <a:rPr lang="en-US" sz="2100" kern="1200" dirty="0" smtClean="0"/>
            <a:t> processing </a:t>
          </a:r>
          <a:endParaRPr lang="en-GB" sz="2100" kern="1200" dirty="0"/>
        </a:p>
      </dsp:txBody>
      <dsp:txXfrm rot="-10800000">
        <a:off x="0" y="1703865"/>
        <a:ext cx="8229600" cy="603663"/>
      </dsp:txXfrm>
    </dsp:sp>
    <dsp:sp modelId="{8949514C-12B0-48C9-90EF-CF8AA441C940}">
      <dsp:nvSpPr>
        <dsp:cNvPr id="0" name=""/>
        <dsp:cNvSpPr/>
      </dsp:nvSpPr>
      <dsp:spPr>
        <a:xfrm>
          <a:off x="1004" y="2307529"/>
          <a:ext cx="391790" cy="51423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896" tIns="10160" rIns="56896" bIns="10160" numCol="1" spcCol="1270" anchor="ctr" anchorCtr="0">
          <a:noAutofit/>
        </a:bodyPr>
        <a:lstStyle/>
        <a:p>
          <a:pPr lvl="0" algn="ctr" defTabSz="355600">
            <a:lnSpc>
              <a:spcPct val="90000"/>
            </a:lnSpc>
            <a:spcBef>
              <a:spcPct val="0"/>
            </a:spcBef>
            <a:spcAft>
              <a:spcPct val="35000"/>
            </a:spcAft>
          </a:pPr>
          <a:endParaRPr lang="en-GB" sz="800" kern="1200"/>
        </a:p>
      </dsp:txBody>
      <dsp:txXfrm>
        <a:off x="1004" y="2307529"/>
        <a:ext cx="391790" cy="514231"/>
      </dsp:txXfrm>
    </dsp:sp>
    <dsp:sp modelId="{44DA5136-B944-4E38-9C42-705E44A788D1}">
      <dsp:nvSpPr>
        <dsp:cNvPr id="0" name=""/>
        <dsp:cNvSpPr/>
      </dsp:nvSpPr>
      <dsp:spPr>
        <a:xfrm>
          <a:off x="392794" y="2307529"/>
          <a:ext cx="7835800" cy="51423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0472" tIns="39370" rIns="220472" bIns="39370" numCol="1" spcCol="1270" anchor="ctr" anchorCtr="0">
          <a:noAutofit/>
        </a:bodyPr>
        <a:lstStyle/>
        <a:p>
          <a:pPr lvl="0" algn="ctr" defTabSz="1377950">
            <a:lnSpc>
              <a:spcPct val="90000"/>
            </a:lnSpc>
            <a:spcBef>
              <a:spcPct val="0"/>
            </a:spcBef>
            <a:spcAft>
              <a:spcPct val="35000"/>
            </a:spcAft>
          </a:pPr>
          <a:r>
            <a:rPr lang="fa-IR" sz="3100" kern="1200" dirty="0" smtClean="0"/>
            <a:t>کشتارگاه و کارخانه مواد غذايي</a:t>
          </a:r>
          <a:endParaRPr lang="en-GB" sz="3100" kern="1200" dirty="0"/>
        </a:p>
      </dsp:txBody>
      <dsp:txXfrm>
        <a:off x="392794" y="2307529"/>
        <a:ext cx="7835800" cy="514231"/>
      </dsp:txXfrm>
    </dsp:sp>
    <dsp:sp modelId="{76A81BC8-99D6-46BD-90C7-7981A2688F7A}">
      <dsp:nvSpPr>
        <dsp:cNvPr id="0" name=""/>
        <dsp:cNvSpPr/>
      </dsp:nvSpPr>
      <dsp:spPr>
        <a:xfrm rot="10800000">
          <a:off x="0" y="799"/>
          <a:ext cx="8229600" cy="1719839"/>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fa-IR" sz="2100" kern="1200" dirty="0" smtClean="0"/>
            <a:t>محل توليد غذا</a:t>
          </a:r>
          <a:endParaRPr lang="en-GB" sz="2100" kern="1200" dirty="0"/>
        </a:p>
      </dsp:txBody>
      <dsp:txXfrm rot="-10800000">
        <a:off x="0" y="799"/>
        <a:ext cx="8229600" cy="603663"/>
      </dsp:txXfrm>
    </dsp:sp>
    <dsp:sp modelId="{8FB48690-294D-4599-9E34-9EA5DB870F16}">
      <dsp:nvSpPr>
        <dsp:cNvPr id="0" name=""/>
        <dsp:cNvSpPr/>
      </dsp:nvSpPr>
      <dsp:spPr>
        <a:xfrm>
          <a:off x="42836" y="471478"/>
          <a:ext cx="7835800" cy="51423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0472" tIns="39370" rIns="220472" bIns="39370" numCol="1" spcCol="1270" anchor="ctr" anchorCtr="0">
          <a:noAutofit/>
        </a:bodyPr>
        <a:lstStyle/>
        <a:p>
          <a:pPr lvl="0" algn="ctr" defTabSz="1377950">
            <a:lnSpc>
              <a:spcPct val="90000"/>
            </a:lnSpc>
            <a:spcBef>
              <a:spcPct val="0"/>
            </a:spcBef>
            <a:spcAft>
              <a:spcPct val="35000"/>
            </a:spcAft>
          </a:pPr>
          <a:r>
            <a:rPr lang="fa-IR" sz="3100" kern="1200" dirty="0" smtClean="0"/>
            <a:t>مزرعه، استخر ماهي</a:t>
          </a:r>
          <a:endParaRPr lang="en-GB" sz="3100" kern="1200" dirty="0"/>
        </a:p>
      </dsp:txBody>
      <dsp:txXfrm>
        <a:off x="42836" y="471478"/>
        <a:ext cx="7835800" cy="514231"/>
      </dsp:txXfrm>
    </dsp:sp>
    <dsp:sp modelId="{839082E7-287F-4966-9FF8-C91B55B21E23}">
      <dsp:nvSpPr>
        <dsp:cNvPr id="0" name=""/>
        <dsp:cNvSpPr/>
      </dsp:nvSpPr>
      <dsp:spPr>
        <a:xfrm>
          <a:off x="7836805" y="604463"/>
          <a:ext cx="391790" cy="51423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896" tIns="10160" rIns="56896" bIns="10160" numCol="1" spcCol="1270" anchor="ctr" anchorCtr="0">
          <a:noAutofit/>
        </a:bodyPr>
        <a:lstStyle/>
        <a:p>
          <a:pPr lvl="0" algn="ctr" defTabSz="355600">
            <a:lnSpc>
              <a:spcPct val="90000"/>
            </a:lnSpc>
            <a:spcBef>
              <a:spcPct val="0"/>
            </a:spcBef>
            <a:spcAft>
              <a:spcPct val="35000"/>
            </a:spcAft>
          </a:pPr>
          <a:endParaRPr lang="en-GB" sz="800" kern="1200"/>
        </a:p>
      </dsp:txBody>
      <dsp:txXfrm>
        <a:off x="7836805" y="604463"/>
        <a:ext cx="391790" cy="51423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smtClean="0">
                <a:latin typeface="+mn-lt"/>
                <a:cs typeface="+mn-cs"/>
              </a:defRPr>
            </a:lvl1pPr>
          </a:lstStyle>
          <a:p>
            <a:pPr>
              <a:defRPr/>
            </a:pP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3B25AEC-6D75-44EA-907E-868E8E82F44C}" type="datetimeFigureOut">
              <a:rPr lang="en-US"/>
              <a:pPr>
                <a:defRPr/>
              </a:pPr>
              <a:t>5/30/2020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smtClean="0">
                <a:latin typeface="+mn-lt"/>
                <a:cs typeface="+mn-cs"/>
              </a:defRPr>
            </a:lvl1pPr>
          </a:lstStyle>
          <a:p>
            <a:pPr>
              <a:defRPr/>
            </a:pPr>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FC3A256-66D9-46A5-9180-4C91FBB568AC}" type="slidenum">
              <a:rPr lang="en-GB"/>
              <a:pPr>
                <a:defRPr/>
              </a:pPr>
              <a:t>‹#›</a:t>
            </a:fld>
            <a:endParaRPr lang="en-GB"/>
          </a:p>
        </p:txBody>
      </p:sp>
    </p:spTree>
    <p:extLst>
      <p:ext uri="{BB962C8B-B14F-4D97-AF65-F5344CB8AC3E}">
        <p14:creationId xmlns:p14="http://schemas.microsoft.com/office/powerpoint/2010/main" val="38779724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A47429-F489-41C0-BB6D-7710232CA277}" type="datetimeFigureOut">
              <a:rPr lang="en-GB" smtClean="0"/>
              <a:pPr/>
              <a:t>30/05/2020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A55CFC-5BB8-47A8-8CC6-A57D5DA54EF5}" type="slidenum">
              <a:rPr lang="en-GB" smtClean="0"/>
              <a:pPr/>
              <a:t>‹#›</a:t>
            </a:fld>
            <a:endParaRPr lang="en-GB"/>
          </a:p>
        </p:txBody>
      </p:sp>
    </p:spTree>
    <p:extLst>
      <p:ext uri="{BB962C8B-B14F-4D97-AF65-F5344CB8AC3E}">
        <p14:creationId xmlns:p14="http://schemas.microsoft.com/office/powerpoint/2010/main" val="1408607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5CC805-7082-43E3-957A-DE0530A81825}" type="slidenum">
              <a:rPr lang="en-US"/>
              <a:pPr/>
              <a:t>35</a:t>
            </a:fld>
            <a:endParaRPr lang="en-US"/>
          </a:p>
        </p:txBody>
      </p:sp>
      <p:sp>
        <p:nvSpPr>
          <p:cNvPr id="231426" name="Rectangle 2"/>
          <p:cNvSpPr>
            <a:spLocks noGrp="1" noRot="1" noChangeAspect="1" noChangeArrowheads="1" noTextEdit="1"/>
          </p:cNvSpPr>
          <p:nvPr>
            <p:ph type="sldImg"/>
          </p:nvPr>
        </p:nvSpPr>
        <p:spPr>
          <a:ln/>
        </p:spPr>
      </p:sp>
      <p:sp>
        <p:nvSpPr>
          <p:cNvPr id="231427" name="Rectangle 3"/>
          <p:cNvSpPr>
            <a:spLocks noGrp="1" noChangeArrowheads="1"/>
          </p:cNvSpPr>
          <p:nvPr>
            <p:ph type="body" idx="1"/>
          </p:nvPr>
        </p:nvSpPr>
        <p:spPr/>
        <p:txBody>
          <a:bodyPr/>
          <a:lstStyle/>
          <a:p>
            <a:r>
              <a:rPr lang="en-US">
                <a:cs typeface="Times New Roman" pitchFamily="18" charset="0"/>
              </a:rPr>
              <a:t>	(1) </a:t>
            </a:r>
            <a:r>
              <a:rPr lang="en-US" b="1">
                <a:cs typeface="Times New Roman" pitchFamily="18" charset="0"/>
              </a:rPr>
              <a:t>Clean</a:t>
            </a:r>
            <a:r>
              <a:rPr lang="en-US">
                <a:cs typeface="Times New Roman" pitchFamily="18" charset="0"/>
              </a:rPr>
              <a:t>.  Free of visible soil.</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(2) </a:t>
            </a:r>
            <a:r>
              <a:rPr lang="en-US" b="1">
                <a:cs typeface="Times New Roman" pitchFamily="18" charset="0"/>
              </a:rPr>
              <a:t>Sanitize</a:t>
            </a:r>
            <a:r>
              <a:rPr lang="en-US">
                <a:cs typeface="Times New Roman" pitchFamily="18" charset="0"/>
              </a:rPr>
              <a:t>.  To reduce the number of microorganisms to a safe level either through heat or chemicals.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(3) </a:t>
            </a:r>
            <a:r>
              <a:rPr lang="en-US" b="1">
                <a:cs typeface="Times New Roman" pitchFamily="18" charset="0"/>
              </a:rPr>
              <a:t>Sterilize</a:t>
            </a:r>
            <a:r>
              <a:rPr lang="en-US">
                <a:cs typeface="Times New Roman" pitchFamily="18" charset="0"/>
              </a:rPr>
              <a:t>.  To make free of microorganisms.  In food service we do not sterilize food contact surfaces.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(4) </a:t>
            </a:r>
            <a:r>
              <a:rPr lang="en-US" b="1">
                <a:cs typeface="Times New Roman" pitchFamily="18" charset="0"/>
              </a:rPr>
              <a:t>Contamination</a:t>
            </a:r>
            <a:r>
              <a:rPr lang="en-US">
                <a:cs typeface="Times New Roman" pitchFamily="18" charset="0"/>
              </a:rPr>
              <a:t>.  The presence of harmful substance in food.</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(5) </a:t>
            </a:r>
            <a:r>
              <a:rPr lang="en-US" b="1">
                <a:cs typeface="Times New Roman" pitchFamily="18" charset="0"/>
              </a:rPr>
              <a:t>Cross-contamination</a:t>
            </a:r>
            <a:r>
              <a:rPr lang="en-US">
                <a:cs typeface="Times New Roman" pitchFamily="18" charset="0"/>
              </a:rPr>
              <a:t>.  The transfer of a harmful substance from one food to another by direct or indirect contact.  (This is a common mistake in army dining facilities from poor work habits.)  Direct cross-contamination involves the transfer of a harmful agent from raw foods to cooked or ready-to-eat foods.  An example of direct contact:  blood from thawing ground beef dripping onto fresh produce stored on a shelf below the beef in the walk-in refrigerator.  If the fresh produce is not disinfected (sanitized) prior to use on the salad bar, pathogens from the blood (i.e., E. coli) may be present on the product, resulting in a foodborne illness.  Indirect cross-contamination involves the transfer of a harmful agent to foods by hands, utensils, or equipment.  An example of indirect contact:  raw chicken prepared with a knife and cutting board may have pathogens, such as </a:t>
            </a:r>
            <a:r>
              <a:rPr lang="en-US" i="1">
                <a:cs typeface="Times New Roman" pitchFamily="18" charset="0"/>
              </a:rPr>
              <a:t>Salmonella</a:t>
            </a:r>
            <a:r>
              <a:rPr lang="en-US">
                <a:cs typeface="Times New Roman" pitchFamily="18" charset="0"/>
              </a:rPr>
              <a:t> or </a:t>
            </a:r>
            <a:r>
              <a:rPr lang="en-US" i="1">
                <a:cs typeface="Times New Roman" pitchFamily="18" charset="0"/>
              </a:rPr>
              <a:t>Campylobacter</a:t>
            </a:r>
            <a:r>
              <a:rPr lang="en-US">
                <a:cs typeface="Times New Roman" pitchFamily="18" charset="0"/>
              </a:rPr>
              <a:t>, already present on the product.  These pathogens are transferred to the knife and cutting board during preparation.  If the knife and cutting board are not cleaned and sanitized after use, pathogens may be transferred onto other products (i.e., fresh produce for salad bar), resulting in a foodborne illness.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(6) </a:t>
            </a:r>
            <a:r>
              <a:rPr lang="en-US" b="1">
                <a:cs typeface="Times New Roman" pitchFamily="18" charset="0"/>
              </a:rPr>
              <a:t>Spoilage</a:t>
            </a:r>
            <a:r>
              <a:rPr lang="en-US">
                <a:cs typeface="Times New Roman" pitchFamily="18" charset="0"/>
              </a:rPr>
              <a:t>.  Damage to the edible quality of a food.  Meat that is unsafe to eat will not always smell or taste spoiled.</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(7) </a:t>
            </a:r>
            <a:r>
              <a:rPr lang="en-US" b="1">
                <a:cs typeface="Times New Roman" pitchFamily="18" charset="0"/>
              </a:rPr>
              <a:t>Potentially Hazardous Foods (PHF’s)</a:t>
            </a:r>
            <a:r>
              <a:rPr lang="en-US">
                <a:cs typeface="Times New Roman" pitchFamily="18" charset="0"/>
              </a:rPr>
              <a:t>.  Foods that allow the rapid growth of bacteria.  There are several physical and environmental characteristics that will make a food potentially hazardous.  We will discuss these characteristics later in this lesson.</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fr-FR">
                <a:cs typeface="Times New Roman" pitchFamily="18" charset="0"/>
              </a:rPr>
              <a:t>(8) </a:t>
            </a:r>
            <a:r>
              <a:rPr lang="fr-FR" b="1">
                <a:cs typeface="Times New Roman" pitchFamily="18" charset="0"/>
              </a:rPr>
              <a:t>Temperature Danger Zone</a:t>
            </a:r>
            <a:r>
              <a:rPr lang="fr-FR">
                <a:cs typeface="Times New Roman" pitchFamily="18" charset="0"/>
              </a:rPr>
              <a:t>.  </a:t>
            </a:r>
            <a:r>
              <a:rPr lang="en-US">
                <a:cs typeface="Times New Roman" pitchFamily="18" charset="0"/>
              </a:rPr>
              <a:t>Temperature range where bacteria can grow and reproduce rapidly (between 40 and 140 degrees F, or between 5 and 60 degrees C.)  Potentially hazardous foods should be kept at temperatures below 40 </a:t>
            </a:r>
            <a:r>
              <a:rPr lang="en-US" baseline="30000">
                <a:cs typeface="Times New Roman" pitchFamily="18" charset="0"/>
              </a:rPr>
              <a:t>o</a:t>
            </a:r>
            <a:r>
              <a:rPr lang="en-US">
                <a:cs typeface="Times New Roman" pitchFamily="18" charset="0"/>
              </a:rPr>
              <a:t>F or above 140 </a:t>
            </a:r>
            <a:r>
              <a:rPr lang="en-US" baseline="30000">
                <a:cs typeface="Times New Roman" pitchFamily="18" charset="0"/>
              </a:rPr>
              <a:t>o</a:t>
            </a:r>
            <a:r>
              <a:rPr lang="en-US">
                <a:cs typeface="Times New Roman" pitchFamily="18" charset="0"/>
              </a:rPr>
              <a:t>F.</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(9) </a:t>
            </a:r>
            <a:r>
              <a:rPr lang="en-US" b="1">
                <a:cs typeface="Times New Roman" pitchFamily="18" charset="0"/>
              </a:rPr>
              <a:t>Foodborne Illness</a:t>
            </a:r>
            <a:r>
              <a:rPr lang="en-US">
                <a:cs typeface="Times New Roman" pitchFamily="18" charset="0"/>
              </a:rPr>
              <a:t>.  Illness transmitted to humans due to the ingestion of food that contains harmful pathogens or their byproducts (toxins).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(10) </a:t>
            </a:r>
            <a:r>
              <a:rPr lang="en-US" b="1">
                <a:cs typeface="Times New Roman" pitchFamily="18" charset="0"/>
              </a:rPr>
              <a:t>Foodborne Illness Outbreaks (FBIOs)</a:t>
            </a:r>
            <a:r>
              <a:rPr lang="en-US">
                <a:cs typeface="Times New Roman" pitchFamily="18" charset="0"/>
              </a:rPr>
              <a:t>.   Generally, we think of a foodborne illness outbreak as involving 20, 50, or even hundreds of individuals.  In reality, an outbreak is defined as the laboratory confirmed incidence of clinical illness involving two or more people that ate a common food. </a:t>
            </a:r>
            <a:endParaRPr lang="en-US">
              <a:latin typeface="Arial Unicode MS" pitchFamily="50" charset="-128"/>
              <a:ea typeface="Arial Unicode MS" pitchFamily="50" charset="-128"/>
              <a:cs typeface="Arial Unicode MS" pitchFamily="50" charset="-128"/>
            </a:endParaRPr>
          </a:p>
          <a:p>
            <a:endParaRPr lang="en-US"/>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9036A0-4F03-4847-BD3D-AF6D13B8722A}" type="slidenum">
              <a:rPr lang="en-US"/>
              <a:pPr/>
              <a:t>40</a:t>
            </a:fld>
            <a:endParaRPr lang="en-US"/>
          </a:p>
        </p:txBody>
      </p:sp>
      <p:sp>
        <p:nvSpPr>
          <p:cNvPr id="234498" name="Rectangle 2"/>
          <p:cNvSpPr>
            <a:spLocks noGrp="1" noRot="1" noChangeAspect="1" noChangeArrowheads="1" noTextEdit="1"/>
          </p:cNvSpPr>
          <p:nvPr>
            <p:ph type="sldImg"/>
          </p:nvPr>
        </p:nvSpPr>
        <p:spPr>
          <a:ln/>
        </p:spPr>
      </p:sp>
      <p:sp>
        <p:nvSpPr>
          <p:cNvPr id="234499" name="Rectangle 3"/>
          <p:cNvSpPr>
            <a:spLocks noGrp="1" noChangeArrowheads="1"/>
          </p:cNvSpPr>
          <p:nvPr>
            <p:ph type="body" idx="1"/>
          </p:nvPr>
        </p:nvSpPr>
        <p:spPr/>
        <p:txBody>
          <a:bodyPr/>
          <a:lstStyle/>
          <a:p>
            <a:r>
              <a:rPr lang="en-US">
                <a:cs typeface="Times New Roman" pitchFamily="18" charset="0"/>
              </a:rPr>
              <a:t> The Centers for Disease Control and Prevention conducted a study to determine what causes a foodborne illness.  They found that not one but many factors were traced to food handlers.  The eight leading causes were identified as: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1)	Cross-contamination between raw and cooked and/or ready-to-eat foods.  It generally results from poor personal hygiene (worker’s hands), or from using unsanitized equipment.</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2)	Inadequate re-heating of potentially hazardous foods.  All leftovers intended to be served hot must be re-heated to 165 </a:t>
            </a:r>
            <a:r>
              <a:rPr lang="en-US" baseline="30000">
                <a:cs typeface="Times New Roman" pitchFamily="18" charset="0"/>
              </a:rPr>
              <a:t>o</a:t>
            </a:r>
            <a:r>
              <a:rPr lang="en-US">
                <a:cs typeface="Times New Roman" pitchFamily="18" charset="0"/>
              </a:rPr>
              <a:t>F within a 2-hour period.</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3)	Foods left in the temperature danger zone (TDZ) too long.  Time in the TDZ is cumulative.  After 4 hours the potentially hazardous foods must be discarded.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4)	Raw, contaminated ingredients used without further cooking.  Examples of this are sliced melons, salad vegetables, and raw eggs used in sauces and salad dressings.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5)	Foods prepared too far in advance.  This is generally coupled with holding food in the TDZ too long.</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6)	Infected food handlers and poor work habits.  Between September 1998 and May 2000, there were two confirmed foodborne illness outbreaks in Army dining facilities attributed to cross-contamination of food by infected employees; At least 200 soldiers were hospitalized.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7)	Failure to properly heat or cook food.</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8)      </a:t>
            </a:r>
            <a:r>
              <a:rPr lang="en-US">
                <a:latin typeface="Arial Unicode MS" pitchFamily="50" charset="-128"/>
                <a:ea typeface="Arial Unicode MS" pitchFamily="50" charset="-128"/>
                <a:cs typeface="Arial Unicode MS" pitchFamily="50" charset="-128"/>
              </a:rPr>
              <a:t>Failure to properly cool food is the number one cause of FBIOs in the United States.  </a:t>
            </a:r>
          </a:p>
          <a:p>
            <a:r>
              <a:rPr lang="en-US">
                <a:latin typeface="Arial Unicode MS" pitchFamily="50" charset="-128"/>
                <a:ea typeface="Arial Unicode MS" pitchFamily="50" charset="-128"/>
                <a:cs typeface="Arial Unicode MS" pitchFamily="50" charset="-128"/>
              </a:rPr>
              <a:t>9)    Poor </a:t>
            </a:r>
            <a:r>
              <a:rPr lang="en-US">
                <a:cs typeface="Times New Roman" pitchFamily="18" charset="0"/>
              </a:rPr>
              <a:t>cooling practices result in potentially hazardous foods held in the TDZ for long periods of time.</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23.  Two of the eight leading causes of foodborne illness as identified by the Centers for Disease Control are: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1.  Cross-contamination between raw and ready-to-eat foods</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2.  Inadequate re-heating of potentially hazardous foods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3.  Seafood toxins that are heat stable</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4.  Aflatoxins found in breads and grain foods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a.  1 &amp; 2 above			c.  1 &amp; 3 above</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b.  2 &amp; 3 above			d.  3 &amp; 4 above</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24.  Two of the eight leading causes of foodborne illness as identified by the Centers for Disease Control are: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1.   Foods left in the temperature danger zone (TDZ) too long</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2.      </a:t>
            </a:r>
            <a:r>
              <a:rPr lang="en-US" b="1">
                <a:latin typeface="Arial Unicode MS" pitchFamily="50" charset="-128"/>
                <a:ea typeface="Arial Unicode MS" pitchFamily="50" charset="-128"/>
                <a:cs typeface="Arial Unicode MS" pitchFamily="50" charset="-128"/>
              </a:rPr>
              <a:t>Foods  prepared immediately before consumption</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3.      </a:t>
            </a:r>
            <a:r>
              <a:rPr lang="en-US" b="1">
                <a:latin typeface="Arial Unicode MS" pitchFamily="50" charset="-128"/>
                <a:ea typeface="Arial Unicode MS" pitchFamily="50" charset="-128"/>
                <a:cs typeface="Arial Unicode MS" pitchFamily="50" charset="-128"/>
              </a:rPr>
              <a:t>Raw, contaminated ingredients used without further cooking</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4.      </a:t>
            </a:r>
            <a:r>
              <a:rPr lang="en-US" b="1">
                <a:latin typeface="Arial Unicode MS" pitchFamily="50" charset="-128"/>
                <a:ea typeface="Arial Unicode MS" pitchFamily="50" charset="-128"/>
                <a:cs typeface="Arial Unicode MS" pitchFamily="50" charset="-128"/>
              </a:rPr>
              <a:t>Aflatoxins found in breads and grain foods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a.  1 &amp; 2 above			c.  1 &amp; 3 above</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b.  2 &amp; 3 above			d.  3 &amp; 4 above</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25.  Two of the eight leading causes of foodborne illness as identified by the Centers for Disease Control are: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1.  Cooling foods in 4 hours or less to below 40 degrees Fahrenheit</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2.  Heating leftovers to 165 degrees Fahrenheit</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3.  </a:t>
            </a:r>
            <a:r>
              <a:rPr lang="en-US" b="1">
                <a:latin typeface="Arial Unicode MS" pitchFamily="50" charset="-128"/>
                <a:ea typeface="Arial Unicode MS" pitchFamily="50" charset="-128"/>
                <a:cs typeface="Arial Unicode MS" pitchFamily="50" charset="-128"/>
              </a:rPr>
              <a:t>Foods prepared too far in advance.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4.  Infected food handlers and poor work habits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a.  1 &amp; 2 above			c.  1 &amp; 3 above</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b.  2 &amp; 3 above			d.  3 &amp; 4 above</a:t>
            </a:r>
            <a:endParaRPr lang="en-US">
              <a:latin typeface="Arial Unicode MS" pitchFamily="50" charset="-128"/>
              <a:ea typeface="Arial Unicode MS" pitchFamily="50" charset="-128"/>
              <a:cs typeface="Arial Unicode MS" pitchFamily="50" charset="-128"/>
            </a:endParaRPr>
          </a:p>
          <a:p>
            <a:endParaRPr lang="en-US" b="1">
              <a:cs typeface="Times New Roman" pitchFamily="18" charset="0"/>
            </a:endParaRPr>
          </a:p>
          <a:p>
            <a:r>
              <a:rPr lang="en-US" b="1">
                <a:cs typeface="Times New Roman" pitchFamily="18" charset="0"/>
              </a:rPr>
              <a:t>26.  The number one cause of Foodborne Outbreaks in the United States is:   </a:t>
            </a:r>
            <a:endParaRPr lang="en-US">
              <a:latin typeface="Arial Unicode MS" pitchFamily="50" charset="-128"/>
              <a:ea typeface="Arial Unicode MS" pitchFamily="50" charset="-128"/>
              <a:cs typeface="Arial Unicode MS" pitchFamily="50" charset="-128"/>
            </a:endParaRPr>
          </a:p>
          <a:p>
            <a:r>
              <a:rPr lang="en-US" b="1">
                <a:cs typeface="Times New Roman" pitchFamily="18" charset="0"/>
              </a:rPr>
              <a:t>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a. failure to properly cool food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b. foods prepared too far in advance  </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c. heating of potentially hazardous foods</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d. seafood</a:t>
            </a:r>
            <a:endParaRPr lang="en-US">
              <a:latin typeface="Arial Unicode MS" pitchFamily="50" charset="-128"/>
              <a:ea typeface="Arial Unicode MS" pitchFamily="50" charset="-128"/>
              <a:cs typeface="Arial Unicode MS" pitchFamily="50" charset="-128"/>
            </a:endParaRPr>
          </a:p>
          <a:p>
            <a:r>
              <a:rPr lang="en-US">
                <a:cs typeface="Times New Roman" pitchFamily="18" charset="0"/>
              </a:rPr>
              <a:t> </a:t>
            </a:r>
            <a:endParaRPr lang="en-US">
              <a:latin typeface="Arial Unicode MS" pitchFamily="50" charset="-128"/>
              <a:ea typeface="Arial Unicode MS" pitchFamily="50" charset="-128"/>
              <a:cs typeface="Arial Unicode MS" pitchFamily="50" charset="-128"/>
            </a:endParaRPr>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TT"/>
              <a:t>Dr D. Pattron, Ph.D</a:t>
            </a:r>
          </a:p>
        </p:txBody>
      </p:sp>
      <p:sp>
        <p:nvSpPr>
          <p:cNvPr id="5" name="Rectangle 7"/>
          <p:cNvSpPr>
            <a:spLocks noGrp="1" noChangeArrowheads="1"/>
          </p:cNvSpPr>
          <p:nvPr>
            <p:ph type="sldNum" sz="quarter" idx="5"/>
          </p:nvPr>
        </p:nvSpPr>
        <p:spPr>
          <a:ln/>
        </p:spPr>
        <p:txBody>
          <a:bodyPr/>
          <a:lstStyle/>
          <a:p>
            <a:fld id="{60C81110-476F-4DFE-B443-230D795077E6}" type="slidenum">
              <a:rPr lang="en-TT"/>
              <a:pPr/>
              <a:t>53</a:t>
            </a:fld>
            <a:endParaRPr lang="en-TT"/>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TT"/>
              <a:t>Dr D. Pattron, Ph.D</a:t>
            </a:r>
          </a:p>
        </p:txBody>
      </p:sp>
      <p:sp>
        <p:nvSpPr>
          <p:cNvPr id="5" name="Rectangle 7"/>
          <p:cNvSpPr>
            <a:spLocks noGrp="1" noChangeArrowheads="1"/>
          </p:cNvSpPr>
          <p:nvPr>
            <p:ph type="sldNum" sz="quarter" idx="5"/>
          </p:nvPr>
        </p:nvSpPr>
        <p:spPr>
          <a:ln/>
        </p:spPr>
        <p:txBody>
          <a:bodyPr/>
          <a:lstStyle/>
          <a:p>
            <a:fld id="{0A44BE5F-8771-4D35-AC49-46A79CFBE508}" type="slidenum">
              <a:rPr lang="en-TT"/>
              <a:pPr/>
              <a:t>58</a:t>
            </a:fld>
            <a:endParaRPr lang="en-TT"/>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CC39FBCB-976D-4DD4-A115-286D680E90CE}" type="datetimeFigureOut">
              <a:rPr lang="en-US"/>
              <a:pPr>
                <a:defRPr/>
              </a:pPr>
              <a:t>5/30/2020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8C48CB0-DE8E-4C97-A5D9-669CACB90BBE}"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rtl="1">
              <a:defRPr>
                <a:solidFill>
                  <a:srgbClr val="FF0000"/>
                </a:solidFill>
                <a:cs typeface="B Zar" pitchFamily="2" charset="-78"/>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lgn="r" rtl="1">
              <a:defRPr>
                <a:cs typeface="B Zar" pitchFamily="2" charset="-78"/>
              </a:defRPr>
            </a:lvl1pPr>
            <a:lvl2pPr algn="r" rtl="1">
              <a:defRPr>
                <a:cs typeface="B Zar" pitchFamily="2" charset="-78"/>
              </a:defRPr>
            </a:lvl2pPr>
            <a:lvl3pPr algn="r" rtl="1">
              <a:defRPr>
                <a:cs typeface="B Zar" pitchFamily="2" charset="-78"/>
              </a:defRPr>
            </a:lvl3pPr>
            <a:lvl4pPr algn="r" rtl="1">
              <a:defRPr>
                <a:cs typeface="B Zar" pitchFamily="2" charset="-78"/>
              </a:defRPr>
            </a:lvl4pPr>
            <a:lvl5pPr algn="r" rtl="1">
              <a:defRPr>
                <a:cs typeface="B Zar" pitchFamily="2" charset="-7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lvl1pPr>
              <a:defRPr/>
            </a:lvl1pPr>
          </a:lstStyle>
          <a:p>
            <a:pPr>
              <a:defRPr/>
            </a:pPr>
            <a:fld id="{94CCF93E-A752-477C-835D-471B47FF3A66}" type="datetimeFigureOut">
              <a:rPr lang="en-US"/>
              <a:pPr>
                <a:defRPr/>
              </a:pPr>
              <a:t>5/30/2020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78CAE94-80E9-4A09-9C9C-D6342BA15865}"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9FEB933-1B9B-4A84-9954-22B88E5BEE25}" type="datetimeFigureOut">
              <a:rPr lang="en-US"/>
              <a:pPr>
                <a:defRPr/>
              </a:pPr>
              <a:t>5/30/2020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DBC50B3-9538-47F5-B3CD-90CD7B2DEA08}"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ADC57C22-B8B5-4F08-B037-D8AFEBC81AE0}" type="datetimeFigureOut">
              <a:rPr lang="en-US"/>
              <a:pPr>
                <a:defRPr/>
              </a:pPr>
              <a:t>5/30/2020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51ECCBF-85FF-4C3F-A9C8-AA46635A9E8E}"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D46EF75C-7779-4004-83F0-4117B5016595}" type="datetimeFigureOut">
              <a:rPr lang="en-US"/>
              <a:pPr>
                <a:defRPr/>
              </a:pPr>
              <a:t>5/30/2020</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7296FD7-C0EF-45FA-AFBA-1ABC85BC6FCA}"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489CFCDF-F693-4E3B-885D-71CD1AF4A071}" type="datetimeFigureOut">
              <a:rPr lang="en-US"/>
              <a:pPr>
                <a:defRPr/>
              </a:pPr>
              <a:t>5/30/2020</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9211218A-B13C-437D-A585-CC259F13BAF4}"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3CFADD4-4F0A-4136-AF4D-09CAC3356B41}" type="datetimeFigureOut">
              <a:rPr lang="en-US"/>
              <a:pPr>
                <a:defRPr/>
              </a:pPr>
              <a:t>5/30/2020</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8BE43854-583D-4F9D-83BC-B4B0F617AF53}"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B6B7114-5DA1-4FB1-9727-D33831D69F7D}" type="datetimeFigureOut">
              <a:rPr lang="en-US"/>
              <a:pPr>
                <a:defRPr/>
              </a:pPr>
              <a:t>5/30/2020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9C4D9CE-5CCE-494A-B796-C355100C3EDB}"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1F0089D-1503-4C00-9594-8C89FC19EE93}" type="datetimeFigureOut">
              <a:rPr lang="en-US"/>
              <a:pPr>
                <a:defRPr/>
              </a:pPr>
              <a:t>5/30/2020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871C2BC8-682E-4233-9080-8DE3F4E32AB2}"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B1D562C-1DC3-42B4-98E5-A1E3112A06DB}" type="datetimeFigureOut">
              <a:rPr lang="en-US"/>
              <a:pPr>
                <a:defRPr/>
              </a:pPr>
              <a:t>5/30/2020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7AE0F7F-205F-421C-AB7F-6C52754DD4D4}"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953CF98-C720-47A8-A830-8AFF3A2A716E}" type="datetimeFigureOut">
              <a:rPr lang="en-US"/>
              <a:pPr>
                <a:defRPr/>
              </a:pPr>
              <a:t>5/30/2020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FCF4C72-7E6A-46E1-A733-76910C6B5F81}"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80A9CFE-EA9A-4F44-99AE-10219A44299F}" type="datetimeFigureOut">
              <a:rPr lang="en-US"/>
              <a:pPr>
                <a:defRPr/>
              </a:pPr>
              <a:t>5/30/2020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E588627-379D-41A2-BEE5-02E314E167F1}"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rgbClr val="FFC000"/>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bg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bg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bg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bg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628172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lstStyle/>
          <a:p>
            <a:pPr rtl="1"/>
            <a:r>
              <a:rPr lang="fa-IR" sz="5400" dirty="0" smtClean="0"/>
              <a:t>مقدمه اصول بهداشت مواد غذايي</a:t>
            </a:r>
            <a:endParaRPr lang="en-GB" sz="5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endParaRPr lang="en-GB" smtClean="0"/>
          </a:p>
        </p:txBody>
      </p:sp>
      <p:sp>
        <p:nvSpPr>
          <p:cNvPr id="3075" name="Content Placeholder 2"/>
          <p:cNvSpPr>
            <a:spLocks noGrp="1"/>
          </p:cNvSpPr>
          <p:nvPr>
            <p:ph idx="1"/>
          </p:nvPr>
        </p:nvSpPr>
        <p:spPr/>
        <p:txBody>
          <a:bodyPr/>
          <a:lstStyle/>
          <a:p>
            <a:r>
              <a:rPr lang="fa-IR" smtClean="0"/>
              <a:t>بهداشت مواد غذايي يا </a:t>
            </a:r>
            <a:r>
              <a:rPr lang="en-US" smtClean="0"/>
              <a:t>food hygiene</a:t>
            </a:r>
            <a:r>
              <a:rPr lang="fa-IR" smtClean="0"/>
              <a:t>: سلامت ميکروبي غذا</a:t>
            </a:r>
          </a:p>
          <a:p>
            <a:r>
              <a:rPr lang="fa-IR" smtClean="0"/>
              <a:t>سلامت (ايمني) غذا يا </a:t>
            </a:r>
            <a:r>
              <a:rPr lang="en-US" smtClean="0"/>
              <a:t>food safety</a:t>
            </a:r>
            <a:r>
              <a:rPr lang="fa-IR" smtClean="0"/>
              <a:t>: عدم وجود مواد شيميايي يا پسمانده مضر</a:t>
            </a:r>
          </a:p>
          <a:p>
            <a:r>
              <a:rPr lang="fa-IR" smtClean="0"/>
              <a:t>البته اين به معني غذاي استريل نيست.</a:t>
            </a:r>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fa-IR" smtClean="0"/>
              <a:t>عوامل موثر در بيماريهاي ناشي از غذا</a:t>
            </a:r>
            <a:endParaRPr lang="en-GB" smtClean="0"/>
          </a:p>
        </p:txBody>
      </p:sp>
      <p:sp>
        <p:nvSpPr>
          <p:cNvPr id="4099" name="Content Placeholder 2"/>
          <p:cNvSpPr>
            <a:spLocks noGrp="1"/>
          </p:cNvSpPr>
          <p:nvPr>
            <p:ph idx="1"/>
          </p:nvPr>
        </p:nvSpPr>
        <p:spPr/>
        <p:txBody>
          <a:bodyPr/>
          <a:lstStyle/>
          <a:p>
            <a:r>
              <a:rPr lang="fa-IR" smtClean="0"/>
              <a:t>مواد اوليه اي که غذا از آنها تهيه شده است.</a:t>
            </a:r>
          </a:p>
          <a:p>
            <a:r>
              <a:rPr lang="fa-IR" smtClean="0"/>
              <a:t>نحوه نگهداري غذاي تهيه شده.</a:t>
            </a:r>
          </a:p>
          <a:p>
            <a:r>
              <a:rPr lang="fa-IR" smtClean="0"/>
              <a:t>نحوه آماده سازي يا پختن غذا</a:t>
            </a:r>
          </a:p>
          <a:p>
            <a:r>
              <a:rPr lang="fa-IR" smtClean="0"/>
              <a:t>توزيع يا انتقال غذا</a:t>
            </a:r>
            <a:endParaRPr lang="en-GB"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a-IR" smtClean="0"/>
              <a:t>بيماريهاي ناشي از غذا</a:t>
            </a:r>
            <a:endParaRPr lang="en-GB" smtClean="0"/>
          </a:p>
        </p:txBody>
      </p:sp>
      <p:sp>
        <p:nvSpPr>
          <p:cNvPr id="5123" name="Content Placeholder 2"/>
          <p:cNvSpPr>
            <a:spLocks noGrp="1"/>
          </p:cNvSpPr>
          <p:nvPr>
            <p:ph idx="1"/>
          </p:nvPr>
        </p:nvSpPr>
        <p:spPr/>
        <p:txBody>
          <a:bodyPr/>
          <a:lstStyle/>
          <a:p>
            <a:r>
              <a:rPr lang="fa-IR" smtClean="0"/>
              <a:t>علائم گوارشي فوقاني: تهوع و استفراغ</a:t>
            </a:r>
          </a:p>
          <a:p>
            <a:r>
              <a:rPr lang="fa-IR" smtClean="0"/>
              <a:t>علائم گوارشي تحتاتي: اسهال و درد شکم</a:t>
            </a:r>
          </a:p>
          <a:p>
            <a:r>
              <a:rPr lang="fa-IR" smtClean="0"/>
              <a:t>علائم عصبي مانند سرگيجه و فلج موضعي</a:t>
            </a:r>
          </a:p>
          <a:p>
            <a:r>
              <a:rPr lang="fa-IR" smtClean="0"/>
              <a:t>علائم عمومي مثل تب و لرز و خستگي</a:t>
            </a:r>
            <a:endParaRPr lang="en-GB"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fa-IR" smtClean="0"/>
              <a:t>زنجيره از مزرعه يا سفره</a:t>
            </a:r>
            <a:endParaRPr lang="en-GB" smtClean="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fa-IR" smtClean="0"/>
              <a:t>مسموميت غذايي</a:t>
            </a:r>
            <a:endParaRPr lang="en-GB" smtClean="0"/>
          </a:p>
        </p:txBody>
      </p:sp>
      <p:sp>
        <p:nvSpPr>
          <p:cNvPr id="7171" name="Content Placeholder 2"/>
          <p:cNvSpPr>
            <a:spLocks noGrp="1"/>
          </p:cNvSpPr>
          <p:nvPr>
            <p:ph idx="1"/>
          </p:nvPr>
        </p:nvSpPr>
        <p:spPr/>
        <p:txBody>
          <a:bodyPr/>
          <a:lstStyle/>
          <a:p>
            <a:r>
              <a:rPr lang="fa-IR" smtClean="0"/>
              <a:t>بيماري ناشي از مصرف ماده غذايي مضر، باکتريهاي مضر يا اندوتوکسين هاي آنها</a:t>
            </a:r>
          </a:p>
          <a:p>
            <a:r>
              <a:rPr lang="fa-IR" smtClean="0"/>
              <a:t>علائم شايع: درد شکم، تهوع و استفراغ و تب.</a:t>
            </a:r>
          </a:p>
          <a:p>
            <a:r>
              <a:rPr lang="fa-IR" smtClean="0"/>
              <a:t>مي تواند سبب معلوليت، بيماري طولاني و مرگ شود.</a:t>
            </a:r>
          </a:p>
          <a:p>
            <a:r>
              <a:rPr lang="fa-IR" smtClean="0"/>
              <a:t>اغلب توسط غذاهايي که ظاهر، مزه و بوي عادي دارند ايجاد مي شود.</a:t>
            </a:r>
            <a:endParaRPr lang="en-GB"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fa-IR" smtClean="0"/>
              <a:t>مسموميت غذايي </a:t>
            </a:r>
            <a:endParaRPr lang="en-GB" smtClean="0"/>
          </a:p>
        </p:txBody>
      </p:sp>
      <p:sp>
        <p:nvSpPr>
          <p:cNvPr id="8195" name="Content Placeholder 2"/>
          <p:cNvSpPr>
            <a:spLocks noGrp="1"/>
          </p:cNvSpPr>
          <p:nvPr>
            <p:ph idx="1"/>
          </p:nvPr>
        </p:nvSpPr>
        <p:spPr/>
        <p:txBody>
          <a:bodyPr/>
          <a:lstStyle/>
          <a:p>
            <a:r>
              <a:rPr lang="fa-IR" smtClean="0"/>
              <a:t>مي تواند در اثر آلودگي با:</a:t>
            </a:r>
          </a:p>
          <a:p>
            <a:pPr lvl="1"/>
            <a:r>
              <a:rPr lang="fa-IR" smtClean="0"/>
              <a:t>مواد شيميايي</a:t>
            </a:r>
          </a:p>
          <a:p>
            <a:pPr lvl="1"/>
            <a:r>
              <a:rPr lang="fa-IR" smtClean="0"/>
              <a:t>سموم طبيعي</a:t>
            </a:r>
          </a:p>
          <a:p>
            <a:pPr lvl="1"/>
            <a:r>
              <a:rPr lang="fa-IR" smtClean="0"/>
              <a:t>باکتريها و ويروسها</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fa-IR" dirty="0" smtClean="0"/>
              <a:t>اصول ده گانه سازمان بهداشت جهاني براي جلوگيري از مسوميتهاي غذايي</a:t>
            </a:r>
            <a:endParaRPr lang="en-GB" dirty="0" smtClean="0"/>
          </a:p>
        </p:txBody>
      </p:sp>
      <p:sp>
        <p:nvSpPr>
          <p:cNvPr id="9219" name="Content Placeholder 2"/>
          <p:cNvSpPr>
            <a:spLocks noGrp="1"/>
          </p:cNvSpPr>
          <p:nvPr>
            <p:ph idx="1"/>
          </p:nvPr>
        </p:nvSpPr>
        <p:spPr/>
        <p:txBody>
          <a:bodyPr/>
          <a:lstStyle/>
          <a:p>
            <a:r>
              <a:rPr lang="fa-IR" smtClean="0"/>
              <a:t>مواد اوليه سالم باشند.</a:t>
            </a:r>
          </a:p>
          <a:p>
            <a:r>
              <a:rPr lang="fa-IR" smtClean="0"/>
              <a:t>غذا به خوبي پخته شود.</a:t>
            </a:r>
          </a:p>
          <a:p>
            <a:r>
              <a:rPr lang="fa-IR" smtClean="0"/>
              <a:t>غذا بلافاصله بعد از پخت مصرف شود.</a:t>
            </a:r>
          </a:p>
          <a:p>
            <a:r>
              <a:rPr lang="fa-IR" smtClean="0"/>
              <a:t>غذا مانده به طور مناسب نگهداري گردد.</a:t>
            </a:r>
          </a:p>
          <a:p>
            <a:r>
              <a:rPr lang="fa-IR" smtClean="0"/>
              <a:t>در صورت مصرف غذاي مانده، به طور کامل دوباره گرم شود.</a:t>
            </a:r>
          </a:p>
          <a:p>
            <a:r>
              <a:rPr lang="fa-IR" smtClean="0"/>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fa-IR" dirty="0" smtClean="0"/>
              <a:t>اصول ده گانه سازمان بهداشت جهاني براي جلوگيري از مسوميتهاي غذايي</a:t>
            </a:r>
            <a:endParaRPr lang="en-GB" dirty="0" smtClean="0"/>
          </a:p>
        </p:txBody>
      </p:sp>
      <p:sp>
        <p:nvSpPr>
          <p:cNvPr id="10243" name="Content Placeholder 2"/>
          <p:cNvSpPr>
            <a:spLocks noGrp="1"/>
          </p:cNvSpPr>
          <p:nvPr>
            <p:ph idx="1"/>
          </p:nvPr>
        </p:nvSpPr>
        <p:spPr/>
        <p:txBody>
          <a:bodyPr/>
          <a:lstStyle/>
          <a:p>
            <a:endParaRPr lang="fa-IR" smtClean="0"/>
          </a:p>
          <a:p>
            <a:r>
              <a:rPr lang="fa-IR" smtClean="0"/>
              <a:t>بين مواد پخته شده و خام تماس فيزيکي نباشد از ورود و تکثير حشرات موزي جلوگيري شود.</a:t>
            </a:r>
          </a:p>
          <a:p>
            <a:r>
              <a:rPr lang="fa-IR" smtClean="0"/>
              <a:t>از آب سالم استفاده گردد.</a:t>
            </a:r>
            <a:endParaRPr lang="en-GB" smtClean="0"/>
          </a:p>
          <a:p>
            <a:r>
              <a:rPr lang="fa-IR" smtClean="0"/>
              <a:t>سطح محل توليد غذا تميز نگهداري شود.</a:t>
            </a:r>
          </a:p>
          <a:p>
            <a:r>
              <a:rPr lang="fa-IR" smtClean="0"/>
              <a:t>دستها شسته شود.</a:t>
            </a:r>
          </a:p>
          <a:p>
            <a:endParaRPr lang="fa-IR" smtClean="0"/>
          </a:p>
          <a:p>
            <a:pPr>
              <a:buFont typeface="Arial" charset="0"/>
              <a:buNone/>
            </a:pPr>
            <a:endParaRPr lang="en-GB"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fa-IR" smtClean="0"/>
              <a:t>عوامل خطر بيماريهاي ناشي از غذا</a:t>
            </a:r>
            <a:endParaRPr lang="en-GB" smtClean="0"/>
          </a:p>
        </p:txBody>
      </p:sp>
      <p:sp>
        <p:nvSpPr>
          <p:cNvPr id="11267" name="Content Placeholder 2"/>
          <p:cNvSpPr>
            <a:spLocks noGrp="1"/>
          </p:cNvSpPr>
          <p:nvPr>
            <p:ph idx="1"/>
          </p:nvPr>
        </p:nvSpPr>
        <p:spPr/>
        <p:txBody>
          <a:bodyPr/>
          <a:lstStyle/>
          <a:p>
            <a:r>
              <a:rPr lang="fa-IR" smtClean="0"/>
              <a:t>غذا از مواد اوليه غير ايمن درست شده باشند.</a:t>
            </a:r>
          </a:p>
          <a:p>
            <a:r>
              <a:rPr lang="fa-IR" smtClean="0"/>
              <a:t>عدم پخت کافي از نظر مدت زمان پخت.</a:t>
            </a:r>
          </a:p>
          <a:p>
            <a:r>
              <a:rPr lang="fa-IR" smtClean="0"/>
              <a:t>عدم پخت کافي از نظر حرارت مورد نظر.</a:t>
            </a:r>
          </a:p>
          <a:p>
            <a:r>
              <a:rPr lang="fa-IR" smtClean="0"/>
              <a:t>وسايل آشپزي آلوده.</a:t>
            </a:r>
          </a:p>
          <a:p>
            <a:r>
              <a:rPr lang="fa-IR" smtClean="0"/>
              <a:t>بهداشت فردي ناکافي.</a:t>
            </a:r>
            <a:endParaRPr lang="en-GB"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t>HACCP (Hazard Analysis Critical Control Point)</a:t>
            </a:r>
            <a:endParaRPr lang="en-GB" dirty="0" smtClean="0"/>
          </a:p>
        </p:txBody>
      </p:sp>
      <p:sp>
        <p:nvSpPr>
          <p:cNvPr id="12291" name="Content Placeholder 2"/>
          <p:cNvSpPr>
            <a:spLocks noGrp="1"/>
          </p:cNvSpPr>
          <p:nvPr>
            <p:ph idx="1"/>
          </p:nvPr>
        </p:nvSpPr>
        <p:spPr/>
        <p:txBody>
          <a:bodyPr/>
          <a:lstStyle/>
          <a:p>
            <a:r>
              <a:rPr lang="fa-IR" smtClean="0"/>
              <a:t>به معني: تجزيه و تحليل خط و نقاط كنترل بحراني</a:t>
            </a:r>
          </a:p>
          <a:p>
            <a:r>
              <a:rPr lang="fa-IR" smtClean="0"/>
              <a:t>به منظور مشخص کردن </a:t>
            </a:r>
            <a:r>
              <a:rPr lang="en-US" smtClean="0"/>
              <a:t>identify</a:t>
            </a:r>
            <a:r>
              <a:rPr lang="fa-IR" smtClean="0"/>
              <a:t>، ارزيابي </a:t>
            </a:r>
            <a:r>
              <a:rPr lang="en-US" smtClean="0"/>
              <a:t>evaluate</a:t>
            </a:r>
            <a:r>
              <a:rPr lang="fa-IR" smtClean="0"/>
              <a:t> و کنترل عوامل خطر سلامت غذايي است.</a:t>
            </a:r>
          </a:p>
          <a:p>
            <a:r>
              <a:rPr lang="fa-IR" smtClean="0"/>
              <a:t>اين عوامل خطر ممکن است فيزيکي، شيميايي يا بيولو‍ژيکي باشند.</a:t>
            </a:r>
          </a:p>
          <a:p>
            <a:r>
              <a:rPr lang="en-US" smtClean="0"/>
              <a:t>HACCP</a:t>
            </a:r>
            <a:r>
              <a:rPr lang="fa-IR" smtClean="0"/>
              <a:t> از عوارض ناشي از مواد غذايي ناسالم جلوگيري مي کند تا درمان واصلاح.</a:t>
            </a:r>
            <a:endParaRPr lang="en-GB"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mtClean="0"/>
              <a:t>HACCP</a:t>
            </a:r>
            <a:r>
              <a:rPr lang="fa-IR" smtClean="0"/>
              <a:t> براي موارد زير اجباري است:</a:t>
            </a:r>
            <a:endParaRPr lang="en-GB" smtClean="0"/>
          </a:p>
        </p:txBody>
      </p:sp>
      <p:sp>
        <p:nvSpPr>
          <p:cNvPr id="13315" name="Content Placeholder 2"/>
          <p:cNvSpPr>
            <a:spLocks noGrp="1"/>
          </p:cNvSpPr>
          <p:nvPr>
            <p:ph idx="1"/>
          </p:nvPr>
        </p:nvSpPr>
        <p:spPr/>
        <p:txBody>
          <a:bodyPr/>
          <a:lstStyle/>
          <a:p>
            <a:r>
              <a:rPr lang="fa-IR" smtClean="0"/>
              <a:t>بسته بندي وکيومي غذاها</a:t>
            </a:r>
          </a:p>
          <a:p>
            <a:r>
              <a:rPr lang="fa-IR" smtClean="0"/>
              <a:t>گوشت خام</a:t>
            </a:r>
          </a:p>
          <a:p>
            <a:r>
              <a:rPr lang="fa-IR" smtClean="0"/>
              <a:t>بسته بندي آب ميوهاي تازه</a:t>
            </a:r>
          </a:p>
          <a:p>
            <a:r>
              <a:rPr lang="fa-IR" smtClean="0"/>
              <a:t>استفاده از غذاهاي دريايي که تازه هستند.</a:t>
            </a:r>
          </a:p>
          <a:p>
            <a:r>
              <a:rPr lang="fa-IR" smtClean="0"/>
              <a:t>دودي کردن غذاها</a:t>
            </a:r>
            <a:endParaRPr lang="en-GB"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t>HACCP</a:t>
            </a:r>
            <a:r>
              <a:rPr lang="fa-IR" smtClean="0"/>
              <a:t> شامل موارد زير است:</a:t>
            </a:r>
            <a:endParaRPr lang="en-GB" smtClean="0"/>
          </a:p>
        </p:txBody>
      </p:sp>
      <p:sp>
        <p:nvSpPr>
          <p:cNvPr id="14339" name="Content Placeholder 2"/>
          <p:cNvSpPr>
            <a:spLocks noGrp="1"/>
          </p:cNvSpPr>
          <p:nvPr>
            <p:ph idx="1"/>
          </p:nvPr>
        </p:nvSpPr>
        <p:spPr/>
        <p:txBody>
          <a:bodyPr/>
          <a:lstStyle/>
          <a:p>
            <a:r>
              <a:rPr lang="fa-IR" smtClean="0"/>
              <a:t>تميز کردن محيط کار و دستگاهها</a:t>
            </a:r>
          </a:p>
          <a:p>
            <a:r>
              <a:rPr lang="fa-IR" smtClean="0"/>
              <a:t>دفع زباله ها</a:t>
            </a:r>
          </a:p>
          <a:p>
            <a:r>
              <a:rPr lang="fa-IR" smtClean="0"/>
              <a:t>کنترل حشرات موذي</a:t>
            </a:r>
          </a:p>
          <a:p>
            <a:r>
              <a:rPr lang="fa-IR" smtClean="0"/>
              <a:t>انتخاب وسايل مناسب با غذا</a:t>
            </a:r>
          </a:p>
          <a:p>
            <a:r>
              <a:rPr lang="fa-IR" smtClean="0"/>
              <a:t>بهداشت فردي افراد درگير</a:t>
            </a:r>
            <a:endParaRPr lang="en-GB"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fa-IR" smtClean="0"/>
              <a:t>مراحل </a:t>
            </a:r>
            <a:r>
              <a:rPr lang="en-US" smtClean="0"/>
              <a:t>HACCP</a:t>
            </a:r>
            <a:endParaRPr lang="en-GB" smtClean="0"/>
          </a:p>
        </p:txBody>
      </p:sp>
      <p:sp>
        <p:nvSpPr>
          <p:cNvPr id="3" name="Content Placeholder 2"/>
          <p:cNvSpPr>
            <a:spLocks noGrp="1"/>
          </p:cNvSpPr>
          <p:nvPr>
            <p:ph idx="1"/>
          </p:nvPr>
        </p:nvSpPr>
        <p:spPr/>
        <p:txBody>
          <a:bodyPr rtlCol="0">
            <a:normAutofit fontScale="92500" lnSpcReduction="10000"/>
          </a:bodyPr>
          <a:lstStyle/>
          <a:p>
            <a:pPr fontAlgn="auto">
              <a:spcAft>
                <a:spcPts val="0"/>
              </a:spcAft>
              <a:buFont typeface="Arial" pitchFamily="34" charset="0"/>
              <a:buChar char="•"/>
              <a:defRPr/>
            </a:pPr>
            <a:r>
              <a:rPr lang="fa-IR" dirty="0" smtClean="0"/>
              <a:t>آناليز عامل خطر</a:t>
            </a:r>
          </a:p>
          <a:p>
            <a:pPr fontAlgn="auto">
              <a:spcAft>
                <a:spcPts val="0"/>
              </a:spcAft>
              <a:buFont typeface="Arial" pitchFamily="34" charset="0"/>
              <a:buChar char="•"/>
              <a:defRPr/>
            </a:pPr>
            <a:r>
              <a:rPr lang="fa-IR" dirty="0" smtClean="0"/>
              <a:t>مشخص کردن نقطه کنترل بحراني</a:t>
            </a:r>
          </a:p>
          <a:p>
            <a:pPr fontAlgn="auto">
              <a:spcAft>
                <a:spcPts val="0"/>
              </a:spcAft>
              <a:buFont typeface="Arial" pitchFamily="34" charset="0"/>
              <a:buChar char="•"/>
              <a:defRPr/>
            </a:pPr>
            <a:r>
              <a:rPr lang="fa-IR" dirty="0" smtClean="0"/>
              <a:t>تعيين استانداردهاي کنترل بحران مثل دما</a:t>
            </a:r>
          </a:p>
          <a:p>
            <a:pPr fontAlgn="auto">
              <a:spcAft>
                <a:spcPts val="0"/>
              </a:spcAft>
              <a:buFont typeface="Arial" pitchFamily="34" charset="0"/>
              <a:buChar char="•"/>
              <a:defRPr/>
            </a:pPr>
            <a:r>
              <a:rPr lang="fa-IR" dirty="0" smtClean="0"/>
              <a:t>مشخص کردن نحوه پايش استانداردها</a:t>
            </a:r>
          </a:p>
          <a:p>
            <a:pPr fontAlgn="auto">
              <a:spcAft>
                <a:spcPts val="0"/>
              </a:spcAft>
              <a:buFont typeface="Arial" pitchFamily="34" charset="0"/>
              <a:buChar char="•"/>
              <a:defRPr/>
            </a:pPr>
            <a:r>
              <a:rPr lang="fa-IR" dirty="0" smtClean="0"/>
              <a:t>مشخص کردن راه کارهاي تصحيح عامل خطر</a:t>
            </a:r>
          </a:p>
          <a:p>
            <a:pPr fontAlgn="auto">
              <a:spcAft>
                <a:spcPts val="0"/>
              </a:spcAft>
              <a:buFont typeface="Arial" pitchFamily="34" charset="0"/>
              <a:buChar char="•"/>
              <a:defRPr/>
            </a:pPr>
            <a:r>
              <a:rPr lang="fa-IR" dirty="0" smtClean="0"/>
              <a:t>مشخص کردن درستي پروسه هاي اندازه گيري استاندارد مثل دما سنج </a:t>
            </a:r>
          </a:p>
          <a:p>
            <a:pPr fontAlgn="auto">
              <a:spcAft>
                <a:spcPts val="0"/>
              </a:spcAft>
              <a:buFont typeface="Arial" pitchFamily="34" charset="0"/>
              <a:buChar char="•"/>
              <a:defRPr/>
            </a:pPr>
            <a:r>
              <a:rPr lang="fa-IR" dirty="0" smtClean="0"/>
              <a:t>کليه آمارها و داده ها بايد ثبت شوند.</a:t>
            </a:r>
          </a:p>
          <a:p>
            <a:pPr fontAlgn="auto">
              <a:spcAft>
                <a:spcPts val="0"/>
              </a:spcAft>
              <a:buFont typeface="Arial" pitchFamily="34" charset="0"/>
              <a:buChar char="•"/>
              <a:defRPr/>
            </a:pPr>
            <a:r>
              <a:rPr lang="fa-IR" dirty="0" smtClean="0"/>
              <a:t>مديريت بحران</a:t>
            </a:r>
            <a:endParaRPr lang="en-GB"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p:txBody>
          <a:bodyPr/>
          <a:lstStyle/>
          <a:p>
            <a:r>
              <a:rPr lang="fa-IR" smtClean="0"/>
              <a:t>افزودنيهاي غذايي و گروههاي مواد غذايي</a:t>
            </a:r>
            <a:endParaRPr lang="en-GB" smtClean="0"/>
          </a:p>
        </p:txBody>
      </p:sp>
      <p:sp>
        <p:nvSpPr>
          <p:cNvPr id="4" name="Subtitle 3"/>
          <p:cNvSpPr>
            <a:spLocks noGrp="1"/>
          </p:cNvSpPr>
          <p:nvPr>
            <p:ph type="subTitle" idx="1"/>
          </p:nvPr>
        </p:nvSpPr>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rtl="1"/>
            <a:r>
              <a:rPr lang="fa-IR" smtClean="0"/>
              <a:t>نمک طعام</a:t>
            </a:r>
            <a:endParaRPr lang="en-GB" smtClean="0"/>
          </a:p>
        </p:txBody>
      </p:sp>
      <p:sp>
        <p:nvSpPr>
          <p:cNvPr id="5123" name="Content Placeholder 2"/>
          <p:cNvSpPr>
            <a:spLocks noGrp="1"/>
          </p:cNvSpPr>
          <p:nvPr>
            <p:ph idx="1"/>
          </p:nvPr>
        </p:nvSpPr>
        <p:spPr/>
        <p:txBody>
          <a:bodyPr/>
          <a:lstStyle/>
          <a:p>
            <a:pPr algn="r" rtl="1"/>
            <a:r>
              <a:rPr lang="fa-IR" smtClean="0"/>
              <a:t>غلظت 25-15% خاصيت ضد ميکروبي دارد.</a:t>
            </a:r>
          </a:p>
          <a:p>
            <a:pPr algn="r" rtl="1"/>
            <a:r>
              <a:rPr lang="fa-IR" smtClean="0"/>
              <a:t>قديمي ترين روش جلوگيري از فساد مواد غذايي.</a:t>
            </a:r>
          </a:p>
          <a:p>
            <a:pPr algn="r" rtl="1"/>
            <a:r>
              <a:rPr lang="fa-IR" smtClean="0"/>
              <a:t>در سوسيس و کالباس</a:t>
            </a:r>
            <a:endParaRPr lang="en-GB"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fa-IR" smtClean="0"/>
              <a:t>ترکيبات نيترات</a:t>
            </a:r>
            <a:endParaRPr lang="en-GB" smtClean="0"/>
          </a:p>
        </p:txBody>
      </p:sp>
      <p:sp>
        <p:nvSpPr>
          <p:cNvPr id="6147" name="Content Placeholder 2"/>
          <p:cNvSpPr>
            <a:spLocks noGrp="1"/>
          </p:cNvSpPr>
          <p:nvPr>
            <p:ph idx="1"/>
          </p:nvPr>
        </p:nvSpPr>
        <p:spPr/>
        <p:txBody>
          <a:bodyPr/>
          <a:lstStyle/>
          <a:p>
            <a:pPr algn="r" rtl="1"/>
            <a:r>
              <a:rPr lang="fa-IR" smtClean="0"/>
              <a:t>اثر ضد ميکروبي بصورت اتفاقي کشف شده است.</a:t>
            </a:r>
          </a:p>
          <a:p>
            <a:pPr algn="r" rtl="1"/>
            <a:r>
              <a:rPr lang="fa-IR" smtClean="0"/>
              <a:t>در ترشيجات و گوشتهاي قرمه و دودي استفاده مي شود.</a:t>
            </a:r>
          </a:p>
          <a:p>
            <a:pPr algn="r" rtl="1"/>
            <a:r>
              <a:rPr lang="fa-IR" smtClean="0"/>
              <a:t>سبب رنگ قرمز ترکيبات گوشتي مي شود.</a:t>
            </a:r>
          </a:p>
          <a:p>
            <a:pPr algn="r" rtl="1"/>
            <a:r>
              <a:rPr lang="fa-IR" smtClean="0"/>
              <a:t>بصورت سديم يا پتاسيم نيترات هستند.</a:t>
            </a:r>
            <a:endParaRPr lang="en-GB"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fa-IR" smtClean="0"/>
              <a:t>ترکيبات نيترات</a:t>
            </a:r>
            <a:endParaRPr lang="en-GB" smtClean="0"/>
          </a:p>
        </p:txBody>
      </p:sp>
      <p:sp>
        <p:nvSpPr>
          <p:cNvPr id="7171" name="Content Placeholder 2"/>
          <p:cNvSpPr>
            <a:spLocks noGrp="1"/>
          </p:cNvSpPr>
          <p:nvPr>
            <p:ph idx="1"/>
          </p:nvPr>
        </p:nvSpPr>
        <p:spPr/>
        <p:txBody>
          <a:bodyPr/>
          <a:lstStyle/>
          <a:p>
            <a:pPr algn="r" rtl="1"/>
            <a:r>
              <a:rPr lang="fa-IR" smtClean="0"/>
              <a:t>احتمال تشکيل نيتروزآمين که سرطانزا است بويژه در حرارتهاي بالا.</a:t>
            </a:r>
          </a:p>
          <a:p>
            <a:pPr algn="r" rtl="1"/>
            <a:r>
              <a:rPr lang="fa-IR" smtClean="0"/>
              <a:t>اضافه کردن آسکوربيک اسيد از اين جلوگيري مي کند.</a:t>
            </a:r>
          </a:p>
          <a:p>
            <a:pPr algn="r" rtl="1"/>
            <a:r>
              <a:rPr lang="fa-IR" smtClean="0"/>
              <a:t>نيتراتها بويژه از رشد باکتريهاي غير هوازي مثل کلستروديوم بوتولينوم جلوگيري مي کنند.</a:t>
            </a:r>
            <a:endParaRPr lang="en-GB"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fa-IR" smtClean="0"/>
              <a:t>دودي کردن</a:t>
            </a:r>
            <a:endParaRPr lang="en-GB" smtClean="0"/>
          </a:p>
        </p:txBody>
      </p:sp>
      <p:sp>
        <p:nvSpPr>
          <p:cNvPr id="8195" name="Content Placeholder 2"/>
          <p:cNvSpPr>
            <a:spLocks noGrp="1"/>
          </p:cNvSpPr>
          <p:nvPr>
            <p:ph idx="1"/>
          </p:nvPr>
        </p:nvSpPr>
        <p:spPr/>
        <p:txBody>
          <a:bodyPr/>
          <a:lstStyle/>
          <a:p>
            <a:pPr algn="r" rtl="1"/>
            <a:r>
              <a:rPr lang="fa-IR" smtClean="0"/>
              <a:t>روش سنتي نگهداري طولاني مدت ماهي و گوشت</a:t>
            </a:r>
          </a:p>
          <a:p>
            <a:pPr algn="r" rtl="1"/>
            <a:r>
              <a:rPr lang="fa-IR" smtClean="0"/>
              <a:t>شامل دو مرحله است: مرحله مايع و مرحله دود</a:t>
            </a:r>
          </a:p>
          <a:p>
            <a:pPr algn="r" rtl="1"/>
            <a:r>
              <a:rPr lang="fa-IR" smtClean="0"/>
              <a:t>دود آتش چوب حاوي 200 ماده مختلف است مثل: فرمالدهيد، اسيد فرميک و اسيدهاي چرب با زنجيره کوتاه و اتانول و متانول</a:t>
            </a:r>
          </a:p>
          <a:p>
            <a:pPr algn="r" rtl="1"/>
            <a:r>
              <a:rPr lang="fa-IR" smtClean="0"/>
              <a:t>احتمال سرطانزايي بنزيپرين </a:t>
            </a:r>
            <a:r>
              <a:rPr lang="en-US" smtClean="0"/>
              <a:t>benzpyrene</a:t>
            </a:r>
            <a:endParaRPr lang="fa-I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fa-IR" smtClean="0"/>
              <a:t>دي اکسيد سولفور</a:t>
            </a:r>
            <a:endParaRPr lang="en-GB" smtClean="0"/>
          </a:p>
        </p:txBody>
      </p:sp>
      <p:sp>
        <p:nvSpPr>
          <p:cNvPr id="9219" name="Content Placeholder 2"/>
          <p:cNvSpPr>
            <a:spLocks noGrp="1"/>
          </p:cNvSpPr>
          <p:nvPr>
            <p:ph idx="1"/>
          </p:nvPr>
        </p:nvSpPr>
        <p:spPr/>
        <p:txBody>
          <a:bodyPr/>
          <a:lstStyle/>
          <a:p>
            <a:pPr algn="r" rtl="1"/>
            <a:r>
              <a:rPr lang="fa-IR" smtClean="0"/>
              <a:t>در مشروبات الکلي مثل شراب براي جلوگيري از رشد باکتريها استفاده مي شده است.</a:t>
            </a:r>
          </a:p>
          <a:p>
            <a:pPr algn="r" rtl="1"/>
            <a:r>
              <a:rPr lang="fa-IR" smtClean="0"/>
              <a:t>خواص آنتي اکسيداني دارد.</a:t>
            </a:r>
          </a:p>
          <a:p>
            <a:pPr algn="r" rtl="1"/>
            <a:r>
              <a:rPr lang="fa-IR" smtClean="0"/>
              <a:t>در ميوه هاي خشک هم بکار مي رود.</a:t>
            </a:r>
            <a:endParaRPr lang="en-GB"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fa-IR" smtClean="0"/>
              <a:t>اسيد بنزوئيک</a:t>
            </a:r>
            <a:endParaRPr lang="en-GB" smtClean="0"/>
          </a:p>
        </p:txBody>
      </p:sp>
      <p:sp>
        <p:nvSpPr>
          <p:cNvPr id="10243" name="Content Placeholder 2"/>
          <p:cNvSpPr>
            <a:spLocks noGrp="1"/>
          </p:cNvSpPr>
          <p:nvPr>
            <p:ph idx="1"/>
          </p:nvPr>
        </p:nvSpPr>
        <p:spPr/>
        <p:txBody>
          <a:bodyPr/>
          <a:lstStyle/>
          <a:p>
            <a:pPr algn="r" rtl="1"/>
            <a:r>
              <a:rPr lang="fa-IR" smtClean="0"/>
              <a:t>بصورت طبيعي در برخي از ميوه ها مثل شاه توت و آلو وجود دارد.</a:t>
            </a:r>
          </a:p>
          <a:p>
            <a:pPr algn="r" rtl="1"/>
            <a:r>
              <a:rPr lang="fa-IR" smtClean="0"/>
              <a:t>بدليل خاصيت اسيدي فقط در غذاها با </a:t>
            </a:r>
            <a:r>
              <a:rPr lang="en-US" smtClean="0"/>
              <a:t>pH </a:t>
            </a:r>
            <a:r>
              <a:rPr lang="fa-IR" smtClean="0"/>
              <a:t> پايين بکار مي رود مانند کولا</a:t>
            </a:r>
          </a:p>
          <a:p>
            <a:pPr algn="r" rtl="1"/>
            <a:r>
              <a:rPr lang="fa-IR" smtClean="0"/>
              <a:t>از طريق ادرار از بدن دفع مي شود.</a:t>
            </a:r>
          </a:p>
          <a:p>
            <a:pPr algn="r" rtl="1"/>
            <a:r>
              <a:rPr lang="fa-IR" smtClean="0"/>
              <a:t>احتمال تشکيل بنزن</a:t>
            </a:r>
            <a:r>
              <a:rPr lang="en-US" smtClean="0"/>
              <a:t> benzen </a:t>
            </a:r>
            <a:r>
              <a:rPr lang="fa-IR" smtClean="0"/>
              <a:t> که سرطانزا است در تماس با اسيد آسکوربيک وجود دارد.</a:t>
            </a:r>
          </a:p>
          <a:p>
            <a:pPr algn="r" rtl="1"/>
            <a:endParaRPr lang="en-GB"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en-GB" smtClean="0"/>
          </a:p>
        </p:txBody>
      </p:sp>
      <p:sp>
        <p:nvSpPr>
          <p:cNvPr id="11267" name="Content Placeholder 2"/>
          <p:cNvSpPr>
            <a:spLocks noGrp="1"/>
          </p:cNvSpPr>
          <p:nvPr>
            <p:ph idx="1"/>
          </p:nvPr>
        </p:nvSpPr>
        <p:spPr/>
        <p:txBody>
          <a:bodyPr/>
          <a:lstStyle/>
          <a:p>
            <a:pPr algn="r" rtl="1"/>
            <a:r>
              <a:rPr lang="fa-IR" smtClean="0"/>
              <a:t>اسيد استيک</a:t>
            </a:r>
          </a:p>
          <a:p>
            <a:pPr lvl="1" algn="r" rtl="1"/>
            <a:r>
              <a:rPr lang="fa-IR" smtClean="0"/>
              <a:t>در ترشيجات</a:t>
            </a:r>
          </a:p>
          <a:p>
            <a:pPr lvl="1" algn="r" rtl="1"/>
            <a:r>
              <a:rPr lang="fa-IR" smtClean="0"/>
              <a:t>جلوگيري از قارچ نان</a:t>
            </a:r>
          </a:p>
          <a:p>
            <a:pPr algn="r" rtl="1"/>
            <a:r>
              <a:rPr lang="fa-IR" smtClean="0"/>
              <a:t>اسيد سوربيک</a:t>
            </a:r>
          </a:p>
          <a:p>
            <a:pPr lvl="1" algn="r" rtl="1"/>
            <a:r>
              <a:rPr lang="fa-IR" smtClean="0"/>
              <a:t>مهار کننده  رشد قارچ است.</a:t>
            </a:r>
          </a:p>
          <a:p>
            <a:pPr lvl="1" algn="r" rtl="1"/>
            <a:r>
              <a:rPr lang="fa-IR" smtClean="0"/>
              <a:t>در پنير و لبنيات و آردهاي فرآوري شده استفاده مي شود.</a:t>
            </a:r>
            <a:endParaRPr lang="en-GB"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endParaRPr lang="en-GB" smtClean="0"/>
          </a:p>
        </p:txBody>
      </p:sp>
      <p:sp>
        <p:nvSpPr>
          <p:cNvPr id="12291" name="Content Placeholder 2"/>
          <p:cNvSpPr>
            <a:spLocks noGrp="1"/>
          </p:cNvSpPr>
          <p:nvPr>
            <p:ph idx="1"/>
          </p:nvPr>
        </p:nvSpPr>
        <p:spPr/>
        <p:txBody>
          <a:bodyPr/>
          <a:lstStyle/>
          <a:p>
            <a:pPr algn="r" rtl="1"/>
            <a:r>
              <a:rPr lang="fa-IR" smtClean="0"/>
              <a:t>پروپيونيک اسيد:</a:t>
            </a:r>
          </a:p>
          <a:p>
            <a:pPr lvl="1" algn="r" rtl="1"/>
            <a:r>
              <a:rPr lang="fa-IR" smtClean="0"/>
              <a:t>در پنير</a:t>
            </a:r>
          </a:p>
          <a:p>
            <a:pPr lvl="1" algn="r" rtl="1"/>
            <a:r>
              <a:rPr lang="fa-IR" smtClean="0"/>
              <a:t>شبيه اسيد استيک است.</a:t>
            </a:r>
            <a:endParaRPr lang="en-GB"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fa-IR" smtClean="0"/>
              <a:t>تشعشع</a:t>
            </a:r>
            <a:endParaRPr lang="en-GB" smtClean="0"/>
          </a:p>
        </p:txBody>
      </p:sp>
      <p:sp>
        <p:nvSpPr>
          <p:cNvPr id="13315" name="Content Placeholder 2"/>
          <p:cNvSpPr>
            <a:spLocks noGrp="1"/>
          </p:cNvSpPr>
          <p:nvPr>
            <p:ph idx="1"/>
          </p:nvPr>
        </p:nvSpPr>
        <p:spPr/>
        <p:txBody>
          <a:bodyPr/>
          <a:lstStyle/>
          <a:p>
            <a:pPr algn="r" rtl="1"/>
            <a:r>
              <a:rPr lang="fa-IR" smtClean="0"/>
              <a:t>سبب از بين رفتن ميکروارگانيسمها و آفات نباتي بدون صدمه زدن به ميوه يا سبزيجات مي شود.</a:t>
            </a:r>
          </a:p>
          <a:p>
            <a:pPr algn="r" rtl="1"/>
            <a:r>
              <a:rPr lang="fa-IR" smtClean="0"/>
              <a:t>از سال 1950 بکار مي رود.</a:t>
            </a:r>
          </a:p>
          <a:p>
            <a:pPr algn="r" rtl="1"/>
            <a:r>
              <a:rPr lang="fa-IR" smtClean="0"/>
              <a:t>مواد اصلي سازنده غذا مانند کربن، نيتروژن و اکسيژن در اين دوز اشعه پايدار هستند.</a:t>
            </a:r>
          </a:p>
          <a:p>
            <a:pPr algn="r" rtl="1"/>
            <a:r>
              <a:rPr lang="fa-IR" smtClean="0"/>
              <a:t>سبب توليد راديکالهاي آزاد مي شود که سبب تخريب اسيدهاي نوکلئيک باکتريها و از بين رفتن آنها مي شود.</a:t>
            </a:r>
          </a:p>
          <a:p>
            <a:pPr algn="r" rtl="1"/>
            <a:r>
              <a:rPr lang="fa-IR" smtClean="0"/>
              <a:t>سبب کاهش سطح تيامين، رتينول و توکوفرول مي شود.</a:t>
            </a:r>
            <a:endParaRPr lang="en-GB"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fontAlgn="auto">
              <a:spcAft>
                <a:spcPts val="0"/>
              </a:spcAft>
              <a:defRPr/>
            </a:pPr>
            <a:r>
              <a:rPr lang="fa-IR" dirty="0" smtClean="0"/>
              <a:t>ترکيبات سمي فلزي</a:t>
            </a:r>
            <a:endParaRPr lang="en-GB" dirty="0" smtClean="0"/>
          </a:p>
        </p:txBody>
      </p:sp>
      <p:sp>
        <p:nvSpPr>
          <p:cNvPr id="3" name="Text Placeholder 2"/>
          <p:cNvSpPr>
            <a:spLocks noGrp="1"/>
          </p:cNvSpPr>
          <p:nvPr>
            <p:ph type="body" idx="1"/>
          </p:nvPr>
        </p:nvSpPr>
        <p:spPr/>
        <p:txBody>
          <a:bodyPr rtlCol="0">
            <a:normAutofit/>
          </a:bodyPr>
          <a:lstStyle/>
          <a:p>
            <a:pPr fontAlgn="auto">
              <a:spcAft>
                <a:spcPts val="0"/>
              </a:spcAft>
              <a:buFont typeface="Arial" pitchFamily="34" charset="0"/>
              <a:buNone/>
              <a:defRPr/>
            </a:pPr>
            <a:endParaRPr lang="en-GB"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3"/>
          <p:cNvSpPr>
            <a:spLocks noGrp="1"/>
          </p:cNvSpPr>
          <p:nvPr>
            <p:ph type="title"/>
          </p:nvPr>
        </p:nvSpPr>
        <p:spPr/>
        <p:txBody>
          <a:bodyPr/>
          <a:lstStyle/>
          <a:p>
            <a:r>
              <a:rPr lang="fa-IR" smtClean="0"/>
              <a:t>منشاء ترکيبات فلزي مضر</a:t>
            </a:r>
            <a:endParaRPr lang="en-GB" smtClean="0"/>
          </a:p>
        </p:txBody>
      </p:sp>
      <p:sp>
        <p:nvSpPr>
          <p:cNvPr id="15363" name="Content Placeholder 4"/>
          <p:cNvSpPr>
            <a:spLocks noGrp="1"/>
          </p:cNvSpPr>
          <p:nvPr>
            <p:ph idx="1"/>
          </p:nvPr>
        </p:nvSpPr>
        <p:spPr/>
        <p:txBody>
          <a:bodyPr/>
          <a:lstStyle/>
          <a:p>
            <a:pPr algn="r" rtl="1"/>
            <a:r>
              <a:rPr lang="fa-IR" smtClean="0"/>
              <a:t>خاک</a:t>
            </a:r>
          </a:p>
          <a:p>
            <a:pPr algn="r" rtl="1"/>
            <a:r>
              <a:rPr lang="fa-IR" smtClean="0"/>
              <a:t>فاضلاب، کودهاي شيميايي يا مواد شيميايي بکار رفته در کشاورزي</a:t>
            </a:r>
          </a:p>
          <a:p>
            <a:pPr algn="r" rtl="1"/>
            <a:r>
              <a:rPr lang="fa-IR" smtClean="0"/>
              <a:t>آب آلوده که در صنايع غذايي بکار رود.</a:t>
            </a:r>
          </a:p>
          <a:p>
            <a:pPr algn="r" rtl="1"/>
            <a:r>
              <a:rPr lang="fa-IR" smtClean="0"/>
              <a:t>وسايل توليد يا پخت غذا</a:t>
            </a:r>
            <a:endParaRPr lang="en-GB"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fa-IR" smtClean="0"/>
              <a:t>سرب</a:t>
            </a:r>
            <a:endParaRPr lang="en-GB" smtClean="0"/>
          </a:p>
        </p:txBody>
      </p:sp>
      <p:sp>
        <p:nvSpPr>
          <p:cNvPr id="16387" name="Content Placeholder 2"/>
          <p:cNvSpPr>
            <a:spLocks noGrp="1"/>
          </p:cNvSpPr>
          <p:nvPr>
            <p:ph idx="1"/>
          </p:nvPr>
        </p:nvSpPr>
        <p:spPr/>
        <p:txBody>
          <a:bodyPr/>
          <a:lstStyle/>
          <a:p>
            <a:pPr algn="r" rtl="1"/>
            <a:r>
              <a:rPr lang="fa-IR" smtClean="0"/>
              <a:t>در سوخت ماشين</a:t>
            </a:r>
          </a:p>
          <a:p>
            <a:pPr algn="r" rtl="1"/>
            <a:r>
              <a:rPr lang="fa-IR" smtClean="0"/>
              <a:t>صنايع فلزي</a:t>
            </a:r>
          </a:p>
          <a:p>
            <a:pPr algn="r" rtl="1"/>
            <a:r>
              <a:rPr lang="fa-IR" smtClean="0"/>
              <a:t>باغات کنار جاده هاي اصلي</a:t>
            </a:r>
          </a:p>
          <a:p>
            <a:pPr algn="r" rtl="1"/>
            <a:r>
              <a:rPr lang="fa-IR" smtClean="0"/>
              <a:t>لوله هاي آب سربي</a:t>
            </a:r>
          </a:p>
          <a:p>
            <a:pPr algn="r" rtl="1"/>
            <a:r>
              <a:rPr lang="fa-IR" smtClean="0"/>
              <a:t>قوطي هاي کنسرو</a:t>
            </a:r>
            <a:endParaRPr lang="en-GB"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fa-IR" smtClean="0"/>
              <a:t>جيوه</a:t>
            </a:r>
            <a:endParaRPr lang="en-GB" smtClean="0"/>
          </a:p>
        </p:txBody>
      </p:sp>
      <p:sp>
        <p:nvSpPr>
          <p:cNvPr id="17411" name="Content Placeholder 2"/>
          <p:cNvSpPr>
            <a:spLocks noGrp="1"/>
          </p:cNvSpPr>
          <p:nvPr>
            <p:ph idx="1"/>
          </p:nvPr>
        </p:nvSpPr>
        <p:spPr/>
        <p:txBody>
          <a:bodyPr/>
          <a:lstStyle/>
          <a:p>
            <a:pPr algn="r" rtl="1"/>
            <a:r>
              <a:rPr lang="fa-IR" smtClean="0"/>
              <a:t>ضد قارچ بويژه در دانه هاي کاشتني گندم</a:t>
            </a:r>
          </a:p>
          <a:p>
            <a:pPr algn="r" rtl="1"/>
            <a:r>
              <a:rPr lang="fa-IR" smtClean="0"/>
              <a:t>آلودگي صنعتي آبهاي ساحلي و آلودگي ماهيها بويژه ماهي تون</a:t>
            </a:r>
            <a:endParaRPr lang="en-GB"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fa-IR" smtClean="0"/>
              <a:t>آرسنيک</a:t>
            </a:r>
            <a:endParaRPr lang="en-GB" smtClean="0"/>
          </a:p>
        </p:txBody>
      </p:sp>
      <p:sp>
        <p:nvSpPr>
          <p:cNvPr id="18435" name="Content Placeholder 2"/>
          <p:cNvSpPr>
            <a:spLocks noGrp="1"/>
          </p:cNvSpPr>
          <p:nvPr>
            <p:ph idx="1"/>
          </p:nvPr>
        </p:nvSpPr>
        <p:spPr/>
        <p:txBody>
          <a:bodyPr/>
          <a:lstStyle/>
          <a:p>
            <a:pPr algn="r" rtl="1"/>
            <a:r>
              <a:rPr lang="fa-IR" smtClean="0"/>
              <a:t>بصورت طبيعي بويژه در آب</a:t>
            </a:r>
          </a:p>
          <a:p>
            <a:pPr algn="r" rtl="1"/>
            <a:r>
              <a:rPr lang="fa-IR" smtClean="0"/>
              <a:t>سبب عوارض پوستي و سرطان مي شود.</a:t>
            </a:r>
          </a:p>
          <a:p>
            <a:pPr algn="r" rtl="1"/>
            <a:r>
              <a:rPr lang="fa-IR" smtClean="0"/>
              <a:t>آلودگيهاي تصادفي مثل منچستر انگلستان در سال 1900 يا 1950 ژاپن</a:t>
            </a:r>
            <a:endParaRPr lang="en-GB"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fa-IR" smtClean="0"/>
              <a:t>کادميوم</a:t>
            </a:r>
            <a:endParaRPr lang="en-GB" smtClean="0"/>
          </a:p>
        </p:txBody>
      </p:sp>
      <p:sp>
        <p:nvSpPr>
          <p:cNvPr id="19459" name="Content Placeholder 2"/>
          <p:cNvSpPr>
            <a:spLocks noGrp="1"/>
          </p:cNvSpPr>
          <p:nvPr>
            <p:ph idx="1"/>
          </p:nvPr>
        </p:nvSpPr>
        <p:spPr/>
        <p:txBody>
          <a:bodyPr/>
          <a:lstStyle/>
          <a:p>
            <a:pPr algn="r" rtl="1"/>
            <a:r>
              <a:rPr lang="fa-IR" smtClean="0"/>
              <a:t>سبب پوکي استخوان مي شود.</a:t>
            </a:r>
          </a:p>
          <a:p>
            <a:pPr algn="r" rtl="1"/>
            <a:r>
              <a:rPr lang="fa-IR" smtClean="0"/>
              <a:t>در ژاپن دهه 1960</a:t>
            </a:r>
          </a:p>
          <a:p>
            <a:pPr algn="r" rtl="1"/>
            <a:r>
              <a:rPr lang="fa-IR" smtClean="0"/>
              <a:t>بيماري </a:t>
            </a:r>
            <a:r>
              <a:rPr lang="en-US" smtClean="0"/>
              <a:t>itai-itai</a:t>
            </a:r>
            <a:endParaRPr lang="fa-I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fa-IR" smtClean="0"/>
              <a:t>آلومينيوم</a:t>
            </a:r>
            <a:endParaRPr lang="en-GB" smtClean="0"/>
          </a:p>
        </p:txBody>
      </p:sp>
      <p:sp>
        <p:nvSpPr>
          <p:cNvPr id="20483" name="Content Placeholder 2"/>
          <p:cNvSpPr>
            <a:spLocks noGrp="1"/>
          </p:cNvSpPr>
          <p:nvPr>
            <p:ph idx="1"/>
          </p:nvPr>
        </p:nvSpPr>
        <p:spPr/>
        <p:txBody>
          <a:bodyPr/>
          <a:lstStyle/>
          <a:p>
            <a:pPr algn="r" rtl="1"/>
            <a:r>
              <a:rPr lang="fa-IR" smtClean="0"/>
              <a:t>شواهدي از ضرر ظروف آلومينيومي نيست.</a:t>
            </a:r>
          </a:p>
          <a:p>
            <a:pPr algn="r" rtl="1"/>
            <a:r>
              <a:rPr lang="fa-IR" smtClean="0"/>
              <a:t>در ظروف، قوطي کنسرو، خمير دندان و بيکينگ پودر</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fa-IR" smtClean="0"/>
              <a:t>آلودگيهاي محيطي</a:t>
            </a:r>
            <a:endParaRPr lang="en-GB" smtClean="0"/>
          </a:p>
        </p:txBody>
      </p:sp>
      <p:sp>
        <p:nvSpPr>
          <p:cNvPr id="21507" name="Content Placeholder 2"/>
          <p:cNvSpPr>
            <a:spLocks noGrp="1"/>
          </p:cNvSpPr>
          <p:nvPr>
            <p:ph idx="1"/>
          </p:nvPr>
        </p:nvSpPr>
        <p:spPr/>
        <p:txBody>
          <a:bodyPr/>
          <a:lstStyle/>
          <a:p>
            <a:pPr algn="r" rtl="1"/>
            <a:r>
              <a:rPr lang="fa-IR" smtClean="0"/>
              <a:t>ديوکسين</a:t>
            </a:r>
          </a:p>
          <a:p>
            <a:pPr algn="r" rtl="1"/>
            <a:r>
              <a:rPr lang="en-US" smtClean="0"/>
              <a:t>PCB</a:t>
            </a:r>
          </a:p>
          <a:p>
            <a:pPr algn="r" rtl="1"/>
            <a:r>
              <a:rPr lang="fa-IR" smtClean="0"/>
              <a:t>در محصولات الکتريکي بکار مي رود.</a:t>
            </a:r>
          </a:p>
          <a:p>
            <a:pPr algn="r" rtl="1"/>
            <a:r>
              <a:rPr lang="fa-IR" smtClean="0"/>
              <a:t>مواد ضد عفوني کننده کلر دار مثل بليچ</a:t>
            </a:r>
          </a:p>
          <a:p>
            <a:pPr algn="r" rtl="1"/>
            <a:endParaRPr lang="en-US"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rtl="1"/>
            <a:r>
              <a:rPr lang="fa-IR" dirty="0" smtClean="0"/>
              <a:t>اصول نگهداري سالم و بهداشتي مواد غذايي</a:t>
            </a:r>
            <a:endParaRPr lang="en-GB" dirty="0"/>
          </a:p>
        </p:txBody>
      </p:sp>
      <p:sp>
        <p:nvSpPr>
          <p:cNvPr id="4" name="Subtitle 3"/>
          <p:cNvSpPr>
            <a:spLocks noGrp="1"/>
          </p:cNvSpPr>
          <p:nvPr>
            <p:ph type="subTitle" idx="1"/>
          </p:nvPr>
        </p:nvSpPr>
        <p:spPr/>
        <p:txBody>
          <a:bodyPr/>
          <a:lstStyle/>
          <a:p>
            <a:endParaRPr lang="en-GB"/>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fa-IR" dirty="0" smtClean="0"/>
              <a:t>آشنايي با اصطلاحات</a:t>
            </a:r>
            <a:endParaRPr lang="en-US" dirty="0"/>
          </a:p>
        </p:txBody>
      </p:sp>
      <p:sp>
        <p:nvSpPr>
          <p:cNvPr id="33795" name="Rectangle 3"/>
          <p:cNvSpPr>
            <a:spLocks noGrp="1" noChangeArrowheads="1"/>
          </p:cNvSpPr>
          <p:nvPr>
            <p:ph type="body" idx="1"/>
          </p:nvPr>
        </p:nvSpPr>
        <p:spPr/>
        <p:txBody>
          <a:bodyPr/>
          <a:lstStyle/>
          <a:p>
            <a:r>
              <a:rPr lang="en-US" sz="2800" b="1">
                <a:latin typeface="Times New Roman" pitchFamily="18" charset="0"/>
                <a:cs typeface="Times New Roman" pitchFamily="18" charset="0"/>
              </a:rPr>
              <a:t>Clean - f</a:t>
            </a:r>
            <a:r>
              <a:rPr lang="en-US" sz="2800">
                <a:latin typeface="Times New Roman" pitchFamily="18" charset="0"/>
                <a:cs typeface="Times New Roman" pitchFamily="18" charset="0"/>
              </a:rPr>
              <a:t>ree of visible soil</a:t>
            </a:r>
            <a:endParaRPr lang="en-US" sz="2800">
              <a:latin typeface="Arial Unicode MS" pitchFamily="50" charset="-128"/>
              <a:ea typeface="Arial Unicode MS" pitchFamily="50" charset="-128"/>
              <a:cs typeface="Arial Unicode MS" pitchFamily="50" charset="-128"/>
            </a:endParaRPr>
          </a:p>
          <a:p>
            <a:r>
              <a:rPr lang="en-US" sz="2800" b="1">
                <a:latin typeface="Times New Roman" pitchFamily="18" charset="0"/>
                <a:cs typeface="Times New Roman" pitchFamily="18" charset="0"/>
              </a:rPr>
              <a:t>Sanitize - </a:t>
            </a:r>
            <a:r>
              <a:rPr lang="en-US" sz="2800">
                <a:latin typeface="Times New Roman" pitchFamily="18" charset="0"/>
                <a:cs typeface="Times New Roman" pitchFamily="18" charset="0"/>
              </a:rPr>
              <a:t>reduce the number of microorganisms to a safe level using heat or chemicals</a:t>
            </a:r>
            <a:endParaRPr lang="en-US" sz="2800">
              <a:latin typeface="Arial Unicode MS" pitchFamily="50" charset="-128"/>
              <a:ea typeface="Arial Unicode MS" pitchFamily="50" charset="-128"/>
              <a:cs typeface="Arial Unicode MS" pitchFamily="50" charset="-128"/>
            </a:endParaRPr>
          </a:p>
          <a:p>
            <a:r>
              <a:rPr lang="en-US" sz="2800">
                <a:latin typeface="Times New Roman" pitchFamily="18" charset="0"/>
                <a:cs typeface="Times New Roman" pitchFamily="18" charset="0"/>
              </a:rPr>
              <a:t> </a:t>
            </a:r>
            <a:r>
              <a:rPr lang="en-US" sz="2800" b="1">
                <a:latin typeface="Times New Roman" pitchFamily="18" charset="0"/>
                <a:cs typeface="Times New Roman" pitchFamily="18" charset="0"/>
              </a:rPr>
              <a:t>Sterilize - t</a:t>
            </a:r>
            <a:r>
              <a:rPr lang="en-US" sz="2800">
                <a:latin typeface="Times New Roman" pitchFamily="18" charset="0"/>
                <a:cs typeface="Times New Roman" pitchFamily="18" charset="0"/>
              </a:rPr>
              <a:t>o make free of microorganisms</a:t>
            </a:r>
          </a:p>
          <a:p>
            <a:pPr lvl="1"/>
            <a:r>
              <a:rPr lang="en-US" sz="2400">
                <a:latin typeface="Times New Roman" pitchFamily="18" charset="0"/>
                <a:cs typeface="Times New Roman" pitchFamily="18" charset="0"/>
              </a:rPr>
              <a:t>  In food service we do not sterilize food contact surfaces.</a:t>
            </a:r>
            <a:endParaRPr lang="en-US" sz="2400">
              <a:latin typeface="Arial Unicode MS" pitchFamily="50" charset="-128"/>
              <a:ea typeface="Arial Unicode MS" pitchFamily="50" charset="-128"/>
              <a:cs typeface="Arial Unicode MS" pitchFamily="50" charset="-128"/>
            </a:endParaRPr>
          </a:p>
          <a:p>
            <a:r>
              <a:rPr lang="en-US" sz="2800">
                <a:latin typeface="Times New Roman" pitchFamily="18" charset="0"/>
                <a:cs typeface="Times New Roman" pitchFamily="18" charset="0"/>
              </a:rPr>
              <a:t> </a:t>
            </a:r>
            <a:r>
              <a:rPr lang="en-US" sz="2800" b="1">
                <a:latin typeface="Times New Roman" pitchFamily="18" charset="0"/>
                <a:cs typeface="Times New Roman" pitchFamily="18" charset="0"/>
              </a:rPr>
              <a:t>Contamination - t</a:t>
            </a:r>
            <a:r>
              <a:rPr lang="en-US" sz="2800">
                <a:latin typeface="Times New Roman" pitchFamily="18" charset="0"/>
                <a:cs typeface="Times New Roman" pitchFamily="18" charset="0"/>
              </a:rPr>
              <a:t>he presence of harmful substance in food</a:t>
            </a:r>
            <a:endParaRPr lang="en-US" sz="2800">
              <a:latin typeface="Arial Unicode MS" pitchFamily="50" charset="-128"/>
              <a:ea typeface="Arial Unicode MS" pitchFamily="50" charset="-128"/>
              <a:cs typeface="Arial Unicode MS" pitchFamily="50" charset="-12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9858" name="Rectangle 2"/>
          <p:cNvSpPr>
            <a:spLocks noGrp="1" noChangeArrowheads="1"/>
          </p:cNvSpPr>
          <p:nvPr>
            <p:ph type="title"/>
          </p:nvPr>
        </p:nvSpPr>
        <p:spPr/>
        <p:txBody>
          <a:bodyPr/>
          <a:lstStyle/>
          <a:p>
            <a:r>
              <a:rPr lang="fa-IR" dirty="0" smtClean="0"/>
              <a:t>آشنايي با اصطلاحات</a:t>
            </a:r>
            <a:endParaRPr lang="en-US" dirty="0">
              <a:latin typeface="Arial Unicode MS" pitchFamily="50" charset="-128"/>
              <a:ea typeface="Arial Unicode MS" pitchFamily="50" charset="-128"/>
              <a:cs typeface="Arial Unicode MS" pitchFamily="50" charset="-128"/>
            </a:endParaRPr>
          </a:p>
        </p:txBody>
      </p:sp>
      <p:sp>
        <p:nvSpPr>
          <p:cNvPr id="889859" name="Rectangle 3"/>
          <p:cNvSpPr>
            <a:spLocks noGrp="1" noChangeArrowheads="1"/>
          </p:cNvSpPr>
          <p:nvPr>
            <p:ph type="body" idx="1"/>
          </p:nvPr>
        </p:nvSpPr>
        <p:spPr/>
        <p:txBody>
          <a:bodyPr/>
          <a:lstStyle/>
          <a:p>
            <a:r>
              <a:rPr lang="en-US" sz="2800" b="1" dirty="0">
                <a:latin typeface="Times New Roman" pitchFamily="18" charset="0"/>
                <a:cs typeface="Times New Roman" pitchFamily="18" charset="0"/>
              </a:rPr>
              <a:t>Spoilage</a:t>
            </a:r>
            <a:r>
              <a:rPr lang="en-US" sz="2800" dirty="0">
                <a:latin typeface="Times New Roman" pitchFamily="18" charset="0"/>
                <a:cs typeface="Times New Roman" pitchFamily="18" charset="0"/>
              </a:rPr>
              <a:t>.  Damage to the edible quality of a food.  Meat that is unsafe to eat will not always smell or taste spoiled.</a:t>
            </a:r>
            <a:endParaRPr lang="en-US" sz="2800" dirty="0">
              <a:latin typeface="Arial Unicode MS" pitchFamily="50" charset="-128"/>
              <a:ea typeface="Arial Unicode MS" pitchFamily="50" charset="-128"/>
              <a:cs typeface="Arial Unicode MS" pitchFamily="50" charset="-128"/>
            </a:endParaRPr>
          </a:p>
          <a:p>
            <a:r>
              <a:rPr lang="en-US" sz="2800" b="1" dirty="0">
                <a:latin typeface="Times New Roman" pitchFamily="18" charset="0"/>
                <a:cs typeface="Times New Roman" pitchFamily="18" charset="0"/>
              </a:rPr>
              <a:t>Potentially Hazardous Foods (PHF’s)</a:t>
            </a:r>
            <a:r>
              <a:rPr lang="en-US" sz="2800" dirty="0">
                <a:latin typeface="Times New Roman" pitchFamily="18" charset="0"/>
                <a:cs typeface="Times New Roman" pitchFamily="18" charset="0"/>
              </a:rPr>
              <a:t>.  Foods that allow the rapid growth of bacteria.  There are several physical and environmental characteristics that will make a food potentially hazardous.  </a:t>
            </a:r>
            <a:endParaRPr lang="en-US" sz="2800" dirty="0">
              <a:latin typeface="Arial Unicode MS" pitchFamily="50" charset="-128"/>
              <a:ea typeface="Arial Unicode MS" pitchFamily="50" charset="-128"/>
              <a:cs typeface="Arial Unicode MS" pitchFamily="50" charset="-12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Grp="1" noChangeArrowheads="1"/>
          </p:cNvSpPr>
          <p:nvPr>
            <p:ph type="title"/>
          </p:nvPr>
        </p:nvSpPr>
        <p:spPr/>
        <p:txBody>
          <a:bodyPr/>
          <a:lstStyle/>
          <a:p>
            <a:r>
              <a:rPr lang="fa-IR" dirty="0" smtClean="0"/>
              <a:t>آشنايي با اصطلاحات</a:t>
            </a:r>
            <a:endParaRPr lang="en-US" dirty="0"/>
          </a:p>
        </p:txBody>
      </p:sp>
      <p:sp>
        <p:nvSpPr>
          <p:cNvPr id="437251" name="Rectangle 3"/>
          <p:cNvSpPr>
            <a:spLocks noGrp="1" noChangeArrowheads="1"/>
          </p:cNvSpPr>
          <p:nvPr>
            <p:ph type="body" idx="1"/>
          </p:nvPr>
        </p:nvSpPr>
        <p:spPr>
          <a:xfrm>
            <a:off x="685800" y="1676400"/>
            <a:ext cx="7772400" cy="4114800"/>
          </a:xfrm>
        </p:spPr>
        <p:txBody>
          <a:bodyPr>
            <a:normAutofit fontScale="92500"/>
          </a:bodyPr>
          <a:lstStyle/>
          <a:p>
            <a:pPr>
              <a:lnSpc>
                <a:spcPct val="90000"/>
              </a:lnSpc>
            </a:pPr>
            <a:r>
              <a:rPr lang="en-US" sz="2800" b="1">
                <a:latin typeface="Times New Roman" pitchFamily="18" charset="0"/>
                <a:cs typeface="Times New Roman" pitchFamily="18" charset="0"/>
              </a:rPr>
              <a:t>Cross-contamination -</a:t>
            </a:r>
            <a:r>
              <a:rPr lang="en-US" sz="2800">
                <a:latin typeface="Times New Roman" pitchFamily="18" charset="0"/>
                <a:cs typeface="Times New Roman" pitchFamily="18" charset="0"/>
              </a:rPr>
              <a:t> the transfer of a harmful substance from one food to another by direct or indirect contact</a:t>
            </a:r>
          </a:p>
          <a:p>
            <a:pPr lvl="1">
              <a:lnSpc>
                <a:spcPct val="90000"/>
              </a:lnSpc>
            </a:pPr>
            <a:r>
              <a:rPr lang="en-US" sz="2400">
                <a:latin typeface="Times New Roman" pitchFamily="18" charset="0"/>
                <a:cs typeface="Times New Roman" pitchFamily="18" charset="0"/>
              </a:rPr>
              <a:t>Direct cross-contamination involves the transfer of a harmful agent from raw foods to cooked or ready-to-eat foods</a:t>
            </a:r>
          </a:p>
          <a:p>
            <a:pPr lvl="2">
              <a:lnSpc>
                <a:spcPct val="90000"/>
              </a:lnSpc>
            </a:pPr>
            <a:r>
              <a:rPr lang="en-US" sz="2000">
                <a:latin typeface="Times New Roman" pitchFamily="18" charset="0"/>
                <a:cs typeface="Times New Roman" pitchFamily="18" charset="0"/>
              </a:rPr>
              <a:t>example of direct contact:  blood from thawing ground beef dripping onto fresh produce stored on a shelf below </a:t>
            </a:r>
          </a:p>
          <a:p>
            <a:pPr lvl="1">
              <a:lnSpc>
                <a:spcPct val="90000"/>
              </a:lnSpc>
            </a:pPr>
            <a:r>
              <a:rPr lang="en-US" sz="2400">
                <a:latin typeface="Times New Roman" pitchFamily="18" charset="0"/>
                <a:cs typeface="Times New Roman" pitchFamily="18" charset="0"/>
              </a:rPr>
              <a:t>Indirect cross-contamination involves the transfer of a harmful agent to foods by hands, utensils, or equipment.  </a:t>
            </a:r>
          </a:p>
          <a:p>
            <a:pPr lvl="2">
              <a:lnSpc>
                <a:spcPct val="90000"/>
              </a:lnSpc>
            </a:pPr>
            <a:r>
              <a:rPr lang="en-US" sz="2000">
                <a:latin typeface="Times New Roman" pitchFamily="18" charset="0"/>
                <a:cs typeface="Times New Roman" pitchFamily="18" charset="0"/>
              </a:rPr>
              <a:t> example of indirect contact:  raw chicken prepared with a knife and cutting board and knife and cutting board are not cleaned and sanitized after use</a:t>
            </a:r>
            <a:endParaRPr lang="en-US" sz="20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1906" name="Rectangle 2"/>
          <p:cNvSpPr>
            <a:spLocks noGrp="1" noChangeArrowheads="1"/>
          </p:cNvSpPr>
          <p:nvPr>
            <p:ph type="title"/>
          </p:nvPr>
        </p:nvSpPr>
        <p:spPr/>
        <p:txBody>
          <a:bodyPr/>
          <a:lstStyle/>
          <a:p>
            <a:r>
              <a:rPr lang="fa-IR" dirty="0" smtClean="0"/>
              <a:t>آشنايي با اصطلاحات</a:t>
            </a:r>
            <a:endParaRPr lang="en-US" dirty="0"/>
          </a:p>
        </p:txBody>
      </p:sp>
      <p:sp>
        <p:nvSpPr>
          <p:cNvPr id="891907" name="Rectangle 3"/>
          <p:cNvSpPr>
            <a:spLocks noGrp="1" noChangeArrowheads="1"/>
          </p:cNvSpPr>
          <p:nvPr>
            <p:ph type="body" idx="1"/>
          </p:nvPr>
        </p:nvSpPr>
        <p:spPr/>
        <p:txBody>
          <a:bodyPr/>
          <a:lstStyle/>
          <a:p>
            <a:r>
              <a:rPr lang="fr-FR" sz="2800" b="1">
                <a:latin typeface="Times New Roman" pitchFamily="18" charset="0"/>
                <a:cs typeface="Times New Roman" pitchFamily="18" charset="0"/>
              </a:rPr>
              <a:t>Temperature Danger Zone</a:t>
            </a:r>
            <a:r>
              <a:rPr lang="fr-FR" sz="2800">
                <a:latin typeface="Times New Roman" pitchFamily="18" charset="0"/>
                <a:cs typeface="Times New Roman" pitchFamily="18" charset="0"/>
              </a:rPr>
              <a:t>.  </a:t>
            </a:r>
            <a:r>
              <a:rPr lang="en-US" sz="2800">
                <a:latin typeface="Times New Roman" pitchFamily="18" charset="0"/>
                <a:cs typeface="Times New Roman" pitchFamily="18" charset="0"/>
              </a:rPr>
              <a:t>Temperature range where bacteria can grow and reproduce rapidly (between 40 and 140 degrees F, or between 5 and 60 degrees C.)  Potentially hazardous foods should be kept at temperatures below 40 </a:t>
            </a:r>
            <a:r>
              <a:rPr lang="en-US" sz="2800" baseline="30000">
                <a:latin typeface="Times New Roman" pitchFamily="18" charset="0"/>
                <a:cs typeface="Times New Roman" pitchFamily="18" charset="0"/>
              </a:rPr>
              <a:t>o</a:t>
            </a:r>
            <a:r>
              <a:rPr lang="en-US" sz="2800">
                <a:latin typeface="Times New Roman" pitchFamily="18" charset="0"/>
                <a:cs typeface="Times New Roman" pitchFamily="18" charset="0"/>
              </a:rPr>
              <a:t>F or above 140 </a:t>
            </a:r>
            <a:r>
              <a:rPr lang="en-US" sz="2800" baseline="30000">
                <a:latin typeface="Times New Roman" pitchFamily="18" charset="0"/>
                <a:cs typeface="Times New Roman" pitchFamily="18" charset="0"/>
              </a:rPr>
              <a:t>o</a:t>
            </a:r>
            <a:r>
              <a:rPr lang="en-US" sz="2800">
                <a:latin typeface="Times New Roman" pitchFamily="18" charset="0"/>
                <a:cs typeface="Times New Roman" pitchFamily="18" charset="0"/>
              </a:rPr>
              <a:t>F.</a:t>
            </a:r>
            <a:endParaRPr lang="en-US" sz="2800">
              <a:latin typeface="Arial Unicode MS" pitchFamily="50" charset="-128"/>
              <a:ea typeface="Arial Unicode MS" pitchFamily="50" charset="-128"/>
              <a:cs typeface="Arial Unicode MS" pitchFamily="50" charset="-128"/>
            </a:endParaRPr>
          </a:p>
          <a:p>
            <a:r>
              <a:rPr lang="en-US" sz="2800" b="1">
                <a:latin typeface="Times New Roman" pitchFamily="18" charset="0"/>
                <a:cs typeface="Times New Roman" pitchFamily="18" charset="0"/>
              </a:rPr>
              <a:t>Foodborne Illness</a:t>
            </a:r>
            <a:r>
              <a:rPr lang="en-US" sz="2800">
                <a:latin typeface="Times New Roman" pitchFamily="18" charset="0"/>
                <a:cs typeface="Times New Roman" pitchFamily="18" charset="0"/>
              </a:rPr>
              <a:t>.  Illness transmitted to humans due to the ingestion of food that contains harmful pathogens or their byproducts (toxins).</a:t>
            </a:r>
            <a:endParaRPr lang="en-US" sz="28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4" name="Rectangle 2"/>
          <p:cNvSpPr>
            <a:spLocks noGrp="1" noChangeArrowheads="1"/>
          </p:cNvSpPr>
          <p:nvPr>
            <p:ph type="title"/>
          </p:nvPr>
        </p:nvSpPr>
        <p:spPr/>
        <p:txBody>
          <a:bodyPr/>
          <a:lstStyle/>
          <a:p>
            <a:r>
              <a:rPr lang="fa-IR" dirty="0" smtClean="0"/>
              <a:t>آشنايي با اصطلاحات</a:t>
            </a:r>
            <a:endParaRPr lang="en-US" dirty="0"/>
          </a:p>
        </p:txBody>
      </p:sp>
      <p:sp>
        <p:nvSpPr>
          <p:cNvPr id="888835" name="Rectangle 3"/>
          <p:cNvSpPr>
            <a:spLocks noGrp="1" noChangeArrowheads="1"/>
          </p:cNvSpPr>
          <p:nvPr>
            <p:ph type="body" idx="1"/>
          </p:nvPr>
        </p:nvSpPr>
        <p:spPr/>
        <p:txBody>
          <a:bodyPr/>
          <a:lstStyle/>
          <a:p>
            <a:r>
              <a:rPr lang="en-US" b="1">
                <a:latin typeface="Times New Roman" pitchFamily="18" charset="0"/>
                <a:cs typeface="Times New Roman" pitchFamily="18" charset="0"/>
              </a:rPr>
              <a:t>Foodborne Illness Outbreaks (FBIOs)</a:t>
            </a:r>
            <a:r>
              <a:rPr lang="en-US">
                <a:latin typeface="Times New Roman" pitchFamily="18" charset="0"/>
                <a:cs typeface="Times New Roman" pitchFamily="18" charset="0"/>
              </a:rPr>
              <a:t>.   Generally, we think of a foodborne illness outbreak as involving 20, 50, or even hundreds of individuals.  In reality, an outbreak is defined as the laboratory confirmed incidence of clinical illness involving two or more people that ate a common food</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a:bodyPr>
          <a:lstStyle/>
          <a:p>
            <a:r>
              <a:rPr lang="fa-IR" dirty="0" smtClean="0"/>
              <a:t>عوامل موثر در بيماري ناشي از غذا</a:t>
            </a:r>
            <a:endParaRPr lang="en-US" dirty="0"/>
          </a:p>
        </p:txBody>
      </p:sp>
      <p:sp>
        <p:nvSpPr>
          <p:cNvPr id="38915" name="Rectangle 3"/>
          <p:cNvSpPr>
            <a:spLocks noGrp="1" noChangeArrowheads="1"/>
          </p:cNvSpPr>
          <p:nvPr>
            <p:ph type="body" idx="1"/>
          </p:nvPr>
        </p:nvSpPr>
        <p:spPr/>
        <p:txBody>
          <a:bodyPr/>
          <a:lstStyle/>
          <a:p>
            <a:r>
              <a:rPr lang="en-US" sz="2800">
                <a:latin typeface="Times New Roman" pitchFamily="18" charset="0"/>
                <a:cs typeface="Times New Roman" pitchFamily="18" charset="0"/>
              </a:rPr>
              <a:t> Eight leading causes of Foodborne Illness identified by CDC were:</a:t>
            </a:r>
            <a:endParaRPr lang="en-US" sz="2800">
              <a:latin typeface="Arial Unicode MS" pitchFamily="50" charset="-128"/>
              <a:ea typeface="Arial Unicode MS" pitchFamily="50" charset="-128"/>
              <a:cs typeface="Arial Unicode MS" pitchFamily="50" charset="-128"/>
            </a:endParaRPr>
          </a:p>
          <a:p>
            <a:r>
              <a:rPr lang="en-US" sz="2800">
                <a:latin typeface="Times New Roman" pitchFamily="18" charset="0"/>
                <a:cs typeface="Times New Roman" pitchFamily="18" charset="0"/>
              </a:rPr>
              <a:t> 1)	Cross-contamination between raw and cooked and/or ready-to-eat foods.  It generally results from poor personal hygiene (worker’s hands), or from using unsanitized equipment</a:t>
            </a:r>
            <a:endParaRPr lang="en-US" sz="2800">
              <a:latin typeface="Arial Unicode MS" pitchFamily="50" charset="-128"/>
              <a:ea typeface="Arial Unicode MS" pitchFamily="50" charset="-128"/>
              <a:cs typeface="Arial Unicode MS" pitchFamily="50" charset="-128"/>
            </a:endParaRPr>
          </a:p>
          <a:p>
            <a:r>
              <a:rPr lang="en-US" sz="2800">
                <a:latin typeface="Times New Roman" pitchFamily="18" charset="0"/>
                <a:cs typeface="Times New Roman" pitchFamily="18" charset="0"/>
              </a:rPr>
              <a:t> 2)	Inadequate re-heating of potentially hazardous foods.  All leftovers intended to be served hot must be re-heated to 165 </a:t>
            </a:r>
            <a:r>
              <a:rPr lang="en-US" sz="2800" baseline="30000">
                <a:latin typeface="Times New Roman" pitchFamily="18" charset="0"/>
                <a:cs typeface="Times New Roman" pitchFamily="18" charset="0"/>
              </a:rPr>
              <a:t>o</a:t>
            </a:r>
            <a:r>
              <a:rPr lang="en-US" sz="2800">
                <a:latin typeface="Times New Roman" pitchFamily="18" charset="0"/>
                <a:cs typeface="Times New Roman" pitchFamily="18" charset="0"/>
              </a:rPr>
              <a:t>F within a 2-hour period</a:t>
            </a:r>
            <a:endParaRPr lang="en-US" sz="28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1026"/>
          <p:cNvSpPr>
            <a:spLocks noGrp="1" noChangeArrowheads="1"/>
          </p:cNvSpPr>
          <p:nvPr>
            <p:ph type="title"/>
          </p:nvPr>
        </p:nvSpPr>
        <p:spPr/>
        <p:txBody>
          <a:bodyPr>
            <a:normAutofit/>
          </a:bodyPr>
          <a:lstStyle/>
          <a:p>
            <a:r>
              <a:rPr lang="fa-IR" dirty="0" smtClean="0"/>
              <a:t>عوامل موثر در بيماري ناشي از غذا</a:t>
            </a:r>
            <a:endParaRPr lang="en-US" dirty="0"/>
          </a:p>
        </p:txBody>
      </p:sp>
      <p:sp>
        <p:nvSpPr>
          <p:cNvPr id="438275" name="Rectangle 1027"/>
          <p:cNvSpPr>
            <a:spLocks noGrp="1" noChangeArrowheads="1"/>
          </p:cNvSpPr>
          <p:nvPr>
            <p:ph type="body" idx="1"/>
          </p:nvPr>
        </p:nvSpPr>
        <p:spPr/>
        <p:txBody>
          <a:bodyPr/>
          <a:lstStyle/>
          <a:p>
            <a:r>
              <a:rPr lang="en-US">
                <a:latin typeface="Times New Roman" pitchFamily="18" charset="0"/>
                <a:cs typeface="Times New Roman" pitchFamily="18" charset="0"/>
              </a:rPr>
              <a:t> 3)	Foods left in the temperature danger zone (TDZ) too long.  Time in the TDZ is cumulative.  After 4 hours the potentially hazardous foods must be discarded </a:t>
            </a:r>
            <a:endParaRPr lang="en-US">
              <a:latin typeface="Arial Unicode MS" pitchFamily="50" charset="-128"/>
              <a:ea typeface="Arial Unicode MS" pitchFamily="50" charset="-128"/>
              <a:cs typeface="Arial Unicode MS" pitchFamily="50" charset="-128"/>
            </a:endParaRPr>
          </a:p>
          <a:p>
            <a:r>
              <a:rPr lang="en-US">
                <a:latin typeface="Times New Roman" pitchFamily="18" charset="0"/>
                <a:cs typeface="Times New Roman" pitchFamily="18" charset="0"/>
              </a:rPr>
              <a:t> 4)	Raw, contaminated ingredients used without further cooking.  Examples of this are sliced melons, salad vegetables, and raw eggs used in sauces and salad dressings</a:t>
            </a: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ChangeArrowheads="1"/>
          </p:cNvSpPr>
          <p:nvPr>
            <p:ph type="title"/>
          </p:nvPr>
        </p:nvSpPr>
        <p:spPr/>
        <p:txBody>
          <a:bodyPr>
            <a:normAutofit/>
          </a:bodyPr>
          <a:lstStyle/>
          <a:p>
            <a:r>
              <a:rPr lang="fa-IR" dirty="0" smtClean="0"/>
              <a:t>عوامل موثر در بيماري ناشي از غذا</a:t>
            </a:r>
            <a:endParaRPr lang="en-US" dirty="0"/>
          </a:p>
        </p:txBody>
      </p:sp>
      <p:sp>
        <p:nvSpPr>
          <p:cNvPr id="439299" name="Rectangle 3"/>
          <p:cNvSpPr>
            <a:spLocks noGrp="1" noChangeArrowheads="1"/>
          </p:cNvSpPr>
          <p:nvPr>
            <p:ph type="body" idx="1"/>
          </p:nvPr>
        </p:nvSpPr>
        <p:spPr/>
        <p:txBody>
          <a:bodyPr/>
          <a:lstStyle/>
          <a:p>
            <a:r>
              <a:rPr lang="en-US" sz="2800" dirty="0">
                <a:latin typeface="Times New Roman" pitchFamily="18" charset="0"/>
                <a:cs typeface="Times New Roman" pitchFamily="18" charset="0"/>
              </a:rPr>
              <a:t>5)	Foods prepared too far in advance.  This is generally coupled with holding food in the TDZ too long</a:t>
            </a:r>
            <a:endParaRPr lang="en-US" sz="2800" dirty="0">
              <a:latin typeface="Arial Unicode MS" pitchFamily="50" charset="-128"/>
              <a:ea typeface="Arial Unicode MS" pitchFamily="50" charset="-128"/>
              <a:cs typeface="Arial Unicode MS" pitchFamily="50" charset="-128"/>
            </a:endParaRPr>
          </a:p>
          <a:p>
            <a:r>
              <a:rPr lang="en-US" sz="2800" dirty="0">
                <a:latin typeface="Times New Roman" pitchFamily="18" charset="0"/>
                <a:cs typeface="Times New Roman" pitchFamily="18" charset="0"/>
              </a:rPr>
              <a:t> 6)	Infected food handlers and poor work habits.  </a:t>
            </a:r>
            <a:endParaRPr lang="en-US" sz="2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normAutofit/>
          </a:bodyPr>
          <a:lstStyle/>
          <a:p>
            <a:r>
              <a:rPr lang="fa-IR" dirty="0" smtClean="0"/>
              <a:t>عوامل موثر در بيماري ناشي از غذا</a:t>
            </a:r>
            <a:endParaRPr lang="en-US" dirty="0"/>
          </a:p>
        </p:txBody>
      </p:sp>
      <p:sp>
        <p:nvSpPr>
          <p:cNvPr id="440323" name="Rectangle 3"/>
          <p:cNvSpPr>
            <a:spLocks noGrp="1" noChangeArrowheads="1"/>
          </p:cNvSpPr>
          <p:nvPr>
            <p:ph type="body" idx="1"/>
          </p:nvPr>
        </p:nvSpPr>
        <p:spPr/>
        <p:txBody>
          <a:bodyPr/>
          <a:lstStyle/>
          <a:p>
            <a:r>
              <a:rPr lang="en-US">
                <a:latin typeface="Times New Roman" pitchFamily="18" charset="0"/>
                <a:cs typeface="Times New Roman" pitchFamily="18" charset="0"/>
              </a:rPr>
              <a:t>7)	Failure to properly heat or cook food</a:t>
            </a:r>
            <a:endParaRPr lang="en-US">
              <a:latin typeface="Arial Unicode MS" pitchFamily="50" charset="-128"/>
              <a:ea typeface="Arial Unicode MS" pitchFamily="50" charset="-128"/>
              <a:cs typeface="Arial Unicode MS" pitchFamily="50" charset="-128"/>
            </a:endParaRPr>
          </a:p>
          <a:p>
            <a:r>
              <a:rPr lang="en-US">
                <a:latin typeface="Times New Roman" pitchFamily="18" charset="0"/>
                <a:cs typeface="Times New Roman" pitchFamily="18" charset="0"/>
              </a:rPr>
              <a:t> 8)   </a:t>
            </a:r>
            <a:r>
              <a:rPr lang="en-US">
                <a:latin typeface="Arial Unicode MS" pitchFamily="50" charset="-128"/>
                <a:ea typeface="Arial Unicode MS" pitchFamily="50" charset="-128"/>
                <a:cs typeface="Arial Unicode MS" pitchFamily="50" charset="-128"/>
              </a:rPr>
              <a:t>Failure to properly cool food is the number one cause of FBIOs in the United States.  Poor</a:t>
            </a:r>
            <a:r>
              <a:rPr lang="en-US">
                <a:latin typeface="Times New Roman" pitchFamily="18" charset="0"/>
                <a:cs typeface="Times New Roman" pitchFamily="18" charset="0"/>
              </a:rPr>
              <a:t> cooling practices result in potentially hazardous foods being held in the TDZ for long periods of time</a:t>
            </a:r>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اهميت </a:t>
            </a:r>
            <a:endParaRPr lang="en-GB" dirty="0"/>
          </a:p>
        </p:txBody>
      </p:sp>
      <p:sp>
        <p:nvSpPr>
          <p:cNvPr id="3" name="Content Placeholder 2"/>
          <p:cNvSpPr>
            <a:spLocks noGrp="1"/>
          </p:cNvSpPr>
          <p:nvPr>
            <p:ph idx="1"/>
          </p:nvPr>
        </p:nvSpPr>
        <p:spPr/>
        <p:txBody>
          <a:bodyPr/>
          <a:lstStyle/>
          <a:p>
            <a:pPr algn="r" rtl="1"/>
            <a:r>
              <a:rPr lang="fa-IR" dirty="0" smtClean="0"/>
              <a:t>جلوگيري از ضرر اقتصادي</a:t>
            </a:r>
          </a:p>
          <a:p>
            <a:pPr algn="r" rtl="1"/>
            <a:r>
              <a:rPr lang="fa-IR" dirty="0" smtClean="0"/>
              <a:t>حفظ وبهبود وضعيت سلامت جامعه</a:t>
            </a:r>
          </a:p>
          <a:p>
            <a:pPr algn="r" rtl="1"/>
            <a:r>
              <a:rPr lang="fa-IR" dirty="0" smtClean="0"/>
              <a:t>جلوگيري از گسترش بيماريها</a:t>
            </a:r>
          </a:p>
          <a:p>
            <a:pPr algn="r" rtl="1"/>
            <a:r>
              <a:rPr lang="fa-IR" dirty="0" smtClean="0"/>
              <a:t>بهبود وضعيت فراهم بودن غذا در جامعه</a:t>
            </a:r>
          </a:p>
          <a:p>
            <a:pPr algn="r" rtl="1"/>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انواع مکانهاي نگهداري غذا</a:t>
            </a:r>
            <a:endParaRPr lang="en-GB" dirty="0"/>
          </a:p>
        </p:txBody>
      </p:sp>
      <p:sp>
        <p:nvSpPr>
          <p:cNvPr id="3" name="Content Placeholder 2"/>
          <p:cNvSpPr>
            <a:spLocks noGrp="1"/>
          </p:cNvSpPr>
          <p:nvPr>
            <p:ph idx="1"/>
          </p:nvPr>
        </p:nvSpPr>
        <p:spPr/>
        <p:txBody>
          <a:bodyPr/>
          <a:lstStyle/>
          <a:p>
            <a:pPr algn="r" rtl="1"/>
            <a:r>
              <a:rPr lang="fa-IR" dirty="0" smtClean="0"/>
              <a:t>انبارهاي خشک</a:t>
            </a:r>
          </a:p>
          <a:p>
            <a:pPr algn="r" rtl="1"/>
            <a:r>
              <a:rPr lang="fa-IR" dirty="0" smtClean="0"/>
              <a:t>انبارهاي يخچال دار</a:t>
            </a:r>
          </a:p>
          <a:p>
            <a:pPr algn="r" rtl="1"/>
            <a:r>
              <a:rPr lang="fa-IR" dirty="0" smtClean="0"/>
              <a:t>انبارهاي فريزر دار</a:t>
            </a:r>
          </a:p>
          <a:p>
            <a:pPr algn="r" rtl="1">
              <a:buNone/>
            </a:pPr>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dirty="0" smtClean="0"/>
              <a:t>ويژگيهاي  محيط اطراف انبارهاي نگهداري مواد غذايي</a:t>
            </a:r>
            <a:endParaRPr lang="en-GB" dirty="0"/>
          </a:p>
        </p:txBody>
      </p:sp>
      <p:sp>
        <p:nvSpPr>
          <p:cNvPr id="3" name="Content Placeholder 2"/>
          <p:cNvSpPr>
            <a:spLocks noGrp="1"/>
          </p:cNvSpPr>
          <p:nvPr>
            <p:ph idx="1"/>
          </p:nvPr>
        </p:nvSpPr>
        <p:spPr/>
        <p:txBody>
          <a:bodyPr/>
          <a:lstStyle/>
          <a:p>
            <a:pPr algn="r" rtl="1"/>
            <a:r>
              <a:rPr lang="fa-IR" dirty="0" smtClean="0"/>
              <a:t>خالي از علفهاي هرز</a:t>
            </a:r>
          </a:p>
          <a:p>
            <a:pPr algn="r" rtl="1"/>
            <a:r>
              <a:rPr lang="fa-IR" dirty="0" smtClean="0"/>
              <a:t>خالي از لانه و سوراخهايي که توسط جوندگان ايجاد شده است.</a:t>
            </a:r>
          </a:p>
          <a:p>
            <a:pPr algn="r" rtl="1"/>
            <a:r>
              <a:rPr lang="fa-IR" dirty="0" smtClean="0"/>
              <a:t>خالي از آب راکد و لوله هاي فاضلاب گرفته </a:t>
            </a:r>
          </a:p>
          <a:p>
            <a:pPr algn="r" rtl="1"/>
            <a:r>
              <a:rPr lang="fa-IR" dirty="0" smtClean="0"/>
              <a:t>پياده رو و محل ماشين رو مفروش باشند.</a:t>
            </a:r>
          </a:p>
          <a:p>
            <a:pPr algn="r" rtl="1"/>
            <a:r>
              <a:rPr lang="fa-IR" dirty="0" smtClean="0"/>
              <a:t>عدم آب گرفتگي در بارندگيها</a:t>
            </a:r>
            <a:endParaRPr lang="en-GB"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ويژگيهاي  ساختمان (ديوارهاي خارجي) انبارهاي نگهداري مواد غذايي</a:t>
            </a:r>
            <a:endParaRPr lang="en-GB" dirty="0"/>
          </a:p>
        </p:txBody>
      </p:sp>
      <p:sp>
        <p:nvSpPr>
          <p:cNvPr id="3" name="Content Placeholder 2"/>
          <p:cNvSpPr>
            <a:spLocks noGrp="1"/>
          </p:cNvSpPr>
          <p:nvPr>
            <p:ph idx="1"/>
          </p:nvPr>
        </p:nvSpPr>
        <p:spPr/>
        <p:txBody>
          <a:bodyPr/>
          <a:lstStyle/>
          <a:p>
            <a:pPr algn="r" rtl="1"/>
            <a:r>
              <a:rPr lang="fa-IR" dirty="0" smtClean="0"/>
              <a:t>ديوار و سقف به طور مرتب تعميرو رنگ شوند.</a:t>
            </a:r>
          </a:p>
          <a:p>
            <a:pPr algn="r" rtl="1"/>
            <a:r>
              <a:rPr lang="fa-IR" dirty="0" smtClean="0"/>
              <a:t>سوراخ و شکاف در ديوار وسقف نباشد.</a:t>
            </a:r>
          </a:p>
          <a:p>
            <a:pPr algn="r" rtl="1"/>
            <a:r>
              <a:rPr lang="fa-IR" dirty="0" smtClean="0"/>
              <a:t>محل ورود لوله به داخل به خوبي مسدود شده باشد.</a:t>
            </a:r>
          </a:p>
          <a:p>
            <a:pPr algn="r" rtl="1"/>
            <a:r>
              <a:rPr lang="fa-IR" dirty="0" smtClean="0"/>
              <a:t>بازديد مرتب از نظر چکه کردن سقف در بارندگيها.</a:t>
            </a:r>
          </a:p>
          <a:p>
            <a:pPr algn="r" rtl="1"/>
            <a:endParaRPr lang="fa-IR" dirty="0" smtClean="0"/>
          </a:p>
          <a:p>
            <a:pPr algn="r" rtl="1"/>
            <a:endParaRPr lang="en-GB"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ويژگيهاي  ديوارهاي داخلي انبارهاي نگهداري مواد غذايي</a:t>
            </a:r>
            <a:endParaRPr lang="en-GB" dirty="0"/>
          </a:p>
        </p:txBody>
      </p:sp>
      <p:sp>
        <p:nvSpPr>
          <p:cNvPr id="3" name="Content Placeholder 2"/>
          <p:cNvSpPr>
            <a:spLocks noGrp="1"/>
          </p:cNvSpPr>
          <p:nvPr>
            <p:ph idx="1"/>
          </p:nvPr>
        </p:nvSpPr>
        <p:spPr/>
        <p:txBody>
          <a:bodyPr/>
          <a:lstStyle/>
          <a:p>
            <a:pPr algn="r" rtl="1"/>
            <a:r>
              <a:rPr lang="fa-IR" dirty="0" smtClean="0"/>
              <a:t>عدم وجود فضاي مرده بين دستگاهها</a:t>
            </a:r>
          </a:p>
          <a:p>
            <a:pPr algn="r" rtl="1"/>
            <a:r>
              <a:rPr lang="fa-IR" dirty="0" smtClean="0"/>
              <a:t>پنجره ها و درها به صورت کامل عايق باشند.</a:t>
            </a:r>
          </a:p>
          <a:p>
            <a:pPr algn="r" rtl="1"/>
            <a:r>
              <a:rPr lang="fa-IR" dirty="0" smtClean="0"/>
              <a:t>کف، سقف و ديوار رنگ شده و به طور مرتب تعمير شوند.</a:t>
            </a:r>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دستگاههاي موجود در انبارها</a:t>
            </a:r>
            <a:endParaRPr lang="en-GB" dirty="0"/>
          </a:p>
        </p:txBody>
      </p:sp>
      <p:sp>
        <p:nvSpPr>
          <p:cNvPr id="3" name="Content Placeholder 2"/>
          <p:cNvSpPr>
            <a:spLocks noGrp="1"/>
          </p:cNvSpPr>
          <p:nvPr>
            <p:ph idx="1"/>
          </p:nvPr>
        </p:nvSpPr>
        <p:spPr/>
        <p:txBody>
          <a:bodyPr/>
          <a:lstStyle/>
          <a:p>
            <a:pPr algn="r" rtl="1"/>
            <a:r>
              <a:rPr lang="fa-IR" dirty="0" smtClean="0"/>
              <a:t>سيستمهاي تهويه</a:t>
            </a:r>
          </a:p>
          <a:p>
            <a:pPr algn="r" rtl="1"/>
            <a:r>
              <a:rPr lang="fa-IR" dirty="0" smtClean="0"/>
              <a:t>سيستمهاي فريزر</a:t>
            </a:r>
          </a:p>
          <a:p>
            <a:pPr algn="r" rtl="1"/>
            <a:r>
              <a:rPr lang="fa-IR" dirty="0" smtClean="0"/>
              <a:t>بالابرنده ها </a:t>
            </a:r>
            <a:r>
              <a:rPr lang="en-US" dirty="0" smtClean="0"/>
              <a:t>(forklifts)</a:t>
            </a:r>
          </a:p>
          <a:p>
            <a:pPr algn="r" rtl="1"/>
            <a:r>
              <a:rPr lang="fa-IR" dirty="0" smtClean="0"/>
              <a:t>قفسه ها</a:t>
            </a:r>
          </a:p>
          <a:p>
            <a:pPr algn="r" rtl="1"/>
            <a:r>
              <a:rPr lang="fa-IR" dirty="0" smtClean="0"/>
              <a:t>سطلهاي آشغال</a:t>
            </a:r>
          </a:p>
          <a:p>
            <a:pPr algn="r" rtl="1"/>
            <a:r>
              <a:rPr lang="fa-IR" dirty="0" smtClean="0"/>
              <a:t>وسايل اندازه گيري دما و رطوبت</a:t>
            </a:r>
          </a:p>
          <a:p>
            <a:pPr algn="r" rtl="1"/>
            <a:r>
              <a:rPr lang="en-US" dirty="0" smtClean="0"/>
              <a:t>pallets</a:t>
            </a:r>
            <a:endParaRPr lang="en-GB"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ويژگي دستگاههاي موجود در انبارها</a:t>
            </a:r>
            <a:endParaRPr lang="en-GB" dirty="0"/>
          </a:p>
        </p:txBody>
      </p:sp>
      <p:sp>
        <p:nvSpPr>
          <p:cNvPr id="3" name="Content Placeholder 2"/>
          <p:cNvSpPr>
            <a:spLocks noGrp="1"/>
          </p:cNvSpPr>
          <p:nvPr>
            <p:ph idx="1"/>
          </p:nvPr>
        </p:nvSpPr>
        <p:spPr/>
        <p:txBody>
          <a:bodyPr>
            <a:normAutofit lnSpcReduction="10000"/>
          </a:bodyPr>
          <a:lstStyle/>
          <a:p>
            <a:pPr algn="r" rtl="1"/>
            <a:r>
              <a:rPr lang="fa-IR" dirty="0" smtClean="0"/>
              <a:t>مقاوم به زنگ زدگي</a:t>
            </a:r>
          </a:p>
          <a:p>
            <a:pPr algn="r" rtl="1"/>
            <a:r>
              <a:rPr lang="fa-IR" dirty="0" smtClean="0"/>
              <a:t>مقاوم به جذب بو</a:t>
            </a:r>
          </a:p>
          <a:p>
            <a:pPr algn="r" rtl="1"/>
            <a:r>
              <a:rPr lang="fa-IR" dirty="0" smtClean="0"/>
              <a:t>نفوذ ناپذير به آب</a:t>
            </a:r>
          </a:p>
          <a:p>
            <a:pPr algn="r" rtl="1"/>
            <a:r>
              <a:rPr lang="fa-IR" dirty="0" smtClean="0"/>
              <a:t>به راحتي ضد عفوني و تميز شوند.</a:t>
            </a:r>
          </a:p>
          <a:p>
            <a:pPr algn="r" rtl="1"/>
            <a:r>
              <a:rPr lang="fa-IR" dirty="0" smtClean="0"/>
              <a:t>قابليت رنگ شدن داشته باشند.</a:t>
            </a:r>
          </a:p>
          <a:p>
            <a:pPr algn="r" rtl="1"/>
            <a:r>
              <a:rPr lang="fa-IR" dirty="0" smtClean="0"/>
              <a:t>از مواد غير سمي باشند.</a:t>
            </a:r>
          </a:p>
          <a:p>
            <a:pPr algn="r" rtl="1"/>
            <a:r>
              <a:rPr lang="fa-IR" dirty="0" smtClean="0"/>
              <a:t>از چربي، مواد زايد و ساير مواد شيميايي آزاد باشند.</a:t>
            </a:r>
          </a:p>
          <a:p>
            <a:pPr algn="r" rtl="1"/>
            <a:r>
              <a:rPr lang="fa-IR" dirty="0" smtClean="0"/>
              <a:t>در محلي باشند که به راحتي در دسترس باشند.</a:t>
            </a:r>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شرايط انبارهاي مواد غذايي</a:t>
            </a:r>
            <a:endParaRPr lang="en-GB" dirty="0"/>
          </a:p>
        </p:txBody>
      </p:sp>
      <p:sp>
        <p:nvSpPr>
          <p:cNvPr id="3" name="Content Placeholder 2"/>
          <p:cNvSpPr>
            <a:spLocks noGrp="1"/>
          </p:cNvSpPr>
          <p:nvPr>
            <p:ph idx="1"/>
          </p:nvPr>
        </p:nvSpPr>
        <p:spPr/>
        <p:txBody>
          <a:bodyPr/>
          <a:lstStyle/>
          <a:p>
            <a:pPr algn="r" rtl="1"/>
            <a:r>
              <a:rPr lang="fa-IR" dirty="0" smtClean="0"/>
              <a:t>مواد غذايي مستقيما روي کف زمين قرار نگيرند، بلکه روي </a:t>
            </a:r>
            <a:r>
              <a:rPr lang="en-US" dirty="0" smtClean="0"/>
              <a:t>pallet</a:t>
            </a:r>
            <a:r>
              <a:rPr lang="fa-IR" dirty="0" smtClean="0"/>
              <a:t> گذاشته شوند.</a:t>
            </a:r>
          </a:p>
          <a:p>
            <a:pPr algn="r" rtl="1"/>
            <a:r>
              <a:rPr lang="fa-IR" dirty="0" smtClean="0"/>
              <a:t>با کف و ديوار 46 سانتي متر فاصله داشته باشند.</a:t>
            </a:r>
          </a:p>
          <a:p>
            <a:pPr algn="r" rtl="1"/>
            <a:r>
              <a:rPr lang="fa-IR" dirty="0" smtClean="0"/>
              <a:t>به صورت </a:t>
            </a:r>
            <a:r>
              <a:rPr lang="en-US" dirty="0" smtClean="0"/>
              <a:t>first-in-first-out</a:t>
            </a:r>
            <a:r>
              <a:rPr lang="fa-IR" dirty="0" smtClean="0"/>
              <a:t> چيده شوند.</a:t>
            </a:r>
          </a:p>
          <a:p>
            <a:pPr algn="r" rtl="1"/>
            <a:r>
              <a:rPr lang="fa-IR" dirty="0" smtClean="0"/>
              <a:t>دما و رطوبت کنترل شده باشد.</a:t>
            </a:r>
          </a:p>
          <a:p>
            <a:pPr algn="r" rtl="1"/>
            <a:r>
              <a:rPr lang="fa-IR" dirty="0" smtClean="0"/>
              <a:t>از آلودگيهاي فيزيکي، شيميايي وميکروبي آزاد باشند.</a:t>
            </a:r>
            <a:endParaRPr lang="en-GB"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شرايط دمايي</a:t>
            </a:r>
            <a:endParaRPr lang="en-GB" dirty="0"/>
          </a:p>
        </p:txBody>
      </p:sp>
      <p:sp>
        <p:nvSpPr>
          <p:cNvPr id="3" name="Content Placeholder 2"/>
          <p:cNvSpPr>
            <a:spLocks noGrp="1"/>
          </p:cNvSpPr>
          <p:nvPr>
            <p:ph idx="1"/>
          </p:nvPr>
        </p:nvSpPr>
        <p:spPr/>
        <p:txBody>
          <a:bodyPr/>
          <a:lstStyle/>
          <a:p>
            <a:pPr algn="r" rtl="1"/>
            <a:r>
              <a:rPr lang="fa-IR" dirty="0" smtClean="0"/>
              <a:t>مواد غذايي يخ زده در دماي منهاي 18 و کمتر نگهداري شوند.</a:t>
            </a:r>
          </a:p>
          <a:p>
            <a:pPr algn="r" rtl="1"/>
            <a:r>
              <a:rPr lang="fa-IR" dirty="0" smtClean="0"/>
              <a:t>در زمان حمل و نقل مواد غذايي يخ زده، دما از منهاي 12 کمتر نشود.</a:t>
            </a:r>
          </a:p>
          <a:p>
            <a:pPr algn="r" rtl="1"/>
            <a:r>
              <a:rPr lang="fa-IR" dirty="0" smtClean="0"/>
              <a:t>دماي مواد غذايي يخچالي بين 1 تا 4 درجه باشد.</a:t>
            </a:r>
          </a:p>
          <a:p>
            <a:pPr algn="r" rtl="1"/>
            <a:r>
              <a:rPr lang="fa-IR" dirty="0" smtClean="0"/>
              <a:t>دماي مواد غذايي غير يخچالي بين 10تا 21 درجه باشد.</a:t>
            </a:r>
          </a:p>
          <a:p>
            <a:pPr algn="r" rtl="1"/>
            <a:r>
              <a:rPr lang="fa-IR" dirty="0" smtClean="0"/>
              <a:t>وجود دماسنج و دفترچه ثبت دما الزامي است.</a:t>
            </a:r>
            <a:endParaRPr lang="en-GB"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1"/>
          </p:nvPr>
        </p:nvSpPr>
        <p:spPr/>
        <p:txBody>
          <a:bodyPr/>
          <a:lstStyle/>
          <a:p>
            <a:r>
              <a:rPr lang="en-TT"/>
              <a:t>Dr D. Pattron, Ph.D</a:t>
            </a:r>
          </a:p>
        </p:txBody>
      </p:sp>
      <p:sp>
        <p:nvSpPr>
          <p:cNvPr id="5" name="Slide Number Placeholder 5"/>
          <p:cNvSpPr>
            <a:spLocks noGrp="1"/>
          </p:cNvSpPr>
          <p:nvPr>
            <p:ph type="sldNum" sz="quarter" idx="12"/>
          </p:nvPr>
        </p:nvSpPr>
        <p:spPr/>
        <p:txBody>
          <a:bodyPr/>
          <a:lstStyle/>
          <a:p>
            <a:fld id="{150A0BB2-4E11-44B9-B1A3-4A3F2F8A318B}" type="slidenum">
              <a:rPr lang="en-TT"/>
              <a:pPr/>
              <a:t>53</a:t>
            </a:fld>
            <a:endParaRPr lang="en-TT"/>
          </a:p>
        </p:txBody>
      </p:sp>
      <p:sp>
        <p:nvSpPr>
          <p:cNvPr id="73730" name="Rectangle 2"/>
          <p:cNvSpPr>
            <a:spLocks noGrp="1" noChangeArrowheads="1"/>
          </p:cNvSpPr>
          <p:nvPr>
            <p:ph type="title"/>
          </p:nvPr>
        </p:nvSpPr>
        <p:spPr/>
        <p:txBody>
          <a:bodyPr>
            <a:normAutofit fontScale="90000"/>
          </a:bodyPr>
          <a:lstStyle/>
          <a:p>
            <a:r>
              <a:rPr lang="en-TT" sz="4000"/>
              <a:t>Warehouse storage temperature and relative humidity</a:t>
            </a:r>
          </a:p>
        </p:txBody>
      </p:sp>
      <p:sp>
        <p:nvSpPr>
          <p:cNvPr id="73731" name="Rectangle 3"/>
          <p:cNvSpPr>
            <a:spLocks noGrp="1" noChangeArrowheads="1"/>
          </p:cNvSpPr>
          <p:nvPr>
            <p:ph type="body" idx="1"/>
          </p:nvPr>
        </p:nvSpPr>
        <p:spPr>
          <a:xfrm>
            <a:off x="0" y="1905000"/>
            <a:ext cx="9144000" cy="4449763"/>
          </a:xfrm>
        </p:spPr>
        <p:txBody>
          <a:bodyPr/>
          <a:lstStyle/>
          <a:p>
            <a:pPr>
              <a:buFont typeface="Wingdings" pitchFamily="2" charset="2"/>
              <a:buNone/>
            </a:pPr>
            <a:r>
              <a:rPr lang="en-TT" sz="2800" dirty="0"/>
              <a:t>Products	 	    Temperatures    Relative Humidity</a:t>
            </a:r>
          </a:p>
          <a:p>
            <a:pPr>
              <a:buFont typeface="Wingdings" pitchFamily="2" charset="2"/>
              <a:buNone/>
            </a:pPr>
            <a:endParaRPr lang="en-TT" sz="2800" dirty="0"/>
          </a:p>
          <a:p>
            <a:pPr>
              <a:buFont typeface="Wingdings" pitchFamily="2" charset="2"/>
              <a:buNone/>
            </a:pPr>
            <a:r>
              <a:rPr lang="fa-IR" sz="2800" dirty="0" smtClean="0"/>
              <a:t>گوشت يخ زده	</a:t>
            </a:r>
            <a:r>
              <a:rPr lang="en-TT" sz="2800" dirty="0"/>
              <a:t>	    -23 </a:t>
            </a:r>
            <a:r>
              <a:rPr lang="en-US" sz="2800" dirty="0">
                <a:cs typeface="Arial" charset="0"/>
              </a:rPr>
              <a:t>º to -17 º C	      ------------         </a:t>
            </a:r>
          </a:p>
          <a:p>
            <a:pPr>
              <a:buFont typeface="Wingdings" pitchFamily="2" charset="2"/>
              <a:buNone/>
            </a:pPr>
            <a:r>
              <a:rPr lang="fa-IR" sz="2800" dirty="0" smtClean="0"/>
              <a:t>غذاهاي کنسرو شده	</a:t>
            </a:r>
            <a:r>
              <a:rPr lang="en-TT" sz="2800" dirty="0" smtClean="0"/>
              <a:t>    </a:t>
            </a:r>
            <a:r>
              <a:rPr lang="en-TT" sz="2800" dirty="0"/>
              <a:t>4.4 </a:t>
            </a:r>
            <a:r>
              <a:rPr lang="en-US" sz="2800" dirty="0">
                <a:cs typeface="Arial" charset="0"/>
              </a:rPr>
              <a:t>º to 16 º C        50 to 60 %</a:t>
            </a:r>
          </a:p>
          <a:p>
            <a:pPr>
              <a:buFont typeface="Wingdings" pitchFamily="2" charset="2"/>
              <a:buNone/>
            </a:pPr>
            <a:r>
              <a:rPr lang="fa-IR" sz="2800" dirty="0" smtClean="0"/>
              <a:t>گندم	</a:t>
            </a:r>
            <a:r>
              <a:rPr lang="en-TT" sz="2800" dirty="0"/>
              <a:t>	             4.4 </a:t>
            </a:r>
            <a:r>
              <a:rPr lang="en-US" sz="2800" dirty="0">
                <a:cs typeface="Arial" charset="0"/>
              </a:rPr>
              <a:t>º to 16 º C</a:t>
            </a:r>
            <a:r>
              <a:rPr lang="en-TT" sz="2800" dirty="0"/>
              <a:t>        </a:t>
            </a:r>
            <a:r>
              <a:rPr lang="en-US" sz="2800" dirty="0">
                <a:cs typeface="Arial" charset="0"/>
              </a:rPr>
              <a:t>50 to 60 %</a:t>
            </a:r>
          </a:p>
          <a:p>
            <a:pPr>
              <a:buFont typeface="Wingdings" pitchFamily="2" charset="2"/>
              <a:buNone/>
            </a:pPr>
            <a:endParaRPr lang="en-TT" sz="2800"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جريان هوا در انبارهاي مواد غذايي</a:t>
            </a:r>
            <a:endParaRPr lang="en-GB" dirty="0"/>
          </a:p>
        </p:txBody>
      </p:sp>
      <p:sp>
        <p:nvSpPr>
          <p:cNvPr id="3" name="Content Placeholder 2"/>
          <p:cNvSpPr>
            <a:spLocks noGrp="1"/>
          </p:cNvSpPr>
          <p:nvPr>
            <p:ph idx="1"/>
          </p:nvPr>
        </p:nvSpPr>
        <p:spPr/>
        <p:txBody>
          <a:bodyPr/>
          <a:lstStyle/>
          <a:p>
            <a:pPr algn="r" rtl="1"/>
            <a:r>
              <a:rPr lang="fa-IR" dirty="0" smtClean="0"/>
              <a:t>عامل مهمي است.</a:t>
            </a:r>
          </a:p>
          <a:p>
            <a:pPr algn="r" rtl="1"/>
            <a:r>
              <a:rPr lang="fa-IR" dirty="0" smtClean="0"/>
              <a:t>غذا بايد بر روي </a:t>
            </a:r>
            <a:r>
              <a:rPr lang="en-US" dirty="0" smtClean="0"/>
              <a:t>pallet</a:t>
            </a:r>
            <a:r>
              <a:rPr lang="fa-IR" dirty="0" smtClean="0"/>
              <a:t> نگهداري شود.</a:t>
            </a:r>
          </a:p>
          <a:p>
            <a:pPr algn="r" rtl="1"/>
            <a:r>
              <a:rPr lang="fa-IR" dirty="0" smtClean="0"/>
              <a:t>فاصله از سقف 5 سانت و از ديوار 46 سانت باشد.</a:t>
            </a:r>
          </a:p>
          <a:p>
            <a:pPr algn="r" rtl="1"/>
            <a:r>
              <a:rPr lang="fa-IR" dirty="0" smtClean="0"/>
              <a:t>فضاي کافي براي حرکت کردن بين رديفها باشد.</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نور رساني انبارهاي مواد غذايي</a:t>
            </a:r>
            <a:endParaRPr lang="en-GB" dirty="0"/>
          </a:p>
        </p:txBody>
      </p:sp>
      <p:sp>
        <p:nvSpPr>
          <p:cNvPr id="3" name="Content Placeholder 2"/>
          <p:cNvSpPr>
            <a:spLocks noGrp="1"/>
          </p:cNvSpPr>
          <p:nvPr>
            <p:ph idx="1"/>
          </p:nvPr>
        </p:nvSpPr>
        <p:spPr/>
        <p:txBody>
          <a:bodyPr/>
          <a:lstStyle/>
          <a:p>
            <a:pPr algn="r" rtl="1"/>
            <a:r>
              <a:rPr lang="fa-IR" dirty="0" smtClean="0"/>
              <a:t>تسهيل تميز کردن</a:t>
            </a:r>
          </a:p>
          <a:p>
            <a:pPr algn="r" rtl="1"/>
            <a:r>
              <a:rPr lang="fa-IR" dirty="0" smtClean="0"/>
              <a:t>تشخيص برچسبها و رنگها</a:t>
            </a:r>
          </a:p>
          <a:p>
            <a:pPr algn="r" rtl="1"/>
            <a:r>
              <a:rPr lang="fa-IR" dirty="0" smtClean="0"/>
              <a:t>ارزيابي شرايطي که غذا نگهداري مي شود.</a:t>
            </a:r>
          </a:p>
          <a:p>
            <a:pPr algn="r" rtl="1"/>
            <a:r>
              <a:rPr lang="fa-IR" dirty="0" smtClean="0"/>
              <a:t>جلوگيري از جراحت</a:t>
            </a:r>
          </a:p>
          <a:p>
            <a:pPr algn="r" rtl="1"/>
            <a:r>
              <a:rPr lang="fa-IR" dirty="0" smtClean="0"/>
              <a:t>جلوگيري از </a:t>
            </a:r>
            <a:r>
              <a:rPr lang="en-US" dirty="0" smtClean="0"/>
              <a:t>cross contamination</a:t>
            </a:r>
            <a:r>
              <a:rPr lang="fa-IR" dirty="0" smtClean="0"/>
              <a:t> غذاها</a:t>
            </a:r>
            <a:endParaRPr lang="en-GB"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استانداردهاي نوري انبار مواد غذايي</a:t>
            </a:r>
            <a:endParaRPr lang="en-GB" dirty="0"/>
          </a:p>
        </p:txBody>
      </p:sp>
      <p:sp>
        <p:nvSpPr>
          <p:cNvPr id="3" name="Content Placeholder 2"/>
          <p:cNvSpPr>
            <a:spLocks noGrp="1"/>
          </p:cNvSpPr>
          <p:nvPr>
            <p:ph idx="1"/>
          </p:nvPr>
        </p:nvSpPr>
        <p:spPr/>
        <p:txBody>
          <a:bodyPr/>
          <a:lstStyle/>
          <a:p>
            <a:r>
              <a:rPr lang="en-TT" dirty="0" smtClean="0"/>
              <a:t>At least 540 lux at all inspection points</a:t>
            </a:r>
          </a:p>
          <a:p>
            <a:r>
              <a:rPr lang="en-TT" dirty="0" smtClean="0"/>
              <a:t>At least 220 lux in work areas</a:t>
            </a:r>
          </a:p>
          <a:p>
            <a:r>
              <a:rPr lang="en-TT" dirty="0" smtClean="0"/>
              <a:t>At least 110 lux in other areas</a:t>
            </a:r>
          </a:p>
          <a:p>
            <a:endParaRPr lang="en-GB"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تميز کردن انبارهاي مواد غذايي</a:t>
            </a:r>
            <a:endParaRPr lang="en-GB" dirty="0"/>
          </a:p>
        </p:txBody>
      </p:sp>
      <p:sp>
        <p:nvSpPr>
          <p:cNvPr id="3" name="Content Placeholder 2"/>
          <p:cNvSpPr>
            <a:spLocks noGrp="1"/>
          </p:cNvSpPr>
          <p:nvPr>
            <p:ph idx="1"/>
          </p:nvPr>
        </p:nvSpPr>
        <p:spPr/>
        <p:txBody>
          <a:bodyPr/>
          <a:lstStyle/>
          <a:p>
            <a:pPr algn="r" rtl="1"/>
            <a:r>
              <a:rPr lang="fa-IR" dirty="0" smtClean="0"/>
              <a:t>عدم آلوده شدن مواد غذايي با مواد تميز کننده</a:t>
            </a:r>
          </a:p>
          <a:p>
            <a:pPr algn="r" rtl="1"/>
            <a:r>
              <a:rPr lang="fa-IR" dirty="0" smtClean="0"/>
              <a:t>کليه مواد تميز کننده در بسته بندي اوليه</a:t>
            </a:r>
            <a:r>
              <a:rPr lang="en-US" dirty="0" smtClean="0"/>
              <a:t> original </a:t>
            </a:r>
            <a:r>
              <a:rPr lang="fa-IR" dirty="0" smtClean="0"/>
              <a:t> نگهداري شوند.</a:t>
            </a:r>
          </a:p>
          <a:p>
            <a:pPr algn="r" rtl="1"/>
            <a:r>
              <a:rPr lang="fa-IR" dirty="0" smtClean="0"/>
              <a:t>برنامه بلند مدت براي تميز کردن انبار تهيه شود.</a:t>
            </a:r>
          </a:p>
          <a:p>
            <a:pPr algn="r" rtl="1"/>
            <a:r>
              <a:rPr lang="fa-IR" dirty="0" smtClean="0"/>
              <a:t>افراد در مورد انواع مواد تميز کننده آموزش داده شوند.</a:t>
            </a:r>
          </a:p>
          <a:p>
            <a:pPr algn="r" rtl="1"/>
            <a:r>
              <a:rPr lang="fa-IR" dirty="0" smtClean="0"/>
              <a:t>برنامه نظافت مختلف: تميز کردن مرطوب و خشک</a:t>
            </a:r>
            <a:endParaRPr lang="en-GB"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1"/>
          </p:nvPr>
        </p:nvSpPr>
        <p:spPr/>
        <p:txBody>
          <a:bodyPr/>
          <a:lstStyle/>
          <a:p>
            <a:r>
              <a:rPr lang="en-TT"/>
              <a:t>Dr D. Pattron, Ph.D</a:t>
            </a:r>
          </a:p>
        </p:txBody>
      </p:sp>
      <p:sp>
        <p:nvSpPr>
          <p:cNvPr id="5" name="Slide Number Placeholder 5"/>
          <p:cNvSpPr>
            <a:spLocks noGrp="1"/>
          </p:cNvSpPr>
          <p:nvPr>
            <p:ph type="sldNum" sz="quarter" idx="12"/>
          </p:nvPr>
        </p:nvSpPr>
        <p:spPr/>
        <p:txBody>
          <a:bodyPr/>
          <a:lstStyle/>
          <a:p>
            <a:fld id="{070F2D49-BE1E-4F6E-B0C1-66762622CC80}" type="slidenum">
              <a:rPr lang="en-TT"/>
              <a:pPr/>
              <a:t>58</a:t>
            </a:fld>
            <a:endParaRPr lang="en-TT"/>
          </a:p>
        </p:txBody>
      </p:sp>
      <p:sp>
        <p:nvSpPr>
          <p:cNvPr id="78850" name="Rectangle 2"/>
          <p:cNvSpPr>
            <a:spLocks noGrp="1" noChangeArrowheads="1"/>
          </p:cNvSpPr>
          <p:nvPr>
            <p:ph type="title"/>
          </p:nvPr>
        </p:nvSpPr>
        <p:spPr>
          <a:xfrm>
            <a:off x="381000" y="0"/>
            <a:ext cx="8229600" cy="1143000"/>
          </a:xfrm>
        </p:spPr>
        <p:txBody>
          <a:bodyPr/>
          <a:lstStyle/>
          <a:p>
            <a:r>
              <a:rPr lang="fa-IR" sz="4000" dirty="0" smtClean="0"/>
              <a:t>ويژگي مواد تميز کننده</a:t>
            </a:r>
            <a:endParaRPr lang="en-TT" sz="4000" dirty="0"/>
          </a:p>
        </p:txBody>
      </p:sp>
      <p:sp>
        <p:nvSpPr>
          <p:cNvPr id="78851" name="Rectangle 3"/>
          <p:cNvSpPr>
            <a:spLocks noGrp="1" noChangeArrowheads="1"/>
          </p:cNvSpPr>
          <p:nvPr>
            <p:ph type="body" idx="1"/>
          </p:nvPr>
        </p:nvSpPr>
        <p:spPr>
          <a:xfrm>
            <a:off x="381000" y="1219200"/>
            <a:ext cx="8229600" cy="5135563"/>
          </a:xfrm>
        </p:spPr>
        <p:txBody>
          <a:bodyPr/>
          <a:lstStyle/>
          <a:p>
            <a:pPr>
              <a:lnSpc>
                <a:spcPct val="80000"/>
              </a:lnSpc>
            </a:pPr>
            <a:r>
              <a:rPr lang="en-TT" sz="2800"/>
              <a:t>Chlorine and chlorine-based products</a:t>
            </a:r>
          </a:p>
          <a:p>
            <a:pPr lvl="1">
              <a:lnSpc>
                <a:spcPct val="80000"/>
              </a:lnSpc>
              <a:buFont typeface="Wingdings" pitchFamily="2" charset="2"/>
              <a:buChar char="ü"/>
            </a:pPr>
            <a:r>
              <a:rPr lang="en-TT"/>
              <a:t>100-250 mg of available chlorine per litre</a:t>
            </a:r>
          </a:p>
          <a:p>
            <a:pPr lvl="1">
              <a:lnSpc>
                <a:spcPct val="80000"/>
              </a:lnSpc>
              <a:buFont typeface="Wingdings" pitchFamily="2" charset="2"/>
              <a:buChar char="ü"/>
            </a:pPr>
            <a:r>
              <a:rPr lang="en-TT"/>
              <a:t>Two minutes exposure time</a:t>
            </a:r>
          </a:p>
          <a:p>
            <a:pPr lvl="1">
              <a:lnSpc>
                <a:spcPct val="80000"/>
              </a:lnSpc>
              <a:buFont typeface="Wingdings" pitchFamily="2" charset="2"/>
              <a:buChar char="ü"/>
            </a:pPr>
            <a:r>
              <a:rPr lang="en-TT"/>
              <a:t>Rinse after exposure </a:t>
            </a:r>
          </a:p>
          <a:p>
            <a:pPr>
              <a:lnSpc>
                <a:spcPct val="80000"/>
              </a:lnSpc>
            </a:pPr>
            <a:r>
              <a:rPr lang="en-TT" sz="2800"/>
              <a:t>Iodophors</a:t>
            </a:r>
          </a:p>
          <a:p>
            <a:pPr lvl="1">
              <a:lnSpc>
                <a:spcPct val="80000"/>
              </a:lnSpc>
              <a:buFont typeface="Wingdings" pitchFamily="2" charset="2"/>
              <a:buChar char="ü"/>
            </a:pPr>
            <a:r>
              <a:rPr lang="en-TT"/>
              <a:t>25-50 mg per litre of available iodine</a:t>
            </a:r>
          </a:p>
          <a:p>
            <a:pPr lvl="1">
              <a:lnSpc>
                <a:spcPct val="80000"/>
              </a:lnSpc>
              <a:buFont typeface="Wingdings" pitchFamily="2" charset="2"/>
              <a:buChar char="ü"/>
            </a:pPr>
            <a:r>
              <a:rPr lang="en-TT"/>
              <a:t>Two minutes exposure time</a:t>
            </a:r>
          </a:p>
          <a:p>
            <a:pPr lvl="1">
              <a:lnSpc>
                <a:spcPct val="80000"/>
              </a:lnSpc>
              <a:buFont typeface="Wingdings" pitchFamily="2" charset="2"/>
              <a:buChar char="ü"/>
            </a:pPr>
            <a:r>
              <a:rPr lang="en-TT"/>
              <a:t>Rinse after exposure</a:t>
            </a:r>
          </a:p>
          <a:p>
            <a:pPr>
              <a:lnSpc>
                <a:spcPct val="80000"/>
              </a:lnSpc>
            </a:pPr>
            <a:r>
              <a:rPr lang="en-TT" sz="2800"/>
              <a:t>Quaternary ammonium compounds</a:t>
            </a:r>
          </a:p>
          <a:p>
            <a:pPr lvl="1">
              <a:lnSpc>
                <a:spcPct val="80000"/>
              </a:lnSpc>
              <a:buFont typeface="Wingdings" pitchFamily="2" charset="2"/>
              <a:buChar char="ü"/>
            </a:pPr>
            <a:r>
              <a:rPr lang="en-TT"/>
              <a:t>200-300 mg per litre</a:t>
            </a:r>
          </a:p>
          <a:p>
            <a:pPr lvl="1">
              <a:lnSpc>
                <a:spcPct val="80000"/>
              </a:lnSpc>
              <a:buFont typeface="Wingdings" pitchFamily="2" charset="2"/>
              <a:buChar char="ü"/>
            </a:pPr>
            <a:r>
              <a:rPr lang="en-TT"/>
              <a:t>Two minutes exposure time</a:t>
            </a:r>
          </a:p>
          <a:p>
            <a:pPr lvl="1">
              <a:lnSpc>
                <a:spcPct val="80000"/>
              </a:lnSpc>
              <a:buFont typeface="Wingdings" pitchFamily="2" charset="2"/>
              <a:buChar char="ü"/>
            </a:pPr>
            <a:r>
              <a:rPr lang="en-TT"/>
              <a:t>Rinse thoroughly after exposure</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 جوندگان مضر در انبارهاي مواد غذايي</a:t>
            </a:r>
            <a:endParaRPr lang="en-GB" dirty="0"/>
          </a:p>
        </p:txBody>
      </p:sp>
      <p:sp>
        <p:nvSpPr>
          <p:cNvPr id="3" name="Content Placeholder 2"/>
          <p:cNvSpPr>
            <a:spLocks noGrp="1"/>
          </p:cNvSpPr>
          <p:nvPr>
            <p:ph idx="1"/>
          </p:nvPr>
        </p:nvSpPr>
        <p:spPr/>
        <p:txBody>
          <a:bodyPr/>
          <a:lstStyle/>
          <a:p>
            <a:pPr algn="r" rtl="1"/>
            <a:r>
              <a:rPr lang="fa-IR" dirty="0" smtClean="0"/>
              <a:t>بازرسي مرتب و برنامه ريزي شده</a:t>
            </a:r>
          </a:p>
          <a:p>
            <a:pPr algn="r" rtl="1"/>
            <a:r>
              <a:rPr lang="fa-IR" dirty="0" smtClean="0"/>
              <a:t>به علايمي مثل: فضله موش، لکه هاي ادرار، سوراخ در ديوار يا بسته بندي، خراش روي بسته بنديها، مو و لاشه جونده توجه کنيد.</a:t>
            </a:r>
          </a:p>
          <a:p>
            <a:pPr algn="r" rtl="1"/>
            <a:r>
              <a:rPr lang="fa-IR" dirty="0" smtClean="0"/>
              <a:t>استفاده از سموم بايد توسط شخص مجرب باشد.</a:t>
            </a:r>
          </a:p>
          <a:p>
            <a:pPr algn="r" rtl="1"/>
            <a:r>
              <a:rPr lang="fa-IR" dirty="0" smtClean="0"/>
              <a:t>سموم بايد در محلهايي که علامت زده شده و براي همه مشخص است کار گذاشته شوند.</a:t>
            </a:r>
            <a:endParaRPr lang="en-GB"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ويژگيهاي توالت</a:t>
            </a:r>
            <a:endParaRPr lang="en-GB" dirty="0"/>
          </a:p>
        </p:txBody>
      </p:sp>
      <p:sp>
        <p:nvSpPr>
          <p:cNvPr id="3" name="Content Placeholder 2"/>
          <p:cNvSpPr>
            <a:spLocks noGrp="1"/>
          </p:cNvSpPr>
          <p:nvPr>
            <p:ph idx="1"/>
          </p:nvPr>
        </p:nvSpPr>
        <p:spPr/>
        <p:txBody>
          <a:bodyPr>
            <a:normAutofit lnSpcReduction="10000"/>
          </a:bodyPr>
          <a:lstStyle/>
          <a:p>
            <a:pPr algn="r" rtl="1"/>
            <a:r>
              <a:rPr lang="fa-IR" dirty="0" smtClean="0"/>
              <a:t>در توالت نبايد مستقيما به انبار غذا باز شود.</a:t>
            </a:r>
          </a:p>
          <a:p>
            <a:pPr algn="r" rtl="1"/>
            <a:r>
              <a:rPr lang="fa-IR" dirty="0" smtClean="0"/>
              <a:t>لوله فاضلاب از روي سقف مواد غذايي عبور نکند.</a:t>
            </a:r>
          </a:p>
          <a:p>
            <a:pPr algn="r" rtl="1"/>
            <a:r>
              <a:rPr lang="fa-IR" dirty="0" smtClean="0"/>
              <a:t>تعداد توالتها با تعداد کارکنان مناسب باشد.</a:t>
            </a:r>
          </a:p>
          <a:p>
            <a:pPr algn="r" rtl="1"/>
            <a:r>
              <a:rPr lang="fa-IR" dirty="0" smtClean="0"/>
              <a:t>علائم هشدار دهنده شسشتشوي دستها و رعايت بهداشت در توالت قابل ديد باشد.</a:t>
            </a:r>
          </a:p>
          <a:p>
            <a:pPr algn="r" rtl="1"/>
            <a:r>
              <a:rPr lang="fa-IR" dirty="0" smtClean="0"/>
              <a:t>توالتها به طور برنامه ريزي شده تميز شوند.</a:t>
            </a:r>
          </a:p>
          <a:p>
            <a:pPr algn="r" rtl="1"/>
            <a:r>
              <a:rPr lang="fa-IR" dirty="0" smtClean="0"/>
              <a:t>تهويه مناسب داشته باشند.</a:t>
            </a:r>
          </a:p>
          <a:p>
            <a:pPr algn="r" rtl="1"/>
            <a:r>
              <a:rPr lang="fa-IR" dirty="0" smtClean="0"/>
              <a:t>امکانات شستن دست، صابون و خشک کننده فراهم باشد.</a:t>
            </a:r>
            <a:endParaRPr lang="en-GB"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رختکن</a:t>
            </a:r>
            <a:endParaRPr lang="en-GB" dirty="0"/>
          </a:p>
        </p:txBody>
      </p:sp>
      <p:sp>
        <p:nvSpPr>
          <p:cNvPr id="3" name="Content Placeholder 2"/>
          <p:cNvSpPr>
            <a:spLocks noGrp="1"/>
          </p:cNvSpPr>
          <p:nvPr>
            <p:ph idx="1"/>
          </p:nvPr>
        </p:nvSpPr>
        <p:spPr/>
        <p:txBody>
          <a:bodyPr/>
          <a:lstStyle/>
          <a:p>
            <a:pPr algn="r" rtl="1"/>
            <a:r>
              <a:rPr lang="fa-IR" dirty="0" smtClean="0"/>
              <a:t>همراه با کمد باشند.</a:t>
            </a:r>
          </a:p>
          <a:p>
            <a:pPr algn="r" rtl="1"/>
            <a:r>
              <a:rPr lang="fa-IR" dirty="0" smtClean="0"/>
              <a:t>کارکنان از لباسهاي بيرون در داخل انبار استفاده نکنند.</a:t>
            </a:r>
          </a:p>
          <a:p>
            <a:pPr algn="r" rtl="1"/>
            <a:r>
              <a:rPr lang="fa-IR" dirty="0" smtClean="0"/>
              <a:t>اتاق آقايان و خانمها جدا باشد.</a:t>
            </a:r>
          </a:p>
          <a:p>
            <a:pPr algn="r" rtl="1"/>
            <a:r>
              <a:rPr lang="fa-IR" dirty="0" smtClean="0"/>
              <a:t>از لحاظ بهداشتي مناسب باشد.</a:t>
            </a:r>
            <a:endParaRPr lang="en-GB"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271000" y="1224658"/>
          <a:ext cx="2602001" cy="4408684"/>
        </p:xfrm>
        <a:graphic>
          <a:graphicData uri="http://schemas.openxmlformats.org/drawingml/2006/table">
            <a:tbl>
              <a:tblPr rtl="1"/>
              <a:tblGrid>
                <a:gridCol w="2602001"/>
              </a:tblGrid>
              <a:tr h="117090">
                <a:tc>
                  <a:txBody>
                    <a:bodyPr/>
                    <a:lstStyle/>
                    <a:p>
                      <a:pPr algn="just" rtl="1"/>
                      <a:r>
                        <a:rPr lang="fa-IR" sz="500" b="1">
                          <a:solidFill>
                            <a:srgbClr val="FFFFFF"/>
                          </a:solidFill>
                          <a:latin typeface="Arial"/>
                        </a:rPr>
                        <a:t>حداقل ضوابط فني و بهداشتي انبارهاي مواد غذايي، آشاميدني، آرايشي و بهداشتي (11/05/89)</a:t>
                      </a:r>
                    </a:p>
                  </a:txBody>
                  <a:tcPr marL="39030" marR="39030" marT="19515" marB="19515" anchor="ctr">
                    <a:lnL>
                      <a:noFill/>
                    </a:lnL>
                    <a:lnR>
                      <a:noFill/>
                    </a:lnR>
                    <a:lnT>
                      <a:noFill/>
                    </a:lnT>
                    <a:lnB>
                      <a:noFill/>
                    </a:lnB>
                    <a:solidFill>
                      <a:srgbClr val="006699"/>
                    </a:solidFill>
                  </a:tcPr>
                </a:tc>
              </a:tr>
              <a:tr h="3946910">
                <a:tc>
                  <a:txBody>
                    <a:bodyPr/>
                    <a:lstStyle/>
                    <a:p>
                      <a:pPr algn="r" rtl="1"/>
                      <a:r>
                        <a:rPr lang="fa-IR" sz="400" dirty="0">
                          <a:latin typeface="Tahoma"/>
                        </a:rPr>
                        <a:t>حداقل ضوابط فني و بهداشتي انبارهاي مواد غذايي، آشاميدني، آرايشي و بهداشتي </a:t>
                      </a:r>
                      <a:br>
                        <a:rPr lang="fa-IR" sz="400" dirty="0">
                          <a:latin typeface="Tahoma"/>
                        </a:rPr>
                      </a:br>
                      <a:r>
                        <a:rPr lang="fa-IR" sz="400" dirty="0">
                          <a:latin typeface="Tahoma"/>
                        </a:rPr>
                        <a:t>  اداره کل نظارت بر مواد غذايي، آشاميدني، آرايشي و بهداشتي دستورالعمل شماره </a:t>
                      </a:r>
                      <a:r>
                        <a:rPr lang="en-US" sz="400" dirty="0">
                          <a:latin typeface="Tahoma"/>
                        </a:rPr>
                        <a:t>Fdop10611v1</a:t>
                      </a:r>
                      <a:r>
                        <a:rPr lang="fa-IR" sz="400" dirty="0">
                          <a:latin typeface="Tahoma"/>
                        </a:rPr>
                        <a:t>را به شرح زير اعلام نموده است:</a:t>
                      </a:r>
                      <a:br>
                        <a:rPr lang="fa-IR" sz="400" dirty="0">
                          <a:latin typeface="Tahoma"/>
                        </a:rPr>
                      </a:br>
                      <a:r>
                        <a:rPr lang="fa-IR" sz="400" dirty="0">
                          <a:latin typeface="Tahoma"/>
                        </a:rPr>
                        <a:t>1 – مقدمه: انبار به مکاني گفته مي‌شود که يک يا چند نوع کالا در شرايط مناسب و براي مدت زمان مشخصي درآن نگهداري مي‌شود. انبارها بايد داراي يک سري نکات عمومي و مشترک و يک سري نکات اختصاصي براي نگهداري مواد غذايي، آرايشي و بهداشتي باشند و فراهم نمودن شرايط مناسب بهداشتي براي آنها با توجه به وضعيت آب و هوايي و اقليمي هر منطقه، شرايط و موقعيت مکاني انبار، نوع اقلام و نوع انبار ضروري است. 2- هدف: هدف از تدوين اين ضابط ساماندهي و رتبه‌بندي و ارزيابي انبارهاي مواد غذايي، آشاميدني، آرايشي و بهداشتي به منظور نگهداري کالا در شرايط مناسب مي‌باشد. 3 – دامنه کاربرد: اين ضابطه براي تمامي انبارهاي عمومي و اختصاصي جهت نگهداري مواد غذايي، آشاميدني، آرايشي و بهداشتي کاربرد دارد. 4- شرايط خوب انبارش (</a:t>
                      </a:r>
                      <a:r>
                        <a:rPr lang="en-US" sz="400" dirty="0">
                          <a:latin typeface="Tahoma"/>
                        </a:rPr>
                        <a:t>Good Storage practice): </a:t>
                      </a:r>
                      <a:r>
                        <a:rPr lang="fa-IR" sz="400" dirty="0">
                          <a:latin typeface="Tahoma"/>
                        </a:rPr>
                        <a:t>شرايط و ويژگيهاي انبار بايد مطابق با معيارهاي ملي و مصوب و ضوابط جاري اداره‌کل نظارت بر مواد غذايي، آشاميدني، آرايشي و بهداشتي باشد و موارد ذيل نيز رعايت گردد. - انبارهاي نگهداري مواد غذايي، آشاميدني، آرايشي و بهداشتي بر حسب تنوع مواد و شرايط نگهداري آنها بايد مجهز به چند قسمت مجزا با شرايط متفاوت جهت نگهداري مواد اوليه ومواد افزودني و محصول نهايي باشد و به گونه‌اي باشد كه آسيبهاي فيزيكي، شيميايي و بهداشتي به اين مواد وارد نشود. در بسياري از انبارها محصولات مرجوعي را نيز درون انبار مواد غذايي، آشاميدني، آرايشي و بهداشتي قرار مي‌دهند ولي بايستي هيچگونه تداخلي بين كالاي مرجوعي و محصول نهايي و يا مواد اوليه به وجود نيايد ولي درشرايطي كه خطر تداخل زياد باشد بايد انبار مرجوعي به صورت مجزا وجود داشته باشد. لازم به ذکر است که بايستي اقلام چيده شده در انبار همگن، سازگار و از يک نوع باشد تا شرايط نگهداري از آنها قابل اجرا بوده و از اثرات احتمالي بر يکديگر مصون باشند. همچنين خطرسقوط و بروز سوانح به حداقل ممكن برسد و رفت وآمد افراد و ترابري كالا در انبار به آساني صورت پذيرد. - انبارها بايد با توجه به نوع محصول يا ماده اوليه درجه حرارت و رطوبت مناسب داشته باشد و از تابش مستقيم آفتاب به دور باشد. 4-1 - سطح زيربناي انبارها سطح انبار بستگي به حجم ورود و حداكثر زمان نگهداري كالا در انباردارد كه آن نيز بستگي به اختلاف زمان ورود و خروج از انبار و نيز تنوع محصولات و ميزان ورود كالا در روز دارد. ميزان سطح زير بناي انبار از فرمول ذيل به دست مي‌آيد: تعداد روزهاي انبارداري × تعداد × حجم هر ماده = زير بناي انبار ارتفاع مفيد چيدمان + فضايي جهت عبور ومرور افراد و و سايل نقليه + فضايي جهت پالتهاي خالي 4 - 2- محوطه انبار: - محوطه بيروني انبار بايد داراي حصاركشي با ارتفاع مناسب باشد، به گونه اي كه مانع از ورود حيوانات موذي به محوطه انبار شده و حتي‌المقدور مانع از اثرات سوء شرايط جوي نامساعد گردد. - محوطه بيروني انبار بايد به گونه‌اي با آسفالت يا پوشش مناسب ديگري مفروش گردد كه از ورود گرد و خاك و آلودگي به داخل انبار جلوگيري نمايد و امکان عبور و مرور وسايل سنگين وجود داشته باشد و شيب کليه قسمتها به نحوي باشد که هيچ گونه تجمع آبي ايجاد نگردد. - محوطه اطراف انبار بايد عاري از مواد زائد، زباله، علفهاي هرز و مواد غير مفيد ديگر باشد تا مانع از انباشتگي حشرات و ساير حيوانات شود. - شيب محوطه بايد به گونه‌اي باشد که آبهاي اطراف و ريزشهاي جوي به داخل انبار راه نداشته باشد. – زباله‌دان به تعداد، حجم و اندازه کافي، درپوش دار، زنگ نزن و قابل شستشو براي داخل انبار و محوطه اطراف انبار در دسترس باشد. جمع آوري زباله ها از زباله دانها روزانه و به موقع انجام شود. 4- 3 -شرايط ساختمان ساختمان انبار بايد به گونه اي بنا شده باشد كه: - در مقابل ورود و لانه گزيني حشرات و پرندگان به طور موثري حفاظت شود. - در برابر برف وباران شديد استحكام كافي داشته و ناودانها و راه آبهاي كافي وجود داشته باشد. - خشک، خنک، منظم، عاري از حشرات و جوندگان، بدون گرد و خاک، آلودگي و مواد خارجي باشد. 4 – 3 – 1 -درب هاي انبار - كليه درها بايد قابل شستشو و تميز باشند. - درها بخوبي چفت شده (</a:t>
                      </a:r>
                      <a:r>
                        <a:rPr lang="en-US" sz="400" dirty="0">
                          <a:latin typeface="Tahoma"/>
                        </a:rPr>
                        <a:t>Sealed) </a:t>
                      </a:r>
                      <a:r>
                        <a:rPr lang="fa-IR" sz="400" dirty="0">
                          <a:latin typeface="Tahoma"/>
                        </a:rPr>
                        <a:t>و براي جلوگيري از ورود حشرات و جوندگان به خوبي بسته شوند. ( ناحيه زيرين درها هم سطح با كف باشد. ) - بهتر است درب هاي مجزايي جهت تردد کارکنان و ترابري کالاوجود داشته باشد. 4– 3 – 2 -ديوارها - بايد صاف، بدون ترك، بدون خلل و فرج، قابل شستشو و تميز باشند. - ديوارها بگونه‌اي ساخته شده باشد كه از لانه گزيني جوندگان ممانعت نمايند و جهت جلوگيري از لانه گزيني جوندگان بايد از ساختن ديوارهاي دو جداره اجتناب كرد. 4 – 3 – 3- كف - كف انبار بايد كاملاً مقاوم و نفوذ ناپذير، قابل شستشو، تميز و داراي شيب كافي به سمت مسير فاضلاب باشد تا از تجمع آب در كف انبار جلوگيري شود. 4 – 3 – 4- سقف - بايد مقاوم، قابل تميز كردن و به گونه اي باشد که از تجمع گرد و خاك و لانه گزيني حشرات و پرندگان جلوگيري کند. - پوشش سقف بايد به نحوي در نظر گرفته شود كه در مقابل عوامل جوي پايدار باشد و مانع از تبادل حرارت و نفوذ رطوبت گردد. - فاصله و فضاي باز بين ديوارها با سقف وجود نداشته باشد. 4 – 3- 5- پنجره ها - كليه پنجره ها بايد داراي اندازه مناسب، قابل شستشو و نظافت بوده و به گونه اي طراحي شود كه از ورود گرد و غبار، آلودگي، حشرات و جانوران موذي به داخل انبار ممانعت نمايد. - شيشه پنجره ها بايد فاقد شکستگي بوده و پنجره هاي باز شو مجهز به توري مناسب باشند. 4 – 4 تجهيزات 4 – 4 – 1 تهويه در كليه انبارها ي مواد اوليه و محصول نهايي وجود تهويه با توري مناسب و سيستم سرمايشي و گرمايشي متناسب با نوع اقلام و شرايط آب و هوايي منطقه ضروري است. قدرت هواکش ها بايد طوري انتخاب شود که در مدت 1 – 2 ساعت بتواند هواي داخل انبار را تخليه نمايد. با توجه به شرايط دمايي نگهداري مواد غذايي، آشاميدني، آرايشي و بهداشتي انبار ها به دو دسته تقسيم مي شوند. انبار خنک که دماي آن مي بايست بين 8 – 15 درجه سانتي گراد باشد و انبار معمولي که دماي آن بسته به نوع کالا بايستي بين 15 – 30 درجه سانتي گراد باشد. 4 – 4 – 2 دماسنج و رطوبت سنج وجود دستگاه دماسنج و رطوبت سنج و ثبت تغييرات دما و رطوبت در انبار هاي مواد غذايي، آشاميدني، آرايشي و بهداشتي ضروري است. 4 – 4 – 2 -تجهيزات جابه جايي و انتقال کالا انبار بايد اراي سيستم نقل و انتقال و جابجايي مناسب از جمله نوار نقاله، بالا برنده، و ساير تجهيزات مورد نياز و از جنس مقاوم و قابل شستشو باشد و شرايط آن به هنگام حمل و نقل کالا، به گونه اي باشد که هيچ گونه آسيبي به مواد وارد نشود و تجهيزات حمل و نقل از سطح نظافت قابل قبولي برخوردار بوده به صورتي که موجب آلودگي مواد غذايي، آشاميدني و آرايشي و بهداشتي و مواد اوليه نشود. 4 – 4 – 3- تجهيزات ايمني و اطفاء حريق - انبارها بايد، مجهز به زنگ خطر، كپسول اطفاء حريق با زمان شارژ معتبر و تجهيزات ايمني باشند و در صورت نياز بايد مجهز به سيستم هاي خودكار اطفاء حريق، دستگاه كاليبره كنترل و ثبت دما و دستگاه كاليبره كنترل و ثبت رطوبت باشند. - علائم و تابلوهاي راهنماي هشدار دهنده بهداشتي و نکات ايمني در محل هاي مناسب نصب شوند. - وجود جعبه کمکهاي اوليه در محل انبار ضروري است. 4 – 5 چيدمان - چيدمان كالا در انبار بايد برروي پالت (فلزي، ضد زنگ و يا پلاستيكي با ارتفاع حداقل 14 سانتي متر از سطح زمين )باشد. و نحوه چيدن مواد در انبار بايد مرتب بوده و رعايت حداقل 50 سانتي متر فاصله از ديوارها و 60 سانتي متر بين رديفها شده باشد. - كليه قفسه ها بايد از جنس مقاوم و قابل شستشو باشند. - اقلامي که تاثيرات سوء بر يکديگر دارند در مجاورت يکديگر نبايد نگهداري شوند. - هر محصول بايد با رمز و كد خاصي انبار شود كه معمولا معرف زمان ورود به انبار و تاريخ توليد محصول باشد تا به ترتيب زمان ورود و تاريخ انقضا خارج شوند (سيستم </a:t>
                      </a:r>
                      <a:r>
                        <a:rPr lang="en-US" sz="400" dirty="0">
                          <a:latin typeface="Tahoma"/>
                        </a:rPr>
                        <a:t>FEFO </a:t>
                      </a:r>
                      <a:r>
                        <a:rPr lang="fa-IR" sz="400" dirty="0">
                          <a:latin typeface="Tahoma"/>
                        </a:rPr>
                        <a:t>و</a:t>
                      </a:r>
                      <a:r>
                        <a:rPr lang="en-US" sz="400" dirty="0">
                          <a:latin typeface="Tahoma"/>
                        </a:rPr>
                        <a:t>FIFO) </a:t>
                      </a:r>
                      <a:r>
                        <a:rPr lang="fa-IR" sz="400" dirty="0">
                          <a:latin typeface="Tahoma"/>
                        </a:rPr>
                        <a:t>و محصولات موجود در انبار قابل رديابي باشند. - نگهداري كليه مواد اوليه ومحصول نهايي در انبار مي بايست مطابق با شرايط قيد شده از طرف واحد توليد كننده آن باشد. - وجود مکان مناسب جهت نگهداري کالاهاي ضايعاتي و مرجوعي ضروري است. تذکر مهم: محصولات فاقد مجوز هاي وزارت بهداشت، درمان و آموزش پزشکي نبايد در انبار نگهداري شوند. 4-6 - كنترل حشرات، جوندگان موذي، پرندگان وحيوانات مزاحم - حفظ و نگهداري مطلوب شرايط بهداشتي محل انبار، اجتناب از آلوده كردن و دفع مواد زائد در جلوگيري از هر گونه آلودگي بسيار اهميت دارد. - برنامه موثر و مداوم براي كنترل حشرات، پرندگان، جوندگان و يا كرم ها در محل انبار بايد تنظيم و بطور منظم به مورد اجرا گذارده شود. - محل انبار ومحيط اطراف بايد بطور مداوم از نظر وجود آلودگي ناشي از حشرات، پرندگان، جوندگان و كرم ها توسط افراد آموزش ديده و با برنامه ريزي مناسب مورد بازبيني قرار گيرند. - درصورت وجودآلودگي، اقدامات ريشه كني بايد انجام گردد. هر گونه عمليات كنترل از قبيل استفاده از روش هاي شيميايي، فيزيكي و بيولوژيكي بايد با برنامه ريزي مشخص و زمان بندي شده و فقط تحت نظارت افرادي كه اطلاعات كافي از مخاطرات ناشي از استفاده از آن مواد براي سلامتي انسان دارند انجام گيرد. يادآوري : هر گونه عمليات ضد عفوني و مبارزه عليه حشرات، جوندگان موذي، پرندگان و حيوانات مزاحم بايد در مواقعي انجام گيرد كه انبار خالي است. - روش كنترل جانوران موذي و حيوانات مزاحم بايد مستند شده ومسئول كنترل آن مشخص باشد. - از نگهداري حيوانات خانگي در انبار خودداري گردد. 4 - 7- شرايط فني و بهداشتي قسمتهاي رفاهي 4 – 7 -1 -بخش تعويض لباس - در انبار بايد اطاقي با وسعت كافي جهت رختكن و به ازاء هر كارگر يك كمد قفل دار وجود داشته باشد. - در انبارهايي كه خانمها نيز كار مي كنند، بايد رختكن و سرويسهاي جداگانه اي براي آنان در نظر گرفته شود. 4 – 7 – 2- سرويسهاي بهداشتي ( توالت و دستشويي ) - بايد براي كارگران زن و مرد دستشويي و توالت مجزا به تعداد مورد نياز وجود داشته باشد. - در و ديوار بايد قابل شستشو باشد، سقف صاف بوده و كف از مواد غير قابل نفوذ ساخته شود، به طوري كه به آساني قابل تميز كردن باشد. - در ورودي محوطه توالتها بايد بدون دخالت دست بسته شود و در برابر نفوذ حشرات حفاظت شود، وجود مخزن شستشو ( فلاش تانك ) ضروري است. - بر روي درب توالتها نصب تابلوي ” بعد از استفاده از توالت دستهاي خود را با صابون مايع يا مواد شوينده مناسب بشوئيد“، ضروري است. - توالتها بايد در محلي باشند كه آلودگي در محيط به حداقل برسد و نبايد در توالت به سمت انبار ها باز شود. - پنجره توالت مشرف به فضاي آزاد و داراي توري باشد. - توالت داراي هواكش مكانيكي متناسب با حجم آن باشد. - داراي سطل زباله دردار پدالي باشد. - در كنار دستشويي ها بايد مواد شوينده وجود داشته باشد. 4 – 7 – 3 اصول بهداشت فردي كاركنان -كليه كاركنان بايد داراي كارت بهداشتي معتبر باشند. - كليه كارگران بايد داراي لباس مناسب و تميز و بهداشت و نظافت فردي را كاملا رعايت نمايند. - استعمال دخانيات در انبار ممنوع است.</a:t>
                      </a:r>
                    </a:p>
                  </a:txBody>
                  <a:tcPr marL="12197" marR="12197" marT="12197" marB="12197" anchor="ctr">
                    <a:lnL w="12700" cap="flat" cmpd="sng" algn="ctr">
                      <a:solidFill>
                        <a:srgbClr val="DAD3D0"/>
                      </a:solidFill>
                      <a:prstDash val="solid"/>
                      <a:round/>
                      <a:headEnd type="none" w="med" len="med"/>
                      <a:tailEnd type="none" w="med" len="med"/>
                    </a:lnL>
                    <a:lnR w="12700" cap="flat" cmpd="sng" algn="ctr">
                      <a:solidFill>
                        <a:srgbClr val="DAD3D0"/>
                      </a:solidFill>
                      <a:prstDash val="solid"/>
                      <a:round/>
                      <a:headEnd type="none" w="med" len="med"/>
                      <a:tailEnd type="none" w="med" len="med"/>
                    </a:lnR>
                    <a:lnT>
                      <a:noFill/>
                    </a:lnT>
                    <a:lnB>
                      <a:noFill/>
                    </a:lnB>
                    <a:solidFill>
                      <a:srgbClr val="D5EAF3"/>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2216</Words>
  <Application>Microsoft Office PowerPoint</Application>
  <PresentationFormat>On-screen Show (4:3)</PresentationFormat>
  <Paragraphs>375</Paragraphs>
  <Slides>62</Slides>
  <Notes>4</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Office Theme</vt:lpstr>
      <vt:lpstr>بنام خدا</vt:lpstr>
      <vt:lpstr>مقدمه اصول بهداشت مواد غذايي</vt:lpstr>
      <vt:lpstr>PowerPoint Presentation</vt:lpstr>
      <vt:lpstr>عوامل موثر در بيماريهاي ناشي از غذا</vt:lpstr>
      <vt:lpstr>بيماريهاي ناشي از غذا</vt:lpstr>
      <vt:lpstr>زنجيره از مزرعه يا سفره</vt:lpstr>
      <vt:lpstr>مسموميت غذايي</vt:lpstr>
      <vt:lpstr>مسموميت غذايي </vt:lpstr>
      <vt:lpstr>اصول ده گانه سازمان بهداشت جهاني براي جلوگيري از مسوميتهاي غذايي</vt:lpstr>
      <vt:lpstr>اصول ده گانه سازمان بهداشت جهاني براي جلوگيري از مسوميتهاي غذايي</vt:lpstr>
      <vt:lpstr>عوامل خطر بيماريهاي ناشي از غذا</vt:lpstr>
      <vt:lpstr>HACCP (Hazard Analysis Critical Control Point)</vt:lpstr>
      <vt:lpstr>HACCP براي موارد زير اجباري است:</vt:lpstr>
      <vt:lpstr>HACCP شامل موارد زير است:</vt:lpstr>
      <vt:lpstr>مراحل HACCP</vt:lpstr>
      <vt:lpstr>افزودنيهاي غذايي و گروههاي مواد غذايي</vt:lpstr>
      <vt:lpstr>نمک طعام</vt:lpstr>
      <vt:lpstr>ترکيبات نيترات</vt:lpstr>
      <vt:lpstr>ترکيبات نيترات</vt:lpstr>
      <vt:lpstr>دودي کردن</vt:lpstr>
      <vt:lpstr>دي اکسيد سولفور</vt:lpstr>
      <vt:lpstr>اسيد بنزوئيک</vt:lpstr>
      <vt:lpstr>PowerPoint Presentation</vt:lpstr>
      <vt:lpstr>PowerPoint Presentation</vt:lpstr>
      <vt:lpstr>تشعشع</vt:lpstr>
      <vt:lpstr>ترکيبات سمي فلزي</vt:lpstr>
      <vt:lpstr>منشاء ترکيبات فلزي مضر</vt:lpstr>
      <vt:lpstr>سرب</vt:lpstr>
      <vt:lpstr>جيوه</vt:lpstr>
      <vt:lpstr>آرسنيک</vt:lpstr>
      <vt:lpstr>کادميوم</vt:lpstr>
      <vt:lpstr>آلومينيوم</vt:lpstr>
      <vt:lpstr>آلودگيهاي محيطي</vt:lpstr>
      <vt:lpstr>اصول نگهداري سالم و بهداشتي مواد غذايي</vt:lpstr>
      <vt:lpstr>آشنايي با اصطلاحات</vt:lpstr>
      <vt:lpstr>آشنايي با اصطلاحات</vt:lpstr>
      <vt:lpstr>آشنايي با اصطلاحات</vt:lpstr>
      <vt:lpstr>آشنايي با اصطلاحات</vt:lpstr>
      <vt:lpstr>آشنايي با اصطلاحات</vt:lpstr>
      <vt:lpstr>عوامل موثر در بيماري ناشي از غذا</vt:lpstr>
      <vt:lpstr>عوامل موثر در بيماري ناشي از غذا</vt:lpstr>
      <vt:lpstr>عوامل موثر در بيماري ناشي از غذا</vt:lpstr>
      <vt:lpstr>عوامل موثر در بيماري ناشي از غذا</vt:lpstr>
      <vt:lpstr>اهميت </vt:lpstr>
      <vt:lpstr>انواع مکانهاي نگهداري غذا</vt:lpstr>
      <vt:lpstr>ويژگيهاي  محيط اطراف انبارهاي نگهداري مواد غذايي</vt:lpstr>
      <vt:lpstr>ويژگيهاي  ساختمان (ديوارهاي خارجي) انبارهاي نگهداري مواد غذايي</vt:lpstr>
      <vt:lpstr>ويژگيهاي  ديوارهاي داخلي انبارهاي نگهداري مواد غذايي</vt:lpstr>
      <vt:lpstr>دستگاههاي موجود در انبارها</vt:lpstr>
      <vt:lpstr>ويژگي دستگاههاي موجود در انبارها</vt:lpstr>
      <vt:lpstr>شرايط انبارهاي مواد غذايي</vt:lpstr>
      <vt:lpstr>شرايط دمايي</vt:lpstr>
      <vt:lpstr>Warehouse storage temperature and relative humidity</vt:lpstr>
      <vt:lpstr>جريان هوا در انبارهاي مواد غذايي</vt:lpstr>
      <vt:lpstr>نور رساني انبارهاي مواد غذايي</vt:lpstr>
      <vt:lpstr>استانداردهاي نوري انبار مواد غذايي</vt:lpstr>
      <vt:lpstr>تميز کردن انبارهاي مواد غذايي</vt:lpstr>
      <vt:lpstr>ويژگي مواد تميز کننده</vt:lpstr>
      <vt:lpstr> جوندگان مضر در انبارهاي مواد غذايي</vt:lpstr>
      <vt:lpstr>ويژگيهاي توالت</vt:lpstr>
      <vt:lpstr>رختکن</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اصول بهداشت مواد غذايي</dc:title>
  <dc:creator>Norouzy</dc:creator>
  <cp:lastModifiedBy>Windows User</cp:lastModifiedBy>
  <cp:revision>11</cp:revision>
  <dcterms:created xsi:type="dcterms:W3CDTF">2009-09-26T13:15:09Z</dcterms:created>
  <dcterms:modified xsi:type="dcterms:W3CDTF">2020-05-30T13:56:41Z</dcterms:modified>
</cp:coreProperties>
</file>