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4" r:id="rId2"/>
    <p:sldId id="256" r:id="rId3"/>
    <p:sldId id="257" r:id="rId4"/>
    <p:sldId id="262" r:id="rId5"/>
    <p:sldId id="258" r:id="rId6"/>
    <p:sldId id="259" r:id="rId7"/>
    <p:sldId id="260" r:id="rId8"/>
    <p:sldId id="261"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1F98798C-E5DA-401D-B0B2-6087A27F0B4C}">
          <p14:sldIdLst>
            <p14:sldId id="264"/>
            <p14:sldId id="256"/>
          </p14:sldIdLst>
        </p14:section>
        <p14:section name="Untitled Section" id="{1ACF67A6-B775-42D5-A233-CC3A14AA7BC6}">
          <p14:sldIdLst>
            <p14:sldId id="257"/>
            <p14:sldId id="262"/>
            <p14:sldId id="258"/>
            <p14:sldId id="259"/>
            <p14:sldId id="260"/>
            <p14:sldId id="261"/>
            <p14:sldId id="263"/>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6/16/2020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6/16/2020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716175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66239" y="165219"/>
            <a:ext cx="8596668" cy="1320800"/>
          </a:xfrm>
        </p:spPr>
        <p:txBody>
          <a:bodyPr/>
          <a:lstStyle/>
          <a:p>
            <a:pPr algn="ctr"/>
            <a:r>
              <a:rPr lang="fa-IR" b="1" dirty="0" smtClean="0">
                <a:cs typeface="B Lotus" panose="00000400000000000000" pitchFamily="2" charset="-78"/>
              </a:rPr>
              <a:t>مقایسه ی جنسیتی در مورد ویژگی های اجتماعی و ارتباطی</a:t>
            </a:r>
            <a:endParaRPr lang="en-US" b="1" dirty="0">
              <a:cs typeface="B Lotus" panose="00000400000000000000" pitchFamily="2" charset="-78"/>
            </a:endParaRPr>
          </a:p>
        </p:txBody>
      </p:sp>
      <p:sp>
        <p:nvSpPr>
          <p:cNvPr id="5" name="Content Placeholder 4"/>
          <p:cNvSpPr>
            <a:spLocks noGrp="1"/>
          </p:cNvSpPr>
          <p:nvPr>
            <p:ph idx="1"/>
          </p:nvPr>
        </p:nvSpPr>
        <p:spPr>
          <a:xfrm>
            <a:off x="720063" y="1486019"/>
            <a:ext cx="8596668" cy="4776585"/>
          </a:xfrm>
        </p:spPr>
        <p:txBody>
          <a:bodyPr>
            <a:normAutofit fontScale="70000" lnSpcReduction="20000"/>
          </a:bodyPr>
          <a:lstStyle/>
          <a:p>
            <a:pPr algn="r" rtl="1"/>
            <a:r>
              <a:rPr lang="fa-IR" sz="2400" dirty="0">
                <a:cs typeface="B Lotus" panose="00000400000000000000" pitchFamily="2" charset="-78"/>
              </a:rPr>
              <a:t>تفاوت های جنسیتی مخصوصاً در مواقعی برجسته می شوند که محیط اجتماعی ما را به تفکر درباره جنسیت ترغیب می کند. با اینحال در شرایط دیگر زنان و مردان معمولاً شباهت های چشمگیر دارند.</a:t>
            </a:r>
          </a:p>
          <a:p>
            <a:pPr algn="r" rtl="1"/>
            <a:r>
              <a:rPr lang="fa-IR" sz="2400" dirty="0" smtClean="0">
                <a:cs typeface="B Lotus" panose="00000400000000000000" pitchFamily="2" charset="-78"/>
              </a:rPr>
              <a:t>تفاوتهای کوچک وجود دارد، اما شباهت های جنسیتی بیشترند(انگلی،2001).</a:t>
            </a:r>
          </a:p>
          <a:p>
            <a:pPr algn="r" rtl="1"/>
            <a:r>
              <a:rPr lang="fa-IR" sz="2400" b="1" dirty="0" smtClean="0">
                <a:cs typeface="B Lotus" panose="00000400000000000000" pitchFamily="2" charset="-78"/>
              </a:rPr>
              <a:t>دیدگاه ساخت گرایی اجتماعی</a:t>
            </a:r>
            <a:r>
              <a:rPr lang="fa-IR" sz="2400" dirty="0" smtClean="0">
                <a:cs typeface="B Lotus" panose="00000400000000000000" pitchFamily="2" charset="-78"/>
              </a:rPr>
              <a:t>= براساس این دیدگاه ما براساس </a:t>
            </a:r>
            <a:r>
              <a:rPr lang="fa-IR" sz="2400" u="sng" dirty="0" smtClean="0">
                <a:cs typeface="B Lotus" panose="00000400000000000000" pitchFamily="2" charset="-78"/>
              </a:rPr>
              <a:t>تجربه های قبلی</a:t>
            </a:r>
            <a:r>
              <a:rPr lang="fa-IR" sz="2400" dirty="0" smtClean="0">
                <a:cs typeface="B Lotus" panose="00000400000000000000" pitchFamily="2" charset="-78"/>
              </a:rPr>
              <a:t>، </a:t>
            </a:r>
            <a:r>
              <a:rPr lang="fa-IR" sz="2400" u="sng" dirty="0" smtClean="0">
                <a:cs typeface="B Lotus" panose="00000400000000000000" pitchFamily="2" charset="-78"/>
              </a:rPr>
              <a:t>تعاملات اجتماعی</a:t>
            </a:r>
            <a:r>
              <a:rPr lang="fa-IR" sz="2400" dirty="0" smtClean="0">
                <a:cs typeface="B Lotus" panose="00000400000000000000" pitchFamily="2" charset="-78"/>
              </a:rPr>
              <a:t>،</a:t>
            </a:r>
            <a:r>
              <a:rPr lang="fa-IR" sz="2400" u="sng" dirty="0" smtClean="0">
                <a:cs typeface="B Lotus" panose="00000400000000000000" pitchFamily="2" charset="-78"/>
              </a:rPr>
              <a:t> اعتقاداتمان </a:t>
            </a:r>
            <a:r>
              <a:rPr lang="fa-IR" sz="2400" dirty="0" smtClean="0">
                <a:cs typeface="B Lotus" panose="00000400000000000000" pitchFamily="2" charset="-78"/>
              </a:rPr>
              <a:t>در برداشت شخصی از خویش واقعیت را می سازیم. </a:t>
            </a:r>
          </a:p>
          <a:p>
            <a:pPr algn="r" rtl="1"/>
            <a:r>
              <a:rPr lang="fa-IR" sz="2400" dirty="0" smtClean="0">
                <a:cs typeface="B Lotus" panose="00000400000000000000" pitchFamily="2" charset="-78"/>
              </a:rPr>
              <a:t>ساخت گرایان اجتماعی در بررسی جنسیت بر این سوال متمرکز می شوند: فرهنگ ما چگونه جنسیت را می سازد و آن را وارد روابط فردی و الگوهای ارتباطی ما می کند؟ </a:t>
            </a:r>
          </a:p>
          <a:p>
            <a:pPr algn="r" rtl="1"/>
            <a:r>
              <a:rPr lang="fa-IR" sz="2400" b="1" dirty="0" smtClean="0">
                <a:cs typeface="B Lotus" panose="00000400000000000000" pitchFamily="2" charset="-78"/>
              </a:rPr>
              <a:t>تأثیر فضای اجتماعی بر میزان تفاوتهای اجتماعی در دو جنس به چند عامل مربوط است: </a:t>
            </a:r>
          </a:p>
          <a:p>
            <a:pPr algn="r" rtl="1"/>
            <a:r>
              <a:rPr lang="fa-IR" sz="2400" dirty="0" smtClean="0">
                <a:cs typeface="B Lotus" panose="00000400000000000000" pitchFamily="2" charset="-78"/>
              </a:rPr>
              <a:t>1- تفاوت جنسیتی معمولا </a:t>
            </a:r>
            <a:r>
              <a:rPr lang="fa-IR" sz="2400" u="sng" dirty="0" smtClean="0">
                <a:cs typeface="B Lotus" panose="00000400000000000000" pitchFamily="2" charset="-78"/>
              </a:rPr>
              <a:t>در حضور دیگران </a:t>
            </a:r>
            <a:r>
              <a:rPr lang="fa-IR" sz="2400" dirty="0" smtClean="0">
                <a:cs typeface="B Lotus" panose="00000400000000000000" pitchFamily="2" charset="-78"/>
              </a:rPr>
              <a:t>بیشتر می شوند.2-تفاوتهای جنسیتی معمولا در شرایطی که </a:t>
            </a:r>
            <a:r>
              <a:rPr lang="fa-IR" sz="2400" u="sng" dirty="0" smtClean="0">
                <a:cs typeface="B Lotus" panose="00000400000000000000" pitchFamily="2" charset="-78"/>
              </a:rPr>
              <a:t>نقش های جنسیتی  بسیار برجسته </a:t>
            </a:r>
            <a:r>
              <a:rPr lang="fa-IR" sz="2400" dirty="0" smtClean="0">
                <a:cs typeface="B Lotus" panose="00000400000000000000" pitchFamily="2" charset="-78"/>
              </a:rPr>
              <a:t>تر و سایر نقش ها کمرنگ هستند بیشتر می شود.3-  تفاوتهای جنسیتی در مواردی که </a:t>
            </a:r>
            <a:r>
              <a:rPr lang="fa-IR" sz="2400" u="sng" dirty="0" smtClean="0">
                <a:cs typeface="B Lotus" panose="00000400000000000000" pitchFamily="2" charset="-78"/>
              </a:rPr>
              <a:t>رفتار مستلزم مهارتهای خاص مرتبط با جنسیت </a:t>
            </a:r>
            <a:r>
              <a:rPr lang="fa-IR" sz="2400" dirty="0" smtClean="0">
                <a:cs typeface="B Lotus" panose="00000400000000000000" pitchFamily="2" charset="-78"/>
              </a:rPr>
              <a:t>است، بیشتر می شود.</a:t>
            </a:r>
          </a:p>
          <a:p>
            <a:pPr algn="r" rtl="1"/>
            <a:endParaRPr lang="fa-IR" sz="2400" dirty="0" smtClean="0">
              <a:cs typeface="B Lotus" panose="00000400000000000000" pitchFamily="2" charset="-78"/>
            </a:endParaRPr>
          </a:p>
          <a:p>
            <a:pPr algn="r" rtl="1"/>
            <a:endParaRPr lang="fa-IR" sz="2400" dirty="0" smtClean="0">
              <a:cs typeface="B Lotus" panose="00000400000000000000" pitchFamily="2" charset="-78"/>
            </a:endParaRPr>
          </a:p>
          <a:p>
            <a:pPr algn="r" rtl="1"/>
            <a:endParaRPr lang="fa-IR" sz="2400" dirty="0" smtClean="0">
              <a:cs typeface="B Lotus" panose="00000400000000000000" pitchFamily="2" charset="-78"/>
            </a:endParaRPr>
          </a:p>
          <a:p>
            <a:pPr algn="r" rtl="1"/>
            <a:endParaRPr lang="en-US" sz="2400" dirty="0">
              <a:cs typeface="B Lotus" panose="00000400000000000000" pitchFamily="2" charset="-78"/>
            </a:endParaRPr>
          </a:p>
        </p:txBody>
      </p:sp>
    </p:spTree>
    <p:extLst>
      <p:ext uri="{BB962C8B-B14F-4D97-AF65-F5344CB8AC3E}">
        <p14:creationId xmlns:p14="http://schemas.microsoft.com/office/powerpoint/2010/main" val="28309993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393107"/>
            <a:ext cx="8596668" cy="6118788"/>
          </a:xfrm>
        </p:spPr>
        <p:txBody>
          <a:bodyPr>
            <a:normAutofit fontScale="77500" lnSpcReduction="20000"/>
          </a:bodyPr>
          <a:lstStyle/>
          <a:p>
            <a:pPr algn="ctr" rtl="1"/>
            <a:r>
              <a:rPr lang="fa-IR" sz="2400" b="1" dirty="0">
                <a:cs typeface="B Lotus" panose="00000400000000000000" pitchFamily="2" charset="-78"/>
              </a:rPr>
              <a:t>بررسی مقایسه های جنسیتی در سه </a:t>
            </a:r>
            <a:r>
              <a:rPr lang="fa-IR" sz="2400" b="1" dirty="0" smtClean="0">
                <a:cs typeface="B Lotus" panose="00000400000000000000" pitchFamily="2" charset="-78"/>
              </a:rPr>
              <a:t>زمینه</a:t>
            </a:r>
            <a:endParaRPr lang="fa-IR" sz="2400" b="1" dirty="0">
              <a:cs typeface="B Lotus" panose="00000400000000000000" pitchFamily="2" charset="-78"/>
            </a:endParaRPr>
          </a:p>
          <a:p>
            <a:pPr algn="r" rtl="1"/>
            <a:r>
              <a:rPr lang="fa-IR" sz="2400" b="1" dirty="0">
                <a:cs typeface="B Lotus" panose="00000400000000000000" pitchFamily="2" charset="-78"/>
              </a:rPr>
              <a:t>1-الگوهای ارتباطی </a:t>
            </a:r>
            <a:r>
              <a:rPr lang="fa-IR" sz="2400" dirty="0">
                <a:cs typeface="B Lotus" panose="00000400000000000000" pitchFamily="2" charset="-78"/>
              </a:rPr>
              <a:t>2- </a:t>
            </a:r>
            <a:r>
              <a:rPr lang="fa-IR" sz="2400" b="1" dirty="0">
                <a:cs typeface="B Lotus" panose="00000400000000000000" pitchFamily="2" charset="-78"/>
              </a:rPr>
              <a:t>ویژگی های مرتبط با کمک و مراقبت </a:t>
            </a:r>
            <a:r>
              <a:rPr lang="fa-IR" sz="2400" dirty="0">
                <a:cs typeface="B Lotus" panose="00000400000000000000" pitchFamily="2" charset="-78"/>
              </a:rPr>
              <a:t>3-</a:t>
            </a:r>
            <a:r>
              <a:rPr lang="fa-IR" sz="2400" b="1" dirty="0">
                <a:cs typeface="B Lotus" panose="00000400000000000000" pitchFamily="2" charset="-78"/>
              </a:rPr>
              <a:t>پرخاشگری</a:t>
            </a:r>
          </a:p>
          <a:p>
            <a:pPr algn="r" rtl="1"/>
            <a:r>
              <a:rPr lang="fa-IR" sz="2400" dirty="0" smtClean="0">
                <a:cs typeface="B Lotus" panose="00000400000000000000" pitchFamily="2" charset="-78"/>
              </a:rPr>
              <a:t>ارتباط کلامی و هم غیر کلامی است= هر دو برای تعاملات روزانه ما مهم هستند.</a:t>
            </a:r>
          </a:p>
          <a:p>
            <a:pPr algn="r" rtl="1"/>
            <a:r>
              <a:rPr lang="fa-IR" sz="2400" b="1" dirty="0" smtClean="0">
                <a:cs typeface="B Lotus" panose="00000400000000000000" pitchFamily="2" charset="-78"/>
              </a:rPr>
              <a:t>رابطه کلامی</a:t>
            </a:r>
          </a:p>
          <a:p>
            <a:pPr marL="0" indent="0" algn="r" rtl="1">
              <a:buNone/>
            </a:pPr>
            <a:r>
              <a:rPr lang="fa-IR" sz="2400" dirty="0" smtClean="0">
                <a:cs typeface="B Lotus" panose="00000400000000000000" pitchFamily="2" charset="-78"/>
              </a:rPr>
              <a:t>اگر چه برخی بر این باورند که مردان و زنان با زبانی متفاوت حرف می زنند و تفاوتهای ماهوی در ارتباط کلامی دارند ولی این ادعایی غیرمستند است.</a:t>
            </a:r>
          </a:p>
          <a:p>
            <a:pPr marL="0" indent="0" algn="r" rtl="1">
              <a:buNone/>
            </a:pPr>
            <a:r>
              <a:rPr lang="fa-IR" sz="2400" dirty="0" smtClean="0">
                <a:cs typeface="B Lotus" panose="00000400000000000000" pitchFamily="2" charset="-78"/>
              </a:rPr>
              <a:t>در واقعیت </a:t>
            </a:r>
            <a:r>
              <a:rPr lang="fa-IR" sz="2400" u="sng" dirty="0" smtClean="0">
                <a:cs typeface="B Lotus" panose="00000400000000000000" pitchFamily="2" charset="-78"/>
              </a:rPr>
              <a:t>در درون هر گروه جنسیتی تفاوتهای گسترده ای در زمینه الگوهای ارتباطی کلامی وجود دارد</a:t>
            </a:r>
            <a:r>
              <a:rPr lang="fa-IR" sz="2400" dirty="0" smtClean="0">
                <a:cs typeface="B Lotus" panose="00000400000000000000" pitchFamily="2" charset="-78"/>
              </a:rPr>
              <a:t> و </a:t>
            </a:r>
            <a:r>
              <a:rPr lang="fa-IR" sz="2400" b="1" dirty="0" smtClean="0">
                <a:cs typeface="B Lotus" panose="00000400000000000000" pitchFamily="2" charset="-78"/>
              </a:rPr>
              <a:t>عوامل اجتماعی </a:t>
            </a:r>
            <a:r>
              <a:rPr lang="fa-IR" sz="2400" dirty="0" smtClean="0">
                <a:cs typeface="B Lotus" panose="00000400000000000000" pitchFamily="2" charset="-78"/>
              </a:rPr>
              <a:t>بر نحوه نگرش ما به تفاوتهای جنسیتی تاثیر می گذارد. </a:t>
            </a:r>
          </a:p>
          <a:p>
            <a:pPr marL="0" indent="0" algn="ctr" rtl="1">
              <a:buNone/>
            </a:pPr>
            <a:r>
              <a:rPr lang="fa-IR" sz="2400" b="1" dirty="0" smtClean="0">
                <a:cs typeface="B Lotus" panose="00000400000000000000" pitchFamily="2" charset="-78"/>
              </a:rPr>
              <a:t>دو دیدگاه در رابطه با توانایی کلامی و غیر کلامی زن و مرد</a:t>
            </a:r>
          </a:p>
          <a:p>
            <a:pPr marL="0" indent="0" algn="ctr" rtl="1">
              <a:buNone/>
            </a:pPr>
            <a:r>
              <a:rPr lang="fa-IR" sz="2400" dirty="0" smtClean="0">
                <a:cs typeface="B Lotus" panose="00000400000000000000" pitchFamily="2" charset="-78"/>
              </a:rPr>
              <a:t>1- مهارتهای کلامی زنان قوی تر از مردان است...</a:t>
            </a:r>
          </a:p>
          <a:p>
            <a:pPr marL="0" indent="0" algn="ctr" rtl="1">
              <a:buNone/>
            </a:pPr>
            <a:r>
              <a:rPr lang="fa-IR" sz="2400" dirty="0" smtClean="0">
                <a:cs typeface="B Lotus" panose="00000400000000000000" pitchFamily="2" charset="-78"/>
              </a:rPr>
              <a:t>2- مطالعات نشان می دهد که میان دانشجویان، هیچ نوع تفاوت جنسیتی مهمی در زمینه طول مدت حرف زدن با دوستان یا نوشتن خاطرات شخصی وجود ندارد.</a:t>
            </a:r>
          </a:p>
          <a:p>
            <a:pPr marL="0" indent="0" algn="r" rtl="1">
              <a:buNone/>
            </a:pPr>
            <a:r>
              <a:rPr lang="fa-IR" sz="2400" dirty="0" smtClean="0">
                <a:cs typeface="B Lotus" panose="00000400000000000000" pitchFamily="2" charset="-78"/>
              </a:rPr>
              <a:t>بطور خلاصه تحقیقات نتایج مختلفی را نشان داده اند، اما از </a:t>
            </a:r>
            <a:r>
              <a:rPr lang="fa-IR" sz="2400" u="sng" dirty="0" smtClean="0">
                <a:cs typeface="B Lotus" panose="00000400000000000000" pitchFamily="2" charset="-78"/>
              </a:rPr>
              <a:t>پرحرف بودن زنان حمایت نکرده </a:t>
            </a:r>
            <a:r>
              <a:rPr lang="fa-IR" sz="2400" dirty="0" smtClean="0">
                <a:cs typeface="B Lotus" panose="00000400000000000000" pitchFamily="2" charset="-78"/>
              </a:rPr>
              <a:t>اند.حتی برخی از تحقیقات مدعی شده اند که مردان بیش از زنان سخن گوینده را قطع می کنند( شاید ناشی از قدرت باشد تا جنسیت).</a:t>
            </a:r>
          </a:p>
          <a:p>
            <a:pPr marL="0" indent="0" algn="r" rtl="1">
              <a:buNone/>
            </a:pPr>
            <a:endParaRPr lang="fa-IR" sz="2400" dirty="0" smtClean="0">
              <a:cs typeface="B Lotus" panose="00000400000000000000" pitchFamily="2" charset="-78"/>
            </a:endParaRPr>
          </a:p>
          <a:p>
            <a:pPr marL="0" indent="0" algn="r" rtl="1">
              <a:buNone/>
            </a:pPr>
            <a:endParaRPr lang="fa-IR" sz="2400" dirty="0">
              <a:cs typeface="B Lotus" panose="00000400000000000000" pitchFamily="2" charset="-78"/>
            </a:endParaRPr>
          </a:p>
          <a:p>
            <a:pPr algn="r" rtl="1"/>
            <a:endParaRPr lang="fa-IR" sz="2400" dirty="0" smtClean="0">
              <a:cs typeface="B Lotus" panose="00000400000000000000" pitchFamily="2" charset="-78"/>
            </a:endParaRPr>
          </a:p>
        </p:txBody>
      </p:sp>
    </p:spTree>
    <p:extLst>
      <p:ext uri="{BB962C8B-B14F-4D97-AF65-F5344CB8AC3E}">
        <p14:creationId xmlns:p14="http://schemas.microsoft.com/office/powerpoint/2010/main" val="17422146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70019"/>
            <a:ext cx="8596668" cy="5571343"/>
          </a:xfrm>
        </p:spPr>
        <p:txBody>
          <a:bodyPr>
            <a:normAutofit fontScale="70000" lnSpcReduction="20000"/>
          </a:bodyPr>
          <a:lstStyle/>
          <a:p>
            <a:pPr algn="just" rtl="1"/>
            <a:r>
              <a:rPr lang="fa-IR" sz="2400" dirty="0" smtClean="0">
                <a:cs typeface="B Lotus" panose="00000400000000000000" pitchFamily="2" charset="-78"/>
              </a:rPr>
              <a:t>برخی محققان ضمن تأیید تفاوت کلامی زنان و مردان این تفاوت را جزئی دانسته و دارای اهمیت ندانستند( خسروی،1382).</a:t>
            </a:r>
          </a:p>
          <a:p>
            <a:pPr algn="just" rtl="1"/>
            <a:r>
              <a:rPr lang="fa-IR" sz="2400" dirty="0" smtClean="0">
                <a:cs typeface="B Lotus" panose="00000400000000000000" pitchFamily="2" charset="-78"/>
              </a:rPr>
              <a:t>بررسی میهل و پنه بکر(2003)= </a:t>
            </a:r>
            <a:r>
              <a:rPr lang="fa-IR" sz="2400" u="sng" dirty="0" smtClean="0">
                <a:cs typeface="B Lotus" panose="00000400000000000000" pitchFamily="2" charset="-78"/>
              </a:rPr>
              <a:t>زنان کلمات احساسی و متضاد </a:t>
            </a:r>
            <a:r>
              <a:rPr lang="fa-IR" sz="2400" dirty="0" smtClean="0">
                <a:cs typeface="B Lotus" panose="00000400000000000000" pitchFamily="2" charset="-78"/>
              </a:rPr>
              <a:t>بکار می برند و مردان چهاربرابر کلمات </a:t>
            </a:r>
            <a:r>
              <a:rPr lang="fa-IR" sz="2400" u="sng" dirty="0" smtClean="0">
                <a:cs typeface="B Lotus" panose="00000400000000000000" pitchFamily="2" charset="-78"/>
              </a:rPr>
              <a:t>رکیک</a:t>
            </a:r>
            <a:r>
              <a:rPr lang="fa-IR" sz="2400" dirty="0" smtClean="0">
                <a:cs typeface="B Lotus" panose="00000400000000000000" pitchFamily="2" charset="-78"/>
              </a:rPr>
              <a:t> و بزرگتر( بیش از شش حرف) کلمات </a:t>
            </a:r>
            <a:r>
              <a:rPr lang="fa-IR" sz="2400" u="sng" dirty="0" smtClean="0">
                <a:cs typeface="B Lotus" panose="00000400000000000000" pitchFamily="2" charset="-78"/>
              </a:rPr>
              <a:t>خشم</a:t>
            </a:r>
            <a:r>
              <a:rPr lang="fa-IR" sz="2400" dirty="0" smtClean="0">
                <a:cs typeface="B Lotus" panose="00000400000000000000" pitchFamily="2" charset="-78"/>
              </a:rPr>
              <a:t> و حروف تعریف بکار می برند.</a:t>
            </a:r>
            <a:endParaRPr lang="en-US" sz="2400" dirty="0" smtClean="0">
              <a:cs typeface="B Lotus" panose="00000400000000000000" pitchFamily="2" charset="-78"/>
            </a:endParaRPr>
          </a:p>
          <a:p>
            <a:pPr algn="just" rtl="1"/>
            <a:r>
              <a:rPr lang="fa-IR" sz="2400" b="1" dirty="0" smtClean="0">
                <a:cs typeface="B Lotus" panose="00000400000000000000" pitchFamily="2" charset="-78"/>
              </a:rPr>
              <a:t>رابطه غیرکلامی</a:t>
            </a:r>
          </a:p>
          <a:p>
            <a:pPr algn="just" rtl="1"/>
            <a:r>
              <a:rPr lang="fa-IR" sz="2400" dirty="0" smtClean="0">
                <a:cs typeface="B Lotus" panose="00000400000000000000" pitchFamily="2" charset="-78"/>
              </a:rPr>
              <a:t>تفاوت های جنسیتی در این زمینه </a:t>
            </a:r>
            <a:r>
              <a:rPr lang="fa-IR" sz="2400" u="sng" dirty="0" smtClean="0">
                <a:cs typeface="B Lotus" panose="00000400000000000000" pitchFamily="2" charset="-78"/>
              </a:rPr>
              <a:t>بسیار زیادتر </a:t>
            </a:r>
            <a:r>
              <a:rPr lang="fa-IR" sz="2400" dirty="0" smtClean="0">
                <a:cs typeface="B Lotus" panose="00000400000000000000" pitchFamily="2" charset="-78"/>
              </a:rPr>
              <a:t>از دیگر تفاوتهاست.( همچنین تفاوتهای فردی)</a:t>
            </a:r>
          </a:p>
          <a:p>
            <a:pPr algn="just" rtl="1"/>
            <a:r>
              <a:rPr lang="fa-IR" sz="2400" dirty="0" smtClean="0">
                <a:cs typeface="B Lotus" panose="00000400000000000000" pitchFamily="2" charset="-78"/>
              </a:rPr>
              <a:t>روابط غیر کلامی مصادیق گوناگونی دارد: </a:t>
            </a:r>
            <a:r>
              <a:rPr lang="fa-IR" sz="2400" b="1" dirty="0" smtClean="0">
                <a:cs typeface="B Lotus" panose="00000400000000000000" pitchFamily="2" charset="-78"/>
              </a:rPr>
              <a:t>1- فضای شخصی</a:t>
            </a:r>
            <a:r>
              <a:rPr lang="fa-IR" sz="2400" dirty="0" smtClean="0">
                <a:cs typeface="B Lotus" panose="00000400000000000000" pitchFamily="2" charset="-78"/>
              </a:rPr>
              <a:t>= </a:t>
            </a:r>
            <a:r>
              <a:rPr lang="fa-IR" sz="2400" u="sng" dirty="0" smtClean="0">
                <a:cs typeface="B Lotus" panose="00000400000000000000" pitchFamily="2" charset="-78"/>
              </a:rPr>
              <a:t>مرزهای نامرئی پیرامون هر شخص</a:t>
            </a:r>
            <a:r>
              <a:rPr lang="fa-IR" sz="2400" dirty="0" smtClean="0">
                <a:cs typeface="B Lotus" panose="00000400000000000000" pitchFamily="2" charset="-78"/>
              </a:rPr>
              <a:t>= بطور کلی محدوده فضای شخصی </a:t>
            </a:r>
            <a:r>
              <a:rPr lang="fa-IR" sz="2400" u="sng" dirty="0" smtClean="0">
                <a:cs typeface="B Lotus" panose="00000400000000000000" pitchFamily="2" charset="-78"/>
              </a:rPr>
              <a:t>زنان کوچک تر </a:t>
            </a:r>
            <a:r>
              <a:rPr lang="fa-IR" sz="2400" dirty="0" smtClean="0">
                <a:cs typeface="B Lotus" panose="00000400000000000000" pitchFamily="2" charset="-78"/>
              </a:rPr>
              <a:t>از فضای شخصی مردان است. </a:t>
            </a:r>
          </a:p>
          <a:p>
            <a:pPr algn="just" rtl="1"/>
            <a:r>
              <a:rPr lang="fa-IR" sz="2400" dirty="0" smtClean="0">
                <a:cs typeface="B Lotus" panose="00000400000000000000" pitchFamily="2" charset="-78"/>
              </a:rPr>
              <a:t>گفتگوی زن و مردی که بطور رسمی از نظر موقعیت قدرت برابرند، برابری آنها را تلویحاً نشان می دهد( یعنی در ارتباط کلامی تفاوتی ندارند) اما ارتباط غیرکلامی آنها مانند نوع نگاه و </a:t>
            </a:r>
            <a:r>
              <a:rPr lang="fa-IR" sz="2400" u="sng" dirty="0" smtClean="0">
                <a:cs typeface="B Lotus" panose="00000400000000000000" pitchFamily="2" charset="-78"/>
              </a:rPr>
              <a:t>چگونگی اشغال صندلی در زن و مرد متفاوت است </a:t>
            </a:r>
            <a:r>
              <a:rPr lang="fa-IR" sz="2400" dirty="0" smtClean="0">
                <a:cs typeface="B Lotus" panose="00000400000000000000" pitchFamily="2" charset="-78"/>
              </a:rPr>
              <a:t>و مردان با اشغال فضای بیشتر بطور غیرمستقیم این پیام را القا می کنند که </a:t>
            </a:r>
            <a:r>
              <a:rPr lang="fa-IR" sz="2400" u="sng" dirty="0" smtClean="0">
                <a:cs typeface="B Lotus" panose="00000400000000000000" pitchFamily="2" charset="-78"/>
              </a:rPr>
              <a:t>قدرت بیشتری دارند.</a:t>
            </a:r>
          </a:p>
          <a:p>
            <a:pPr algn="just" rtl="1"/>
            <a:r>
              <a:rPr lang="fa-IR" sz="2400" b="1" dirty="0" smtClean="0">
                <a:cs typeface="B Lotus" panose="00000400000000000000" pitchFamily="2" charset="-78"/>
              </a:rPr>
              <a:t>2- حالت بدن= </a:t>
            </a:r>
            <a:r>
              <a:rPr lang="fa-IR" sz="2400" dirty="0" smtClean="0">
                <a:cs typeface="B Lotus" panose="00000400000000000000" pitchFamily="2" charset="-78"/>
              </a:rPr>
              <a:t>زنان پاهای خود را می چسبانند و بازوها و دست هایشان را به بدن نزدیک می کنند و مردان با پاهای دور از هم می ایستند و می نشیند. دست ها و بازوانشان از بدن فاصله دارد. زنان هنگام صحبت کردن صافی بدن خود را حفظ می کنند.</a:t>
            </a:r>
          </a:p>
        </p:txBody>
      </p:sp>
    </p:spTree>
    <p:extLst>
      <p:ext uri="{BB962C8B-B14F-4D97-AF65-F5344CB8AC3E}">
        <p14:creationId xmlns:p14="http://schemas.microsoft.com/office/powerpoint/2010/main" val="1767245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3665"/>
            <a:ext cx="8596668" cy="5357698"/>
          </a:xfrm>
        </p:spPr>
        <p:txBody>
          <a:bodyPr>
            <a:normAutofit fontScale="85000" lnSpcReduction="20000"/>
          </a:bodyPr>
          <a:lstStyle/>
          <a:p>
            <a:pPr algn="r" rtl="1"/>
            <a:r>
              <a:rPr lang="fa-IR" sz="2400" b="1" dirty="0" smtClean="0">
                <a:cs typeface="B Lotus" panose="00000400000000000000" pitchFamily="2" charset="-78"/>
              </a:rPr>
              <a:t>خیره شدن=  </a:t>
            </a:r>
            <a:r>
              <a:rPr lang="fa-IR" sz="2400" dirty="0" smtClean="0">
                <a:cs typeface="B Lotus" panose="00000400000000000000" pitchFamily="2" charset="-78"/>
              </a:rPr>
              <a:t>زنان بیش از مردان خیره می شوند. این تفاوت از دوره کودکی ظاهر می شود. تماس چشمی طولانی مدت بین دو مرد تقریباً  بعید است.</a:t>
            </a:r>
          </a:p>
          <a:p>
            <a:pPr algn="r" rtl="1"/>
            <a:r>
              <a:rPr lang="fa-IR" sz="2400" b="1" dirty="0" smtClean="0">
                <a:cs typeface="B Lotus" panose="00000400000000000000" pitchFamily="2" charset="-78"/>
              </a:rPr>
              <a:t>حالت چهره= </a:t>
            </a:r>
            <a:r>
              <a:rPr lang="fa-IR" sz="2400" dirty="0" smtClean="0">
                <a:cs typeface="B Lotus" panose="00000400000000000000" pitchFamily="2" charset="-78"/>
              </a:rPr>
              <a:t>تفاوتهای جنسیتی در مورد حالت چهره و حرکات چهره بسیار اساسی است . تفاوت بسیار قابل توجه این است که </a:t>
            </a:r>
            <a:r>
              <a:rPr lang="fa-IR" sz="2400" u="sng" dirty="0" smtClean="0">
                <a:cs typeface="B Lotus" panose="00000400000000000000" pitchFamily="2" charset="-78"/>
              </a:rPr>
              <a:t>زنان بیشتر از مردان لبخند می زنند</a:t>
            </a:r>
            <a:r>
              <a:rPr lang="fa-IR" sz="2400" dirty="0" smtClean="0">
                <a:cs typeface="B Lotus" panose="00000400000000000000" pitchFamily="2" charset="-78"/>
              </a:rPr>
              <a:t>( هال و همکاران،2001).</a:t>
            </a:r>
          </a:p>
          <a:p>
            <a:pPr algn="r" rtl="1"/>
            <a:r>
              <a:rPr lang="fa-IR" sz="2400" dirty="0" smtClean="0">
                <a:cs typeface="B Lotus" panose="00000400000000000000" pitchFamily="2" charset="-78"/>
              </a:rPr>
              <a:t>تفاوت جنسیتی بخصوص در تعامل با غریبه ها بسیار بیشترند= لبخند زدن و دیگر واکنش های مثبت زن، </a:t>
            </a:r>
            <a:r>
              <a:rPr lang="fa-IR" sz="2400" u="sng" dirty="0" smtClean="0">
                <a:cs typeface="B Lotus" panose="00000400000000000000" pitchFamily="2" charset="-78"/>
              </a:rPr>
              <a:t>احساس اعتماد به نفس را در مرد تقویت می </a:t>
            </a:r>
            <a:r>
              <a:rPr lang="fa-IR" sz="2400" dirty="0" smtClean="0">
                <a:cs typeface="B Lotus" panose="00000400000000000000" pitchFamily="2" charset="-78"/>
              </a:rPr>
              <a:t>کند. با این حال، </a:t>
            </a:r>
            <a:r>
              <a:rPr lang="fa-IR" sz="2400" u="sng" dirty="0" smtClean="0">
                <a:cs typeface="B Lotus" panose="00000400000000000000" pitchFamily="2" charset="-78"/>
              </a:rPr>
              <a:t>مرد</a:t>
            </a:r>
            <a:r>
              <a:rPr lang="fa-IR" sz="2400" dirty="0" smtClean="0">
                <a:cs typeface="B Lotus" panose="00000400000000000000" pitchFamily="2" charset="-78"/>
              </a:rPr>
              <a:t> </a:t>
            </a:r>
            <a:r>
              <a:rPr lang="fa-IR" sz="2400" u="sng" dirty="0" smtClean="0">
                <a:cs typeface="B Lotus" panose="00000400000000000000" pitchFamily="2" charset="-78"/>
              </a:rPr>
              <a:t>معمولاً برای ترغیب زن، زیاد لبخند نمی زند</a:t>
            </a:r>
            <a:r>
              <a:rPr lang="fa-IR" sz="2400" dirty="0" smtClean="0">
                <a:cs typeface="B Lotus" panose="00000400000000000000" pitchFamily="2" charset="-78"/>
              </a:rPr>
              <a:t>.</a:t>
            </a:r>
          </a:p>
          <a:p>
            <a:pPr algn="r" rtl="1"/>
            <a:r>
              <a:rPr lang="fa-IR" sz="2400" dirty="0" smtClean="0">
                <a:cs typeface="B Lotus" panose="00000400000000000000" pitchFamily="2" charset="-78"/>
              </a:rPr>
              <a:t>تفسیر دیگر این است که زنان غالباً </a:t>
            </a:r>
            <a:r>
              <a:rPr lang="fa-IR" sz="2400" u="sng" dirty="0" smtClean="0">
                <a:cs typeface="B Lotus" panose="00000400000000000000" pitchFamily="2" charset="-78"/>
              </a:rPr>
              <a:t>به دلیل احساس ناراحتی یا دستپاچگی در محیط اجتماعی</a:t>
            </a:r>
            <a:r>
              <a:rPr lang="fa-IR" sz="2400" dirty="0" smtClean="0">
                <a:cs typeface="B Lotus" panose="00000400000000000000" pitchFamily="2" charset="-78"/>
              </a:rPr>
              <a:t> لبخند می زنند، نه به دلیل لذت بردن از تعاملات اجتماعی.</a:t>
            </a:r>
          </a:p>
          <a:p>
            <a:pPr algn="r" rtl="1"/>
            <a:r>
              <a:rPr lang="fa-IR" sz="2400" b="1" dirty="0" smtClean="0">
                <a:cs typeface="B Lotus" panose="00000400000000000000" pitchFamily="2" charset="-78"/>
              </a:rPr>
              <a:t>نحوه لمس کردن یا تماس بدنی= </a:t>
            </a:r>
            <a:r>
              <a:rPr lang="fa-IR" sz="2400" u="sng" dirty="0" smtClean="0">
                <a:cs typeface="B Lotus" panose="00000400000000000000" pitchFamily="2" charset="-78"/>
              </a:rPr>
              <a:t>مردان بیشتر زنان را لمس می کنند </a:t>
            </a:r>
            <a:r>
              <a:rPr lang="fa-IR" sz="2400" dirty="0" smtClean="0">
                <a:cs typeface="B Lotus" panose="00000400000000000000" pitchFamily="2" charset="-78"/>
              </a:rPr>
              <a:t>( در زوج های جوان بیشتر و شدیدتر و در زوج های مسن کمتر= هر قدر زمان دوستی بیشتر می شود روش های ابراز کنترل و محبت تغییر می کند ) </a:t>
            </a:r>
            <a:r>
              <a:rPr lang="fa-IR" sz="2400" u="sng" dirty="0" smtClean="0">
                <a:cs typeface="B Lotus" panose="00000400000000000000" pitchFamily="2" charset="-78"/>
              </a:rPr>
              <a:t>تلویحاً بیان کننده سلطه مردانه</a:t>
            </a:r>
            <a:r>
              <a:rPr lang="fa-IR" sz="2400" dirty="0" smtClean="0">
                <a:cs typeface="B Lotus" panose="00000400000000000000" pitchFamily="2" charset="-78"/>
              </a:rPr>
              <a:t> و نیز </a:t>
            </a:r>
            <a:r>
              <a:rPr lang="fa-IR" sz="2400" u="sng" dirty="0" smtClean="0">
                <a:cs typeface="B Lotus" panose="00000400000000000000" pitchFamily="2" charset="-78"/>
              </a:rPr>
              <a:t>محبت و نزدیکی </a:t>
            </a:r>
            <a:r>
              <a:rPr lang="fa-IR" sz="2400" dirty="0" smtClean="0">
                <a:cs typeface="B Lotus" panose="00000400000000000000" pitchFamily="2" charset="-78"/>
              </a:rPr>
              <a:t>ست.</a:t>
            </a:r>
          </a:p>
          <a:p>
            <a:pPr algn="r" rtl="1"/>
            <a:endParaRPr lang="en-US" sz="2400" dirty="0">
              <a:cs typeface="B Lotus" panose="00000400000000000000" pitchFamily="2" charset="-78"/>
            </a:endParaRPr>
          </a:p>
        </p:txBody>
      </p:sp>
    </p:spTree>
    <p:extLst>
      <p:ext uri="{BB962C8B-B14F-4D97-AF65-F5344CB8AC3E}">
        <p14:creationId xmlns:p14="http://schemas.microsoft.com/office/powerpoint/2010/main" val="983977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29839"/>
            <a:ext cx="8596668" cy="5511523"/>
          </a:xfrm>
        </p:spPr>
        <p:txBody>
          <a:bodyPr>
            <a:normAutofit fontScale="85000" lnSpcReduction="10000"/>
          </a:bodyPr>
          <a:lstStyle/>
          <a:p>
            <a:pPr algn="r" rtl="1"/>
            <a:r>
              <a:rPr lang="fa-IR" sz="2400" b="1" dirty="0" smtClean="0">
                <a:cs typeface="B Lotus" panose="00000400000000000000" pitchFamily="2" charset="-78"/>
              </a:rPr>
              <a:t>توانایی رمز گردانی و رمز گشایی= </a:t>
            </a:r>
            <a:r>
              <a:rPr lang="fa-IR" sz="2400" dirty="0" smtClean="0">
                <a:cs typeface="B Lotus" panose="00000400000000000000" pitchFamily="2" charset="-78"/>
              </a:rPr>
              <a:t>این توانایی نیازمند درک پیام هاست نه ارسال آنها.</a:t>
            </a:r>
          </a:p>
          <a:p>
            <a:pPr algn="r" rtl="1"/>
            <a:r>
              <a:rPr lang="fa-IR" sz="2400" dirty="0" smtClean="0">
                <a:cs typeface="B Lotus" panose="00000400000000000000" pitchFamily="2" charset="-78"/>
              </a:rPr>
              <a:t>توانایی رمزگردانی به ق</a:t>
            </a:r>
            <a:r>
              <a:rPr lang="fa-IR" sz="2400" u="sng" dirty="0" smtClean="0">
                <a:cs typeface="B Lotus" panose="00000400000000000000" pitchFamily="2" charset="-78"/>
              </a:rPr>
              <a:t>ابلیت فرد برای مشاهده رفتار غیرکلامی دیگران </a:t>
            </a:r>
            <a:r>
              <a:rPr lang="fa-IR" sz="2400" dirty="0" smtClean="0">
                <a:cs typeface="B Lotus" panose="00000400000000000000" pitchFamily="2" charset="-78"/>
              </a:rPr>
              <a:t>و </a:t>
            </a:r>
            <a:r>
              <a:rPr lang="fa-IR" sz="2400" u="sng" dirty="0" smtClean="0">
                <a:cs typeface="B Lotus" panose="00000400000000000000" pitchFamily="2" charset="-78"/>
              </a:rPr>
              <a:t>تشخیص</a:t>
            </a:r>
            <a:r>
              <a:rPr lang="fa-IR" sz="2400" dirty="0" smtClean="0">
                <a:cs typeface="B Lotus" panose="00000400000000000000" pitchFamily="2" charset="-78"/>
              </a:rPr>
              <a:t> </a:t>
            </a:r>
            <a:r>
              <a:rPr lang="fa-IR" sz="2400" u="sng" dirty="0" smtClean="0">
                <a:cs typeface="B Lotus" panose="00000400000000000000" pitchFamily="2" charset="-78"/>
              </a:rPr>
              <a:t>حالت عاطفی آنها </a:t>
            </a:r>
            <a:r>
              <a:rPr lang="fa-IR" sz="2400" dirty="0" smtClean="0">
                <a:cs typeface="B Lotus" panose="00000400000000000000" pitchFamily="2" charset="-78"/>
              </a:rPr>
              <a:t>اشاره دارد. </a:t>
            </a:r>
          </a:p>
          <a:p>
            <a:pPr algn="r" rtl="1"/>
            <a:r>
              <a:rPr lang="fa-IR" sz="2400" dirty="0" smtClean="0">
                <a:cs typeface="B Lotus" panose="00000400000000000000" pitchFamily="2" charset="-78"/>
              </a:rPr>
              <a:t>فردی که در رمزگردانی مهارت دارد می تواند به حالت چهره ، حرکات بدن و آهنگ صدای دوستش توجه کند و بفهمد که آیا به لحاظ خلق و روحیه شرایط خوبی دارد یا خیر( ماتلین،2008).</a:t>
            </a:r>
          </a:p>
          <a:p>
            <a:pPr algn="r" rtl="1"/>
            <a:r>
              <a:rPr lang="fa-IR" sz="2400" dirty="0" smtClean="0">
                <a:cs typeface="B Lotus" panose="00000400000000000000" pitchFamily="2" charset="-78"/>
              </a:rPr>
              <a:t>تحقیقات نشان می دهد که زنان بیشتر از مردان احتمال دارد حالتهای غیرکلامی را بدرستی تعبیر کنند. 68 درصد زنان در تشخیص رمزهای غیرکلامی موفق تر از میانگین مردها بودند.</a:t>
            </a:r>
          </a:p>
          <a:p>
            <a:pPr algn="r" rtl="1"/>
            <a:r>
              <a:rPr lang="fa-IR" sz="2400" dirty="0" smtClean="0">
                <a:cs typeface="B Lotus" panose="00000400000000000000" pitchFamily="2" charset="-78"/>
              </a:rPr>
              <a:t>ولی زنان کمتر از مردان در تمییز دادن پیام های نادرست از پیام های درست موفق هستند.</a:t>
            </a:r>
          </a:p>
          <a:p>
            <a:pPr algn="ctr" rtl="1"/>
            <a:r>
              <a:rPr lang="fa-IR" sz="2400" b="1" dirty="0" smtClean="0">
                <a:cs typeface="B Lotus" panose="00000400000000000000" pitchFamily="2" charset="-78"/>
              </a:rPr>
              <a:t>بین زن و مرد در روابط کلامی و غیرکلامی تفاوت هست ، بین گروه جنسیتی نیز می توان </a:t>
            </a:r>
            <a:r>
              <a:rPr lang="fa-IR" sz="2400" b="1" u="sng" dirty="0" smtClean="0">
                <a:cs typeface="B Lotus" panose="00000400000000000000" pitchFamily="2" charset="-78"/>
              </a:rPr>
              <a:t>تفاوتهای فردی وسیعی </a:t>
            </a:r>
            <a:r>
              <a:rPr lang="fa-IR" sz="2400" b="1" dirty="0" smtClean="0">
                <a:cs typeface="B Lotus" panose="00000400000000000000" pitchFamily="2" charset="-78"/>
              </a:rPr>
              <a:t>مشاهده کرد</a:t>
            </a:r>
            <a:r>
              <a:rPr lang="fa-IR" sz="2400" dirty="0" smtClean="0">
                <a:cs typeface="B Lotus" panose="00000400000000000000" pitchFamily="2" charset="-78"/>
              </a:rPr>
              <a:t>.</a:t>
            </a:r>
            <a:endParaRPr lang="en-US" sz="2400" dirty="0">
              <a:cs typeface="B Lotus" panose="00000400000000000000" pitchFamily="2" charset="-78"/>
            </a:endParaRPr>
          </a:p>
        </p:txBody>
      </p:sp>
    </p:spTree>
    <p:extLst>
      <p:ext uri="{BB962C8B-B14F-4D97-AF65-F5344CB8AC3E}">
        <p14:creationId xmlns:p14="http://schemas.microsoft.com/office/powerpoint/2010/main" val="6446611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452927"/>
            <a:ext cx="8596668" cy="5588435"/>
          </a:xfrm>
        </p:spPr>
        <p:txBody>
          <a:bodyPr>
            <a:normAutofit fontScale="85000" lnSpcReduction="20000"/>
          </a:bodyPr>
          <a:lstStyle/>
          <a:p>
            <a:pPr algn="r" rtl="1"/>
            <a:r>
              <a:rPr lang="fa-IR" sz="2400" b="1" dirty="0" smtClean="0">
                <a:cs typeface="B Lotus" panose="00000400000000000000" pitchFamily="2" charset="-78"/>
              </a:rPr>
              <a:t>دلایل بالقوه تفاوتهای جنسیتی در روابط</a:t>
            </a:r>
          </a:p>
          <a:p>
            <a:pPr marL="0" indent="0" algn="just" rtl="1">
              <a:buNone/>
            </a:pPr>
            <a:r>
              <a:rPr lang="fa-IR" sz="2400" dirty="0" smtClean="0">
                <a:cs typeface="B Lotus" panose="00000400000000000000" pitchFamily="2" charset="-78"/>
              </a:rPr>
              <a:t>1- برخی ادعا کرده اند که علت تفاوتهای جنسیتی در روابط کلامی و غیرکلامی مربوط به پایگاه اجتماعی افراد است و به دلیل اینکه مردان غالباً دارای قدرت بیشتر و پایگاه اجتماعی بالاتری هستند، می توانند کمتر یا بیشتر صحبت کنند، افراد ضعیف تر باید به آنها گوش دهند. همچنین قدرتمندان در صندلی های خود با حالت بدنی راحت می نشیند . نیازی به لبخند زدن ندارند در حالیکه افراد ضعیف تر حتی اگر واقعا شاد نباشند باید لبخند بزنند( اتنستید و همکاران،2004).</a:t>
            </a:r>
          </a:p>
          <a:p>
            <a:pPr marL="0" indent="0" algn="just" rtl="1">
              <a:buNone/>
            </a:pPr>
            <a:r>
              <a:rPr lang="fa-IR" sz="2400" dirty="0" smtClean="0">
                <a:cs typeface="B Lotus" panose="00000400000000000000" pitchFamily="2" charset="-78"/>
              </a:rPr>
              <a:t>توضیح تفاوتهای جنسیتی در توانایی رمزگردانی= لافرنس(1998) معتقد بود که </a:t>
            </a:r>
            <a:r>
              <a:rPr lang="fa-IR" sz="2400" u="sng" dirty="0" smtClean="0">
                <a:cs typeface="B Lotus" panose="00000400000000000000" pitchFamily="2" charset="-78"/>
              </a:rPr>
              <a:t>افراد کمتر قدرتمند باید در مقابل قدرتمندان گوش بزنگ و مراقب باشند </a:t>
            </a:r>
            <a:r>
              <a:rPr lang="fa-IR" sz="2400" dirty="0" smtClean="0">
                <a:cs typeface="B Lotus" panose="00000400000000000000" pitchFamily="2" charset="-78"/>
              </a:rPr>
              <a:t>تا بتوانند واکنش مناسبی به آنها نشان دهند= براساس توجیه های مبتنی بر قدرت معاون باید مراقب نشانه های ناراحتی در چهره رئیس باشد، چون این نشانه ها به او می گویند که نباید حرفهای رئیس را قطع کند یا خبرهای بدی به او بدهد ...</a:t>
            </a:r>
          </a:p>
          <a:p>
            <a:pPr marL="0" indent="0" algn="just" rtl="1">
              <a:buNone/>
            </a:pPr>
            <a:r>
              <a:rPr lang="fa-IR" sz="2400" b="1" dirty="0" smtClean="0">
                <a:cs typeface="B Lotus" panose="00000400000000000000" pitchFamily="2" charset="-78"/>
              </a:rPr>
              <a:t>وقتی افراد دارای قدرت و پایگاه یکسانی باشند، تفاوتهای جنسیتی به حداقل می رسد.</a:t>
            </a:r>
            <a:endParaRPr lang="en-US" sz="2400" b="1" dirty="0">
              <a:cs typeface="B Lotus" panose="00000400000000000000" pitchFamily="2" charset="-78"/>
            </a:endParaRPr>
          </a:p>
        </p:txBody>
      </p:sp>
    </p:spTree>
    <p:extLst>
      <p:ext uri="{BB962C8B-B14F-4D97-AF65-F5344CB8AC3E}">
        <p14:creationId xmlns:p14="http://schemas.microsoft.com/office/powerpoint/2010/main" val="23354792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72569"/>
            <a:ext cx="8596668" cy="5468794"/>
          </a:xfrm>
        </p:spPr>
        <p:txBody>
          <a:bodyPr>
            <a:normAutofit/>
          </a:bodyPr>
          <a:lstStyle/>
          <a:p>
            <a:pPr algn="r" rtl="1"/>
            <a:r>
              <a:rPr lang="fa-IR" sz="2400" b="1" dirty="0" smtClean="0">
                <a:cs typeface="B Lotus" panose="00000400000000000000" pitchFamily="2" charset="-78"/>
              </a:rPr>
              <a:t>2- نقش یادگیری اجتماعی= </a:t>
            </a:r>
            <a:r>
              <a:rPr lang="fa-IR" sz="2400" dirty="0" smtClean="0">
                <a:cs typeface="B Lotus" panose="00000400000000000000" pitchFamily="2" charset="-78"/>
              </a:rPr>
              <a:t>فرهنگ ما با فراهم کردن نقش ها، انتظارات و تجربه های جامعه پذیری به مردان و زنان یاد می دهد که چگونه رابطه برقرار کنند...</a:t>
            </a:r>
          </a:p>
          <a:p>
            <a:pPr algn="r" rtl="1"/>
            <a:r>
              <a:rPr lang="fa-IR" sz="2400" dirty="0" smtClean="0">
                <a:cs typeface="B Lotus" panose="00000400000000000000" pitchFamily="2" charset="-78"/>
              </a:rPr>
              <a:t>به نظر می رسد افزون بر نقش یادگیری اجتماعی و پایگاه اجتماعی، نوع تربیت خانوادگی و همچنین ویژگی های ذاتی زن و مرد در کیفیت و کمیت روابط کلامی مؤثر باشد.</a:t>
            </a:r>
          </a:p>
          <a:p>
            <a:pPr algn="r" rtl="1"/>
            <a:r>
              <a:rPr lang="fa-IR" sz="2400" dirty="0" smtClean="0">
                <a:cs typeface="B Lotus" panose="00000400000000000000" pitchFamily="2" charset="-78"/>
              </a:rPr>
              <a:t>زنان به دلیل نیاز عاطفی نیاز بیشتری به گفتگو دارند و ارتباطات کلامی را بهتر درک می کنند. بخاطر قوی بودن حیا هر حرکت و رفتاری را انجام ندهند و مراقبت بیشتری در رفتارهای غیرکلامی داشته باشد. </a:t>
            </a:r>
            <a:endParaRPr lang="en-US" sz="2400" dirty="0">
              <a:cs typeface="B Lotus" panose="00000400000000000000" pitchFamily="2" charset="-78"/>
            </a:endParaRPr>
          </a:p>
        </p:txBody>
      </p:sp>
    </p:spTree>
    <p:extLst>
      <p:ext uri="{BB962C8B-B14F-4D97-AF65-F5344CB8AC3E}">
        <p14:creationId xmlns:p14="http://schemas.microsoft.com/office/powerpoint/2010/main" val="3984452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572569"/>
            <a:ext cx="8596668" cy="5468794"/>
          </a:xfrm>
        </p:spPr>
        <p:txBody>
          <a:bodyPr>
            <a:normAutofit fontScale="77500" lnSpcReduction="20000"/>
          </a:bodyPr>
          <a:lstStyle/>
          <a:p>
            <a:pPr algn="r" rtl="1"/>
            <a:r>
              <a:rPr lang="fa-IR" sz="2400" b="1" dirty="0" smtClean="0">
                <a:cs typeface="B Lotus" panose="00000400000000000000" pitchFamily="2" charset="-78"/>
              </a:rPr>
              <a:t>ویژگی های مراقبتی:</a:t>
            </a:r>
          </a:p>
          <a:p>
            <a:pPr algn="r" rtl="1"/>
            <a:r>
              <a:rPr lang="fa-IR" sz="2400" b="1" dirty="0" smtClean="0">
                <a:cs typeface="B Lotus" panose="00000400000000000000" pitchFamily="2" charset="-78"/>
              </a:rPr>
              <a:t>الف) فداکاری= </a:t>
            </a:r>
            <a:r>
              <a:rPr lang="fa-IR" sz="2400" dirty="0" smtClean="0">
                <a:cs typeface="B Lotus" panose="00000400000000000000" pitchFamily="2" charset="-78"/>
              </a:rPr>
              <a:t>کمک کردن ایثارگونه به افراد نیازمند بدون انتظار پاداش</a:t>
            </a:r>
          </a:p>
          <a:p>
            <a:pPr algn="r" rtl="1"/>
            <a:r>
              <a:rPr lang="fa-IR" sz="2400" b="1" dirty="0" smtClean="0">
                <a:cs typeface="B Lotus" panose="00000400000000000000" pitchFamily="2" charset="-78"/>
              </a:rPr>
              <a:t>ب) پرورش= </a:t>
            </a:r>
            <a:r>
              <a:rPr lang="fa-IR" sz="2400" dirty="0" smtClean="0">
                <a:cs typeface="B Lotus" panose="00000400000000000000" pitchFamily="2" charset="-78"/>
              </a:rPr>
              <a:t>اشاره به نوعی کمک که یک نفر به شخص دیگری که غالبا کوچکتر یا ضعیف تر است عرضه می کند. </a:t>
            </a:r>
          </a:p>
          <a:p>
            <a:pPr algn="r" rtl="1"/>
            <a:r>
              <a:rPr lang="fa-IR" sz="2400" b="1" dirty="0" smtClean="0">
                <a:cs typeface="B Lotus" panose="00000400000000000000" pitchFamily="2" charset="-78"/>
              </a:rPr>
              <a:t>ج) همدلی= </a:t>
            </a:r>
            <a:r>
              <a:rPr lang="fa-IR" sz="2400" dirty="0" smtClean="0">
                <a:cs typeface="B Lotus" panose="00000400000000000000" pitchFamily="2" charset="-78"/>
              </a:rPr>
              <a:t>درک کردن احساس عاطفی شخص دیگر( از نظر عاطفی خود را جای شخص دیگری گذاشتن)</a:t>
            </a:r>
          </a:p>
          <a:p>
            <a:pPr algn="r" rtl="1"/>
            <a:r>
              <a:rPr lang="fa-IR" sz="2400" b="1" dirty="0" smtClean="0">
                <a:cs typeface="B Lotus" panose="00000400000000000000" pitchFamily="2" charset="-78"/>
              </a:rPr>
              <a:t>د) دوستی= </a:t>
            </a:r>
            <a:r>
              <a:rPr lang="fa-IR" sz="2400" dirty="0" smtClean="0">
                <a:cs typeface="B Lotus" panose="00000400000000000000" pitchFamily="2" charset="-78"/>
              </a:rPr>
              <a:t>محبت ، یکدلی، یکرنگی، خیرخواهی، یاری، رفاقت، همدلی ، یگانگی، صداقت، مودت، خیرخواهی... از نیازهای روان شناختی است.</a:t>
            </a:r>
          </a:p>
          <a:p>
            <a:pPr algn="r" rtl="1"/>
            <a:endParaRPr lang="fa-IR" sz="2400" b="1" dirty="0">
              <a:cs typeface="B Lotus" panose="00000400000000000000" pitchFamily="2" charset="-78"/>
            </a:endParaRPr>
          </a:p>
          <a:p>
            <a:pPr algn="r" rtl="1"/>
            <a:r>
              <a:rPr lang="fa-IR" sz="2400" b="1" dirty="0" smtClean="0">
                <a:cs typeface="B Lotus" panose="00000400000000000000" pitchFamily="2" charset="-78"/>
              </a:rPr>
              <a:t>پرخاشگری؟ </a:t>
            </a:r>
            <a:r>
              <a:rPr lang="fa-IR" sz="2400" dirty="0" smtClean="0">
                <a:cs typeface="B Lotus" panose="00000400000000000000" pitchFamily="2" charset="-78"/>
              </a:rPr>
              <a:t>رفتاری که به قصد آسیب رساندن به کسی یا چیزی انجام شود.</a:t>
            </a:r>
          </a:p>
          <a:p>
            <a:pPr algn="r" rtl="1"/>
            <a:endParaRPr lang="fa-IR" sz="2400" b="1" dirty="0" smtClean="0">
              <a:cs typeface="B Lotus" panose="00000400000000000000" pitchFamily="2" charset="-78"/>
            </a:endParaRPr>
          </a:p>
          <a:p>
            <a:pPr algn="r" rtl="1"/>
            <a:r>
              <a:rPr lang="fa-IR" sz="2400" b="1" dirty="0" smtClean="0">
                <a:cs typeface="B Lotus" panose="00000400000000000000" pitchFamily="2" charset="-78"/>
              </a:rPr>
              <a:t>انواع پرخاشگری</a:t>
            </a:r>
            <a:r>
              <a:rPr lang="fa-IR" sz="2400" dirty="0" smtClean="0">
                <a:cs typeface="B Lotus" panose="00000400000000000000" pitchFamily="2" charset="-78"/>
              </a:rPr>
              <a:t>= پرخاشگری عاطفی، پرخاشگری ابزاری</a:t>
            </a:r>
          </a:p>
          <a:p>
            <a:pPr algn="r" rtl="1"/>
            <a:endParaRPr lang="fa-IR" sz="2400" dirty="0" smtClean="0">
              <a:cs typeface="B Lotus" panose="00000400000000000000" pitchFamily="2" charset="-78"/>
            </a:endParaRPr>
          </a:p>
          <a:p>
            <a:pPr algn="r" rtl="1"/>
            <a:r>
              <a:rPr lang="fa-IR" sz="2400" b="1" dirty="0" smtClean="0">
                <a:cs typeface="B Lotus" panose="00000400000000000000" pitchFamily="2" charset="-78"/>
              </a:rPr>
              <a:t>نقش جنسیت در پرخاشگری</a:t>
            </a:r>
            <a:endParaRPr lang="en-US" sz="2400" b="1" dirty="0">
              <a:cs typeface="B Lotus" panose="00000400000000000000" pitchFamily="2" charset="-78"/>
            </a:endParaRPr>
          </a:p>
        </p:txBody>
      </p:sp>
    </p:spTree>
    <p:extLst>
      <p:ext uri="{BB962C8B-B14F-4D97-AF65-F5344CB8AC3E}">
        <p14:creationId xmlns:p14="http://schemas.microsoft.com/office/powerpoint/2010/main" val="228835779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507</TotalTime>
  <Words>1355</Words>
  <Application>Microsoft Office PowerPoint</Application>
  <PresentationFormat>Custom</PresentationFormat>
  <Paragraphs>57</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Facet</vt:lpstr>
      <vt:lpstr>بنام خدا</vt:lpstr>
      <vt:lpstr>مقایسه ی جنسیتی در مورد ویژگی های اجتماعی و ارتباطی</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جنسیت و توانایی های ارتباطی</dc:title>
  <dc:creator>user</dc:creator>
  <cp:lastModifiedBy>Windows User</cp:lastModifiedBy>
  <cp:revision>31</cp:revision>
  <dcterms:created xsi:type="dcterms:W3CDTF">2019-04-05T12:34:21Z</dcterms:created>
  <dcterms:modified xsi:type="dcterms:W3CDTF">2020-06-16T17:55:34Z</dcterms:modified>
</cp:coreProperties>
</file>