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5"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0061" autoAdjust="0"/>
    <p:restoredTop sz="94660"/>
  </p:normalViewPr>
  <p:slideViewPr>
    <p:cSldViewPr snapToGrid="0">
      <p:cViewPr varScale="1">
        <p:scale>
          <a:sx n="74" d="100"/>
          <a:sy n="74" d="100"/>
        </p:scale>
        <p:origin x="-37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4A82AB4D-4333-45D8-B7C1-C582792DCCE1}"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3599744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82AB4D-4333-45D8-B7C1-C582792DCCE1}"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2559944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82AB4D-4333-45D8-B7C1-C582792DCCE1}"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2758974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4A82AB4D-4333-45D8-B7C1-C582792DCCE1}"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39872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4A82AB4D-4333-45D8-B7C1-C582792DCCE1}" type="datetimeFigureOut">
              <a:rPr lang="fa-IR" smtClean="0"/>
              <a:t>13/08/1441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76257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4A82AB4D-4333-45D8-B7C1-C582792DCCE1}" type="datetimeFigureOut">
              <a:rPr lang="fa-IR" smtClean="0"/>
              <a:t>13/08/1441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2783709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82AB4D-4333-45D8-B7C1-C582792DCCE1}" type="datetimeFigureOut">
              <a:rPr lang="fa-IR" smtClean="0"/>
              <a:t>13/08/1441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4282176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82AB4D-4333-45D8-B7C1-C582792DCCE1}"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3356452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82AB4D-4333-45D8-B7C1-C582792DCCE1}"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1784553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82AB4D-4333-45D8-B7C1-C582792DCCE1}"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125524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82AB4D-4333-45D8-B7C1-C582792DCCE1}"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F3620D-9E7C-4AAF-9B2D-F8415C5F46A5}" type="slidenum">
              <a:rPr lang="fa-IR" smtClean="0"/>
              <a:t>‹#›</a:t>
            </a:fld>
            <a:endParaRPr lang="fa-IR"/>
          </a:p>
        </p:txBody>
      </p:sp>
    </p:spTree>
    <p:extLst>
      <p:ext uri="{BB962C8B-B14F-4D97-AF65-F5344CB8AC3E}">
        <p14:creationId xmlns:p14="http://schemas.microsoft.com/office/powerpoint/2010/main" val="78182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A82AB4D-4333-45D8-B7C1-C582792DCCE1}" type="datetimeFigureOut">
              <a:rPr lang="fa-IR" smtClean="0"/>
              <a:t>13/08/1441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EF3620D-9E7C-4AAF-9B2D-F8415C5F46A5}" type="slidenum">
              <a:rPr lang="fa-IR" smtClean="0"/>
              <a:t>‹#›</a:t>
            </a:fld>
            <a:endParaRPr lang="fa-IR"/>
          </a:p>
        </p:txBody>
      </p:sp>
    </p:spTree>
    <p:extLst>
      <p:ext uri="{BB962C8B-B14F-4D97-AF65-F5344CB8AC3E}">
        <p14:creationId xmlns:p14="http://schemas.microsoft.com/office/powerpoint/2010/main" val="3832027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000099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4958437"/>
          </a:xfrm>
        </p:spPr>
        <p:txBody>
          <a:bodyPr>
            <a:normAutofit/>
          </a:bodyPr>
          <a:lstStyle/>
          <a:p>
            <a:pPr algn="ctr"/>
            <a:r>
              <a:rPr lang="fa-IR" b="1" dirty="0">
                <a:cs typeface="+mn-cs"/>
              </a:rPr>
              <a:t>مقاومت به حشرات در گياهان </a:t>
            </a:r>
            <a:r>
              <a:rPr lang="fa-IR" b="1" dirty="0" smtClean="0">
                <a:cs typeface="+mn-cs"/>
              </a:rPr>
              <a:t/>
            </a:r>
            <a:br>
              <a:rPr lang="fa-IR" b="1" dirty="0" smtClean="0">
                <a:cs typeface="+mn-cs"/>
              </a:rPr>
            </a:br>
            <a:r>
              <a:rPr lang="fa-IR" b="1" dirty="0" smtClean="0">
                <a:cs typeface="+mn-cs"/>
              </a:rPr>
              <a:t>مكانيسم </a:t>
            </a:r>
            <a:r>
              <a:rPr lang="fa-IR" b="1" dirty="0">
                <a:cs typeface="+mn-cs"/>
              </a:rPr>
              <a:t>هاي </a:t>
            </a:r>
            <a:r>
              <a:rPr lang="fa-IR" b="1" dirty="0" smtClean="0">
                <a:cs typeface="+mn-cs"/>
              </a:rPr>
              <a:t>طبيعي</a:t>
            </a:r>
            <a:br>
              <a:rPr lang="fa-IR" b="1" dirty="0" smtClean="0">
                <a:cs typeface="+mn-cs"/>
              </a:rPr>
            </a:br>
            <a:r>
              <a:rPr lang="fa-IR" b="1" dirty="0" smtClean="0">
                <a:cs typeface="+mn-cs"/>
              </a:rPr>
              <a:t> </a:t>
            </a:r>
            <a:r>
              <a:rPr lang="fa-IR" b="1" dirty="0">
                <a:cs typeface="+mn-cs"/>
              </a:rPr>
              <a:t>و اصلاح به وسيله فن آوري </a:t>
            </a:r>
            <a:r>
              <a:rPr lang="fa-IR" b="1" dirty="0" smtClean="0">
                <a:cs typeface="+mn-cs"/>
              </a:rPr>
              <a:t>زيستي</a:t>
            </a:r>
            <a:r>
              <a:rPr lang="fa-IR" b="1" dirty="0">
                <a:cs typeface="+mn-cs"/>
              </a:rPr>
              <a:t/>
            </a:r>
            <a:br>
              <a:rPr lang="fa-IR" b="1" dirty="0">
                <a:cs typeface="+mn-cs"/>
              </a:rPr>
            </a:br>
            <a:endParaRPr lang="fa-IR" dirty="0">
              <a:cs typeface="+mn-cs"/>
            </a:endParaRPr>
          </a:p>
        </p:txBody>
      </p:sp>
    </p:spTree>
    <p:extLst>
      <p:ext uri="{BB962C8B-B14F-4D97-AF65-F5344CB8AC3E}">
        <p14:creationId xmlns:p14="http://schemas.microsoft.com/office/powerpoint/2010/main" val="3711193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مقدمه</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مقدمه يكي از ويژگيهاي مهم در گياهان مقاومت به حشرات است كه در صورت لزوم، ‌ واكنش هاي دفاعي و شيميايي خاصي در برابر حمله حشرات از خود نشان مي دهند. ميزان اين مقاومت در گونه ها و ارقام مختلف متقاوت است. در كشاورزي امروزي چون گياه در محيط زراعي آسيب زيادي مي‌بيند. مقاومت آن در برابر حشرات بسيار مهم است رقم ‌ هايي كه براي ويژگيهاي زراعي اصلاح مي شوند ممكن است، سيستمهاي دفاعي موجود در گونه هاي وحشي خود را از دست داده و محصولات به وجود آمده در صورت تك كشتي بودن، محيط مساعدتري براي رشد حشرات تك ميزبانه نسبت به جمعيت گياهي وحشي خودشان ايجاد كنند. مقاومت بعضي از حشرات به حشره كش‌ها، آلودگي‌هاي محيطي، باعث شده كه گياهان زراعي مقاوم به حشرات توليد شوند. 2</a:t>
            </a:r>
          </a:p>
          <a:p>
            <a:endParaRPr lang="fa-IR" dirty="0"/>
          </a:p>
        </p:txBody>
      </p:sp>
    </p:spTree>
    <p:extLst>
      <p:ext uri="{BB962C8B-B14F-4D97-AF65-F5344CB8AC3E}">
        <p14:creationId xmlns:p14="http://schemas.microsoft.com/office/powerpoint/2010/main" val="2466112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مقاومت گياهان به حشرات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مقاومت گياهان به حشرات : با توجه ويژگيهاي ساختماني يا دفاعي شيميايي گياه به سه دسته كلي تقسيم مي شوند: 1-مقاومت بيگانه گريزي گياه به عنوان ميزبان عمل نمي كند و حشره گياهخوار مجبور به انتخاب ميزبان ديگر به خاطر بعضي از ويژگيها مثل: خارها، لايه هاي ضخيم اپيدرمي يا پوشش مومي. اين مقاومت مي ‌ تواند توسط مواد شيميايي كه گياه آن را توليد مي ‌ كند و باعث دفع حشرات يا جلوگيري از تغذيه حشرات و يا تخم گذاريشان مي شود، در گياه ايجاد شود. 3</a:t>
            </a:r>
          </a:p>
          <a:p>
            <a:endParaRPr lang="fa-IR" dirty="0"/>
          </a:p>
        </p:txBody>
      </p:sp>
    </p:spTree>
    <p:extLst>
      <p:ext uri="{BB962C8B-B14F-4D97-AF65-F5344CB8AC3E}">
        <p14:creationId xmlns:p14="http://schemas.microsoft.com/office/powerpoint/2010/main" val="3229606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en-US" dirty="0" smtClean="0"/>
          </a:p>
          <a:p>
            <a:r>
              <a:rPr lang="en-US" dirty="0" smtClean="0"/>
              <a:t>2- </a:t>
            </a:r>
            <a:r>
              <a:rPr lang="fa-IR" dirty="0" smtClean="0"/>
              <a:t>مقاومت پادزيستي تغذيه حشره از گياه باعث اثرات زيستي منفي درحشره مي شود. اين عامل ناشي از وجود پروتئينهاي سمي، آلكالدئيدها، ‌ تركيبات فنليك، ‌ كتونها، اسيدهاي آلي يا ترپنها دربافت گياهي و باعث سوء تغذيه يا كاهش رشد حشره مي شود. كركهاي روي ‌ گياه هم عاملي است ‌ كه درپاد زيستي هستند كه از تغذيه حشره جلوگيري مي كند. 3- تحمل مقاومتي كه حشره را زياد تحت تأثير قرار نمي ‌ دهد و آسيبي به حشره نمي ‌ رساند .در اين نوع مقاومت گياه حمله حشرات را تحمل كرده و محصول بيشتري توليد مي كنند (نسبت به گياهان حساس) 4</a:t>
            </a:r>
          </a:p>
          <a:p>
            <a:endParaRPr lang="fa-IR" dirty="0"/>
          </a:p>
        </p:txBody>
      </p:sp>
    </p:spTree>
    <p:extLst>
      <p:ext uri="{BB962C8B-B14F-4D97-AF65-F5344CB8AC3E}">
        <p14:creationId xmlns:p14="http://schemas.microsoft.com/office/powerpoint/2010/main" val="83709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b="1" dirty="0" smtClean="0"/>
              <a:t>پروتئينهاي دفاعي گياه : : </a:t>
            </a:r>
          </a:p>
          <a:p>
            <a:r>
              <a:rPr lang="fa-IR" dirty="0" smtClean="0"/>
              <a:t>پروتئينهاي دفاعي گياه : اين پروتئينها ‌‌ درصورت وارد شدن آسيب به گياه و يا در واكنش به حمله ميكروبي دربافت هاي گياهي توليد مي شوند. - بعضي از پروتئينهاي بازدارنده آنزيم پروتئيناز و آميلاز - لكيتنهاي گياهي كه براي سلولهاي مخاطي روده حشرات سمي هستند و توانايي محافظت ‌ گياه رادر برابرحشرات دارند تيونينها، ‌ اكستنسينها، گليكوپروتئينهاي ‌ غني ازهيدروكسي پرولين 5</a:t>
            </a:r>
          </a:p>
          <a:p>
            <a:endParaRPr lang="fa-IR" dirty="0"/>
          </a:p>
        </p:txBody>
      </p:sp>
    </p:spTree>
    <p:extLst>
      <p:ext uri="{BB962C8B-B14F-4D97-AF65-F5344CB8AC3E}">
        <p14:creationId xmlns:p14="http://schemas.microsoft.com/office/powerpoint/2010/main" val="1721960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باز دارنده هاي پروتئيناز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باز دارنده هاي پروتئيناز : بازدارنده هاي پروتئيني كوچك در برگها واندامهاي ذخيره اي گياهان ديده مي شوند ومتعلق به خانواده بادنجانيان و بقولات هستند. گياهاني هستند كه حاوي بازدارنده هاي سرين، سيستئين، متالو و آسپارتيل پروتئاز هستند و مقدار آنها در بذرها و اندامهاي ذخيره ‌ اي و رويشي بعضي از گونه ها، بيشتر از 10 درصد كل پروتئين است. و براي توليد گياهان ترانس ژنيك كه مقاوم به حشرات هستند، به كار مي روند 6</a:t>
            </a:r>
          </a:p>
          <a:p>
            <a:endParaRPr lang="fa-IR" dirty="0"/>
          </a:p>
        </p:txBody>
      </p:sp>
    </p:spTree>
    <p:extLst>
      <p:ext uri="{BB962C8B-B14F-4D97-AF65-F5344CB8AC3E}">
        <p14:creationId xmlns:p14="http://schemas.microsoft.com/office/powerpoint/2010/main" val="3050293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نقش بازدارنده هاي پروتئيناز درحفاظت گياه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نقش بازدارنده هاي پروتئيناز درحفاظت گياه پروتئين هاي مهمي هستند كه با حمله حشرات در گياه توليد مي‌شوند و اثر منفي تغذيه‌اي روي حشرات دارند اثر باز دارندگي پروتئيناز روي لارو حشرات نشان مي دهد كه : - ميزان پادزيستي كاملاً متغير است كه به گونه حشره و بازدارنده ‌ هاي موجود در رژيم غذايي بستگي دارد. - سطح بالايي از بازدارنده‌ها باعث كاهش شديد رشد لاروها مي‌شود. فعاليت اين بازدارنده‌هاي گياهي نسبت به باز دارنده حيواني و ميكروبي بيشتر بوده كه نقش دفاعي دارد . 7</a:t>
            </a:r>
          </a:p>
          <a:p>
            <a:endParaRPr lang="fa-IR" dirty="0"/>
          </a:p>
        </p:txBody>
      </p:sp>
    </p:spTree>
    <p:extLst>
      <p:ext uri="{BB962C8B-B14F-4D97-AF65-F5344CB8AC3E}">
        <p14:creationId xmlns:p14="http://schemas.microsoft.com/office/powerpoint/2010/main" val="1000241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محل توليد بازدارنده هاي پروتئيناز در گياه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محل توليد بازدارنده هاي پروتئيناز در گياه : قسمتهايي در گياه كه جنبة زايشي دارند بافتهايي كه بايستي از هجوم حشرات محافظت شوند. برگها زماني كه براي محافظت از حمله حشره ضروري باشد. تجمع زياد بازدارنده‌هاي پروتئيناز (</a:t>
            </a:r>
            <a:r>
              <a:rPr lang="en-US" dirty="0" smtClean="0"/>
              <a:t>II,I) </a:t>
            </a:r>
            <a:r>
              <a:rPr lang="fa-IR" dirty="0" smtClean="0"/>
              <a:t>در ميوه‌هاي نارس گوجه فرنگي وحشي و مقدار كم آن در ميوه رسيده نشان مي‌دهد كه گياه، در ميوه هاي در حال رسيدن، پروتئين دفاعي توليد شده‌ها از خسارت به ميوه جلوگيري شود و در موقع رسيدن ميوه، اين پروتئين‌ها از بين مي روند تا بذر توسط حيوانات انتشار پيدا كند. 8</a:t>
            </a:r>
          </a:p>
          <a:p>
            <a:endParaRPr lang="fa-IR" dirty="0"/>
          </a:p>
        </p:txBody>
      </p:sp>
    </p:spTree>
    <p:extLst>
      <p:ext uri="{BB962C8B-B14F-4D97-AF65-F5344CB8AC3E}">
        <p14:creationId xmlns:p14="http://schemas.microsoft.com/office/powerpoint/2010/main" val="3048950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نقش بازدارنده هاي پروتئيناز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نقش بازدارنده هاي پروتئيناز : 1-دفاعي 2- ذخيره اي به عنوان پروتئين ذخيره اي در بذرها و غده ها 3- نقش فيزيولوژيك در تنظيم فعاليت پروتئينازهاي داخلي بازدارنده هاي پروتئيناز سرين : اين بازدارنده ها داراي شش خانواده با مكانيسم مشابه هستند. روتئيناز به عنوان ماده اوليه در بازدارنده ها شناخته مي شود و تمايل زيادي براي تركيب با آنزيم دارند 9</a:t>
            </a:r>
          </a:p>
          <a:p>
            <a:endParaRPr lang="fa-IR" dirty="0"/>
          </a:p>
        </p:txBody>
      </p:sp>
    </p:spTree>
    <p:extLst>
      <p:ext uri="{BB962C8B-B14F-4D97-AF65-F5344CB8AC3E}">
        <p14:creationId xmlns:p14="http://schemas.microsoft.com/office/powerpoint/2010/main" val="3930537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بازدارنده ها ي كونيتز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بازدارنده ها ي كونيتز : اين نوع بازدارنده از درخت ابريشم ، اقاقيا، لوبيا قرمز و خردل سفيد جدا شده است. مثلاً در يك نوع از گياه. چند باز دارنده نوع كونيتز جدا شده است كه در بذرهاي آن تريپسين و كيموتريپسين و در گره هاي ريشه آن بازدارنده ترپسين وجود دارد در گندم و جو بازدارنده هاي دو منظوره براي آنزيمهاي سابتيليزين و آلفا آميلاز وجود دارد. در سيب زميني دو بازدارنده كونيتز وجود دارد كه يكي از اين پروتئين ها از فعاليت تريپسين </a:t>
            </a:r>
            <a:r>
              <a:rPr lang="en-US" dirty="0" smtClean="0"/>
              <a:t>D </a:t>
            </a:r>
            <a:r>
              <a:rPr lang="fa-IR" dirty="0" smtClean="0"/>
              <a:t>و پروتئين ديگر از فعاليت تريسپين و كيموتريپسين جلوگيري مي كند. 10</a:t>
            </a:r>
          </a:p>
          <a:p>
            <a:endParaRPr lang="fa-IR" dirty="0"/>
          </a:p>
        </p:txBody>
      </p:sp>
    </p:spTree>
    <p:extLst>
      <p:ext uri="{BB962C8B-B14F-4D97-AF65-F5344CB8AC3E}">
        <p14:creationId xmlns:p14="http://schemas.microsoft.com/office/powerpoint/2010/main" val="2850746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باز دارنده هاي بومن – برك : بازدارنده هاي كوچك كه در بذر بقولات وجود دارند و بازدارنده تريپسين وكيموتريپسين مي‌باشند. باز دارنده هاي نوع </a:t>
            </a:r>
            <a:r>
              <a:rPr lang="en-US" dirty="0" smtClean="0"/>
              <a:t>I : </a:t>
            </a:r>
            <a:r>
              <a:rPr lang="fa-IR" dirty="0" smtClean="0"/>
              <a:t>اين باز دارنده از نوع كيموتريپسين بوده كه در سيب زميني ، گوجه فرنگي، توتون و جو ديده شده است. در سيب زميني در غده وجود داشته و بازدارنده از نوع كيموتريپسين مي باشد. در گوجه فرنگي بازدارنده از نوع تريپسين مي باشد توتون داراي گلوتامين و بعنوان يك پروتئيناز نامشخص شناخته مي‌شود. 11</a:t>
            </a:r>
          </a:p>
          <a:p>
            <a:endParaRPr lang="fa-IR" dirty="0"/>
          </a:p>
        </p:txBody>
      </p:sp>
    </p:spTree>
    <p:extLst>
      <p:ext uri="{BB962C8B-B14F-4D97-AF65-F5344CB8AC3E}">
        <p14:creationId xmlns:p14="http://schemas.microsoft.com/office/powerpoint/2010/main" val="733520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بازدارنده هاي نوع </a:t>
            </a:r>
            <a:r>
              <a:rPr lang="en-US" dirty="0" smtClean="0"/>
              <a:t>II</a:t>
            </a:r>
            <a:endParaRPr lang="fa-IR" dirty="0"/>
          </a:p>
        </p:txBody>
      </p:sp>
      <p:sp>
        <p:nvSpPr>
          <p:cNvPr id="3" name="Content Placeholder 2"/>
          <p:cNvSpPr>
            <a:spLocks noGrp="1"/>
          </p:cNvSpPr>
          <p:nvPr>
            <p:ph idx="1"/>
          </p:nvPr>
        </p:nvSpPr>
        <p:spPr/>
        <p:txBody>
          <a:bodyPr/>
          <a:lstStyle/>
          <a:p>
            <a:r>
              <a:rPr lang="fa-IR" dirty="0" smtClean="0"/>
              <a:t>شامل دو باز دارنده مشابه بازدارنده بومن - برك مي باشد. كه در غده ها و برگهاي سيب زميني و در ميوه و برگهاي گوجه فرنگي ديده مي شود. اين بازدارنده براي جلوگيري از فعاليت تريپسين و كيموتريپسين مي باشد. بازدارنده تريپسين جو: فعاليت بازدارندگي آن در برابر فعاليت زيادي از آنزيمهاست و از فعاليت تريسپين جلوگيري مي كند . بازدارنده كدو : باز دارنده هاي كوچكي كه در بذرهاي گياهان خانوادة كدوئيان ديده مي شوند واز فعاليت تريپسين جلوگيري مي كند 12</a:t>
            </a:r>
          </a:p>
          <a:p>
            <a:endParaRPr lang="fa-IR" dirty="0"/>
          </a:p>
        </p:txBody>
      </p:sp>
    </p:spTree>
    <p:extLst>
      <p:ext uri="{BB962C8B-B14F-4D97-AF65-F5344CB8AC3E}">
        <p14:creationId xmlns:p14="http://schemas.microsoft.com/office/powerpoint/2010/main" val="2393009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باز دارنده پروتئيناز سيستئين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باز دارنده پروتئيناز سيستئين : اين باز دارنده شامل هفت خانواده است : -از ساقه آناناس جدا شده است. - مولتي سيستاتين كه بلورهايي در غده سيب زميني ايجاد كرده و مي تواند از فعاليت مولكول پروتئيناز جلوگيري مي‌كند. - اريزا سيستين </a:t>
            </a:r>
            <a:r>
              <a:rPr lang="en-US" dirty="0" smtClean="0"/>
              <a:t>I </a:t>
            </a:r>
            <a:r>
              <a:rPr lang="fa-IR" dirty="0" smtClean="0"/>
              <a:t>و اريزا سيستين </a:t>
            </a:r>
            <a:r>
              <a:rPr lang="en-US" dirty="0" smtClean="0"/>
              <a:t>II </a:t>
            </a:r>
            <a:r>
              <a:rPr lang="fa-IR" dirty="0" smtClean="0"/>
              <a:t>كه در بذرهاي برنج وجود دارد و طي رشد و نمو بذر برنج ساخته مي شوند. - پروتئيني كه از آووكادو به دست مي آيد و براي ذخيره ژني كد مي شود. 13</a:t>
            </a:r>
          </a:p>
          <a:p>
            <a:endParaRPr lang="fa-IR" dirty="0"/>
          </a:p>
        </p:txBody>
      </p:sp>
    </p:spTree>
    <p:extLst>
      <p:ext uri="{BB962C8B-B14F-4D97-AF65-F5344CB8AC3E}">
        <p14:creationId xmlns:p14="http://schemas.microsoft.com/office/powerpoint/2010/main" val="2954287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بازدارنده هاي آسپارتيل و متالوپروتئيناز </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بازدارنده هاي آسپارتيل و متالوپروتئيناز : اين بازدارنده از غده ‌ هاي سيب زميني جدا شده و از نوع كونيتز بوده و از فعاليت پروتئيناز آسپارتيل كاتپسين </a:t>
            </a:r>
            <a:r>
              <a:rPr lang="en-US" dirty="0" smtClean="0"/>
              <a:t>D </a:t>
            </a:r>
            <a:r>
              <a:rPr lang="fa-IR" dirty="0" smtClean="0"/>
              <a:t>و تريپسين جلوگيري مي كند. بازدارنده متالوكسوپپتيداز كه از غده سيب زميني جدا مي‌شود بازدارنده كربوكسي پپتيداز </a:t>
            </a:r>
            <a:r>
              <a:rPr lang="en-US" dirty="0" smtClean="0"/>
              <a:t>A </a:t>
            </a:r>
            <a:r>
              <a:rPr lang="fa-IR" dirty="0" smtClean="0"/>
              <a:t>و </a:t>
            </a:r>
            <a:r>
              <a:rPr lang="en-US" dirty="0" smtClean="0"/>
              <a:t>B </a:t>
            </a:r>
            <a:r>
              <a:rPr lang="fa-IR" dirty="0" smtClean="0"/>
              <a:t>كه در طي رشد و نمو غده سيب زميني ايجاد مي شود 14</a:t>
            </a:r>
          </a:p>
          <a:p>
            <a:endParaRPr lang="fa-IR" dirty="0"/>
          </a:p>
        </p:txBody>
      </p:sp>
    </p:spTree>
    <p:extLst>
      <p:ext uri="{BB962C8B-B14F-4D97-AF65-F5344CB8AC3E}">
        <p14:creationId xmlns:p14="http://schemas.microsoft.com/office/powerpoint/2010/main" val="650005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بروز ژن‌هاي بازدارنده پروتئيناز</a:t>
            </a:r>
            <a:endParaRPr lang="fa-IR" dirty="0"/>
          </a:p>
        </p:txBody>
      </p:sp>
      <p:sp>
        <p:nvSpPr>
          <p:cNvPr id="3" name="Content Placeholder 2"/>
          <p:cNvSpPr>
            <a:spLocks noGrp="1"/>
          </p:cNvSpPr>
          <p:nvPr>
            <p:ph idx="1"/>
          </p:nvPr>
        </p:nvSpPr>
        <p:spPr/>
        <p:txBody>
          <a:bodyPr/>
          <a:lstStyle/>
          <a:p>
            <a:pPr marL="0" indent="0">
              <a:buNone/>
            </a:pPr>
            <a:endParaRPr lang="fa-IR" b="1" dirty="0" smtClean="0"/>
          </a:p>
          <a:p>
            <a:r>
              <a:rPr lang="fa-IR" dirty="0" smtClean="0"/>
              <a:t>بروز ژن ‌ هاي بازدارنده پروتئيناز توليد اين بازدارنده توسط مجموعه ‌ اي از پيامهاي رشدي و محيطي در طي رشد بذر، غده ‌ ها و ميوه ‌ ها و يا بعد از زخم شدن برگها به وسيله حشرات جونده يا ديگر خسارتهاي مكانيكي ايجاد مي ‌ شوند. ايجاد اين بازدارنده ‌ ها توسط اليگوگالاكتوزوييدهاي نزديك محل زخم كه باعث تجمع تركيبات دفاعي پروتئيناز مي ‌ شوند و چون متحرك نيستند پيامهاي ديگر بايستي پاسخگوي بازدارنده ‌ هاي اطراف زخم باشند. 15</a:t>
            </a:r>
          </a:p>
          <a:p>
            <a:endParaRPr lang="fa-IR" dirty="0"/>
          </a:p>
        </p:txBody>
      </p:sp>
    </p:spTree>
    <p:extLst>
      <p:ext uri="{BB962C8B-B14F-4D97-AF65-F5344CB8AC3E}">
        <p14:creationId xmlns:p14="http://schemas.microsoft.com/office/powerpoint/2010/main" val="1170328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بكار بردن اسيد آبيسيزيك (</a:t>
            </a:r>
            <a:r>
              <a:rPr lang="en-US" dirty="0" smtClean="0"/>
              <a:t>ABA) </a:t>
            </a:r>
            <a:r>
              <a:rPr lang="fa-IR" dirty="0" smtClean="0"/>
              <a:t>باعث بروز ژن سيستميك پروتئيناز (</a:t>
            </a:r>
            <a:r>
              <a:rPr lang="en-US" dirty="0" smtClean="0"/>
              <a:t>pin2) </a:t>
            </a:r>
            <a:r>
              <a:rPr lang="fa-IR" dirty="0" smtClean="0"/>
              <a:t>مثل زخم شدن در سيب زميني مي شود. چون </a:t>
            </a:r>
            <a:r>
              <a:rPr lang="en-US" dirty="0" smtClean="0"/>
              <a:t>ABA </a:t>
            </a:r>
            <a:r>
              <a:rPr lang="fa-IR" dirty="0" smtClean="0"/>
              <a:t>داراي نقش مشخصي نيست همزمان باايجاد زخم، مقدار </a:t>
            </a:r>
            <a:r>
              <a:rPr lang="en-US" dirty="0" smtClean="0"/>
              <a:t>ABA </a:t>
            </a:r>
            <a:r>
              <a:rPr lang="fa-IR" dirty="0" smtClean="0"/>
              <a:t>افزايش پيدا مي ‌ كند ولي در تنش ‌ هاي محيطي مثل تنش خشكي: تجمع </a:t>
            </a:r>
            <a:r>
              <a:rPr lang="en-US" dirty="0" smtClean="0"/>
              <a:t>ABA </a:t>
            </a:r>
            <a:r>
              <a:rPr lang="fa-IR" dirty="0" smtClean="0"/>
              <a:t>بدون افزايش بازدارنده هاي پروتئيناز مي باشد. 16</a:t>
            </a:r>
          </a:p>
          <a:p>
            <a:endParaRPr lang="fa-IR" dirty="0"/>
          </a:p>
        </p:txBody>
      </p:sp>
    </p:spTree>
    <p:extLst>
      <p:ext uri="{BB962C8B-B14F-4D97-AF65-F5344CB8AC3E}">
        <p14:creationId xmlns:p14="http://schemas.microsoft.com/office/powerpoint/2010/main" val="2703828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smtClean="0"/>
              <a:t>ثابت شده كه آكسين هم باعث كاهش به وجود آمدن ژن </a:t>
            </a:r>
            <a:r>
              <a:rPr lang="en-US" dirty="0" smtClean="0"/>
              <a:t>Pin </a:t>
            </a:r>
            <a:r>
              <a:rPr lang="fa-IR" dirty="0" smtClean="0"/>
              <a:t>در محل زخم مي شود و به محض ايجاد زخم، مقدار اكسين كاهش پيدا مي كند. مثل بازدارنده موجود در ريشه گوجه فرنگي كه با تحريك اكسين توليد مي شود. شواهد نشان مي ‌ دهند كه علائم الكتريكي نقش مهمي در انتقال ژن دارند و بنابراين تركيبات متفاوت قادر به القاي ژن </a:t>
            </a:r>
            <a:r>
              <a:rPr lang="en-US" dirty="0" smtClean="0"/>
              <a:t>pin </a:t>
            </a:r>
            <a:r>
              <a:rPr lang="fa-IR" dirty="0" smtClean="0"/>
              <a:t>مي باشند كه احتمالاً بايستي براي ارسال پيام هاي ايجاد زخم در گياه، مسيرهاي فراواني وجود داشته باشد. 17</a:t>
            </a:r>
          </a:p>
          <a:p>
            <a:endParaRPr lang="fa-IR" dirty="0"/>
          </a:p>
        </p:txBody>
      </p:sp>
    </p:spTree>
    <p:extLst>
      <p:ext uri="{BB962C8B-B14F-4D97-AF65-F5344CB8AC3E}">
        <p14:creationId xmlns:p14="http://schemas.microsoft.com/office/powerpoint/2010/main" val="1559849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1464</Words>
  <Application>Microsoft Office PowerPoint</Application>
  <PresentationFormat>Custom</PresentationFormat>
  <Paragraphs>41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بنام خدا</vt:lpstr>
      <vt:lpstr>مقاومت به حشرات در گياهان  مكانيسم هاي طبيعي  و اصلاح به وسيله فن آوري زيستي </vt:lpstr>
      <vt:lpstr>مقدمه</vt:lpstr>
      <vt:lpstr>مقاومت گياهان به حشرات </vt:lpstr>
      <vt:lpstr>PowerPoint Presentation</vt:lpstr>
      <vt:lpstr>PowerPoint Presentation</vt:lpstr>
      <vt:lpstr>باز دارنده هاي پروتئيناز </vt:lpstr>
      <vt:lpstr>نقش بازدارنده هاي پروتئيناز درحفاظت گياه </vt:lpstr>
      <vt:lpstr>محل توليد بازدارنده هاي پروتئيناز در گياه </vt:lpstr>
      <vt:lpstr>نقش بازدارنده هاي پروتئيناز </vt:lpstr>
      <vt:lpstr>بازدارنده ها ي كونيتز </vt:lpstr>
      <vt:lpstr>PowerPoint Presentation</vt:lpstr>
      <vt:lpstr>بازدارنده هاي نوع II</vt:lpstr>
      <vt:lpstr>باز دارنده پروتئيناز سيستئين </vt:lpstr>
      <vt:lpstr>بازدارنده هاي آسپارتيل و متالوپروتئيناز </vt:lpstr>
      <vt:lpstr>بروز ژن‌هاي بازدارنده پروتئيناز</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sina-pc</dc:creator>
  <cp:lastModifiedBy>Windows User</cp:lastModifiedBy>
  <cp:revision>4</cp:revision>
  <dcterms:created xsi:type="dcterms:W3CDTF">2016-12-29T09:53:57Z</dcterms:created>
  <dcterms:modified xsi:type="dcterms:W3CDTF">2020-04-06T13:36:24Z</dcterms:modified>
</cp:coreProperties>
</file>