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5" r:id="rId1"/>
  </p:sldMasterIdLst>
  <p:sldIdLst>
    <p:sldId id="280" r:id="rId2"/>
    <p:sldId id="285" r:id="rId3"/>
    <p:sldId id="269" r:id="rId4"/>
    <p:sldId id="270" r:id="rId5"/>
    <p:sldId id="258" r:id="rId6"/>
    <p:sldId id="282" r:id="rId7"/>
    <p:sldId id="283" r:id="rId8"/>
    <p:sldId id="259" r:id="rId9"/>
    <p:sldId id="260" r:id="rId10"/>
    <p:sldId id="261" r:id="rId11"/>
    <p:sldId id="268" r:id="rId12"/>
    <p:sldId id="262" r:id="rId13"/>
    <p:sldId id="263" r:id="rId14"/>
    <p:sldId id="273" r:id="rId15"/>
    <p:sldId id="264" r:id="rId16"/>
    <p:sldId id="265" r:id="rId17"/>
    <p:sldId id="266" r:id="rId18"/>
    <p:sldId id="267" r:id="rId19"/>
    <p:sldId id="274" r:id="rId20"/>
    <p:sldId id="275" r:id="rId21"/>
    <p:sldId id="276" r:id="rId22"/>
    <p:sldId id="277" r:id="rId23"/>
    <p:sldId id="278" r:id="rId24"/>
    <p:sldId id="279" r:id="rId25"/>
    <p:sldId id="281" r:id="rId26"/>
    <p:sldId id="27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C14D1B5-6422-4DE6-BC4C-356A21CD45CC}">
          <p14:sldIdLst>
            <p14:sldId id="280"/>
            <p14:sldId id="285"/>
            <p14:sldId id="269"/>
            <p14:sldId id="270"/>
            <p14:sldId id="258"/>
            <p14:sldId id="282"/>
            <p14:sldId id="283"/>
            <p14:sldId id="259"/>
          </p14:sldIdLst>
        </p14:section>
        <p14:section name="Untitled Section" id="{05A488C4-2652-4143-9568-9A4C6A246A00}">
          <p14:sldIdLst>
            <p14:sldId id="260"/>
            <p14:sldId id="261"/>
            <p14:sldId id="268"/>
            <p14:sldId id="262"/>
            <p14:sldId id="263"/>
            <p14:sldId id="273"/>
            <p14:sldId id="264"/>
            <p14:sldId id="265"/>
            <p14:sldId id="266"/>
            <p14:sldId id="267"/>
            <p14:sldId id="274"/>
            <p14:sldId id="275"/>
            <p14:sldId id="276"/>
            <p14:sldId id="277"/>
            <p14:sldId id="278"/>
            <p14:sldId id="279"/>
            <p14:sldId id="281"/>
            <p14:sldId id="271"/>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381179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3771093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3012649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19149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2755196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3335422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1748073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3961147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1868663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4104133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975E6AE-8990-4C1E-BE18-02201BDA32F6}"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17045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23335313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975E6AE-8990-4C1E-BE18-02201BDA32F6}"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21334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10865715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2623397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A4BB1E-9864-4DD7-A322-254358287BA7}" type="datetimeFigureOut">
              <a:rPr lang="en-US" smtClean="0"/>
              <a:t>4/26/2020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975E6AE-8990-4C1E-BE18-02201BDA32F6}" type="slidenum">
              <a:rPr lang="en-US" smtClean="0"/>
              <a:t>‹#›</a:t>
            </a:fld>
            <a:endParaRPr lang="en-US" dirty="0"/>
          </a:p>
        </p:txBody>
      </p:sp>
    </p:spTree>
    <p:extLst>
      <p:ext uri="{BB962C8B-B14F-4D97-AF65-F5344CB8AC3E}">
        <p14:creationId xmlns:p14="http://schemas.microsoft.com/office/powerpoint/2010/main" val="3382908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3A4BB1E-9864-4DD7-A322-254358287BA7}" type="datetimeFigureOut">
              <a:rPr lang="en-US" smtClean="0"/>
              <a:t>4/26/2020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975E6AE-8990-4C1E-BE18-02201BDA32F6}" type="slidenum">
              <a:rPr lang="en-US" smtClean="0"/>
              <a:t>‹#›</a:t>
            </a:fld>
            <a:endParaRPr lang="en-US" dirty="0"/>
          </a:p>
        </p:txBody>
      </p:sp>
    </p:spTree>
    <p:extLst>
      <p:ext uri="{BB962C8B-B14F-4D97-AF65-F5344CB8AC3E}">
        <p14:creationId xmlns:p14="http://schemas.microsoft.com/office/powerpoint/2010/main" val="3570936022"/>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 id="2147483837" r:id="rId12"/>
    <p:sldLayoutId id="2147483838" r:id="rId13"/>
    <p:sldLayoutId id="2147483839" r:id="rId14"/>
    <p:sldLayoutId id="2147483840" r:id="rId15"/>
    <p:sldLayoutId id="214748384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بسم الله ارحمن الرحیم</a:t>
            </a:r>
            <a:endParaRPr lang="en-US" dirty="0"/>
          </a:p>
        </p:txBody>
      </p:sp>
    </p:spTree>
    <p:extLst>
      <p:ext uri="{BB962C8B-B14F-4D97-AF65-F5344CB8AC3E}">
        <p14:creationId xmlns:p14="http://schemas.microsoft.com/office/powerpoint/2010/main" val="24887415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مفهوم نیاز های بهداشتی </a:t>
            </a:r>
            <a:endParaRPr lang="en-US" dirty="0"/>
          </a:p>
        </p:txBody>
      </p:sp>
      <p:sp>
        <p:nvSpPr>
          <p:cNvPr id="3" name="Content Placeholder 2"/>
          <p:cNvSpPr>
            <a:spLocks noGrp="1"/>
          </p:cNvSpPr>
          <p:nvPr>
            <p:ph idx="1"/>
          </p:nvPr>
        </p:nvSpPr>
        <p:spPr/>
        <p:txBody>
          <a:bodyPr/>
          <a:lstStyle/>
          <a:p>
            <a:r>
              <a:rPr lang="fa-IR" dirty="0" smtClean="0"/>
              <a:t>بهداشت شخصی بر اسایش سلامت و رفاه شخصی اثر گذار است . اشخاص سالم قادر به براورد نیاز های بهداشتی مربوط به خود هستند. بیماران یا افراد دارای معلولیت جسمی ممکن است به سطوح متفاوت مساعدت نیاز داشته باشند فاکتور های شخصی اجتماعی و فرهنگی بر روی عادات بهداشتی اثر دارند. </a:t>
            </a:r>
            <a:endParaRPr lang="en-US" dirty="0"/>
          </a:p>
        </p:txBody>
      </p:sp>
    </p:spTree>
    <p:extLst>
      <p:ext uri="{BB962C8B-B14F-4D97-AF65-F5344CB8AC3E}">
        <p14:creationId xmlns:p14="http://schemas.microsoft.com/office/powerpoint/2010/main" val="2881739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اساس دانش پرستاری : تمایل شخص مددجو جهت رعایت بهداشت تحت تاثیر تعدادی از عوامل است . هیچ دو نفری امور بهداشتی را به یک شیوه و قاعده انجام نمیدهند و مهم است که پرستار اساس مراقبت از مددجو را بر اساس شناخت خود از عادات خاص هر مددجو و تمایلات او متمایز کند در این بین پرستار میتواند از مهارت های برقراری ارتباط بهره جوید تا ارتباط درمانی ارتقا یابد. </a:t>
            </a:r>
            <a:endParaRPr lang="en-US" dirty="0"/>
          </a:p>
        </p:txBody>
      </p:sp>
      <p:sp>
        <p:nvSpPr>
          <p:cNvPr id="4" name="Title 3"/>
          <p:cNvSpPr>
            <a:spLocks noGrp="1"/>
          </p:cNvSpPr>
          <p:nvPr>
            <p:ph type="title"/>
          </p:nvPr>
        </p:nvSpPr>
        <p:spPr/>
        <p:txBody>
          <a:bodyPr/>
          <a:lstStyle/>
          <a:p>
            <a:r>
              <a:rPr lang="fa-IR" dirty="0" smtClean="0"/>
              <a:t>اساس دانش پرستاری</a:t>
            </a:r>
            <a:endParaRPr lang="en-US" dirty="0"/>
          </a:p>
        </p:txBody>
      </p:sp>
    </p:spTree>
    <p:extLst>
      <p:ext uri="{BB962C8B-B14F-4D97-AF65-F5344CB8AC3E}">
        <p14:creationId xmlns:p14="http://schemas.microsoft.com/office/powerpoint/2010/main" val="2160322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عوامل موثر بر بهداشت</a:t>
            </a:r>
            <a:endParaRPr lang="en-US" dirty="0"/>
          </a:p>
        </p:txBody>
      </p:sp>
      <p:sp>
        <p:nvSpPr>
          <p:cNvPr id="3" name="Content Placeholder 2"/>
          <p:cNvSpPr>
            <a:spLocks noGrp="1"/>
          </p:cNvSpPr>
          <p:nvPr>
            <p:ph idx="1"/>
          </p:nvPr>
        </p:nvSpPr>
        <p:spPr/>
        <p:txBody>
          <a:bodyPr/>
          <a:lstStyle/>
          <a:p>
            <a:r>
              <a:rPr lang="fa-IR" dirty="0" smtClean="0"/>
              <a:t>۱- عملکرد اجتماعی :گروه های اجتماعی بر روی عادات و الویت های بهداشتی تاثیز گذار هستند .</a:t>
            </a:r>
          </a:p>
          <a:p>
            <a:r>
              <a:rPr lang="fa-IR" dirty="0" smtClean="0"/>
              <a:t>۲- الویت های شخصی : مدد جو درباره زمان استحمام ومراقبت از مو و.... دارای تمایلات و الویت های شخصی است.</a:t>
            </a:r>
          </a:p>
          <a:p>
            <a:r>
              <a:rPr lang="fa-IR" dirty="0" smtClean="0"/>
              <a:t>۳- تصویر ذهنی از خود: ظاهر عادی هر مددجو ممکن است اهمیت حفظ بهداشت بای وی را منعکس کند . تصویر ذهنی فرد درک فرد از ظاهر فیزیکی خود است.</a:t>
            </a:r>
          </a:p>
          <a:p>
            <a:r>
              <a:rPr lang="fa-IR" dirty="0" smtClean="0"/>
              <a:t>۴- وضعیت اقتصادی: منبع اقتصادی یک شخص بر نوع و الگو های بهداشتی مورد استفاده وی میتواند تاثیر بگذارد.</a:t>
            </a:r>
          </a:p>
          <a:p>
            <a:r>
              <a:rPr lang="fa-IR" dirty="0" smtClean="0"/>
              <a:t>۵- انگیزه و اعتقاد در مورد سلامتی : اگاهی در مورد بهداشت و استفاده از ان برای رفاه بر روی عملکرد بهداشتی تاثیر میگذارد .</a:t>
            </a:r>
          </a:p>
          <a:p>
            <a:r>
              <a:rPr lang="fa-IR" dirty="0" smtClean="0"/>
              <a:t>۶- متغیر های فرهنگی                         ۷- وضعیت فیزیکی</a:t>
            </a:r>
          </a:p>
          <a:p>
            <a:pPr marL="0" indent="0">
              <a:buNone/>
            </a:pPr>
            <a:endParaRPr lang="en-US" dirty="0"/>
          </a:p>
        </p:txBody>
      </p:sp>
    </p:spTree>
    <p:extLst>
      <p:ext uri="{BB962C8B-B14F-4D97-AF65-F5344CB8AC3E}">
        <p14:creationId xmlns:p14="http://schemas.microsoft.com/office/powerpoint/2010/main" val="1732544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اساس دانش علمی</a:t>
            </a:r>
            <a:endParaRPr lang="en-US" dirty="0"/>
          </a:p>
        </p:txBody>
      </p:sp>
      <p:sp>
        <p:nvSpPr>
          <p:cNvPr id="3" name="Content Placeholder 2"/>
          <p:cNvSpPr>
            <a:spLocks noGrp="1"/>
          </p:cNvSpPr>
          <p:nvPr>
            <p:ph idx="1"/>
          </p:nvPr>
        </p:nvSpPr>
        <p:spPr/>
        <p:txBody>
          <a:bodyPr/>
          <a:lstStyle/>
          <a:p>
            <a:pPr marL="0" indent="0">
              <a:buNone/>
            </a:pPr>
            <a:endParaRPr lang="fa-IR" dirty="0"/>
          </a:p>
          <a:p>
            <a:pPr marL="0" indent="0">
              <a:buNone/>
            </a:pPr>
            <a:r>
              <a:rPr lang="fa-IR" dirty="0" smtClean="0"/>
              <a:t>مراقبت بهداشتی صحیح به درک مناسب ازاناتومی وفیزیولوزی پوست حفره دهان چشم گوش وبینی نیاز دارد. </a:t>
            </a:r>
            <a:endParaRPr lang="en-US" dirty="0"/>
          </a:p>
        </p:txBody>
      </p:sp>
    </p:spTree>
    <p:extLst>
      <p:ext uri="{BB962C8B-B14F-4D97-AF65-F5344CB8AC3E}">
        <p14:creationId xmlns:p14="http://schemas.microsoft.com/office/powerpoint/2010/main" val="2059986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مراقبت از پا و ناخن</a:t>
            </a:r>
            <a:endParaRPr lang="en-US" dirty="0"/>
          </a:p>
        </p:txBody>
      </p:sp>
      <p:sp>
        <p:nvSpPr>
          <p:cNvPr id="3" name="Content Placeholder 2"/>
          <p:cNvSpPr>
            <a:spLocks noGrp="1"/>
          </p:cNvSpPr>
          <p:nvPr>
            <p:ph idx="1"/>
          </p:nvPr>
        </p:nvSpPr>
        <p:spPr/>
        <p:txBody>
          <a:bodyPr/>
          <a:lstStyle/>
          <a:p>
            <a:pPr marL="0" indent="0">
              <a:buNone/>
            </a:pPr>
            <a:r>
              <a:rPr lang="fa-IR" dirty="0" smtClean="0"/>
              <a:t>  مراقبت از پا و ناخن باید به یک امر عادی و منظم بهداشتی شخصی تبدیل شود.</a:t>
            </a:r>
          </a:p>
          <a:p>
            <a:endParaRPr lang="fa-IR" dirty="0"/>
          </a:p>
          <a:p>
            <a:r>
              <a:rPr lang="fa-IR" dirty="0" smtClean="0"/>
              <a:t>مراقبت شامل : خیس نمودن پوست به منظور نرم شدن کوتیکول ها و لایه سلول های شاخی تمییز کردن کامل خشک کردن و کوتاه کردن مناسب ناخن ها .</a:t>
            </a:r>
          </a:p>
          <a:p>
            <a:endParaRPr lang="fa-IR" dirty="0" smtClean="0"/>
          </a:p>
          <a:p>
            <a:r>
              <a:rPr lang="fa-IR" dirty="0" smtClean="0"/>
              <a:t>پرستار در اموزش مددجو و خانواده وی جهت جلوگیری از عفونت و وضعیت های غیر عادی برنامه مراقبتی مناسب را در برنامه ریزی مراقبت از پا و ناخن پیشنهاد میکند مثلا :</a:t>
            </a:r>
          </a:p>
          <a:p>
            <a:endParaRPr lang="fa-IR" dirty="0"/>
          </a:p>
          <a:p>
            <a:r>
              <a:rPr lang="fa-IR" dirty="0" smtClean="0"/>
              <a:t>۱- بررسی و شستوشوی روزانه قسمت های مختلف پا</a:t>
            </a:r>
          </a:p>
          <a:p>
            <a:endParaRPr lang="fa-IR" dirty="0" smtClean="0"/>
          </a:p>
        </p:txBody>
      </p:sp>
    </p:spTree>
    <p:extLst>
      <p:ext uri="{BB962C8B-B14F-4D97-AF65-F5344CB8AC3E}">
        <p14:creationId xmlns:p14="http://schemas.microsoft.com/office/powerpoint/2010/main" val="1637750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smtClean="0"/>
              <a:t>۲- پینه و میخک ها را اصلا دست کاری نکنند و از مواد از بین برنده تجاری استفاده نکنند .</a:t>
            </a:r>
          </a:p>
          <a:p>
            <a:r>
              <a:rPr lang="fa-IR" dirty="0" smtClean="0"/>
              <a:t>۳- اگر خشکی پا مشهود است از لانولین روغن بچه و یا حتی  روغن غلات به پوست پا مالیده و ماساز دهند.</a:t>
            </a:r>
          </a:p>
          <a:p>
            <a:r>
              <a:rPr lang="fa-IR" dirty="0" smtClean="0"/>
              <a:t>۴- از پوشیدن جوراب های کشی بالای زانو یا جوراب هایی با کش تنگ اجتناب کنند .</a:t>
            </a:r>
          </a:p>
          <a:p>
            <a:r>
              <a:rPr lang="fa-IR" dirty="0" smtClean="0"/>
              <a:t>۵- از کفش های مناسب و اندازه استفاده کنند و کف کفش باید انعطاف پذیر و غیر لغزنده باشد .</a:t>
            </a:r>
          </a:p>
          <a:p>
            <a:r>
              <a:rPr lang="fa-IR" dirty="0" smtClean="0"/>
              <a:t>۶- زخم های کوچک باید سریعا شسته و خشک شوند </a:t>
            </a:r>
          </a:p>
          <a:p>
            <a:r>
              <a:rPr lang="fa-IR" dirty="0" smtClean="0"/>
              <a:t>افراد مبتلا به دیابت در چندین مورد استثنا اند : این افراد به دلیل خطر انتقال عفونت نمیتوانند اجازه دهند که پاهایشان خیس بخورد.</a:t>
            </a:r>
            <a:endParaRPr lang="en-US" dirty="0"/>
          </a:p>
        </p:txBody>
      </p:sp>
    </p:spTree>
    <p:extLst>
      <p:ext uri="{BB962C8B-B14F-4D97-AF65-F5344CB8AC3E}">
        <p14:creationId xmlns:p14="http://schemas.microsoft.com/office/powerpoint/2010/main" val="412980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786" y="132331"/>
            <a:ext cx="8911687" cy="1280890"/>
          </a:xfrm>
        </p:spPr>
        <p:txBody>
          <a:bodyPr/>
          <a:lstStyle/>
          <a:p>
            <a:endParaRPr lang="en-US" dirty="0"/>
          </a:p>
        </p:txBody>
      </p:sp>
      <p:sp>
        <p:nvSpPr>
          <p:cNvPr id="3" name="Content Placeholder 2"/>
          <p:cNvSpPr>
            <a:spLocks noGrp="1"/>
          </p:cNvSpPr>
          <p:nvPr>
            <p:ph idx="1"/>
          </p:nvPr>
        </p:nvSpPr>
        <p:spPr>
          <a:xfrm>
            <a:off x="838200" y="1690687"/>
            <a:ext cx="10515600" cy="5082646"/>
          </a:xfrm>
        </p:spPr>
        <p:txBody>
          <a:bodyPr>
            <a:normAutofit/>
          </a:bodyPr>
          <a:lstStyle/>
          <a:p>
            <a:r>
              <a:rPr lang="fa-IR" dirty="0" smtClean="0"/>
              <a:t>پرستار در اموزش مددجو و خانونده مددجو جهت جلوگیری از عفونت و وضعیت های غیر عادی برنامه ی مراقبتی مناسب را در برنامه ریزی مراقبت از پا و ناخن پیشنهاد میکند مثلا :</a:t>
            </a:r>
          </a:p>
          <a:p>
            <a:r>
              <a:rPr lang="fa-IR" dirty="0" smtClean="0"/>
              <a:t>۱-بررسی و شستوشوی روزانه قسمت های مختلف پا </a:t>
            </a:r>
            <a:endParaRPr lang="en-US" dirty="0"/>
          </a:p>
          <a:p>
            <a:endParaRPr lang="fa-IR" dirty="0" smtClean="0"/>
          </a:p>
          <a:p>
            <a:r>
              <a:rPr lang="fa-IR" dirty="0" smtClean="0"/>
              <a:t>۲-پینه ها و میخک ها را دست کاری نباید کرد و از مواد از بین برنده تجاری استفاده نکند </a:t>
            </a:r>
            <a:endParaRPr lang="fa-IR" dirty="0"/>
          </a:p>
          <a:p>
            <a:r>
              <a:rPr lang="fa-IR" dirty="0" smtClean="0"/>
              <a:t>۳-اگر خشکی پا مشهود است  از لانولین روغن بچه و یا حتی روغن غلات به پوست مالیده و ماساز دهیم</a:t>
            </a:r>
          </a:p>
          <a:p>
            <a:r>
              <a:rPr lang="fa-IR" dirty="0" smtClean="0"/>
              <a:t>۴- از پوشیدن جوراب های کشی بالای زانو یا جوراب های با کش تنگ اجتناب کنند</a:t>
            </a:r>
          </a:p>
          <a:p>
            <a:r>
              <a:rPr lang="fa-IR" dirty="0" smtClean="0"/>
              <a:t>۵-از کفش های مناسب و اندازه استفاده کرده و کف کفش باید انعطاف پذیر بوده و لغزنده نباشد</a:t>
            </a:r>
          </a:p>
          <a:p>
            <a:r>
              <a:rPr lang="fa-IR" dirty="0" smtClean="0"/>
              <a:t>۶-زخم های کوچک سریعا شسته وخشک گردند </a:t>
            </a:r>
          </a:p>
          <a:p>
            <a:r>
              <a:rPr lang="fa-IR" dirty="0" smtClean="0"/>
              <a:t>افراد مبتلا به دیابت در چندین مورد استثنااند : این افراد بدلیل خطر انتقال عفونت نمیتوانند اجازه دهند پاهایشان خیس بخورد.</a:t>
            </a:r>
            <a:endParaRPr lang="en-US" dirty="0"/>
          </a:p>
        </p:txBody>
      </p:sp>
    </p:spTree>
    <p:extLst>
      <p:ext uri="{BB962C8B-B14F-4D97-AF65-F5344CB8AC3E}">
        <p14:creationId xmlns:p14="http://schemas.microsoft.com/office/powerpoint/2010/main" val="1536563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بهداشت مرتب دهان و دندان</a:t>
            </a:r>
            <a:endParaRPr lang="en-US" dirty="0"/>
          </a:p>
        </p:txBody>
      </p:sp>
      <p:sp>
        <p:nvSpPr>
          <p:cNvPr id="3" name="Content Placeholder 2"/>
          <p:cNvSpPr>
            <a:spLocks noGrp="1"/>
          </p:cNvSpPr>
          <p:nvPr>
            <p:ph idx="1"/>
          </p:nvPr>
        </p:nvSpPr>
        <p:spPr/>
        <p:txBody>
          <a:bodyPr/>
          <a:lstStyle/>
          <a:p>
            <a:r>
              <a:rPr lang="fa-IR" dirty="0" smtClean="0"/>
              <a:t>بهداشت مرتب دهان به حفظ وضعیت سلامتی دهان دندان ها لثه و لب ها کمک میکند </a:t>
            </a:r>
          </a:p>
          <a:p>
            <a:r>
              <a:rPr lang="fa-IR" dirty="0" smtClean="0"/>
              <a:t>پرستار با اموزش اهمیت تکنیک های صحیح و برنامه روزانه منظم در حفظ بهداشت خوب دهان به مددجویان کمک میکند .</a:t>
            </a:r>
          </a:p>
          <a:p>
            <a:r>
              <a:rPr lang="fa-IR" dirty="0" smtClean="0"/>
              <a:t>به مددجویان در همه سنین باید توصیه شود حداقل هر ۶ ماه یک بار بررسی کامل دندان داشته باشند.</a:t>
            </a:r>
          </a:p>
          <a:p>
            <a:r>
              <a:rPr lang="fa-IR" dirty="0" smtClean="0"/>
              <a:t>اموزش درمورد اختلالات دندان ها و لثه و روش های پیشگیری از انها میتواند مددجویان را تشویق کند که فعالیت های مراقبتی از دهان را به خوبی دنبال کنند.</a:t>
            </a:r>
            <a:endParaRPr lang="en-US" dirty="0"/>
          </a:p>
        </p:txBody>
      </p:sp>
    </p:spTree>
    <p:extLst>
      <p:ext uri="{BB962C8B-B14F-4D97-AF65-F5344CB8AC3E}">
        <p14:creationId xmlns:p14="http://schemas.microsoft.com/office/powerpoint/2010/main" val="327658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مسواک زدن</a:t>
            </a:r>
            <a:endParaRPr lang="en-US" dirty="0"/>
          </a:p>
        </p:txBody>
      </p:sp>
      <p:sp>
        <p:nvSpPr>
          <p:cNvPr id="3" name="Content Placeholder 2"/>
          <p:cNvSpPr>
            <a:spLocks noGrp="1"/>
          </p:cNvSpPr>
          <p:nvPr>
            <p:ph idx="1"/>
          </p:nvPr>
        </p:nvSpPr>
        <p:spPr/>
        <p:txBody>
          <a:bodyPr>
            <a:normAutofit/>
          </a:bodyPr>
          <a:lstStyle/>
          <a:p>
            <a:r>
              <a:rPr lang="fa-IR" dirty="0" smtClean="0"/>
              <a:t>مسواک زدن دندان ها حداقل روزی ۴ مرتب جهت داشتن یک برنامه بهداشتی موثر</a:t>
            </a:r>
          </a:p>
          <a:p>
            <a:r>
              <a:rPr lang="fa-IR" dirty="0" smtClean="0"/>
              <a:t>مددجویان باید اطلاع داشته باشند که هر ۳ ماه یکبار مسواک خود را عوض کرده و برای به حداقل رساندن میکروارگانیسم ها در سطوح مسواک سرماخوردگی و گلو درد استرپتوکوکی خود را پیگیری نمایند .</a:t>
            </a:r>
            <a:endParaRPr lang="en-US" dirty="0" smtClean="0"/>
          </a:p>
          <a:p>
            <a:r>
              <a:rPr lang="fa-IR" dirty="0" smtClean="0"/>
              <a:t>همه سطوح دندان ها باید با خمیرحاوی فلوراید مسواک زده شود</a:t>
            </a:r>
          </a:p>
          <a:p>
            <a:r>
              <a:rPr lang="fa-IR" dirty="0" smtClean="0"/>
              <a:t>مددجویان شرایطی را تجربه میکنند که سلامت پوشش مخاطی انها را تهدید میکند برای مثال:</a:t>
            </a:r>
          </a:p>
          <a:p>
            <a:r>
              <a:rPr lang="fa-IR" dirty="0" smtClean="0"/>
              <a:t>تغیرات غشایی در ارتباط با افزایش سن استفاده از داروهای شیمی درمانی یا کم ابی بدن این نیاز را برای پرستار ایجاد میکند که روش های بهداشت دهان را براساس این تغیرات تنظیم کند .</a:t>
            </a:r>
            <a:endParaRPr lang="en-US" dirty="0"/>
          </a:p>
        </p:txBody>
      </p:sp>
    </p:spTree>
    <p:extLst>
      <p:ext uri="{BB962C8B-B14F-4D97-AF65-F5344CB8AC3E}">
        <p14:creationId xmlns:p14="http://schemas.microsoft.com/office/powerpoint/2010/main" val="8996406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استفاده از نخ دندان </a:t>
            </a:r>
            <a:endParaRPr lang="en-US" dirty="0"/>
          </a:p>
        </p:txBody>
      </p:sp>
      <p:sp>
        <p:nvSpPr>
          <p:cNvPr id="3" name="Content Placeholder 2"/>
          <p:cNvSpPr>
            <a:spLocks noGrp="1"/>
          </p:cNvSpPr>
          <p:nvPr>
            <p:ph idx="1"/>
          </p:nvPr>
        </p:nvSpPr>
        <p:spPr/>
        <p:txBody>
          <a:bodyPr/>
          <a:lstStyle/>
          <a:p>
            <a:r>
              <a:rPr lang="fa-IR" dirty="0" smtClean="0"/>
              <a:t>استفاده از نخ دندان پلاک ها جرم بین دندان ها را از بین میبرد کشیدن نخ دندان عبارت است از وارد کردن یک نخ موم مانند که بین همه ی سطوح دندان ها یکی یکی کشیده میشود. </a:t>
            </a:r>
          </a:p>
          <a:p>
            <a:r>
              <a:rPr lang="fa-IR" dirty="0" smtClean="0"/>
              <a:t>اگر از خمیر دندان قبل از کشیدن نخ دندان استفاده شود فلوراید در تماس مستقیم با سطح دندان قرار گرفته و در ممانعت از ایجاد حفره کمک میکند .</a:t>
            </a:r>
            <a:endParaRPr lang="fa-IR" dirty="0"/>
          </a:p>
          <a:p>
            <a:endParaRPr lang="en-US" dirty="0"/>
          </a:p>
        </p:txBody>
      </p:sp>
    </p:spTree>
    <p:extLst>
      <p:ext uri="{BB962C8B-B14F-4D97-AF65-F5344CB8AC3E}">
        <p14:creationId xmlns:p14="http://schemas.microsoft.com/office/powerpoint/2010/main" val="595093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smtClean="0"/>
              <a:t>مدد جویان با نیاز های ویزه :برخی از مددجویان به دلیل سطح وابستگیشان به پرستار یا وجود مشکلات غشای دهان خود به روش های بهداشت دهان خاص نیاز دارند مثل:</a:t>
            </a:r>
          </a:p>
          <a:p>
            <a:r>
              <a:rPr lang="fa-IR" dirty="0" smtClean="0"/>
              <a:t>افراد بیهوش بیمارانی که تحت پرتو درمانی اند یا افراد دارای عفونت دهانی </a:t>
            </a:r>
          </a:p>
          <a:p>
            <a:r>
              <a:rPr lang="fa-IR" dirty="0" smtClean="0"/>
              <a:t>باید به مددجو توصیه شود که از الکل و دهان شویه های تجاری استفاده نکرده و سیگار را ترک کنند .</a:t>
            </a:r>
          </a:p>
          <a:p>
            <a:r>
              <a:rPr lang="fa-IR" dirty="0" smtClean="0"/>
              <a:t>کشیدن نخ دندان و مسواک زدن ارام در جلو گیری از خونریزی لثه اهمیت دارد .</a:t>
            </a:r>
          </a:p>
          <a:p>
            <a:r>
              <a:rPr lang="fa-IR" dirty="0" smtClean="0"/>
              <a:t>افراد دیابتی اغلب بیماری اطراف دندان ها را دارند و لازم است هر ۳-۴ ماه یکبار باید به دندان پزشک مراجعه کنند .</a:t>
            </a:r>
          </a:p>
        </p:txBody>
      </p:sp>
    </p:spTree>
    <p:extLst>
      <p:ext uri="{BB962C8B-B14F-4D97-AF65-F5344CB8AC3E}">
        <p14:creationId xmlns:p14="http://schemas.microsoft.com/office/powerpoint/2010/main" val="657952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مراقبت از دندان مصنوعی</a:t>
            </a:r>
            <a:endParaRPr lang="en-US" dirty="0"/>
          </a:p>
        </p:txBody>
      </p:sp>
      <p:sp>
        <p:nvSpPr>
          <p:cNvPr id="3" name="Content Placeholder 2"/>
          <p:cNvSpPr>
            <a:spLocks noGrp="1"/>
          </p:cNvSpPr>
          <p:nvPr>
            <p:ph idx="1"/>
          </p:nvPr>
        </p:nvSpPr>
        <p:spPr/>
        <p:txBody>
          <a:bodyPr/>
          <a:lstStyle/>
          <a:p>
            <a:r>
              <a:rPr lang="fa-IR" dirty="0" smtClean="0"/>
              <a:t>مددجو باید تمییز کردن دندان مصنوعی را جهت جلوگیری از عفونت و تحریک لثه انجام دهد.</a:t>
            </a:r>
          </a:p>
          <a:p>
            <a:r>
              <a:rPr lang="fa-IR" dirty="0" smtClean="0"/>
              <a:t>دندان مصنوعی جز اموال شخصی است و باید با دقت از ان مراقبت کرد جون شکننده است.</a:t>
            </a:r>
          </a:p>
          <a:p>
            <a:r>
              <a:rPr lang="fa-IR" dirty="0" smtClean="0"/>
              <a:t>دندان مصنوعی باید شب ها خارج شود تا به لثه ها استراحت داده شود و از رشد باکتری ها جلوگیری شود.</a:t>
            </a:r>
          </a:p>
          <a:p>
            <a:endParaRPr lang="fa-IR" dirty="0" smtClean="0"/>
          </a:p>
        </p:txBody>
      </p:sp>
    </p:spTree>
    <p:extLst>
      <p:ext uri="{BB962C8B-B14F-4D97-AF65-F5344CB8AC3E}">
        <p14:creationId xmlns:p14="http://schemas.microsoft.com/office/powerpoint/2010/main" val="1479129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مراقبت از بینی</a:t>
            </a:r>
            <a:endParaRPr lang="en-US" dirty="0"/>
          </a:p>
        </p:txBody>
      </p:sp>
      <p:sp>
        <p:nvSpPr>
          <p:cNvPr id="3" name="Content Placeholder 2"/>
          <p:cNvSpPr>
            <a:spLocks noGrp="1"/>
          </p:cNvSpPr>
          <p:nvPr>
            <p:ph idx="1"/>
          </p:nvPr>
        </p:nvSpPr>
        <p:spPr/>
        <p:txBody>
          <a:bodyPr/>
          <a:lstStyle/>
          <a:p>
            <a:r>
              <a:rPr lang="fa-IR" dirty="0" smtClean="0"/>
              <a:t>مددجویان معمولا با دمیدن ارام به یک دستمال نرم میتوانند ترشحات بینی خود را خارج کنند . دمیدن باید ارام باشد چون فشار شدید باعث اسیب پرده گوش غشای مخاطی بینی و حتی ساختارهای حساس </a:t>
            </a:r>
          </a:p>
          <a:p>
            <a:r>
              <a:rPr lang="fa-IR" dirty="0" smtClean="0"/>
              <a:t>اگر مددجو خود قادر به خارج کردن ترشحات بینی نباشد پرستار با کمک یک پارچه شستوشوی مرطوب مددجو را یاری کند.</a:t>
            </a:r>
          </a:p>
          <a:p>
            <a:r>
              <a:rPr lang="fa-IR" dirty="0" smtClean="0"/>
              <a:t>زمانی که مددجو دارای لوله تغذیه معدی یا لوله داخل نای از راه بینی است پرستار باید حداقل روزی یکبار محل نوار لوله را تغییر دهد و به صورت کامل سطح بینی را تمییز و خشک کند.</a:t>
            </a:r>
            <a:endParaRPr lang="en-US" dirty="0"/>
          </a:p>
        </p:txBody>
      </p:sp>
    </p:spTree>
    <p:extLst>
      <p:ext uri="{BB962C8B-B14F-4D97-AF65-F5344CB8AC3E}">
        <p14:creationId xmlns:p14="http://schemas.microsoft.com/office/powerpoint/2010/main" val="2469683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مراقبت از پوست و موی سر:</a:t>
            </a:r>
            <a:endParaRPr lang="en-US" dirty="0"/>
          </a:p>
        </p:txBody>
      </p:sp>
      <p:sp>
        <p:nvSpPr>
          <p:cNvPr id="3" name="Content Placeholder 2"/>
          <p:cNvSpPr>
            <a:spLocks noGrp="1"/>
          </p:cNvSpPr>
          <p:nvPr>
            <p:ph idx="1"/>
          </p:nvPr>
        </p:nvSpPr>
        <p:spPr/>
        <p:txBody>
          <a:bodyPr/>
          <a:lstStyle/>
          <a:p>
            <a:r>
              <a:rPr lang="fa-IR" dirty="0" smtClean="0"/>
              <a:t>ظاهر فرد غالبا به ارایش مو بستگی دارد مراقبت مناسب از مو ها جهت حفظ تصویر ذهنی مددجو از خود موثر است </a:t>
            </a:r>
          </a:p>
          <a:p>
            <a:r>
              <a:rPr lang="fa-IR" dirty="0" smtClean="0"/>
              <a:t>معیار های اصلی رعایت بهداشت مو برای مددجو عبارت است از :</a:t>
            </a:r>
          </a:p>
          <a:p>
            <a:r>
              <a:rPr lang="fa-IR" dirty="0" smtClean="0"/>
              <a:t>۱-برس کشیدن</a:t>
            </a:r>
          </a:p>
          <a:p>
            <a:r>
              <a:rPr lang="fa-IR" dirty="0" smtClean="0"/>
              <a:t>  ۲-شستوشوی مو</a:t>
            </a:r>
          </a:p>
          <a:p>
            <a:r>
              <a:rPr lang="fa-IR" dirty="0" smtClean="0"/>
              <a:t> ۳-شیو کردن</a:t>
            </a:r>
          </a:p>
        </p:txBody>
      </p:sp>
    </p:spTree>
    <p:extLst>
      <p:ext uri="{BB962C8B-B14F-4D97-AF65-F5344CB8AC3E}">
        <p14:creationId xmlns:p14="http://schemas.microsoft.com/office/powerpoint/2010/main" val="2515960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مراقبت اصولی از چشم ها</a:t>
            </a:r>
            <a:endParaRPr lang="en-US" dirty="0"/>
          </a:p>
        </p:txBody>
      </p:sp>
      <p:sp>
        <p:nvSpPr>
          <p:cNvPr id="3" name="Content Placeholder 2"/>
          <p:cNvSpPr>
            <a:spLocks noGrp="1"/>
          </p:cNvSpPr>
          <p:nvPr>
            <p:ph idx="1"/>
          </p:nvPr>
        </p:nvSpPr>
        <p:spPr/>
        <p:txBody>
          <a:bodyPr/>
          <a:lstStyle/>
          <a:p>
            <a:pPr marL="0" indent="0">
              <a:buNone/>
            </a:pPr>
            <a:r>
              <a:rPr lang="fa-IR" dirty="0" smtClean="0"/>
              <a:t>شستوشوی چشم شامل شستن با یک دستمال مرطوب میباشد .</a:t>
            </a:r>
          </a:p>
          <a:p>
            <a:pPr marL="0" indent="0">
              <a:buNone/>
            </a:pPr>
            <a:r>
              <a:rPr lang="fa-IR" dirty="0" smtClean="0"/>
              <a:t>زمان تمییز کردن چشم یک پارچه شستشوی تمییز را از کانتوس داخلی به کانتوس خارجی میکشیم.</a:t>
            </a:r>
          </a:p>
          <a:p>
            <a:pPr marL="0" indent="0">
              <a:buNone/>
            </a:pPr>
            <a:r>
              <a:rPr lang="fa-IR" dirty="0" smtClean="0"/>
              <a:t>ممکن است درمددجویانی که رفلکس چشم زدن ندارند ترشحات در پلک یا گوشه داخلی چشم جمع شوند یا لازم باشد جهت جلوگیری ازتحریک یا خشکی قرنیه از پچ چشمی استفاده کرد.</a:t>
            </a:r>
          </a:p>
        </p:txBody>
      </p:sp>
    </p:spTree>
    <p:extLst>
      <p:ext uri="{BB962C8B-B14F-4D97-AF65-F5344CB8AC3E}">
        <p14:creationId xmlns:p14="http://schemas.microsoft.com/office/powerpoint/2010/main" val="2415443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t>ابزار های مورد استفاده در بینایی و نحوی تمییز کردن </a:t>
            </a:r>
            <a:endParaRPr lang="en-US" dirty="0"/>
          </a:p>
        </p:txBody>
      </p:sp>
      <p:sp>
        <p:nvSpPr>
          <p:cNvPr id="2" name="Content Placeholder 1"/>
          <p:cNvSpPr>
            <a:spLocks noGrp="1"/>
          </p:cNvSpPr>
          <p:nvPr>
            <p:ph idx="1"/>
          </p:nvPr>
        </p:nvSpPr>
        <p:spPr/>
        <p:txBody>
          <a:bodyPr/>
          <a:lstStyle/>
          <a:p>
            <a:r>
              <a:rPr lang="fa-IR" dirty="0" smtClean="0"/>
              <a:t>عینک: در هنگام تمییز نمودن باید ان را با اب سرد شست و از پارچه نرم برای خشک کردن ان استفاده کرد تا از خط افتادن روی لنز ان جلو گیری کرد.</a:t>
            </a:r>
          </a:p>
          <a:p>
            <a:r>
              <a:rPr lang="fa-IR" dirty="0" smtClean="0"/>
              <a:t>لنز تماسی: لین لنز ها برای اصلاح خطاهای انکساری چشم یا ناهنجهری های قرنیه طراحی شده است .که به صورت طولانی مدت و یک بار مصرف در دسترس میباشد.</a:t>
            </a:r>
          </a:p>
          <a:p>
            <a:r>
              <a:rPr lang="fa-IR" dirty="0" smtClean="0"/>
              <a:t>برای جلو گیری از عفونت چشمی یا زخم قرنیه باید به صورت دوره ای از چشم مددجو خارج شود </a:t>
            </a:r>
          </a:p>
          <a:p>
            <a:r>
              <a:rPr lang="fa-IR" dirty="0" smtClean="0"/>
              <a:t>لنز هایی که به صورت روزانه استفاده میشوند باید جهت ضد عفونی کردنشان شب ها خارج شوند و نباید بیش از ۱۰-۱۴ ساعت استفاده شوند .</a:t>
            </a:r>
          </a:p>
          <a:p>
            <a:r>
              <a:rPr lang="fa-IR" dirty="0" smtClean="0"/>
              <a:t>لنز های طولانی مدت نباید بیش از ۶ شب متوالی بدون تمیز کردن در چشم باقیبمانند .</a:t>
            </a:r>
          </a:p>
          <a:p>
            <a:endParaRPr lang="en-US" dirty="0"/>
          </a:p>
        </p:txBody>
      </p:sp>
    </p:spTree>
    <p:extLst>
      <p:ext uri="{BB962C8B-B14F-4D97-AF65-F5344CB8AC3E}">
        <p14:creationId xmlns:p14="http://schemas.microsoft.com/office/powerpoint/2010/main" val="1374721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fa-IR" dirty="0" smtClean="0"/>
              <a:t>درد اشک ریزی ناراحتی و قرمزی ملتحمه از علایم ان میتواند باشد .</a:t>
            </a:r>
          </a:p>
          <a:p>
            <a:pPr marL="0" indent="0">
              <a:buNone/>
            </a:pPr>
            <a:r>
              <a:rPr lang="fa-IR" dirty="0" smtClean="0"/>
              <a:t>مددجویان باید دقت داشته باشند پس از برداشتن لنز باید کاملا تمیز و ضد عفونی شوند و هرگز از بزاق محلول های نمکی خانگی و یا اب شیر جهت تمیز کردن لنز ها استفاده نکنند .</a:t>
            </a:r>
            <a:endParaRPr lang="en-US" dirty="0"/>
          </a:p>
        </p:txBody>
      </p:sp>
      <p:sp>
        <p:nvSpPr>
          <p:cNvPr id="4" name="Title 3"/>
          <p:cNvSpPr>
            <a:spLocks noGrp="1"/>
          </p:cNvSpPr>
          <p:nvPr>
            <p:ph type="title"/>
          </p:nvPr>
        </p:nvSpPr>
        <p:spPr/>
        <p:txBody>
          <a:bodyPr/>
          <a:lstStyle/>
          <a:p>
            <a:r>
              <a:rPr lang="fa-IR" dirty="0" smtClean="0"/>
              <a:t>علایم الوده بودن لنز </a:t>
            </a:r>
            <a:endParaRPr lang="en-US" dirty="0"/>
          </a:p>
        </p:txBody>
      </p:sp>
    </p:spTree>
    <p:extLst>
      <p:ext uri="{BB962C8B-B14F-4D97-AF65-F5344CB8AC3E}">
        <p14:creationId xmlns:p14="http://schemas.microsoft.com/office/powerpoint/2010/main" val="917615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چشم های مصنوعی</a:t>
            </a:r>
            <a:endParaRPr lang="en-US" dirty="0"/>
          </a:p>
        </p:txBody>
      </p:sp>
      <p:sp>
        <p:nvSpPr>
          <p:cNvPr id="3" name="Content Placeholder 2"/>
          <p:cNvSpPr>
            <a:spLocks noGrp="1"/>
          </p:cNvSpPr>
          <p:nvPr>
            <p:ph idx="1"/>
          </p:nvPr>
        </p:nvSpPr>
        <p:spPr/>
        <p:txBody>
          <a:bodyPr/>
          <a:lstStyle/>
          <a:p>
            <a:endParaRPr lang="fa-IR" dirty="0" smtClean="0"/>
          </a:p>
          <a:p>
            <a:pPr marL="0" indent="0">
              <a:buNone/>
            </a:pPr>
            <a:r>
              <a:rPr lang="fa-IR" dirty="0" smtClean="0"/>
              <a:t>این مددجویان به خاطر رشد تومور عفونت شدید و یا وارد شدن ضربه ی شدید کره چشمشان  بیرون اورده اند .</a:t>
            </a:r>
          </a:p>
          <a:p>
            <a:r>
              <a:rPr lang="fa-IR" dirty="0" smtClean="0"/>
              <a:t>برخی از این ها دایمی اند و برخی را میتوان برای تمیز کردن بیرون اورد.</a:t>
            </a:r>
          </a:p>
          <a:p>
            <a:endParaRPr lang="fa-IR" dirty="0" smtClean="0"/>
          </a:p>
          <a:p>
            <a:r>
              <a:rPr lang="fa-IR" dirty="0" smtClean="0"/>
              <a:t>چشم های مصنوعی را میتوان با محلول نرمال سالین گرم کاملا تمیز کرد همچنین لبه های حدقه ی چشم و بافت های مجاور را با یک تکه گاز نرم مرطوب شده با محلول نمکی یا اب تمیز کرد.</a:t>
            </a:r>
          </a:p>
          <a:p>
            <a:endParaRPr lang="en-US" dirty="0"/>
          </a:p>
        </p:txBody>
      </p:sp>
    </p:spTree>
    <p:extLst>
      <p:ext uri="{BB962C8B-B14F-4D97-AF65-F5344CB8AC3E}">
        <p14:creationId xmlns:p14="http://schemas.microsoft.com/office/powerpoint/2010/main" val="10924488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مراقبت از گوش</a:t>
            </a:r>
            <a:endParaRPr lang="en-US" dirty="0"/>
          </a:p>
        </p:txBody>
      </p:sp>
      <p:sp>
        <p:nvSpPr>
          <p:cNvPr id="3" name="Content Placeholder 2"/>
          <p:cNvSpPr>
            <a:spLocks noGrp="1"/>
          </p:cNvSpPr>
          <p:nvPr>
            <p:ph idx="1"/>
          </p:nvPr>
        </p:nvSpPr>
        <p:spPr/>
        <p:txBody>
          <a:bodyPr/>
          <a:lstStyle/>
          <a:p>
            <a:r>
              <a:rPr lang="fa-IR" dirty="0" smtClean="0"/>
              <a:t>شامل تمیز کردن ان با انتهای پارچه مرطوب و به ارامی چرخاندن ان در داخل مجرای گوش است .</a:t>
            </a:r>
          </a:p>
          <a:p>
            <a:r>
              <a:rPr lang="fa-IR" dirty="0" smtClean="0"/>
              <a:t>وقتی سرومن در مجرای گوش دیده شود میتوان با عقب کشیدن ارام و به سمت پایین کانال گوش باعث شده که سرومن نرم شده و به سمت خارج حرکت کند .</a:t>
            </a:r>
          </a:p>
          <a:p>
            <a:r>
              <a:rPr lang="fa-IR" dirty="0" smtClean="0"/>
              <a:t>اگر سرومن در گوش انباشته شود از شستوشوی گوش استفاده میکنیم:</a:t>
            </a:r>
          </a:p>
          <a:p>
            <a:r>
              <a:rPr lang="fa-IR" dirty="0" smtClean="0"/>
              <a:t>۱- سه قطره گلیسیرین را در زمان خواب به داخل گوش بچکانیم باعث نرم شدن سرومن میشود </a:t>
            </a:r>
          </a:p>
          <a:p>
            <a:r>
              <a:rPr lang="fa-IR" dirty="0" smtClean="0"/>
              <a:t>۲- از سه قطره پراکسید هیدروزن ۲ بار در روز استفاده شود.</a:t>
            </a:r>
          </a:p>
          <a:p>
            <a:r>
              <a:rPr lang="fa-IR" dirty="0" smtClean="0"/>
              <a:t>۳- تقریبا ۲۵۰ میلی لیتر اب گرم در مجرای گوش بریزید تا مجرا شسته شود .</a:t>
            </a:r>
            <a:endParaRPr lang="en-US" dirty="0"/>
          </a:p>
        </p:txBody>
      </p:sp>
    </p:spTree>
    <p:extLst>
      <p:ext uri="{BB962C8B-B14F-4D97-AF65-F5344CB8AC3E}">
        <p14:creationId xmlns:p14="http://schemas.microsoft.com/office/powerpoint/2010/main" val="10116168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وسایل کمک شنوایی : سمعک</a:t>
            </a:r>
            <a:endParaRPr lang="en-US" dirty="0"/>
          </a:p>
        </p:txBody>
      </p:sp>
      <p:sp>
        <p:nvSpPr>
          <p:cNvPr id="3" name="Content Placeholder 2"/>
          <p:cNvSpPr>
            <a:spLocks noGrp="1"/>
          </p:cNvSpPr>
          <p:nvPr>
            <p:ph idx="1"/>
          </p:nvPr>
        </p:nvSpPr>
        <p:spPr/>
        <p:txBody>
          <a:bodyPr/>
          <a:lstStyle/>
          <a:p>
            <a:r>
              <a:rPr lang="fa-IR" dirty="0" smtClean="0"/>
              <a:t>۱- سمعک داخل کانال</a:t>
            </a:r>
          </a:p>
          <a:p>
            <a:r>
              <a:rPr lang="fa-IR" dirty="0" smtClean="0"/>
              <a:t>۲- سمعک داخل گوشی</a:t>
            </a:r>
          </a:p>
          <a:p>
            <a:r>
              <a:rPr lang="fa-IR" dirty="0" smtClean="0"/>
              <a:t>۳- سمعک پشت گوشی</a:t>
            </a:r>
          </a:p>
          <a:p>
            <a:endParaRPr lang="fa-IR" dirty="0" smtClean="0"/>
          </a:p>
        </p:txBody>
      </p:sp>
    </p:spTree>
    <p:extLst>
      <p:ext uri="{BB962C8B-B14F-4D97-AF65-F5344CB8AC3E}">
        <p14:creationId xmlns:p14="http://schemas.microsoft.com/office/powerpoint/2010/main" val="31952397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fa-IR" dirty="0" smtClean="0"/>
              <a:t>۱- داخل کانالی: جدیدترین کوچکترین و نامریی ترین نوع میباشد که کاملا در داخل کانال گوش قرار میگیرد .</a:t>
            </a:r>
          </a:p>
          <a:p>
            <a:r>
              <a:rPr lang="fa-IR" dirty="0" smtClean="0"/>
              <a:t>۲- داخل گوشی: داخل مجرای گوش قرار دارد و شنوایی نسبتا کامل تری را میسر میسازد این نوع قویتر و محکم تر است وبرای دامنه وسیعی از اختلالات شنوایی مفید است.</a:t>
            </a:r>
          </a:p>
          <a:p>
            <a:r>
              <a:rPr lang="fa-IR" dirty="0" smtClean="0"/>
              <a:t>۳- به دور پشت گوش قلاب میشود و با لوله پلاستیکی تو خالی بر اساس قالب گوش در داخل مجرای خارجی گوش قرار میگیرد .</a:t>
            </a:r>
          </a:p>
          <a:p>
            <a:r>
              <a:rPr lang="fa-IR" dirty="0" smtClean="0"/>
              <a:t>نوع سوم از بقیه بزرگتر است و برای افرادی که مبتلا به نواقص شنوایی پیشرفته اند وقادر به تعویض ماهرانه ی ان نمیباشند و یا افرادی که مشکل انسداد بناگوشی دارند مفید است.</a:t>
            </a:r>
          </a:p>
        </p:txBody>
      </p:sp>
    </p:spTree>
    <p:extLst>
      <p:ext uri="{BB962C8B-B14F-4D97-AF65-F5344CB8AC3E}">
        <p14:creationId xmlns:p14="http://schemas.microsoft.com/office/powerpoint/2010/main" val="12633178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محیط اتاق مددجو</a:t>
            </a:r>
            <a:endParaRPr lang="en-US" dirty="0"/>
          </a:p>
        </p:txBody>
      </p:sp>
      <p:sp>
        <p:nvSpPr>
          <p:cNvPr id="3" name="Content Placeholder 2"/>
          <p:cNvSpPr>
            <a:spLocks noGrp="1"/>
          </p:cNvSpPr>
          <p:nvPr>
            <p:ph idx="1"/>
          </p:nvPr>
        </p:nvSpPr>
        <p:spPr/>
        <p:txBody>
          <a:bodyPr/>
          <a:lstStyle/>
          <a:p>
            <a:r>
              <a:rPr lang="fa-IR" dirty="0" smtClean="0"/>
              <a:t>تلاش در جهت ارام ساختن اتاق بیمار به گونه ای که در منزل وجود دارد یکی از اقدامات اولیه ی پرستاری است </a:t>
            </a:r>
          </a:p>
          <a:p>
            <a:r>
              <a:rPr lang="fa-IR" dirty="0" smtClean="0"/>
              <a:t>پرستار میتواند : درجه ی حرارت تهویه صدا و بوی نا مطبوع  داخل اتاق را کنترل کند تا محیط ارام تر برای مددجو فراهم شود . </a:t>
            </a:r>
          </a:p>
          <a:p>
            <a:r>
              <a:rPr lang="fa-IR" dirty="0" smtClean="0"/>
              <a:t>ایجاد اسایش : انچه باعث به وجود امدن محیط ارام میشود به سن مددجو میزان و شدت درد و میزان فعالیت روزانه او بستگی دارد .</a:t>
            </a:r>
          </a:p>
          <a:p>
            <a:r>
              <a:rPr lang="fa-IR" dirty="0" smtClean="0"/>
              <a:t>پرستار باید با در نظر گرفتن سن و شرایط فیزیکی و وضعیت سلامت مددجو اقدامات لازم جهت ایجاد اسایش مددجو را انجام دهد. </a:t>
            </a:r>
          </a:p>
          <a:p>
            <a:endParaRPr lang="en-US" dirty="0"/>
          </a:p>
        </p:txBody>
      </p:sp>
    </p:spTree>
    <p:extLst>
      <p:ext uri="{BB962C8B-B14F-4D97-AF65-F5344CB8AC3E}">
        <p14:creationId xmlns:p14="http://schemas.microsoft.com/office/powerpoint/2010/main" val="41898963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تخت مددجو </a:t>
            </a:r>
            <a:endParaRPr lang="en-US" dirty="0"/>
          </a:p>
        </p:txBody>
      </p:sp>
      <p:sp>
        <p:nvSpPr>
          <p:cNvPr id="3" name="Content Placeholder 2"/>
          <p:cNvSpPr>
            <a:spLocks noGrp="1"/>
          </p:cNvSpPr>
          <p:nvPr>
            <p:ph idx="1"/>
          </p:nvPr>
        </p:nvSpPr>
        <p:spPr/>
        <p:txBody>
          <a:bodyPr/>
          <a:lstStyle/>
          <a:p>
            <a:r>
              <a:rPr lang="fa-IR" dirty="0" smtClean="0"/>
              <a:t>تخت : بخشی از وسیله ی مورد استفاده در اکثر مددجویان در بیمارستان است پس باید برای راحتی و ایمن سازی و سازگاری کنترل شده باشد.</a:t>
            </a:r>
          </a:p>
          <a:p>
            <a:r>
              <a:rPr lang="fa-IR" dirty="0" smtClean="0"/>
              <a:t>اماه کردن تخت : تخت باید راحت وتمیز باشد برای این کار به بررسی های پی در پی برای اطمینان از تمیزی خشکی و عدم چروکیدگی ملحفه های تخت نیاز است.</a:t>
            </a:r>
          </a:p>
          <a:p>
            <a:r>
              <a:rPr lang="fa-IR" dirty="0" smtClean="0"/>
              <a:t>وقتی مددجو عدق میکند و دارای ترشحات است پرستار باید به طور مرتب ملحفه های الوده را چک کند .</a:t>
            </a:r>
          </a:p>
          <a:p>
            <a:r>
              <a:rPr lang="fa-IR" dirty="0" smtClean="0"/>
              <a:t>پرستار باید با توجه به وضعیت مددجو تخت را در پوزیشنی قرار میدهد که مددجو در راحترین وضعیت قرار گیرد.</a:t>
            </a:r>
            <a:endParaRPr lang="en-US" dirty="0"/>
          </a:p>
        </p:txBody>
      </p:sp>
    </p:spTree>
    <p:extLst>
      <p:ext uri="{BB962C8B-B14F-4D97-AF65-F5344CB8AC3E}">
        <p14:creationId xmlns:p14="http://schemas.microsoft.com/office/powerpoint/2010/main" val="33394663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ملحفه ها </a:t>
            </a:r>
            <a:endParaRPr lang="en-US" dirty="0"/>
          </a:p>
        </p:txBody>
      </p:sp>
      <p:sp>
        <p:nvSpPr>
          <p:cNvPr id="3" name="Content Placeholder 2"/>
          <p:cNvSpPr>
            <a:spLocks noGrp="1"/>
          </p:cNvSpPr>
          <p:nvPr>
            <p:ph idx="1"/>
          </p:nvPr>
        </p:nvSpPr>
        <p:spPr/>
        <p:txBody>
          <a:bodyPr/>
          <a:lstStyle/>
          <a:p>
            <a:r>
              <a:rPr lang="fa-IR" dirty="0" smtClean="0"/>
              <a:t>پیش از اماده کردن تخت جمع کردن ملحفه های تخت و وسایل شخصی مددجو ضروری است .</a:t>
            </a:r>
          </a:p>
          <a:p>
            <a:r>
              <a:rPr lang="fa-IR" dirty="0" smtClean="0"/>
              <a:t>ملحفه جهت جلوگیری از انتقال میکروارگانیسم ها فشرده شده  تا میشوند تا اماده کردن تخت راحتتر انجام شود.</a:t>
            </a:r>
          </a:p>
          <a:p>
            <a:r>
              <a:rPr lang="fa-IR" dirty="0" smtClean="0"/>
              <a:t>پرستار میتواند از ملحفه پتو و....برای همان مددجو در صورتی که الوده و خیس نباشد دوباره استفاده کند.</a:t>
            </a:r>
          </a:p>
        </p:txBody>
      </p:sp>
    </p:spTree>
    <p:extLst>
      <p:ext uri="{BB962C8B-B14F-4D97-AF65-F5344CB8AC3E}">
        <p14:creationId xmlns:p14="http://schemas.microsoft.com/office/powerpoint/2010/main" val="15436212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فرایند پرستاری</a:t>
            </a:r>
            <a:endParaRPr lang="en-US" dirty="0"/>
          </a:p>
        </p:txBody>
      </p:sp>
      <p:sp>
        <p:nvSpPr>
          <p:cNvPr id="3" name="Content Placeholder 2"/>
          <p:cNvSpPr>
            <a:spLocks noGrp="1"/>
          </p:cNvSpPr>
          <p:nvPr>
            <p:ph idx="1"/>
          </p:nvPr>
        </p:nvSpPr>
        <p:spPr/>
        <p:txBody>
          <a:bodyPr/>
          <a:lstStyle/>
          <a:p>
            <a:r>
              <a:rPr lang="fa-IR" dirty="0" smtClean="0"/>
              <a:t>بررسی: بررسی پرستار یک فرایند پویا است . پرستار برای ارائه و اجرای مراقبت های بهداشتی می تواند از معاینات فیزیکی مو پوست و.... استفاده کند همچنین در مورد مددجویان دارای وسایل کمکی پرستار میزان اگاهی مددجو در مراقبت ازخود و الگوهای بهداشتی مددجو را بررسی میکند .</a:t>
            </a:r>
          </a:p>
          <a:p>
            <a:r>
              <a:rPr lang="fa-IR" dirty="0" smtClean="0"/>
              <a:t>تشخیص : پرستار تمام اطلاعات جمع اوری شده را مرور کرده و مراقبت های بهداشتی قبلی مددجو را بررسی میکند .فعایت های بررسی پرستار باید در اشکار کردن تمام مشخصات معنی دار مناسب و دقیق باشد انقدر که به یک تشخیص پرستاری دقیق منجر شود.</a:t>
            </a:r>
          </a:p>
          <a:p>
            <a:r>
              <a:rPr lang="fa-IR" dirty="0" smtClean="0"/>
              <a:t>برنامه ریزی: پرستار اطلاعات مختلف را باهم ترکیب میکند و تکنیک های بهداشتی را براساس نیاز های بهداشتی خاص مددجو به کار میبرد .</a:t>
            </a:r>
          </a:p>
          <a:p>
            <a:r>
              <a:rPr lang="fa-IR" dirty="0" smtClean="0"/>
              <a:t>پرستار اهداف را براساس توانایی های مددجو الویت مراقبت را تعیین میکند.</a:t>
            </a:r>
          </a:p>
        </p:txBody>
      </p:sp>
    </p:spTree>
    <p:extLst>
      <p:ext uri="{BB962C8B-B14F-4D97-AF65-F5344CB8AC3E}">
        <p14:creationId xmlns:p14="http://schemas.microsoft.com/office/powerpoint/2010/main" val="151002245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420</TotalTime>
  <Words>2199</Words>
  <Application>Microsoft Office PowerPoint</Application>
  <PresentationFormat>Custom</PresentationFormat>
  <Paragraphs>124</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Wisp</vt:lpstr>
      <vt:lpstr>بسم الله ارحمن الرحیم</vt:lpstr>
      <vt:lpstr>مفهوم نیاز های بهداشتی </vt:lpstr>
      <vt:lpstr>اساس دانش پرستاری</vt:lpstr>
      <vt:lpstr>عوامل موثر بر بهداشت</vt:lpstr>
      <vt:lpstr>اساس دانش علمی</vt:lpstr>
      <vt:lpstr>مراقبت از پا و ناخن</vt:lpstr>
      <vt:lpstr>PowerPoint Presentation</vt:lpstr>
      <vt:lpstr>PowerPoint Presentation</vt:lpstr>
      <vt:lpstr>بهداشت مرتب دهان و دندان</vt:lpstr>
      <vt:lpstr>مسواک زدن</vt:lpstr>
      <vt:lpstr>استفاده از نخ دندان </vt:lpstr>
      <vt:lpstr>PowerPoint Presentation</vt:lpstr>
      <vt:lpstr>مراقبت از دندان مصنوعی</vt:lpstr>
      <vt:lpstr>مراقبت از بینی</vt:lpstr>
      <vt:lpstr>مراقبت از پوست و موی سر:</vt:lpstr>
      <vt:lpstr>مراقبت اصولی از چشم ها</vt:lpstr>
      <vt:lpstr>ابزار های مورد استفاده در بینایی و نحوی تمییز کردن </vt:lpstr>
      <vt:lpstr>علایم الوده بودن لنز </vt:lpstr>
      <vt:lpstr>چشم های مصنوعی</vt:lpstr>
      <vt:lpstr>مراقبت از گوش</vt:lpstr>
      <vt:lpstr>وسایل کمک شنوایی : سمعک</vt:lpstr>
      <vt:lpstr>PowerPoint Presentation</vt:lpstr>
      <vt:lpstr>محیط اتاق مددجو</vt:lpstr>
      <vt:lpstr>تخت مددجو </vt:lpstr>
      <vt:lpstr>ملحفه ها </vt:lpstr>
      <vt:lpstr>فرایند پرستاری</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dc:creator>
  <cp:lastModifiedBy>Windows User</cp:lastModifiedBy>
  <cp:revision>50</cp:revision>
  <dcterms:created xsi:type="dcterms:W3CDTF">2017-12-06T11:56:25Z</dcterms:created>
  <dcterms:modified xsi:type="dcterms:W3CDTF">2020-04-25T22:32:40Z</dcterms:modified>
</cp:coreProperties>
</file>