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301" r:id="rId2"/>
    <p:sldId id="302" r:id="rId3"/>
    <p:sldId id="303" r:id="rId4"/>
    <p:sldId id="257" r:id="rId5"/>
    <p:sldId id="259" r:id="rId6"/>
    <p:sldId id="304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5" r:id="rId16"/>
    <p:sldId id="31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5426"/>
    <a:srgbClr val="003618"/>
    <a:srgbClr val="FFFF66"/>
    <a:srgbClr val="0000FF"/>
    <a:srgbClr val="FFFF00"/>
    <a:srgbClr val="00FF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88360" autoAdjust="0"/>
  </p:normalViewPr>
  <p:slideViewPr>
    <p:cSldViewPr>
      <p:cViewPr varScale="1">
        <p:scale>
          <a:sx n="47" d="100"/>
          <a:sy n="47" d="100"/>
        </p:scale>
        <p:origin x="-667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26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D5B1E-CE9F-4333-9C52-668BDD5DEB02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2A5DE-F4DF-4121-A321-8245310C73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796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2A5DE-F4DF-4121-A321-8245310C73E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2A5DE-F4DF-4121-A321-8245310C73E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2A5DE-F4DF-4121-A321-8245310C73E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EF2A4B3-2D11-4058-A875-680C939CB4BD}" type="datetimeFigureOut">
              <a:rPr lang="en-US" smtClean="0"/>
              <a:pPr/>
              <a:t>10/11/2012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811971C-242B-4FEE-B5A9-57A000BCF4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-819472"/>
            <a:ext cx="8143932" cy="4597112"/>
          </a:xfrm>
        </p:spPr>
        <p:txBody>
          <a:bodyPr>
            <a:noAutofit/>
          </a:bodyPr>
          <a:lstStyle/>
          <a:p>
            <a:pPr algn="ctr"/>
            <a:r>
              <a:rPr lang="fa-IR" sz="9600" smtClean="0">
                <a:ln w="18415" cmpd="sng">
                  <a:solidFill>
                    <a:srgbClr val="FF00FF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بسم </a:t>
            </a:r>
            <a:r>
              <a:rPr lang="fa-IR" sz="9600" smtClean="0">
                <a:ln w="18415" cmpd="sng">
                  <a:solidFill>
                    <a:srgbClr val="FF00FF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الله </a:t>
            </a:r>
            <a:r>
              <a:rPr lang="fa-IR" sz="9600" dirty="0" smtClean="0">
                <a:ln w="18415" cmpd="sng">
                  <a:solidFill>
                    <a:srgbClr val="FF00FF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الرحمن الرحيم</a:t>
            </a:r>
            <a:r>
              <a:rPr lang="fa-IR" sz="9600" dirty="0" smtClean="0">
                <a:ln w="18415" cmpd="sng">
                  <a:solidFill>
                    <a:srgbClr val="FF00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 </a:t>
            </a:r>
            <a:endParaRPr lang="en-US" sz="9600" dirty="0">
              <a:ln w="18415" cmpd="sng">
                <a:solidFill>
                  <a:srgbClr val="FF00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1052736"/>
            <a:ext cx="8643998" cy="5256584"/>
          </a:xfrm>
        </p:spPr>
        <p:txBody>
          <a:bodyPr>
            <a:normAutofit/>
          </a:bodyPr>
          <a:lstStyle/>
          <a:p>
            <a:pPr algn="r" rtl="1"/>
            <a:r>
              <a:rPr lang="fa-IR" sz="6000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  <a:t> مفهوم شناسي فرهنگ </a:t>
            </a:r>
            <a:br>
              <a:rPr lang="fa-IR" sz="6000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6000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  <a:t>                                                                                          و</a:t>
            </a:r>
            <a:br>
              <a:rPr lang="fa-IR" sz="6000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6000" dirty="0" smtClean="0">
                <a:solidFill>
                  <a:srgbClr val="FF0000"/>
                </a:solidFill>
                <a:latin typeface="IranNastaliq" pitchFamily="18" charset="0"/>
                <a:cs typeface="IranNastaliq" pitchFamily="18" charset="0"/>
              </a:rPr>
              <a:t>                                                                                                   مديريت فرهنگي</a:t>
            </a:r>
            <a:endParaRPr lang="en-US" sz="6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8596" y="1500174"/>
            <a:ext cx="8501122" cy="507831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/>
            <a:r>
              <a:rPr lang="fa-I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نقش و تأثيرفرهنگ در کلام رهبر معظم انقلاب:</a:t>
            </a:r>
          </a:p>
          <a:p>
            <a:pPr algn="just"/>
            <a:endParaRPr lang="fa-IR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ranNastaliq" pitchFamily="18" charset="0"/>
              <a:cs typeface="Nazanin" pitchFamily="2" charset="-78"/>
            </a:endParaRPr>
          </a:p>
          <a:p>
            <a:pPr algn="just" rtl="1"/>
            <a:r>
              <a:rPr lang="fa-I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Nazanin" pitchFamily="2" charset="-78"/>
              </a:rPr>
              <a:t>فرهنگ بعنوان شکل دهنده ي به ذهن  و رفتار عمومي جامعه است حرکت جامعه براساس فرهنگ آن جامعه است . انديشيدن و تصميم گيري جامعه براساس فرهنگي است که بر ذهن آنها حاکم است...... مردم در خانواده و ازدواج و کسب و لباس پوشيدن و حرف زدن با تعامل اجتماعي شان در واقع دارند با يک فرهنگ حرکت مي کنند.. ما مسئوليت داريم اين فرهنگ را بشناسيم.</a:t>
            </a:r>
            <a:endParaRPr lang="en-US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ranNastaliq" pitchFamily="18" charset="0"/>
              <a:cs typeface="Nazanin" pitchFamily="2" charset="-78"/>
            </a:endParaRPr>
          </a:p>
        </p:txBody>
      </p:sp>
      <p:pic>
        <p:nvPicPr>
          <p:cNvPr id="6" name="Picture 5" descr="C:\Documents and Settings\operator\Desktop\عکس\2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3214678" cy="23574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جايگاه فرهنگ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فرهنگ ويژگي و جان مايه حيات بشري است و همه گستره ي آن را پوشش مي دهد؛ بينش ها ، باورها ، نگرش ها ، آرمان ها و آرزوهاي فردي و اجتماعي را شکل داده بايدها و نبايدهاي حاکم بر رفتار فردي ، اجتماعي ، عبادي و حتي چگونگي رفتار انسان با طبيعت را ترسيم مي کند.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None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ar-SA" sz="2000" dirty="0" smtClean="0">
                <a:solidFill>
                  <a:schemeClr val="tx1"/>
                </a:solidFill>
                <a:ea typeface="Majalla UI"/>
                <a:cs typeface="Zar" pitchFamily="2" charset="-78"/>
              </a:rPr>
              <a:t> </a:t>
            </a:r>
            <a:r>
              <a:rPr lang="fa-IR" sz="2000" b="1" dirty="0" smtClean="0">
                <a:ea typeface="Majalla UI"/>
                <a:cs typeface="Traffic" pitchFamily="2" charset="-78"/>
              </a:rPr>
              <a:t>فرهنگ چگونگي سازماندهي اجتماعي و نيز شيوه ي بکار گيري طبيعت را براي تأمين نيازمنديهاي </a:t>
            </a: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انسان ، به او ياد مي دهد.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نظر به چنين جايگاه مهم و کارکرد بنيادين فرهنگ در جامعه و حيات بشري، اسلام که داعيه دار هدايت و مديريت زندگي آرميان در همه عرصه هاي فردي و اجتماعي است  ، مسلمانان را بسوي ساختن جامعه اي بر اساس فرهنگي ويژه و مشخص و پاسداري از هويت و استقلال آن فرا مي خواند.</a:t>
            </a: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000496" y="1142984"/>
            <a:ext cx="464347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4400" b="1" dirty="0" smtClean="0">
                <a:cs typeface="Lotus" pitchFamily="2" charset="-78"/>
              </a:rPr>
              <a:t>1. مفهوم شناسي فرهنگ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259080"/>
            <a:ext cx="8686800" cy="838200"/>
          </a:xfrm>
        </p:spPr>
        <p:txBody>
          <a:bodyPr>
            <a:noAutofit/>
          </a:bodyPr>
          <a:lstStyle/>
          <a:p>
            <a:pPr algn="ctr" rtl="1"/>
            <a:r>
              <a:rPr lang="fa-IR" sz="54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مبادي فرهنگ</a:t>
            </a:r>
            <a:endParaRPr lang="en-US" sz="5400" dirty="0">
              <a:solidFill>
                <a:schemeClr val="tx1"/>
              </a:solidFill>
              <a:effectLst>
                <a:outerShdw blurRad="50800" dist="38100" dir="18900000" algn="bl" rotWithShape="0">
                  <a:srgbClr val="FFFF00">
                    <a:alpha val="40000"/>
                  </a:srgbClr>
                </a:outerShdw>
                <a:reflection blurRad="12700" stA="48000" endA="300" endPos="55000" dir="5400000" sy="-90000" algn="bl" rotWithShape="0"/>
              </a:effectLst>
              <a:cs typeface="B Titr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000364" y="2143116"/>
            <a:ext cx="4857784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fa-IR" sz="5400" b="1" dirty="0" smtClean="0">
                <a:cs typeface="Lotus" pitchFamily="2" charset="-78"/>
              </a:rPr>
              <a:t>2. مؤلفه هاي فرهنگ</a:t>
            </a:r>
            <a:endParaRPr lang="en-US" sz="5400" b="1" dirty="0" smtClean="0">
              <a:cs typeface="Lotus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85918" y="3214686"/>
            <a:ext cx="4857784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4800" b="1" dirty="0" smtClean="0">
                <a:cs typeface="Lotus" pitchFamily="2" charset="-78"/>
              </a:rPr>
              <a:t>3. ويژگي هاي فرهنگ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57158" y="4214818"/>
            <a:ext cx="5286444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4400" b="1" dirty="0" smtClean="0">
                <a:cs typeface="Lotus" pitchFamily="2" charset="-78"/>
              </a:rPr>
              <a:t>4. نسبت ميان دين و فرهنگ</a:t>
            </a: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مفهوم شناسي فرهنگ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214422"/>
            <a:ext cx="8686800" cy="5214974"/>
          </a:xfrm>
          <a:noFill/>
        </p:spPr>
        <p:txBody>
          <a:bodyPr>
            <a:no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1. واژه شناسي فرهنگ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   واژه فرهنگ از واژگان کهن و باستاني است که در فارسي دري و پهلوي کاربردهاي فراوان داشته است اين واژه از دو بخش «فر»و «هنگ» ساخته شده است و هر يک از آن دو مفاهيم و کاربردهاي گوناگون دارند.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«فر» هم در نقش پيشوند به معناي جلو، بالا و بر ، و هم در نقش اسم و مترادف «فره» و در معاني زير بکار مي رود: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الف: نور ، فروغ يا موهبتي که اهورا مزدا و ايزد به کسي که شايسته ي آن باشد ميبخشد.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ب: بزرگي ، شوکت ، و شکوه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ج: زيبايي و شادابي و شکوفتگي 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«هنگ»: هنگ ازريشه ي اوستايي</a:t>
            </a:r>
            <a:r>
              <a:rPr lang="en-US" sz="1600" b="1" dirty="0" err="1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Thang</a:t>
            </a: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و بمعناي کشيدن و سنگيني مي باشد که </a:t>
            </a:r>
            <a:r>
              <a:rPr lang="en-US" sz="1600" b="1" dirty="0" err="1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Th</a:t>
            </a:r>
            <a:r>
              <a:rPr lang="en-US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 </a:t>
            </a: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تبديل به </a:t>
            </a:r>
            <a:r>
              <a:rPr lang="en-US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H</a:t>
            </a: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 شده است اين واژه درادبيات فارسي در معاني زير بکار رفته است.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الف: سنگيني و وقار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ب: قصد ، اراده و آهنگ سمت و جايي را کردن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ج: زور و قدرت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6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قوم، قبيله و سپاه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16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16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مفهوم شناسي فرهنگ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124744"/>
            <a:ext cx="8686800" cy="5000660"/>
          </a:xfrm>
          <a:noFill/>
        </p:spPr>
        <p:txBody>
          <a:bodyPr>
            <a:no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2. مفاهيم لغوي فرهنگ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1ـ2. واژه فرهنگ در زبان و ادبيات فارسي در معاني زير به کار رفته است: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دانش و فرزانگي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خرد و عقل سليم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رأي ، تدبير و سنجيدگي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تيزهوشي، چابک انديشي و خبرگي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شکوه و بزرگي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حرفه ، فن و هنر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کتاب لغت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دهنه ي قنات و کاريز ؛ جايي که آب از آن خارج مي شود 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شاخه اي از درخت که در زمين خوابانده ، روي آن خاک مي ريزند تا ريشه دواند و بعد آن را در مي آورند و در جاي ديگر مي کارند.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آموزش و پرورش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ادب ، دانش ، خوش مشرب و آشنا به آداب و رسوم اجتماعي( انسان با فرهنگ)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فرهنگ اسلامي پس از پيروزي انقلاب اسلامي غالباً در معناي باورها و ارزش هاي اسلامي معادل «معارف اسلامي» به کارمي رود.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14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بايدها و نبايدهاي مربوط به حوزه ي معيني از زندگي اجتماعي انسان نيز به کارمي رود.(فرهنگ سازماني ، ترافيک....)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مفهوم شناسي فرهنگ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 fontScale="92500" lnSpcReduction="10000"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3. تعاريف فرهنگ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مجموع تعاريف ارائه شده را مي توان در 6 گروه کلي دسته بندي کرد: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الف. تعاريف تشريحي(</a:t>
            </a:r>
            <a:r>
              <a:rPr lang="en-US" sz="2800" b="1" dirty="0" err="1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Discriptive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ب.تعاريف تاريخي(</a:t>
            </a:r>
            <a:r>
              <a:rPr lang="en-US" sz="2800" b="1" dirty="0" err="1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Histrorical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ج.تعاريف هنجاري(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Normative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د.تعاريف روان شناختي(</a:t>
            </a:r>
            <a:r>
              <a:rPr lang="en-US" sz="2800" b="1" dirty="0" err="1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Psychelocal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هـ . تعاريف ساختي(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structural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و.تعاريف تکويني(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Genetics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1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مؤلفه هاي فرهنگ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1. جهان بيني يا باورها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2. ارزش ها(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Values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3. هنجارها(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Norms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4. تکنولوژي(</a:t>
            </a:r>
            <a:r>
              <a:rPr lang="en-US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Technology</a:t>
            </a: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)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1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1009672"/>
          </a:xfrm>
        </p:spPr>
        <p:txBody>
          <a:bodyPr>
            <a:normAutofit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ويژگي هاي فرهنگ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 fontScale="92500" lnSpcReduction="10000"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بديهي است که مفهوم فرهنگ براساس تعريف ارائه شده، همه پديده ها و نيز و همه گونه هاي معرفتي را در بر نمي گيرد بنابراين بايد با بيان ويژگي هاي عمده آن مرز دقيق فرهنگ با ديگر پديده ها و معرفت ها را تعيين کرد تا هر چه بهتر شناخته شود: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C00000"/>
                </a:solidFill>
                <a:ea typeface="Majalla UI"/>
                <a:cs typeface="Traffic" pitchFamily="2" charset="-78"/>
              </a:rPr>
              <a:t>1. اشتراک 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C00000"/>
                </a:solidFill>
                <a:ea typeface="Majalla UI"/>
                <a:cs typeface="Traffic" pitchFamily="2" charset="-78"/>
              </a:rPr>
              <a:t>2. يادگيري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C00000"/>
                </a:solidFill>
                <a:ea typeface="Majalla UI"/>
                <a:cs typeface="Traffic" pitchFamily="2" charset="-78"/>
              </a:rPr>
              <a:t>3. انتقال پذيري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C00000"/>
                </a:solidFill>
                <a:ea typeface="Majalla UI"/>
                <a:cs typeface="Traffic" pitchFamily="2" charset="-78"/>
              </a:rPr>
              <a:t>4. تحول پذيري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8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1009672"/>
          </a:xfrm>
        </p:spPr>
        <p:txBody>
          <a:bodyPr>
            <a:normAutofit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نسبت ميان دين و فرهنگ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 fontScale="92500" lnSpcReduction="20000"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نظريه پردازي در نسبت دين و فرهنگ :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1. دين محصول فرهنگ : براساس اين نظريه،  فرهنگ مولود تحولات اجتماعي است و دين بعنوان يکي ازنهادهاي زير مجموعه فرهنگ و ساخته و پرداخته آن است يعني دين نقش هدايت گري نسبت به فرهنگ ندارد بلکه در خدمت فرهنگي است که آن نيز يا تابع اميال مردم و يا تابع اراده ي صاحبان قدرت و ثروت است.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2. دين از عوامل فرهنگ ساز است: يعني دين و فرهنگ در عرض يکديگر بوده . با يکديگر تعامل دارند به اين معنا که دين در فرهنگ سازي و فرهنگ در دين تأثير گذارده است از اين رو فرهنگ از اجزاي مختلفي تشکيل شده است که دين يکي از آنها مي باشد.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chemeClr val="tx1"/>
                </a:solidFill>
                <a:ea typeface="Majalla UI"/>
                <a:cs typeface="Traffic" pitchFamily="2" charset="-78"/>
              </a:rPr>
              <a:t>3. دين منشأ فرهنگ سازي است: در اين نظريه دين ابزار سرپرستي بشردر همه شئون فردي، اجتماعي و تاريخي است و لازمه چنين سرپرستي اين است که آموزه هاي خود را نسبت به شکل دهي باورها ، ارزش ها و رفتار بشر در معرض استفاده پيروان اديان الهي (به ويژه اسلام) قرار داده و به اين ترتيب راه سعادت و کمال را فرا روي مومنين قرار دهد. 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1009672"/>
          </a:xfrm>
        </p:spPr>
        <p:txBody>
          <a:bodyPr>
            <a:normAutofit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مديريت فرهنگي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36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پيشينه مديريت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36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ضرورت مديريت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36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ويژگي هاي مديريت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36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اصول مديريت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1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1009672"/>
          </a:xfrm>
        </p:spPr>
        <p:txBody>
          <a:bodyPr>
            <a:normAutofit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ويژگي هاي مديريت فرهنگي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rm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1. حساسيت اجتماعي و فعاليت ها و کالاهاي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2. حساسيت عمومي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3. حداکثر پيچيدگي و دشواري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4. حداکثر اهتمام اجتماعي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5. حداکثر ارتباطات با جامعه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حداکثر ظرافت و دقت در مديريت هاي فرهنگي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8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1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0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0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1009672"/>
          </a:xfrm>
        </p:spPr>
        <p:txBody>
          <a:bodyPr>
            <a:normAutofit/>
            <a:scene3d>
              <a:camera prst="orthographicFront">
                <a:rot lat="20999999" lon="21299988" rev="0"/>
              </a:camera>
              <a:lightRig rig="threePt" dir="t"/>
            </a:scene3d>
            <a:flatTx/>
          </a:bodyPr>
          <a:lstStyle/>
          <a:p>
            <a:pPr algn="ctr" rtl="1"/>
            <a:r>
              <a:rPr lang="fa-IR" sz="4000" dirty="0" smtClean="0">
                <a:solidFill>
                  <a:schemeClr val="tx1"/>
                </a:solidFill>
                <a:effectLst>
                  <a:outerShdw blurRad="50800" dist="38100" dir="18900000" algn="bl" rotWithShape="0">
                    <a:srgbClr val="FFFF00">
                      <a:alpha val="40000"/>
                    </a:srgbClr>
                  </a:outerShdw>
                  <a:reflection blurRad="12700" stA="48000" endA="300" endPos="55000" dir="5400000" sy="-90000" algn="bl" rotWithShape="0"/>
                </a:effectLst>
                <a:cs typeface="B Titr" pitchFamily="2" charset="-78"/>
              </a:rPr>
              <a:t>اصول مديريت فرهنگي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56" y="1428736"/>
            <a:ext cx="8686800" cy="5000660"/>
          </a:xfrm>
          <a:noFill/>
        </p:spPr>
        <p:txBody>
          <a:bodyPr>
            <a:noAutofit/>
          </a:bodyPr>
          <a:lstStyle/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1. زمان شناسي و بهره گيري از زمان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2. دين محوري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3. انساني بودن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4. انطاف و پويايي در عين پافشاري بر اصول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5. مشارکت دادن آحاد جامعه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6. تقويت فرهنگ ملي و توجه به آن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7. عقلاني بودن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8. جذابيت بخشي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r>
              <a:rPr lang="fa-IR" sz="2400" b="1" dirty="0" smtClean="0">
                <a:solidFill>
                  <a:srgbClr val="FF00FF"/>
                </a:solidFill>
                <a:ea typeface="Majalla UI"/>
                <a:cs typeface="Traffic" pitchFamily="2" charset="-78"/>
              </a:rPr>
              <a:t>9. تأکيد بر جذب و پرهيز از دفع(جاذبه در حد نهايت ، دافعه در حد ضرورت) </a:t>
            </a: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4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4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4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algn="justLow" rtl="1">
              <a:lnSpc>
                <a:spcPct val="160000"/>
              </a:lnSpc>
              <a:spcBef>
                <a:spcPts val="0"/>
              </a:spcBef>
              <a:buSzPct val="100000"/>
              <a:buFont typeface="Wingdings" pitchFamily="2" charset="2"/>
              <a:buChar char="v"/>
            </a:pPr>
            <a:endParaRPr lang="fa-IR" sz="2400" b="1" dirty="0" smtClean="0">
              <a:solidFill>
                <a:schemeClr val="tx1"/>
              </a:solidFill>
              <a:ea typeface="Majalla UI"/>
              <a:cs typeface="Traffic" pitchFamily="2" charset="-78"/>
            </a:endParaRPr>
          </a:p>
          <a:p>
            <a:pPr lvl="0" algn="justLow" rtl="1">
              <a:lnSpc>
                <a:spcPct val="160000"/>
              </a:lnSpc>
              <a:spcBef>
                <a:spcPts val="0"/>
              </a:spcBef>
              <a:buSzPct val="100000"/>
              <a:buNone/>
            </a:pPr>
            <a:endParaRPr lang="fa-IR" sz="2400" b="1" dirty="0" smtClean="0">
              <a:ea typeface="Majalla UI"/>
              <a:cs typeface="Traffic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285860"/>
            <a:ext cx="8401080" cy="5286412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>
                <a:solidFill>
                  <a:srgbClr val="00B0F0"/>
                </a:solidFill>
                <a:cs typeface="B Mitra" pitchFamily="2" charset="-78"/>
              </a:rPr>
              <a:t>تهیه کننده : مجتبی درودی</a:t>
            </a:r>
            <a:br>
              <a:rPr lang="fa-IR" sz="4400" dirty="0" smtClean="0">
                <a:solidFill>
                  <a:srgbClr val="00B0F0"/>
                </a:solidFill>
                <a:cs typeface="B Mitra" pitchFamily="2" charset="-78"/>
              </a:rPr>
            </a:br>
            <a:endParaRPr lang="en-US" sz="4400" dirty="0">
              <a:solidFill>
                <a:srgbClr val="00B0F0"/>
              </a:solidFill>
              <a:cs typeface="B Mitra" pitchFamily="2" charset="-78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1214422"/>
            <a:ext cx="8686800" cy="4071966"/>
          </a:xfrm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a-IR" sz="88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cs typeface="2  Hamid" pitchFamily="2" charset="-78"/>
              </a:rPr>
              <a:t>خسته نباشید</a:t>
            </a:r>
            <a:endParaRPr lang="en-US" sz="88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cs typeface="2  Hamid" pitchFamily="2" charset="-78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1336</TotalTime>
  <Words>1085</Words>
  <Application>Microsoft Office PowerPoint</Application>
  <PresentationFormat>On-screen Show (4:3)</PresentationFormat>
  <Paragraphs>116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Trek</vt:lpstr>
      <vt:lpstr>PowerPoint Presentation</vt:lpstr>
      <vt:lpstr> مفهوم شناسي فرهنگ                                                                                            و                                                                                                    مديريت فرهنگي</vt:lpstr>
      <vt:lpstr>PowerPoint Presentation</vt:lpstr>
      <vt:lpstr>جايگاه فرهنگ </vt:lpstr>
      <vt:lpstr>مبادي فرهنگ</vt:lpstr>
      <vt:lpstr>مفهوم شناسي فرهنگ </vt:lpstr>
      <vt:lpstr>مفهوم شناسي فرهنگ </vt:lpstr>
      <vt:lpstr>مفهوم شناسي فرهنگ </vt:lpstr>
      <vt:lpstr>مؤلفه هاي فرهنگ </vt:lpstr>
      <vt:lpstr>ويژگي هاي فرهنگ</vt:lpstr>
      <vt:lpstr>نسبت ميان دين و فرهنگ</vt:lpstr>
      <vt:lpstr>مديريت فرهنگي</vt:lpstr>
      <vt:lpstr>ويژگي هاي مديريت فرهنگي</vt:lpstr>
      <vt:lpstr>اصول مديريت فرهنگي</vt:lpstr>
      <vt:lpstr>تهیه کننده : مجتبی درودی </vt:lpstr>
      <vt:lpstr>خسته نباشید</vt:lpstr>
    </vt:vector>
  </TitlesOfParts>
  <Company>#%www.IRWIT.com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طرح ولايت  </dc:title>
  <dc:creator>operator</dc:creator>
  <cp:lastModifiedBy>nosohi</cp:lastModifiedBy>
  <cp:revision>162</cp:revision>
  <dcterms:created xsi:type="dcterms:W3CDTF">2009-12-12T05:10:57Z</dcterms:created>
  <dcterms:modified xsi:type="dcterms:W3CDTF">2012-10-11T02:47:39Z</dcterms:modified>
</cp:coreProperties>
</file>