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sldIdLst>
    <p:sldId id="281" r:id="rId2"/>
    <p:sldId id="256" r:id="rId3"/>
    <p:sldId id="257" r:id="rId4"/>
    <p:sldId id="258" r:id="rId5"/>
    <p:sldId id="260" r:id="rId6"/>
    <p:sldId id="261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80" r:id="rId19"/>
    <p:sldId id="276" r:id="rId20"/>
    <p:sldId id="277" r:id="rId21"/>
    <p:sldId id="278" r:id="rId22"/>
    <p:sldId id="279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48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663F886D-E477-4BF6-8006-7CAD700E7468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8D462A9C-A1CD-4BD1-B127-70544295136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84559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462A9C-A1CD-4BD1-B127-70544295136D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242829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عنوان اسلای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fa-IR"/>
              <a:t>برای ویرایش نسخه اصلی سبک عنوان کلیک کنید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a-IR"/>
              <a:t>برای ویرایش نسخه اصلی سبک زیرنویس کلیک کنید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 محتو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fa-IR"/>
              <a:t>برای ویرایش نسخه اصلی سبک عنوان کلیک کنید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سربرگ بخ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a-IR"/>
              <a:t>برای ویرایش نسخه اصلی سبک عنوان کلیک کنید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دو محتو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برای ویرایش نسخه اصلی سبک عنوان کلیک کنید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یس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a-IR"/>
              <a:t>برای ویرایش نسخه اصلی سبک عنوان کلیک کنید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تنه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fa-IR"/>
              <a:t>برای ویرایش نسخه اصلی سبک عنوان کلیک کنید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خال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ا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fa-IR"/>
              <a:t>برای ویرایش نسخه اصلی سبک عنوان کلیک کنید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تصویر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a-IR"/>
              <a:t>برای ویرایش نسخه اصلی سبک عنوان کلیک کنید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a-IR"/>
              <a:t>برای افزودن تصویر نماد را کلیک کنید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عنوان و زیرنوی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a-IR"/>
              <a:t>برای ویرایش نسخه اصلی سبک عنوان کلیک کنید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نقل قول با زیرنوی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a-IR"/>
              <a:t>برای ویرایش نسخه اصلی سبک عنوان کلیک کنید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کارت نا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fa-IR"/>
              <a:t>برای ویرایش نسخه اصلی سبک عنوان کلیک کنید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کارت نام نقل قو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a-IR"/>
              <a:t>برای ویرایش نسخه اصلی سبک عنوان کلیک کنید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حیح یا اشتبا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a-IR"/>
              <a:t>برای ویرایش نسخه اصلی سبک عنوان کلیک کنید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a-IR"/>
              <a:t>ویرایش سبک‌های متن اصلی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 متن عمود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برای ویرایش نسخه اصلی سبک عنوان کلیک کنید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عمودی و مت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fa-IR"/>
              <a:t>برای ویرایش نسخه اصلی سبک عنوان کلیک کنید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a-IR"/>
              <a:t>برای ویرایش نسخه اصلی سبک عنوان کلیک کنید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a-IR"/>
              <a:t>ویرایش سبک‌های متن اصلی</a:t>
            </a:r>
          </a:p>
          <a:p>
            <a:pPr lvl="1"/>
            <a:r>
              <a:rPr lang="fa-IR"/>
              <a:t>سطح دوم</a:t>
            </a:r>
          </a:p>
          <a:p>
            <a:pPr lvl="2"/>
            <a:r>
              <a:rPr lang="fa-IR"/>
              <a:t>سطح سوم</a:t>
            </a:r>
          </a:p>
          <a:p>
            <a:pPr lvl="3"/>
            <a:r>
              <a:rPr lang="fa-IR"/>
              <a:t>سطح چهارم</a:t>
            </a:r>
          </a:p>
          <a:p>
            <a:pPr lvl="4"/>
            <a:r>
              <a:rPr lang="fa-IR"/>
              <a:t>سطح پنجم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2460709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زیر نویس 2">
            <a:extLst>
              <a:ext uri="{FF2B5EF4-FFF2-40B4-BE49-F238E27FC236}">
                <a16:creationId xmlns="" xmlns:a16="http://schemas.microsoft.com/office/drawing/2014/main" id="{B0A2D824-0230-E548-8BB9-595BC4176C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6750" y="273844"/>
            <a:ext cx="8607253" cy="6500811"/>
          </a:xfrm>
        </p:spPr>
        <p:txBody>
          <a:bodyPr>
            <a:normAutofit/>
          </a:bodyPr>
          <a:lstStyle/>
          <a:p>
            <a:endParaRPr lang="fa-IR" sz="8000" dirty="0">
              <a:solidFill>
                <a:schemeClr val="tx1"/>
              </a:solidFill>
            </a:endParaRPr>
          </a:p>
          <a:p>
            <a:endParaRPr lang="fa-IR" sz="8000" dirty="0">
              <a:solidFill>
                <a:schemeClr val="tx1"/>
              </a:solidFill>
            </a:endParaRPr>
          </a:p>
          <a:p>
            <a:r>
              <a:rPr lang="fa-IR" sz="8000" dirty="0">
                <a:solidFill>
                  <a:schemeClr val="tx1"/>
                </a:solidFill>
              </a:rPr>
              <a:t>مفهوم سالمندی</a:t>
            </a:r>
          </a:p>
          <a:p>
            <a:endParaRPr lang="fa-IR" sz="8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30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082D802B-9284-984C-98EC-1054BE932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="" xmlns:a16="http://schemas.microsoft.com/office/drawing/2014/main" id="{BC9D43C2-B720-104F-9DA4-9EA2E102E2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967" y="990599"/>
            <a:ext cx="9274969" cy="5522119"/>
          </a:xfrm>
        </p:spPr>
        <p:txBody>
          <a:bodyPr>
            <a:normAutofit/>
          </a:bodyPr>
          <a:lstStyle/>
          <a:p>
            <a:r>
              <a:rPr lang="fa-IR" sz="2800" dirty="0"/>
              <a:t>سالمندی فرآیندی طبیعی است که با تولد آغاز می‌شود و در تمام عمر ادامه می یابد در حقیقت سالمندی آخرین مرحله از  مراحل متوالی زندگی به شمار می‌رود.</a:t>
            </a:r>
          </a:p>
          <a:p>
            <a:r>
              <a:rPr lang="fa-IR" sz="2800" dirty="0"/>
              <a:t>علم پیری شناسی(ژرونتولوژی) یک علم کاربردی می باشد. </a:t>
            </a:r>
          </a:p>
          <a:p>
            <a:r>
              <a:rPr lang="fa-IR" sz="2800" dirty="0"/>
              <a:t>رشته تخصصی طب سالمندان که مطالعه پیری در جنبه های فیزیولوژیک، پاتوفیزیولوژیک است </a:t>
            </a:r>
            <a:r>
              <a:rPr lang="fa-IR" sz="2800" dirty="0">
                <a:solidFill>
                  <a:schemeClr val="accent5"/>
                </a:solidFill>
              </a:rPr>
              <a:t>جری اتریک </a:t>
            </a:r>
            <a:r>
              <a:rPr lang="fa-IR" sz="2800" dirty="0">
                <a:solidFill>
                  <a:schemeClr val="tx1"/>
                </a:solidFill>
              </a:rPr>
              <a:t>نامیده میشود</a:t>
            </a:r>
          </a:p>
          <a:p>
            <a:r>
              <a:rPr lang="fa-IR" sz="2800" dirty="0">
                <a:solidFill>
                  <a:schemeClr val="tx1"/>
                </a:solidFill>
              </a:rPr>
              <a:t>اصطلاح سالمند، سالخورده، کهن سال و مسن را به پیر اطلاق می کنند</a:t>
            </a:r>
            <a:endParaRPr lang="fa-IR" sz="2800" dirty="0"/>
          </a:p>
          <a:p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2270633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62654B06-0E72-8843-812E-61C3B8B33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="" xmlns:a16="http://schemas.microsoft.com/office/drawing/2014/main" id="{204878EA-3EAD-044E-BCDD-E22215FE3B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594" y="119063"/>
            <a:ext cx="9191625" cy="65484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a-IR" sz="3600" dirty="0">
                <a:solidFill>
                  <a:schemeClr val="accent5"/>
                </a:solidFill>
              </a:rPr>
              <a:t>تعریف سالمندی</a:t>
            </a:r>
          </a:p>
          <a:p>
            <a:pPr marL="0" indent="0">
              <a:buNone/>
            </a:pPr>
            <a:endParaRPr lang="fa-IR" sz="3600" dirty="0">
              <a:solidFill>
                <a:schemeClr val="accent5"/>
              </a:solidFill>
            </a:endParaRPr>
          </a:p>
          <a:p>
            <a:r>
              <a:rPr lang="fa-IR" sz="3200" dirty="0">
                <a:solidFill>
                  <a:schemeClr val="tx1"/>
                </a:solidFill>
              </a:rPr>
              <a:t>سالمندی تغییرات دژنراتیو خودبخودی و پیش رونده غیر قابل برگشت است که در آن قوای روحی و جسمی هر </a:t>
            </a:r>
            <a:r>
              <a:rPr lang="fa-IR" sz="3200" dirty="0" smtClean="0">
                <a:solidFill>
                  <a:schemeClr val="tx1"/>
                </a:solidFill>
              </a:rPr>
              <a:t>دو به </a:t>
            </a:r>
            <a:r>
              <a:rPr lang="fa-IR" sz="3200" dirty="0">
                <a:solidFill>
                  <a:schemeClr val="tx1"/>
                </a:solidFill>
              </a:rPr>
              <a:t>نحو قابل ملاحظه رو به نقصان می گذارد. </a:t>
            </a:r>
          </a:p>
          <a:p>
            <a:r>
              <a:rPr lang="fa-IR" sz="3200" dirty="0">
                <a:solidFill>
                  <a:schemeClr val="tx1"/>
                </a:solidFill>
              </a:rPr>
              <a:t>به عبارت دیگر، سالمندی به تغییرات بیولوژیک که در طول زمان در نحوه زیست موجود زنده ظاهر می‌شود اطلاق میگردد. </a:t>
            </a:r>
          </a:p>
          <a:p>
            <a:pPr marL="0" indent="0">
              <a:buNone/>
            </a:pPr>
            <a:endParaRPr lang="fa-IR" sz="3200" dirty="0">
              <a:solidFill>
                <a:schemeClr val="tx1"/>
              </a:solidFill>
            </a:endParaRPr>
          </a:p>
          <a:p>
            <a:endParaRPr lang="fa-IR" sz="32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fa-IR" sz="32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fa-IR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61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79059D76-702B-7F47-81BC-B5B0614BB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="" xmlns:a16="http://schemas.microsoft.com/office/drawing/2014/main" id="{FAF357F0-45E1-EE4F-B906-6F93796CC2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938" y="178594"/>
            <a:ext cx="9012064" cy="66794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a-IR" sz="3200" dirty="0"/>
              <a:t>تقسیم بندی سازمان بهداشت جهانی درباره سن سالمندی :</a:t>
            </a:r>
          </a:p>
          <a:p>
            <a:pPr marL="0" indent="0">
              <a:buNone/>
            </a:pPr>
            <a:endParaRPr lang="fa-IR" sz="3200" dirty="0"/>
          </a:p>
          <a:p>
            <a:r>
              <a:rPr lang="fa-IR" sz="3200" dirty="0"/>
              <a:t>45تا 59 سال، میان سال</a:t>
            </a:r>
          </a:p>
          <a:p>
            <a:r>
              <a:rPr lang="fa-IR" sz="3200" dirty="0"/>
              <a:t>60 تا 74 سال، مسن</a:t>
            </a:r>
          </a:p>
          <a:p>
            <a:r>
              <a:rPr lang="fa-IR" sz="3200" dirty="0"/>
              <a:t>75 تا 90 سال، سالمند</a:t>
            </a:r>
          </a:p>
          <a:p>
            <a:r>
              <a:rPr lang="fa-IR" sz="3200" dirty="0"/>
              <a:t>90 سال به بالا خیلی </a:t>
            </a:r>
            <a:r>
              <a:rPr lang="fa-IR" sz="3200" dirty="0" smtClean="0"/>
              <a:t>پیر یا کهنسال</a:t>
            </a:r>
            <a:endParaRPr lang="fa-IR" sz="3200" dirty="0"/>
          </a:p>
          <a:p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2313456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C8A17AE5-ADDA-AE41-83F2-37E367B65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="" xmlns:a16="http://schemas.microsoft.com/office/drawing/2014/main" id="{636AF859-277C-E048-9CF0-C02282CA8D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344" y="119063"/>
            <a:ext cx="9381158" cy="6738937"/>
          </a:xfrm>
        </p:spPr>
        <p:txBody>
          <a:bodyPr>
            <a:normAutofit/>
          </a:bodyPr>
          <a:lstStyle/>
          <a:p>
            <a:r>
              <a:rPr lang="fa-IR" sz="3600" dirty="0"/>
              <a:t>خصوصیت سالمندی در انسان ها:</a:t>
            </a:r>
          </a:p>
          <a:p>
            <a:pPr marL="742950" indent="-742950">
              <a:buFont typeface="+mj-lt"/>
              <a:buAutoNum type="arabicPeriod"/>
            </a:pPr>
            <a:r>
              <a:rPr lang="fa-IR" sz="3600" dirty="0"/>
              <a:t>عمومیت داشتن</a:t>
            </a:r>
          </a:p>
          <a:p>
            <a:pPr marL="742950" indent="-742950">
              <a:buFont typeface="+mj-lt"/>
              <a:buAutoNum type="arabicPeriod"/>
            </a:pPr>
            <a:r>
              <a:rPr lang="fa-IR" sz="3600" dirty="0"/>
              <a:t>دگرگونی در جهت تخریب</a:t>
            </a:r>
          </a:p>
          <a:p>
            <a:pPr marL="742950" indent="-742950">
              <a:buFont typeface="+mj-lt"/>
              <a:buAutoNum type="arabicPeriod"/>
            </a:pPr>
            <a:endParaRPr lang="fa-IR" sz="3600" dirty="0"/>
          </a:p>
          <a:p>
            <a:r>
              <a:rPr lang="fa-IR" sz="3600" dirty="0"/>
              <a:t>عوامل  مؤثر در سالمندی :</a:t>
            </a:r>
          </a:p>
          <a:p>
            <a:pPr marL="0" indent="0">
              <a:buNone/>
            </a:pPr>
            <a:r>
              <a:rPr lang="fa-IR" sz="3600" dirty="0"/>
              <a:t>سن، وضع جسمی، وضع روحی، تغذیه، جنس </a:t>
            </a:r>
            <a:endParaRPr lang="fa-IR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29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4BFC254B-2674-F744-9087-3283122A6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="" xmlns:a16="http://schemas.microsoft.com/office/drawing/2014/main" id="{136755B9-87CF-3A4B-BEA5-ADFD26749A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5751" y="609600"/>
            <a:ext cx="9286874" cy="6081714"/>
          </a:xfrm>
        </p:spPr>
        <p:txBody>
          <a:bodyPr>
            <a:normAutofit/>
          </a:bodyPr>
          <a:lstStyle/>
          <a:p>
            <a:r>
              <a:rPr lang="fa-IR" sz="2400" dirty="0">
                <a:solidFill>
                  <a:schemeClr val="accent5"/>
                </a:solidFill>
              </a:rPr>
              <a:t>نظریه های سالمندی مربوط به محیط داخلی بدن</a:t>
            </a:r>
          </a:p>
          <a:p>
            <a:endParaRPr lang="fa-IR" sz="2400" dirty="0"/>
          </a:p>
          <a:p>
            <a:pPr marL="514350" indent="-514350">
              <a:buFont typeface="+mj-lt"/>
              <a:buAutoNum type="arabicPeriod"/>
            </a:pPr>
            <a:r>
              <a:rPr lang="fa-IR" sz="2400" dirty="0"/>
              <a:t>نظریه </a:t>
            </a:r>
            <a:r>
              <a:rPr lang="fa-IR" sz="2400" dirty="0" smtClean="0"/>
              <a:t>ژنتیک: ناتوانی تدریجی </a:t>
            </a:r>
            <a:r>
              <a:rPr lang="en-US" sz="2400" dirty="0" smtClean="0"/>
              <a:t>DNA</a:t>
            </a:r>
            <a:r>
              <a:rPr lang="fa-IR" sz="2400" dirty="0" smtClean="0"/>
              <a:t> یا </a:t>
            </a:r>
            <a:r>
              <a:rPr lang="en-US" sz="2400" dirty="0" smtClean="0"/>
              <a:t>RNA</a:t>
            </a:r>
            <a:r>
              <a:rPr lang="fa-IR" sz="2400" dirty="0" smtClean="0"/>
              <a:t> در سنتز و ترجمه پیام ها</a:t>
            </a:r>
            <a:endParaRPr lang="fa-IR" sz="2400" dirty="0"/>
          </a:p>
          <a:p>
            <a:pPr marL="514350" indent="-514350">
              <a:buFont typeface="+mj-lt"/>
              <a:buAutoNum type="arabicPeriod"/>
            </a:pPr>
            <a:r>
              <a:rPr lang="fa-IR" sz="2400" dirty="0"/>
              <a:t>نظریه </a:t>
            </a:r>
            <a:r>
              <a:rPr lang="fa-IR" sz="2400" dirty="0" smtClean="0"/>
              <a:t>اتوایمون: اضمحلال تدریجی در حافظه ایمنی شیمیایی بدن</a:t>
            </a:r>
            <a:endParaRPr lang="fa-IR" sz="2400" dirty="0"/>
          </a:p>
          <a:p>
            <a:pPr marL="514350" indent="-514350">
              <a:buFont typeface="+mj-lt"/>
              <a:buAutoNum type="arabicPeriod"/>
            </a:pPr>
            <a:r>
              <a:rPr lang="fa-IR" sz="2400" dirty="0"/>
              <a:t>نظریه </a:t>
            </a:r>
            <a:r>
              <a:rPr lang="fa-IR" sz="2400" dirty="0" smtClean="0"/>
              <a:t>کلاژن: به دنبال کاهش کلاژن در بافت پیوندی سرعت جذب مواد غذایی و دفع مواد کاهش یافته و از کفایت راه های عصبی کم می شود</a:t>
            </a:r>
            <a:endParaRPr lang="fa-IR" sz="2400" dirty="0"/>
          </a:p>
          <a:p>
            <a:pPr marL="514350" indent="-514350">
              <a:buFont typeface="+mj-lt"/>
              <a:buAutoNum type="arabicPeriod"/>
            </a:pPr>
            <a:r>
              <a:rPr lang="fa-IR" sz="2400" dirty="0"/>
              <a:t>نظریه </a:t>
            </a:r>
            <a:r>
              <a:rPr lang="fa-IR" sz="2400" dirty="0" smtClean="0"/>
              <a:t>فرسودگی: استرس یا کار مداوم باعث کاهش کفایت عملی فرد می شود</a:t>
            </a:r>
            <a:endParaRPr lang="fa-IR" sz="2400" dirty="0"/>
          </a:p>
        </p:txBody>
      </p:sp>
    </p:spTree>
    <p:extLst>
      <p:ext uri="{BB962C8B-B14F-4D97-AF65-F5344CB8AC3E}">
        <p14:creationId xmlns:p14="http://schemas.microsoft.com/office/powerpoint/2010/main" val="3357860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47B3ADCC-CC65-E247-855D-AF9DF2C11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="" xmlns:a16="http://schemas.microsoft.com/office/drawing/2014/main" id="{07EC94C9-1B64-8D45-BC52-EC3A619F97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594" y="238125"/>
            <a:ext cx="9394031" cy="64412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a-IR" sz="3600" dirty="0">
                <a:solidFill>
                  <a:schemeClr val="accent5"/>
                </a:solidFill>
              </a:rPr>
              <a:t>نظریه های سالمندی مربوط به محیط خارجی بدن</a:t>
            </a:r>
          </a:p>
          <a:p>
            <a:pPr marL="0" indent="0">
              <a:buNone/>
            </a:pPr>
            <a:r>
              <a:rPr lang="fa-IR" sz="3200" dirty="0" smtClean="0"/>
              <a:t>عوامل </a:t>
            </a:r>
            <a:r>
              <a:rPr lang="fa-IR" sz="3200" dirty="0"/>
              <a:t>مختلف در محیط خارج از بدن روی بدن تاثیر می‌گذارند و سبب سالمندی می‌شوند </a:t>
            </a:r>
          </a:p>
          <a:p>
            <a:r>
              <a:rPr lang="fa-IR" sz="3200" dirty="0"/>
              <a:t>این عوامل عبارتنداز </a:t>
            </a:r>
          </a:p>
          <a:p>
            <a:pPr marL="514350" indent="-514350">
              <a:buFont typeface="+mj-lt"/>
              <a:buAutoNum type="arabicPeriod"/>
            </a:pPr>
            <a:r>
              <a:rPr lang="fa-IR" sz="3200" dirty="0"/>
              <a:t>ارگانیسم های بیماری زا</a:t>
            </a:r>
          </a:p>
          <a:p>
            <a:pPr marL="514350" indent="-514350">
              <a:buFont typeface="+mj-lt"/>
              <a:buAutoNum type="arabicPeriod"/>
            </a:pPr>
            <a:r>
              <a:rPr lang="fa-IR" sz="3200" dirty="0"/>
              <a:t>اشعه</a:t>
            </a:r>
          </a:p>
          <a:p>
            <a:pPr marL="514350" indent="-514350">
              <a:buFont typeface="+mj-lt"/>
              <a:buAutoNum type="arabicPeriod"/>
            </a:pPr>
            <a:r>
              <a:rPr lang="fa-IR" sz="3200" dirty="0"/>
              <a:t>تغذیه</a:t>
            </a:r>
          </a:p>
          <a:p>
            <a:pPr marL="514350" indent="-514350">
              <a:buFont typeface="+mj-lt"/>
              <a:buAutoNum type="arabicPeriod"/>
            </a:pPr>
            <a:r>
              <a:rPr lang="fa-IR" sz="3200" dirty="0"/>
              <a:t>تاثیرات محیطی(روحی، روانی) </a:t>
            </a:r>
          </a:p>
          <a:p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41681505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BF193FFE-ED50-7243-9ACE-FBD62A3439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="" xmlns:a16="http://schemas.microsoft.com/office/drawing/2014/main" id="{ECF6535C-9574-C84A-A14F-CB0B7F94A2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970" y="609600"/>
            <a:ext cx="9441656" cy="6129337"/>
          </a:xfrm>
        </p:spPr>
        <p:txBody>
          <a:bodyPr>
            <a:normAutofit/>
          </a:bodyPr>
          <a:lstStyle/>
          <a:p>
            <a:r>
              <a:rPr lang="fa-IR" sz="2800" dirty="0"/>
              <a:t>متخصصان در زمینهٔ سالمندان برای بررسی دقیق، سالمندی را به دو نوع اولیه یا طبیعی و ثانویه یا پاتولوژیک تقسیم کرده </a:t>
            </a:r>
            <a:r>
              <a:rPr lang="fa-IR" sz="2800" dirty="0" smtClean="0"/>
              <a:t>اند</a:t>
            </a:r>
          </a:p>
          <a:p>
            <a:r>
              <a:rPr lang="fa-IR" sz="2800" dirty="0" smtClean="0"/>
              <a:t>سالمندی اولیه: تغییرات ایجاد شده در اثر فرایند طبیعی سالمندی</a:t>
            </a:r>
          </a:p>
          <a:p>
            <a:r>
              <a:rPr lang="fa-IR" sz="2800" dirty="0" smtClean="0"/>
              <a:t>سالمندی ثانویه ناشی از عوامل بیرونی یا محیطی است</a:t>
            </a:r>
            <a:endParaRPr lang="fa-IR" sz="2800" dirty="0"/>
          </a:p>
          <a:p>
            <a:r>
              <a:rPr lang="fa-IR" sz="2800" dirty="0"/>
              <a:t>مهم ترین وجه تمایز سالمندی اولیه از سالمندی ثانویه عمومی بودن است</a:t>
            </a:r>
          </a:p>
          <a:p>
            <a:endParaRPr lang="fa-IR" sz="3200" dirty="0"/>
          </a:p>
          <a:p>
            <a:pPr marL="0" indent="0">
              <a:buNone/>
            </a:pPr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7259811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6D4B3AEC-0BA9-DC4E-85E4-90DBB9914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="" xmlns:a16="http://schemas.microsoft.com/office/drawing/2014/main" id="{F10E5F42-69CB-7749-982D-EA22A3B2F7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500" y="166688"/>
            <a:ext cx="9083502" cy="66913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a-IR" sz="3200" dirty="0">
                <a:solidFill>
                  <a:schemeClr val="accent5"/>
                </a:solidFill>
              </a:rPr>
              <a:t>تغییرات سیستم قلبی و عروقی و ریوی </a:t>
            </a:r>
            <a:endParaRPr lang="fa-IR" sz="3200" dirty="0" smtClean="0">
              <a:solidFill>
                <a:schemeClr val="accent5"/>
              </a:solidFill>
            </a:endParaRPr>
          </a:p>
          <a:p>
            <a:pPr marL="0" indent="0">
              <a:buNone/>
            </a:pPr>
            <a:endParaRPr lang="fa-IR" sz="3200" dirty="0">
              <a:solidFill>
                <a:schemeClr val="accent5"/>
              </a:solidFill>
            </a:endParaRPr>
          </a:p>
          <a:p>
            <a:r>
              <a:rPr lang="fa-IR" sz="2800" dirty="0" smtClean="0"/>
              <a:t>کاهش </a:t>
            </a:r>
            <a:r>
              <a:rPr lang="fa-IR" sz="2800" dirty="0"/>
              <a:t>برون ده قلبی </a:t>
            </a:r>
          </a:p>
          <a:p>
            <a:r>
              <a:rPr lang="fa-IR" sz="2800" dirty="0"/>
              <a:t>کاهش انعطاف پذیری عروق خونی و سخت شدن عروق</a:t>
            </a:r>
          </a:p>
          <a:p>
            <a:r>
              <a:rPr lang="fa-IR" sz="2800" dirty="0"/>
              <a:t>کاهش بازگشت وریدی و رسوب پلاک چربی در طول عروق</a:t>
            </a:r>
          </a:p>
          <a:p>
            <a:r>
              <a:rPr lang="fa-IR" sz="2800" dirty="0"/>
              <a:t>کاهش توانایی بدن برای افزایش سرعت و </a:t>
            </a:r>
            <a:r>
              <a:rPr lang="fa-IR" sz="2800" dirty="0" smtClean="0"/>
              <a:t>برون ده </a:t>
            </a:r>
            <a:r>
              <a:rPr lang="fa-IR" sz="2800" dirty="0"/>
              <a:t>قلب در پاسخ به فعالیت</a:t>
            </a:r>
          </a:p>
          <a:p>
            <a:r>
              <a:rPr lang="fa-IR" sz="2800" dirty="0"/>
              <a:t>کاهش قابلیت ارتجاعی ریه و فعالیت مژک ها و اختلال در پاک شدن ریه </a:t>
            </a:r>
          </a:p>
          <a:p>
            <a:r>
              <a:rPr lang="fa-IR" sz="2800" dirty="0"/>
              <a:t>افزایش سرعت تنفس و کاهش عمق تنفس</a:t>
            </a:r>
          </a:p>
          <a:p>
            <a:endParaRPr lang="fa-IR" sz="3200" dirty="0"/>
          </a:p>
          <a:p>
            <a:pPr marL="0" indent="0">
              <a:buNone/>
            </a:pPr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2227693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ECF67B54-80BE-9C42-B0A5-44CB3EE72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="" xmlns:a16="http://schemas.microsoft.com/office/drawing/2014/main" id="{4860F54F-DD1F-114D-A2DF-0ED2C42D8F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969" y="166688"/>
            <a:ext cx="9143033" cy="65960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a-IR" sz="3200" dirty="0">
                <a:solidFill>
                  <a:schemeClr val="accent5"/>
                </a:solidFill>
              </a:rPr>
              <a:t>علائم عینی و ذهنی تغییرات سیستم قلبی و عروقی و ریوی </a:t>
            </a:r>
          </a:p>
          <a:p>
            <a:endParaRPr lang="fa-IR" sz="3200" dirty="0"/>
          </a:p>
          <a:p>
            <a:r>
              <a:rPr lang="fa-IR" sz="2800" dirty="0"/>
              <a:t>شکایت  از ضعف در هنگام افزایش فعالیت </a:t>
            </a:r>
          </a:p>
          <a:p>
            <a:r>
              <a:rPr lang="fa-IR" sz="2800" dirty="0"/>
              <a:t>فشار خون 140/90 میلی </a:t>
            </a:r>
            <a:r>
              <a:rPr lang="fa-IR" sz="2800" dirty="0" smtClean="0"/>
              <a:t>جیوه </a:t>
            </a:r>
            <a:endParaRPr lang="fa-IR" sz="2800" dirty="0"/>
          </a:p>
          <a:p>
            <a:r>
              <a:rPr lang="fa-IR" sz="2800" dirty="0"/>
              <a:t>ضعف و نفس تنگی در هنگام فعالیت </a:t>
            </a:r>
          </a:p>
          <a:p>
            <a:r>
              <a:rPr lang="fa-IR" sz="2800" dirty="0"/>
              <a:t>اختلال در ترمیم بافتی به علت کاهش اکسیژن رسانی </a:t>
            </a:r>
          </a:p>
          <a:p>
            <a:r>
              <a:rPr lang="fa-IR" sz="2800" dirty="0"/>
              <a:t>اشکال در خروج ترشحات ریوی از طریق سرفه</a:t>
            </a:r>
          </a:p>
          <a:p>
            <a:endParaRPr lang="fa-IR" sz="3200" dirty="0"/>
          </a:p>
          <a:p>
            <a:endParaRPr lang="fa-IR" sz="3200" dirty="0"/>
          </a:p>
          <a:p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52151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CD8DB75F-225D-CB48-8148-FBF932920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="" xmlns:a16="http://schemas.microsoft.com/office/drawing/2014/main" id="{FF5BA0DE-AC19-E643-845A-AE73FC951D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38126"/>
            <a:ext cx="9691688" cy="64889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a-IR" sz="3200" dirty="0">
                <a:solidFill>
                  <a:schemeClr val="accent5"/>
                </a:solidFill>
              </a:rPr>
              <a:t>تدابیر پرستاری </a:t>
            </a:r>
          </a:p>
          <a:p>
            <a:pPr marL="0" indent="0">
              <a:buNone/>
            </a:pPr>
            <a:endParaRPr lang="fa-IR" sz="3200" dirty="0"/>
          </a:p>
          <a:p>
            <a:pPr marL="514350" indent="-514350">
              <a:buFont typeface="+mj-lt"/>
              <a:buAutoNum type="arabicPeriod"/>
            </a:pPr>
            <a:r>
              <a:rPr lang="fa-IR" sz="3200" dirty="0"/>
              <a:t>ورزش منظم (قدم زدن روزانه) </a:t>
            </a:r>
          </a:p>
          <a:p>
            <a:pPr marL="514350" indent="-514350">
              <a:buFont typeface="+mj-lt"/>
              <a:buAutoNum type="arabicPeriod"/>
            </a:pPr>
            <a:r>
              <a:rPr lang="fa-IR" sz="3200" dirty="0"/>
              <a:t>اجتناب از مصرف دخانیات</a:t>
            </a:r>
          </a:p>
          <a:p>
            <a:pPr marL="514350" indent="-514350">
              <a:buFont typeface="+mj-lt"/>
              <a:buAutoNum type="arabicPeriod"/>
            </a:pPr>
            <a:r>
              <a:rPr lang="fa-IR" sz="3200" dirty="0"/>
              <a:t>رژیم کم چرب و کم نمک</a:t>
            </a:r>
          </a:p>
          <a:p>
            <a:pPr marL="514350" indent="-514350">
              <a:buFont typeface="+mj-lt"/>
              <a:buAutoNum type="arabicPeriod"/>
            </a:pPr>
            <a:r>
              <a:rPr lang="fa-IR" sz="3200" dirty="0"/>
              <a:t>کنترل منظم فشار خون </a:t>
            </a:r>
          </a:p>
          <a:p>
            <a:pPr marL="514350" indent="-514350">
              <a:buFont typeface="+mj-lt"/>
              <a:buAutoNum type="arabicPeriod"/>
            </a:pPr>
            <a:r>
              <a:rPr lang="fa-IR" sz="3200" dirty="0"/>
              <a:t>شرکت در فعالیت هایی ک استرس را کم میکند</a:t>
            </a:r>
          </a:p>
          <a:p>
            <a:pPr marL="514350" indent="-514350">
              <a:buFont typeface="+mj-lt"/>
              <a:buAutoNum type="arabicPeriod"/>
            </a:pPr>
            <a:r>
              <a:rPr lang="fa-IR" sz="3200" dirty="0"/>
              <a:t>مصرف مایعات کافی برای رقیق کردن ترشحات </a:t>
            </a:r>
          </a:p>
          <a:p>
            <a:pPr marL="514350" indent="-514350">
              <a:buFont typeface="+mj-lt"/>
              <a:buAutoNum type="arabicPeriod"/>
            </a:pPr>
            <a:r>
              <a:rPr lang="fa-IR" sz="3200" dirty="0"/>
              <a:t>اجتناب از قرار گرفتن در محیط های آلوده </a:t>
            </a:r>
          </a:p>
          <a:p>
            <a:pPr marL="514350" indent="-514350">
              <a:buFont typeface="+mj-lt"/>
              <a:buAutoNum type="arabicPeriod"/>
            </a:pPr>
            <a:endParaRPr lang="fa-IR" sz="3200" dirty="0"/>
          </a:p>
          <a:p>
            <a:pPr marL="514350" indent="-514350">
              <a:buFont typeface="+mj-lt"/>
              <a:buAutoNum type="arabicPeriod"/>
            </a:pPr>
            <a:endParaRPr lang="fa-IR" sz="3200" dirty="0"/>
          </a:p>
          <a:p>
            <a:pPr marL="514350" indent="-514350">
              <a:buFont typeface="+mj-lt"/>
              <a:buAutoNum type="arabicPeriod"/>
            </a:pPr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2872124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238D5D17-FF47-8B48-94ED-8502ED21D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="" xmlns:a16="http://schemas.microsoft.com/office/drawing/2014/main" id="{9829194A-C53A-1F4D-83D8-4E0A31F5E4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02406"/>
            <a:ext cx="9358313" cy="66555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a-IR" sz="3200" dirty="0">
                <a:solidFill>
                  <a:schemeClr val="accent5"/>
                </a:solidFill>
              </a:rPr>
              <a:t>تغییرات سیستم عضلانی – اسکلتی </a:t>
            </a:r>
          </a:p>
          <a:p>
            <a:pPr marL="0" indent="0">
              <a:buNone/>
            </a:pPr>
            <a:endParaRPr lang="fa-IR" sz="3200" dirty="0"/>
          </a:p>
          <a:p>
            <a:r>
              <a:rPr lang="fa-IR" sz="3200" dirty="0"/>
              <a:t>کاهش بافت زیر جلدی </a:t>
            </a:r>
            <a:r>
              <a:rPr lang="fa-IR" sz="3200" dirty="0" smtClean="0"/>
              <a:t>و وزن ( در افراد خیلی پیر)</a:t>
            </a:r>
            <a:endParaRPr lang="fa-IR" sz="3200" dirty="0"/>
          </a:p>
          <a:p>
            <a:r>
              <a:rPr lang="fa-IR" sz="3200" dirty="0"/>
              <a:t>کاهش در توده </a:t>
            </a:r>
            <a:r>
              <a:rPr lang="fa-IR" sz="3200" dirty="0" smtClean="0"/>
              <a:t>و قدرت عضلانی </a:t>
            </a:r>
            <a:endParaRPr lang="fa-IR" sz="3200" dirty="0"/>
          </a:p>
          <a:p>
            <a:r>
              <a:rPr lang="fa-IR" sz="3200" dirty="0"/>
              <a:t>پوکی و شکننده شدن استخوان</a:t>
            </a:r>
          </a:p>
          <a:p>
            <a:r>
              <a:rPr lang="fa-IR" sz="3200" dirty="0"/>
              <a:t>سفتی مفاصل و از دست دادن قدرت انعطاف مفاصل و کاهش دامنه حرکت </a:t>
            </a:r>
          </a:p>
          <a:p>
            <a:r>
              <a:rPr lang="fa-IR" sz="3200" dirty="0"/>
              <a:t>کندی حرکات و کوتاه شدن طول و </a:t>
            </a:r>
            <a:r>
              <a:rPr lang="fa-IR" sz="3200" dirty="0" smtClean="0"/>
              <a:t>قامت، </a:t>
            </a:r>
            <a:r>
              <a:rPr lang="fa-IR" sz="3200" dirty="0"/>
              <a:t>خمیدگی قامت</a:t>
            </a:r>
          </a:p>
          <a:p>
            <a:endParaRPr lang="fa-IR" sz="3200" dirty="0"/>
          </a:p>
          <a:p>
            <a:endParaRPr lang="fa-IR" sz="3200" dirty="0"/>
          </a:p>
          <a:p>
            <a:endParaRPr lang="fa-IR" sz="3200" dirty="0"/>
          </a:p>
          <a:p>
            <a:pPr marL="0" indent="0">
              <a:buNone/>
            </a:pPr>
            <a:endParaRPr lang="fa-IR" sz="3200" dirty="0"/>
          </a:p>
          <a:p>
            <a:pPr marL="0" indent="0">
              <a:buNone/>
            </a:pPr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18639015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A5FB72E8-D3E5-E14A-8D91-8C8CD39CB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="" xmlns:a16="http://schemas.microsoft.com/office/drawing/2014/main" id="{404CAF7D-E2E8-3C45-A6C4-746C151A8B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0615" y="226219"/>
            <a:ext cx="9204854" cy="66317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a-IR" sz="2800" dirty="0">
                <a:solidFill>
                  <a:schemeClr val="accent5"/>
                </a:solidFill>
              </a:rPr>
              <a:t>علائم عینی و ذهنی تغییرات سیستم عضلانی و اسکلتی </a:t>
            </a:r>
          </a:p>
          <a:p>
            <a:r>
              <a:rPr lang="fa-IR" sz="2800" dirty="0"/>
              <a:t>شکایت از درد مفاصل </a:t>
            </a:r>
          </a:p>
          <a:p>
            <a:r>
              <a:rPr lang="fa-IR" sz="2800" dirty="0"/>
              <a:t>شکایت از درد کمر </a:t>
            </a:r>
          </a:p>
          <a:p>
            <a:r>
              <a:rPr lang="fa-IR" sz="2800" dirty="0"/>
              <a:t>کوتاه شدن قد </a:t>
            </a:r>
          </a:p>
          <a:p>
            <a:r>
              <a:rPr lang="fa-IR" sz="2800" dirty="0"/>
              <a:t>مستعد شدن فرد برای شکستگی </a:t>
            </a:r>
          </a:p>
          <a:p>
            <a:r>
              <a:rPr lang="fa-IR" sz="2800" dirty="0"/>
              <a:t>کاهش قدرت و انعطاف پذیری </a:t>
            </a:r>
            <a:r>
              <a:rPr lang="fa-IR" sz="2800" dirty="0" smtClean="0"/>
              <a:t>جسمی</a:t>
            </a:r>
          </a:p>
          <a:p>
            <a:r>
              <a:rPr lang="fa-IR" sz="2800" dirty="0">
                <a:solidFill>
                  <a:srgbClr val="FF0000"/>
                </a:solidFill>
              </a:rPr>
              <a:t>تدابیر پرستاری </a:t>
            </a:r>
          </a:p>
          <a:p>
            <a:r>
              <a:rPr lang="fa-IR" sz="2800" dirty="0"/>
              <a:t>ورزش منظم</a:t>
            </a:r>
          </a:p>
          <a:p>
            <a:r>
              <a:rPr lang="fa-IR" sz="2800" dirty="0"/>
              <a:t>مصرف رژیم پر کلسیم و محدود از فسفر</a:t>
            </a:r>
          </a:p>
          <a:p>
            <a:r>
              <a:rPr lang="fa-IR" sz="2800" dirty="0"/>
              <a:t>در صورت نیاز تجویز مکمل های کلسیم و استروژن </a:t>
            </a:r>
          </a:p>
          <a:p>
            <a:endParaRPr lang="fa-IR" sz="2800" dirty="0"/>
          </a:p>
          <a:p>
            <a:endParaRPr lang="fa-IR" sz="2800" dirty="0"/>
          </a:p>
          <a:p>
            <a:endParaRPr lang="fa-IR" sz="2800" dirty="0"/>
          </a:p>
          <a:p>
            <a:endParaRPr lang="fa-IR" sz="2800" dirty="0"/>
          </a:p>
          <a:p>
            <a:endParaRPr lang="fa-IR" sz="2800" dirty="0"/>
          </a:p>
          <a:p>
            <a:pPr marL="0" indent="0">
              <a:buNone/>
            </a:pPr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30639905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7E8D6521-2131-4243-8353-AABC175B0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2400"/>
            <a:ext cx="8596668" cy="762000"/>
          </a:xfrm>
        </p:spPr>
        <p:txBody>
          <a:bodyPr/>
          <a:lstStyle/>
          <a:p>
            <a:pPr algn="r"/>
            <a:r>
              <a:rPr lang="fa-IR" dirty="0" smtClean="0"/>
              <a:t>تغییرات در حواس ویژه</a:t>
            </a:r>
            <a:endParaRPr lang="fa-IR" dirty="0"/>
          </a:p>
        </p:txBody>
      </p:sp>
      <p:sp>
        <p:nvSpPr>
          <p:cNvPr id="3" name="نگهدارنده مکان محتوا 2">
            <a:extLst>
              <a:ext uri="{FF2B5EF4-FFF2-40B4-BE49-F238E27FC236}">
                <a16:creationId xmlns="" xmlns:a16="http://schemas.microsoft.com/office/drawing/2014/main" id="{8ABF1F62-FE09-9344-AFAF-8459794B25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990600"/>
            <a:ext cx="9047783" cy="55959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a-IR" sz="2400" dirty="0" smtClean="0"/>
              <a:t>کاهش قدرت بینایی</a:t>
            </a:r>
          </a:p>
          <a:p>
            <a:pPr marL="0" indent="0">
              <a:buNone/>
            </a:pPr>
            <a:r>
              <a:rPr lang="fa-IR" sz="2400" dirty="0" smtClean="0"/>
              <a:t>کاهش تطابق با تاریکی</a:t>
            </a:r>
          </a:p>
          <a:p>
            <a:pPr marL="0" indent="0">
              <a:buNone/>
            </a:pPr>
            <a:r>
              <a:rPr lang="fa-IR" sz="2400" dirty="0" smtClean="0"/>
              <a:t>کاهش توانایی تشخیص رنگ ها</a:t>
            </a:r>
          </a:p>
          <a:p>
            <a:pPr marL="0" indent="0">
              <a:buNone/>
            </a:pPr>
            <a:r>
              <a:rPr lang="fa-IR" sz="2400" dirty="0" smtClean="0"/>
              <a:t>کاهش قدرت شنوایی</a:t>
            </a:r>
          </a:p>
          <a:p>
            <a:pPr marL="0" indent="0">
              <a:buNone/>
            </a:pPr>
            <a:r>
              <a:rPr lang="fa-IR" sz="2400" dirty="0" smtClean="0"/>
              <a:t>کاهش حس بویایی و چشایی</a:t>
            </a:r>
          </a:p>
          <a:p>
            <a:pPr marL="0" indent="0">
              <a:buNone/>
            </a:pPr>
            <a:r>
              <a:rPr lang="fa-IR" sz="2400" dirty="0" smtClean="0">
                <a:solidFill>
                  <a:srgbClr val="FF0000"/>
                </a:solidFill>
              </a:rPr>
              <a:t>تدابیر پرستاری:</a:t>
            </a:r>
          </a:p>
          <a:p>
            <a:pPr marL="0" indent="0">
              <a:buNone/>
            </a:pPr>
            <a:r>
              <a:rPr lang="fa-IR" sz="2400" dirty="0" smtClean="0"/>
              <a:t>توصیه برای معاینه بینایی وشنوایی</a:t>
            </a:r>
          </a:p>
          <a:p>
            <a:pPr marL="0" indent="0">
              <a:buNone/>
            </a:pPr>
            <a:r>
              <a:rPr lang="fa-IR" sz="2400" dirty="0" smtClean="0"/>
              <a:t>صحبت کردن شمرده شمرده </a:t>
            </a:r>
          </a:p>
          <a:p>
            <a:pPr marL="0" indent="0">
              <a:buNone/>
            </a:pPr>
            <a:r>
              <a:rPr lang="fa-IR" sz="2400" dirty="0" smtClean="0"/>
              <a:t>استفاده از علایم غیرکلامی</a:t>
            </a:r>
          </a:p>
          <a:p>
            <a:pPr marL="0" indent="0">
              <a:buNone/>
            </a:pPr>
            <a:r>
              <a:rPr lang="fa-IR" sz="2400" dirty="0" smtClean="0"/>
              <a:t>کاستن صداهای اضافی</a:t>
            </a:r>
          </a:p>
          <a:p>
            <a:pPr marL="0" indent="0">
              <a:buNone/>
            </a:pPr>
            <a:endParaRPr lang="fa-IR" sz="3200" dirty="0" smtClean="0"/>
          </a:p>
          <a:p>
            <a:pPr marL="0" indent="0">
              <a:buNone/>
            </a:pPr>
            <a:endParaRPr lang="fa-IR" sz="3200" dirty="0" smtClean="0"/>
          </a:p>
          <a:p>
            <a:pPr marL="0" indent="0">
              <a:buNone/>
            </a:pPr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42812359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8596668" cy="1066800"/>
          </a:xfrm>
        </p:spPr>
        <p:txBody>
          <a:bodyPr/>
          <a:lstStyle/>
          <a:p>
            <a:pPr algn="r"/>
            <a:r>
              <a:rPr lang="fa-IR" dirty="0" smtClean="0"/>
              <a:t>تغییرات سیستم عصبی: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838200"/>
            <a:ext cx="8596668" cy="6400800"/>
          </a:xfrm>
        </p:spPr>
        <p:txBody>
          <a:bodyPr/>
          <a:lstStyle/>
          <a:p>
            <a:r>
              <a:rPr lang="fa-IR" sz="2400" dirty="0" smtClean="0"/>
              <a:t>تاخیر در پاسخ درکی و رفتاری</a:t>
            </a:r>
          </a:p>
          <a:p>
            <a:r>
              <a:rPr lang="fa-IR" sz="2400" dirty="0" smtClean="0"/>
              <a:t>عدم کفایت تنظیم درجه حرارت و درک درد</a:t>
            </a:r>
          </a:p>
          <a:p>
            <a:r>
              <a:rPr lang="fa-IR" sz="2400" dirty="0" smtClean="0"/>
              <a:t>کاهش حس تعادل و حرکات ظریف</a:t>
            </a:r>
          </a:p>
          <a:p>
            <a:r>
              <a:rPr lang="fa-IR" sz="2400" dirty="0" smtClean="0"/>
              <a:t>کوتاهی خواب در شب و زود بیدار شدن، چرت </a:t>
            </a:r>
          </a:p>
          <a:p>
            <a:r>
              <a:rPr lang="fa-IR" sz="2400" dirty="0" smtClean="0"/>
              <a:t>طولانی شدن زمان یادگیری</a:t>
            </a:r>
          </a:p>
          <a:p>
            <a:r>
              <a:rPr lang="fa-IR" sz="2400" dirty="0" smtClean="0"/>
              <a:t>شکایت از سستی و ضعف و سقوط های مکرر </a:t>
            </a:r>
          </a:p>
          <a:p>
            <a:pPr marL="0" indent="0">
              <a:buNone/>
            </a:pPr>
            <a:endParaRPr lang="fa-IR" sz="2400" dirty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fa-IR" sz="2400" dirty="0" smtClean="0">
                <a:solidFill>
                  <a:srgbClr val="FF0000"/>
                </a:solidFill>
              </a:rPr>
              <a:t>تدابیر پرستاری:</a:t>
            </a:r>
          </a:p>
          <a:p>
            <a:pPr marL="0" indent="0">
              <a:buNone/>
            </a:pPr>
            <a:r>
              <a:rPr lang="fa-IR" sz="2400" dirty="0" smtClean="0"/>
              <a:t>آموزش صحیح راه رفتن</a:t>
            </a:r>
          </a:p>
          <a:p>
            <a:pPr marL="0" indent="0">
              <a:buNone/>
            </a:pPr>
            <a:r>
              <a:rPr lang="fa-IR" sz="2400" dirty="0" smtClean="0"/>
              <a:t>افزایش تحریک های حسی</a:t>
            </a:r>
          </a:p>
          <a:p>
            <a:pPr marL="0" indent="0">
              <a:buNone/>
            </a:pPr>
            <a:r>
              <a:rPr lang="fa-IR" sz="2400" dirty="0" smtClean="0"/>
              <a:t>تشویق فرد به استفاده از عصا</a:t>
            </a:r>
          </a:p>
          <a:p>
            <a:pPr marL="0" indent="0">
              <a:buNone/>
            </a:pPr>
            <a:r>
              <a:rPr lang="fa-IR" sz="2400" dirty="0" smtClean="0"/>
              <a:t>تشویق فرد برای آهسته بلند شدن از وضعیت خوابیده</a:t>
            </a:r>
          </a:p>
          <a:p>
            <a:pPr marL="0" indent="0">
              <a:buNone/>
            </a:pPr>
            <a:endParaRPr lang="fa-IR" dirty="0" smtClean="0"/>
          </a:p>
          <a:p>
            <a:endParaRPr lang="fa-IR" dirty="0" smtClean="0"/>
          </a:p>
        </p:txBody>
      </p:sp>
    </p:spTree>
    <p:extLst>
      <p:ext uri="{BB962C8B-B14F-4D97-AF65-F5344CB8AC3E}">
        <p14:creationId xmlns:p14="http://schemas.microsoft.com/office/powerpoint/2010/main" val="26307759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8596668" cy="762000"/>
          </a:xfrm>
        </p:spPr>
        <p:txBody>
          <a:bodyPr/>
          <a:lstStyle/>
          <a:p>
            <a:pPr algn="r"/>
            <a:r>
              <a:rPr lang="fa-IR" dirty="0" smtClean="0"/>
              <a:t>تغییرات سیستم تناسلی- ادراری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143000"/>
            <a:ext cx="8596668" cy="4745963"/>
          </a:xfrm>
        </p:spPr>
        <p:txBody>
          <a:bodyPr>
            <a:normAutofit lnSpcReduction="10000"/>
          </a:bodyPr>
          <a:lstStyle/>
          <a:p>
            <a:r>
              <a:rPr lang="fa-IR" sz="2400" dirty="0" smtClean="0"/>
              <a:t>کاهش عملکرد کلیوی</a:t>
            </a:r>
          </a:p>
          <a:p>
            <a:r>
              <a:rPr lang="fa-IR" sz="2400" dirty="0" smtClean="0"/>
              <a:t>کاهش ظرفیت مثانه تا 50%</a:t>
            </a:r>
          </a:p>
          <a:p>
            <a:r>
              <a:rPr lang="fa-IR" sz="2400" dirty="0" smtClean="0"/>
              <a:t>کاهش کنترل عضله مثانه و بی اختیاری ادراری</a:t>
            </a:r>
          </a:p>
          <a:p>
            <a:r>
              <a:rPr lang="fa-IR" sz="2400" dirty="0" smtClean="0"/>
              <a:t>تغییرات در مردان: بزرگی خوش خیم پروستات</a:t>
            </a:r>
          </a:p>
          <a:p>
            <a:r>
              <a:rPr lang="fa-IR" sz="2400" dirty="0" smtClean="0"/>
              <a:t>تغییرات در زنان: شلی عضلات پرینه ، کاهش ترشحات و آتروفی</a:t>
            </a:r>
          </a:p>
          <a:p>
            <a:r>
              <a:rPr lang="fa-IR" sz="2400" dirty="0" smtClean="0">
                <a:solidFill>
                  <a:srgbClr val="FF0000"/>
                </a:solidFill>
              </a:rPr>
              <a:t>تدابیر پرستاری:</a:t>
            </a:r>
          </a:p>
          <a:p>
            <a:r>
              <a:rPr lang="fa-IR" sz="2400" dirty="0" smtClean="0">
                <a:solidFill>
                  <a:schemeClr val="tx1"/>
                </a:solidFill>
              </a:rPr>
              <a:t>نوشیدن مایعات کافی</a:t>
            </a:r>
          </a:p>
          <a:p>
            <a:r>
              <a:rPr lang="fa-IR" sz="2400" dirty="0" smtClean="0">
                <a:solidFill>
                  <a:schemeClr val="tx1"/>
                </a:solidFill>
              </a:rPr>
              <a:t>رعایت بهداشت پرینه</a:t>
            </a:r>
          </a:p>
          <a:p>
            <a:r>
              <a:rPr lang="fa-IR" sz="2400" dirty="0" smtClean="0">
                <a:solidFill>
                  <a:schemeClr val="tx1"/>
                </a:solidFill>
              </a:rPr>
              <a:t>دسترسی آسان به توالت و دستشویی</a:t>
            </a:r>
          </a:p>
          <a:p>
            <a:r>
              <a:rPr lang="fa-IR" sz="2400" dirty="0" smtClean="0">
                <a:solidFill>
                  <a:schemeClr val="tx1"/>
                </a:solidFill>
              </a:rPr>
              <a:t>مراجعه منظم به پزشک</a:t>
            </a:r>
            <a:endParaRPr lang="fa-I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1223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09600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/>
              <a:t>تغییرات سیستم گوارشی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95400"/>
            <a:ext cx="8596668" cy="5257800"/>
          </a:xfrm>
        </p:spPr>
        <p:txBody>
          <a:bodyPr>
            <a:normAutofit fontScale="92500" lnSpcReduction="10000"/>
          </a:bodyPr>
          <a:lstStyle/>
          <a:p>
            <a:r>
              <a:rPr lang="fa-IR" sz="2400" dirty="0" smtClean="0"/>
              <a:t>کاهش شیره های گوارشی و جذب مواد غذایی</a:t>
            </a:r>
          </a:p>
          <a:p>
            <a:r>
              <a:rPr lang="fa-IR" sz="2400" dirty="0" smtClean="0"/>
              <a:t>کاهش حرکات دودی روده هاو بروز یبوست</a:t>
            </a:r>
          </a:p>
          <a:p>
            <a:r>
              <a:rPr lang="fa-IR" sz="2400" dirty="0" smtClean="0"/>
              <a:t>کاهش ترشح بزاق</a:t>
            </a:r>
          </a:p>
          <a:p>
            <a:r>
              <a:rPr lang="fa-IR" sz="2400" dirty="0" smtClean="0"/>
              <a:t>تاخیر در تخلیه معده ومری</a:t>
            </a:r>
          </a:p>
          <a:p>
            <a:r>
              <a:rPr lang="fa-IR" sz="2400" dirty="0" smtClean="0"/>
              <a:t>سوهاضمه و سوء جذب</a:t>
            </a:r>
          </a:p>
          <a:p>
            <a:endParaRPr lang="fa-IR" dirty="0" smtClean="0"/>
          </a:p>
          <a:p>
            <a:r>
              <a:rPr lang="fa-IR" sz="2400" dirty="0" smtClean="0">
                <a:solidFill>
                  <a:srgbClr val="FF0000"/>
                </a:solidFill>
              </a:rPr>
              <a:t>تدابیر پرستاری:</a:t>
            </a:r>
          </a:p>
          <a:p>
            <a:r>
              <a:rPr lang="fa-IR" sz="2400" dirty="0" smtClean="0">
                <a:solidFill>
                  <a:schemeClr val="tx2"/>
                </a:solidFill>
              </a:rPr>
              <a:t>مصرف غذاهای کم حجم و دفعات زیاد</a:t>
            </a:r>
          </a:p>
          <a:p>
            <a:r>
              <a:rPr lang="fa-IR" sz="2400" dirty="0" smtClean="0">
                <a:solidFill>
                  <a:schemeClr val="tx2"/>
                </a:solidFill>
              </a:rPr>
              <a:t>اجتناب از فعالیت سنگین بعداز صرف غذا</a:t>
            </a:r>
          </a:p>
          <a:p>
            <a:r>
              <a:rPr lang="fa-IR" sz="2400" dirty="0" smtClean="0">
                <a:solidFill>
                  <a:schemeClr val="tx2"/>
                </a:solidFill>
              </a:rPr>
              <a:t>خوردن قطعات کوچک یخ و دهانشویه</a:t>
            </a:r>
          </a:p>
          <a:p>
            <a:r>
              <a:rPr lang="fa-IR" sz="2400" dirty="0" smtClean="0">
                <a:solidFill>
                  <a:schemeClr val="tx2"/>
                </a:solidFill>
              </a:rPr>
              <a:t>مصرف غذاهای پرفیبر و کم چرب</a:t>
            </a:r>
          </a:p>
          <a:p>
            <a:r>
              <a:rPr lang="fa-IR" sz="2400" dirty="0" smtClean="0">
                <a:solidFill>
                  <a:schemeClr val="tx2"/>
                </a:solidFill>
              </a:rPr>
              <a:t>نوشیدن مایعات کافی</a:t>
            </a:r>
          </a:p>
          <a:p>
            <a:endParaRPr lang="fa-IR" sz="2400" dirty="0" smtClean="0">
              <a:solidFill>
                <a:srgbClr val="FF0000"/>
              </a:solidFill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476144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596668" cy="838200"/>
          </a:xfrm>
        </p:spPr>
        <p:txBody>
          <a:bodyPr/>
          <a:lstStyle/>
          <a:p>
            <a:pPr algn="r"/>
            <a:r>
              <a:rPr lang="fa-IR" dirty="0" smtClean="0"/>
              <a:t>تغییرات پوست، مو وناخن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066801"/>
            <a:ext cx="8596668" cy="4974562"/>
          </a:xfrm>
        </p:spPr>
        <p:txBody>
          <a:bodyPr>
            <a:normAutofit/>
          </a:bodyPr>
          <a:lstStyle/>
          <a:p>
            <a:r>
              <a:rPr lang="fa-IR" sz="2400" dirty="0" smtClean="0"/>
              <a:t>کاهش قابلیت ارتجاعی پوست و بروز چین و چروک</a:t>
            </a:r>
          </a:p>
          <a:p>
            <a:r>
              <a:rPr lang="fa-IR" sz="2400" dirty="0" smtClean="0"/>
              <a:t>خشکی و پوسته پوسته شدن پوست</a:t>
            </a:r>
          </a:p>
          <a:p>
            <a:r>
              <a:rPr lang="fa-IR" sz="2400" dirty="0" smtClean="0"/>
              <a:t>نازک شدن موها و طاسی</a:t>
            </a:r>
          </a:p>
          <a:p>
            <a:r>
              <a:rPr lang="fa-IR" sz="2400" dirty="0" smtClean="0"/>
              <a:t>پیگمانتاسیون پوست وخال</a:t>
            </a:r>
          </a:p>
          <a:p>
            <a:r>
              <a:rPr lang="fa-IR" sz="2400" dirty="0" smtClean="0"/>
              <a:t>ضخیم و شکننده شدن ناخن ها</a:t>
            </a:r>
          </a:p>
          <a:p>
            <a:r>
              <a:rPr lang="fa-IR" sz="2400" dirty="0" smtClean="0">
                <a:solidFill>
                  <a:srgbClr val="FF0000"/>
                </a:solidFill>
              </a:rPr>
              <a:t>تدابیر پرستاری</a:t>
            </a:r>
          </a:p>
          <a:p>
            <a:r>
              <a:rPr lang="fa-IR" sz="2400" dirty="0" smtClean="0">
                <a:solidFill>
                  <a:schemeClr val="tx2"/>
                </a:solidFill>
              </a:rPr>
              <a:t>اجتناب از قرار گرفتن در معرض نور خورشید</a:t>
            </a:r>
          </a:p>
          <a:p>
            <a:r>
              <a:rPr lang="fa-IR" sz="2400" dirty="0" smtClean="0">
                <a:solidFill>
                  <a:schemeClr val="tx2"/>
                </a:solidFill>
              </a:rPr>
              <a:t>حمام کردن فقط یک یا دوبار در هفته</a:t>
            </a:r>
          </a:p>
          <a:p>
            <a:r>
              <a:rPr lang="fa-IR" sz="2400" dirty="0" smtClean="0">
                <a:solidFill>
                  <a:schemeClr val="tx2"/>
                </a:solidFill>
              </a:rPr>
              <a:t>چرب کردن پوست</a:t>
            </a:r>
          </a:p>
          <a:p>
            <a:r>
              <a:rPr lang="fa-IR" sz="2400" dirty="0" smtClean="0">
                <a:solidFill>
                  <a:schemeClr val="tx2"/>
                </a:solidFill>
              </a:rPr>
              <a:t>تنظیم درجه حرارت محیط</a:t>
            </a:r>
            <a:endParaRPr lang="fa-IR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51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8596668" cy="838200"/>
          </a:xfrm>
        </p:spPr>
        <p:txBody>
          <a:bodyPr/>
          <a:lstStyle/>
          <a:p>
            <a:pPr algn="r"/>
            <a:r>
              <a:rPr lang="fa-IR" dirty="0" smtClean="0"/>
              <a:t>تغییرات روان شناختی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71599"/>
            <a:ext cx="8596668" cy="4669763"/>
          </a:xfrm>
        </p:spPr>
        <p:txBody>
          <a:bodyPr/>
          <a:lstStyle/>
          <a:p>
            <a:r>
              <a:rPr lang="fa-IR" sz="2800" dirty="0" smtClean="0"/>
              <a:t>تغییرات در اعتماد به نفس</a:t>
            </a:r>
          </a:p>
          <a:p>
            <a:r>
              <a:rPr lang="fa-IR" sz="2800" dirty="0" smtClean="0"/>
              <a:t>کاهش توانایی در سازگاری با فقدان</a:t>
            </a:r>
          </a:p>
          <a:p>
            <a:r>
              <a:rPr lang="fa-IR" sz="2800" dirty="0" smtClean="0"/>
              <a:t>کاهش عملکرد شناختی </a:t>
            </a:r>
          </a:p>
          <a:p>
            <a:r>
              <a:rPr lang="fa-IR" sz="2800" dirty="0" smtClean="0"/>
              <a:t>تغییرات حافظه </a:t>
            </a:r>
          </a:p>
          <a:p>
            <a:endParaRPr lang="fa-IR" dirty="0" smtClean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701285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66800"/>
          </a:xfrm>
        </p:spPr>
        <p:txBody>
          <a:bodyPr/>
          <a:lstStyle/>
          <a:p>
            <a:pPr algn="r"/>
            <a:r>
              <a:rPr lang="fa-IR" dirty="0" smtClean="0"/>
              <a:t>بیماری در سالمندی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8596668" cy="3880773"/>
          </a:xfrm>
        </p:spPr>
        <p:txBody>
          <a:bodyPr>
            <a:normAutofit/>
          </a:bodyPr>
          <a:lstStyle/>
          <a:p>
            <a:r>
              <a:rPr lang="fa-IR" sz="2800" dirty="0" smtClean="0"/>
              <a:t>آگاهی از درد: درد در فرد سالمند شدت کمتری دارد</a:t>
            </a:r>
          </a:p>
          <a:p>
            <a:endParaRPr lang="fa-IR" sz="2800" dirty="0"/>
          </a:p>
          <a:p>
            <a:r>
              <a:rPr lang="fa-IR" sz="2800" dirty="0" smtClean="0"/>
              <a:t>تغییرات در درجه حرارت: افزایش درجه حرارت بدن در پاسخ به عفونت در سالمند کمتر به وجود می آید</a:t>
            </a:r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284613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8596668" cy="838200"/>
          </a:xfrm>
        </p:spPr>
        <p:txBody>
          <a:bodyPr/>
          <a:lstStyle/>
          <a:p>
            <a:pPr algn="r"/>
            <a:r>
              <a:rPr lang="fa-IR" dirty="0" smtClean="0"/>
              <a:t>دارودرمانی در سالمندی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95401"/>
            <a:ext cx="8596668" cy="4419599"/>
          </a:xfrm>
        </p:spPr>
        <p:txBody>
          <a:bodyPr/>
          <a:lstStyle/>
          <a:p>
            <a:r>
              <a:rPr lang="fa-IR" sz="2800" dirty="0" smtClean="0"/>
              <a:t>شیوع عوارض دارویی در افراد بالاتر از 70 سال بیشتر است</a:t>
            </a:r>
          </a:p>
          <a:p>
            <a:r>
              <a:rPr lang="fa-IR" sz="2800" dirty="0" smtClean="0"/>
              <a:t>احتمال بروز تداخلات دارویی به علت استفاده از داروهای متعدد بیشتر است</a:t>
            </a:r>
          </a:p>
          <a:p>
            <a:r>
              <a:rPr lang="fa-IR" sz="2800" dirty="0" smtClean="0"/>
              <a:t>تغییرات مربوط به افزایش سن در جذب، انتشار ، متابولیسم و دفع دارو ، عوامل خطرآفرینی هستند که در افراد سالمند شایعند</a:t>
            </a: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566156344"/>
      </p:ext>
    </p:extLst>
  </p:cSld>
  <p:clrMapOvr>
    <a:masterClrMapping/>
  </p:clrMapOvr>
</p:sld>
</file>

<file path=ppt/theme/theme1.xml><?xml version="1.0" encoding="utf-8"?>
<a:theme xmlns:a="http://schemas.openxmlformats.org/drawingml/2006/main" name="وجه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1022</Words>
  <Application>Microsoft Office PowerPoint</Application>
  <PresentationFormat>Custom</PresentationFormat>
  <Paragraphs>167</Paragraphs>
  <Slides>22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وجه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تغییرات در حواس ویژه</vt:lpstr>
      <vt:lpstr>تغییرات سیستم عصبی:</vt:lpstr>
      <vt:lpstr>تغییرات سیستم تناسلی- ادراری</vt:lpstr>
      <vt:lpstr>تغییرات سیستم گوارشی</vt:lpstr>
      <vt:lpstr>تغییرات پوست، مو وناخن</vt:lpstr>
      <vt:lpstr>تغییرات روان شناختی</vt:lpstr>
      <vt:lpstr>بیماری در سالمندی</vt:lpstr>
      <vt:lpstr>دارودرمانی در سالمندی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ارائه PowerPoint</dc:title>
  <dc:creator>Signal</dc:creator>
  <cp:lastModifiedBy>Windows User</cp:lastModifiedBy>
  <cp:revision>25</cp:revision>
  <dcterms:modified xsi:type="dcterms:W3CDTF">2020-05-01T20:00:30Z</dcterms:modified>
</cp:coreProperties>
</file>