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479" r:id="rId2"/>
    <p:sldId id="256" r:id="rId3"/>
    <p:sldId id="427" r:id="rId4"/>
    <p:sldId id="257" r:id="rId5"/>
    <p:sldId id="276" r:id="rId6"/>
    <p:sldId id="458" r:id="rId7"/>
    <p:sldId id="459" r:id="rId8"/>
    <p:sldId id="258" r:id="rId9"/>
    <p:sldId id="386" r:id="rId10"/>
    <p:sldId id="370" r:id="rId11"/>
    <p:sldId id="367" r:id="rId12"/>
    <p:sldId id="366" r:id="rId13"/>
    <p:sldId id="278" r:id="rId14"/>
    <p:sldId id="444" r:id="rId15"/>
    <p:sldId id="406" r:id="rId16"/>
    <p:sldId id="368" r:id="rId17"/>
    <p:sldId id="369" r:id="rId18"/>
    <p:sldId id="279" r:id="rId19"/>
    <p:sldId id="283" r:id="rId20"/>
    <p:sldId id="445" r:id="rId21"/>
    <p:sldId id="446" r:id="rId22"/>
    <p:sldId id="447" r:id="rId23"/>
    <p:sldId id="448" r:id="rId24"/>
    <p:sldId id="449" r:id="rId25"/>
    <p:sldId id="451" r:id="rId26"/>
    <p:sldId id="452" r:id="rId27"/>
    <p:sldId id="454" r:id="rId28"/>
    <p:sldId id="455" r:id="rId29"/>
    <p:sldId id="456" r:id="rId30"/>
    <p:sldId id="457" r:id="rId31"/>
    <p:sldId id="378" r:id="rId32"/>
    <p:sldId id="460" r:id="rId33"/>
    <p:sldId id="461" r:id="rId34"/>
    <p:sldId id="462" r:id="rId35"/>
    <p:sldId id="463" r:id="rId36"/>
    <p:sldId id="464" r:id="rId37"/>
    <p:sldId id="465" r:id="rId38"/>
    <p:sldId id="466" r:id="rId39"/>
    <p:sldId id="467" r:id="rId40"/>
    <p:sldId id="468" r:id="rId41"/>
    <p:sldId id="469" r:id="rId42"/>
    <p:sldId id="470" r:id="rId43"/>
    <p:sldId id="471" r:id="rId44"/>
    <p:sldId id="472" r:id="rId45"/>
    <p:sldId id="473" r:id="rId46"/>
    <p:sldId id="474" r:id="rId47"/>
    <p:sldId id="475" r:id="rId48"/>
    <p:sldId id="476" r:id="rId49"/>
    <p:sldId id="477"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3112"/>
    <a:srgbClr val="EA4CC8"/>
    <a:srgbClr val="0005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94" autoAdjust="0"/>
    <p:restoredTop sz="94255" autoAdjust="0"/>
  </p:normalViewPr>
  <p:slideViewPr>
    <p:cSldViewPr>
      <p:cViewPr varScale="1">
        <p:scale>
          <a:sx n="69" d="100"/>
          <a:sy n="69" d="100"/>
        </p:scale>
        <p:origin x="-153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61E2CD-3A67-456C-B25D-F6084E136333}" type="datetimeFigureOut">
              <a:rPr lang="en-US" smtClean="0"/>
              <a:pPr/>
              <a:t>6/13/2020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F6C151-8D8F-418B-8C40-41248E6A1A3F}" type="slidenum">
              <a:rPr lang="en-US" smtClean="0"/>
              <a:pPr/>
              <a:t>‹#›</a:t>
            </a:fld>
            <a:endParaRPr lang="en-US"/>
          </a:p>
        </p:txBody>
      </p:sp>
    </p:spTree>
    <p:extLst>
      <p:ext uri="{BB962C8B-B14F-4D97-AF65-F5344CB8AC3E}">
        <p14:creationId xmlns:p14="http://schemas.microsoft.com/office/powerpoint/2010/main" val="1135434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EF6C151-8D8F-418B-8C40-41248E6A1A3F}" type="slidenum">
              <a:rPr lang="en-US" smtClean="0"/>
              <a:pPr/>
              <a:t>2</a:t>
            </a:fld>
            <a:endParaRPr lang="en-US"/>
          </a:p>
        </p:txBody>
      </p:sp>
    </p:spTree>
    <p:extLst>
      <p:ext uri="{BB962C8B-B14F-4D97-AF65-F5344CB8AC3E}">
        <p14:creationId xmlns:p14="http://schemas.microsoft.com/office/powerpoint/2010/main" val="97418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a-IR" dirty="0" smtClean="0"/>
              <a:t>ور</a:t>
            </a:r>
            <a:endParaRPr lang="en-US" dirty="0"/>
          </a:p>
        </p:txBody>
      </p:sp>
      <p:sp>
        <p:nvSpPr>
          <p:cNvPr id="4" name="Slide Number Placeholder 3"/>
          <p:cNvSpPr>
            <a:spLocks noGrp="1"/>
          </p:cNvSpPr>
          <p:nvPr>
            <p:ph type="sldNum" sz="quarter" idx="10"/>
          </p:nvPr>
        </p:nvSpPr>
        <p:spPr/>
        <p:txBody>
          <a:bodyPr/>
          <a:lstStyle/>
          <a:p>
            <a:fld id="{0EF6C151-8D8F-418B-8C40-41248E6A1A3F}" type="slidenum">
              <a:rPr lang="en-US" smtClean="0"/>
              <a:pPr/>
              <a:t>19</a:t>
            </a:fld>
            <a:endParaRPr lang="en-US"/>
          </a:p>
        </p:txBody>
      </p:sp>
    </p:spTree>
    <p:extLst>
      <p:ext uri="{BB962C8B-B14F-4D97-AF65-F5344CB8AC3E}">
        <p14:creationId xmlns:p14="http://schemas.microsoft.com/office/powerpoint/2010/main" val="858689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F6C151-8D8F-418B-8C40-41248E6A1A3F}" type="slidenum">
              <a:rPr lang="en-US" smtClean="0"/>
              <a:pPr/>
              <a:t>48</a:t>
            </a:fld>
            <a:endParaRPr lang="en-US"/>
          </a:p>
        </p:txBody>
      </p:sp>
    </p:spTree>
    <p:extLst>
      <p:ext uri="{BB962C8B-B14F-4D97-AF65-F5344CB8AC3E}">
        <p14:creationId xmlns:p14="http://schemas.microsoft.com/office/powerpoint/2010/main" val="4243057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E08EB33E-9364-49D8-9B0B-301CC9E4DBA1}" type="datetimeFigureOut">
              <a:rPr lang="en-US" smtClean="0"/>
              <a:pPr/>
              <a:t>6/13/2020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DE18C3A-580D-4F82-9379-D9273802C2A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E08EB33E-9364-49D8-9B0B-301CC9E4DBA1}" type="datetimeFigureOut">
              <a:rPr lang="en-US" smtClean="0"/>
              <a:pPr/>
              <a:t>6/13/2020</a:t>
            </a:fld>
            <a:endParaRPr lang="en-US"/>
          </a:p>
        </p:txBody>
      </p:sp>
      <p:sp>
        <p:nvSpPr>
          <p:cNvPr id="9" name="Slide Number Placeholder 8"/>
          <p:cNvSpPr>
            <a:spLocks noGrp="1"/>
          </p:cNvSpPr>
          <p:nvPr>
            <p:ph type="sldNum" sz="quarter" idx="15"/>
          </p:nvPr>
        </p:nvSpPr>
        <p:spPr/>
        <p:txBody>
          <a:bodyPr rtlCol="0"/>
          <a:lstStyle/>
          <a:p>
            <a:fld id="{CDE18C3A-580D-4F82-9379-D9273802C2AD}"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transition spd="slow">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E08EB33E-9364-49D8-9B0B-301CC9E4DBA1}" type="datetimeFigureOut">
              <a:rPr lang="en-US" smtClean="0"/>
              <a:pPr/>
              <a:t>6/13/2020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DE18C3A-580D-4F82-9379-D9273802C2A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08EB33E-9364-49D8-9B0B-301CC9E4DBA1}" type="datetimeFigureOut">
              <a:rPr lang="en-US" smtClean="0"/>
              <a:pPr/>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E18C3A-580D-4F82-9379-D9273802C2AD}"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E08EB33E-9364-49D8-9B0B-301CC9E4DBA1}" type="datetimeFigureOut">
              <a:rPr lang="en-US" smtClean="0"/>
              <a:pPr/>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E18C3A-580D-4F82-9379-D9273802C2AD}"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spd="slow">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E08EB33E-9364-49D8-9B0B-301CC9E4DBA1}" type="datetimeFigureOut">
              <a:rPr lang="en-US" smtClean="0"/>
              <a:pPr/>
              <a:t>6/13/2020</a:t>
            </a:fld>
            <a:endParaRPr lang="en-US"/>
          </a:p>
        </p:txBody>
      </p:sp>
      <p:sp>
        <p:nvSpPr>
          <p:cNvPr id="7" name="Slide Number Placeholder 6"/>
          <p:cNvSpPr>
            <a:spLocks noGrp="1"/>
          </p:cNvSpPr>
          <p:nvPr>
            <p:ph type="sldNum" sz="quarter" idx="11"/>
          </p:nvPr>
        </p:nvSpPr>
        <p:spPr/>
        <p:txBody>
          <a:bodyPr rtlCol="0"/>
          <a:lstStyle/>
          <a:p>
            <a:fld id="{CDE18C3A-580D-4F82-9379-D9273802C2AD}"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transition spd="slow">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8EB33E-9364-49D8-9B0B-301CC9E4DBA1}" type="datetimeFigureOut">
              <a:rPr lang="en-US" smtClean="0"/>
              <a:pPr/>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E18C3A-580D-4F82-9379-D9273802C2AD}" type="slidenum">
              <a:rPr lang="en-US" smtClean="0"/>
              <a:pPr/>
              <a:t>‹#›</a:t>
            </a:fld>
            <a:endParaRPr lang="en-US"/>
          </a:p>
        </p:txBody>
      </p:sp>
    </p:spTree>
  </p:cSld>
  <p:clrMapOvr>
    <a:masterClrMapping/>
  </p:clrMapOvr>
  <p:transition spd="slow">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E08EB33E-9364-49D8-9B0B-301CC9E4DBA1}" type="datetimeFigureOut">
              <a:rPr lang="en-US" smtClean="0"/>
              <a:pPr/>
              <a:t>6/13/2020</a:t>
            </a:fld>
            <a:endParaRPr lang="en-US"/>
          </a:p>
        </p:txBody>
      </p:sp>
      <p:sp>
        <p:nvSpPr>
          <p:cNvPr id="22" name="Slide Number Placeholder 21"/>
          <p:cNvSpPr>
            <a:spLocks noGrp="1"/>
          </p:cNvSpPr>
          <p:nvPr>
            <p:ph type="sldNum" sz="quarter" idx="15"/>
          </p:nvPr>
        </p:nvSpPr>
        <p:spPr/>
        <p:txBody>
          <a:bodyPr rtlCol="0"/>
          <a:lstStyle/>
          <a:p>
            <a:fld id="{CDE18C3A-580D-4F82-9379-D9273802C2AD}"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transition spd="slow">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E08EB33E-9364-49D8-9B0B-301CC9E4DBA1}" type="datetimeFigureOut">
              <a:rPr lang="en-US" smtClean="0"/>
              <a:pPr/>
              <a:t>6/13/2020</a:t>
            </a:fld>
            <a:endParaRPr lang="en-US"/>
          </a:p>
        </p:txBody>
      </p:sp>
      <p:sp>
        <p:nvSpPr>
          <p:cNvPr id="18" name="Slide Number Placeholder 17"/>
          <p:cNvSpPr>
            <a:spLocks noGrp="1"/>
          </p:cNvSpPr>
          <p:nvPr>
            <p:ph type="sldNum" sz="quarter" idx="11"/>
          </p:nvPr>
        </p:nvSpPr>
        <p:spPr/>
        <p:txBody>
          <a:bodyPr rtlCol="0"/>
          <a:lstStyle/>
          <a:p>
            <a:fld id="{CDE18C3A-580D-4F82-9379-D9273802C2AD}"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transition spd="slow">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8EB33E-9364-49D8-9B0B-301CC9E4DBA1}" type="datetimeFigureOut">
              <a:rPr lang="en-US" smtClean="0"/>
              <a:pPr/>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18C3A-580D-4F82-9379-D9273802C2AD}" type="slidenum">
              <a:rPr lang="en-US" smtClean="0"/>
              <a:pPr/>
              <a:t>‹#›</a:t>
            </a:fld>
            <a:endParaRPr lang="en-US"/>
          </a:p>
        </p:txBody>
      </p:sp>
    </p:spTree>
  </p:cSld>
  <p:clrMapOvr>
    <a:masterClrMapping/>
  </p:clrMapOvr>
  <p:transition spd="slow">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8EB33E-9364-49D8-9B0B-301CC9E4DBA1}" type="datetimeFigureOut">
              <a:rPr lang="en-US" smtClean="0"/>
              <a:pPr/>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E18C3A-580D-4F82-9379-D9273802C2AD}" type="slidenum">
              <a:rPr lang="en-US" smtClean="0"/>
              <a:pPr/>
              <a:t>‹#›</a:t>
            </a:fld>
            <a:endParaRPr lang="en-US"/>
          </a:p>
        </p:txBody>
      </p:sp>
    </p:spTree>
  </p:cSld>
  <p:clrMapOvr>
    <a:masterClrMapping/>
  </p:clrMapOvr>
  <p:transition spd="slow">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08EB33E-9364-49D8-9B0B-301CC9E4DBA1}" type="datetimeFigureOut">
              <a:rPr lang="en-US" smtClean="0"/>
              <a:pPr/>
              <a:t>6/13/2020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DE18C3A-580D-4F82-9379-D9273802C2A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edge/>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hyperlink" Target="http://www.magnapubs.com/bio/524/"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42821404"/>
      </p:ext>
    </p:extLst>
  </p:cSld>
  <p:clrMapOvr>
    <a:masterClrMapping/>
  </p:clrMapOvr>
  <p:transition spd="slow">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533400"/>
            <a:ext cx="9144000" cy="6172200"/>
          </a:xfrm>
        </p:spPr>
        <p:txBody>
          <a:bodyPr>
            <a:noAutofit/>
          </a:bodyPr>
          <a:lstStyle/>
          <a:p>
            <a:pPr algn="ctr"/>
            <a:r>
              <a:rPr lang="fa-IR" sz="6000" dirty="0" smtClean="0">
                <a:solidFill>
                  <a:srgbClr val="C00000"/>
                </a:solidFill>
                <a:cs typeface="B Titr" panose="00000700000000000000" pitchFamily="2" charset="-78"/>
              </a:rPr>
              <a:t>مفهوم سازی جدید در ارزیابی، تشخیص و آموزش کودکان با</a:t>
            </a:r>
          </a:p>
          <a:p>
            <a:pPr algn="ctr"/>
            <a:r>
              <a:rPr lang="fa-IR" sz="6000" dirty="0" smtClean="0">
                <a:solidFill>
                  <a:srgbClr val="C00000"/>
                </a:solidFill>
                <a:cs typeface="B Titr" panose="00000700000000000000" pitchFamily="2" charset="-78"/>
              </a:rPr>
              <a:t> نقص توجه-بیش فعالی</a:t>
            </a:r>
          </a:p>
          <a:p>
            <a:pPr algn="ctr"/>
            <a:endParaRPr lang="fa-IR" sz="3000" dirty="0" smtClean="0">
              <a:solidFill>
                <a:srgbClr val="C00000"/>
              </a:solidFill>
              <a:cs typeface="B Titr" panose="00000700000000000000" pitchFamily="2" charset="-78"/>
            </a:endParaRPr>
          </a:p>
          <a:p>
            <a:pPr algn="ctr"/>
            <a:endParaRPr lang="fa-IR" sz="4000" dirty="0" smtClean="0">
              <a:solidFill>
                <a:schemeClr val="accent2">
                  <a:lumMod val="50000"/>
                </a:schemeClr>
              </a:solidFill>
              <a:cs typeface="B Titr" panose="00000700000000000000" pitchFamily="2" charset="-78"/>
            </a:endParaRPr>
          </a:p>
        </p:txBody>
      </p:sp>
      <p:sp>
        <p:nvSpPr>
          <p:cNvPr id="113666" name="AutoShape 2" descr="http://www.magnapubs.com/bio/524/">
            <a:hlinkClick r:id="rId3"/>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3668" name="AutoShape 4" descr="http://www.magnapubs.com/bio/524/">
            <a:hlinkClick r:id="rId3"/>
          </p:cNvP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ransition spd="slow">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914400"/>
            <a:ext cx="9144000" cy="5943600"/>
          </a:xfrm>
        </p:spPr>
        <p:txBody>
          <a:bodyPr>
            <a:noAutofit/>
          </a:bodyPr>
          <a:lstStyle/>
          <a:p>
            <a:pPr algn="r" rtl="1"/>
            <a:r>
              <a:rPr lang="fa-IR" sz="4000" dirty="0" smtClean="0">
                <a:solidFill>
                  <a:srgbClr val="C00000"/>
                </a:solidFill>
                <a:cs typeface="B Titr" panose="00000700000000000000" pitchFamily="2" charset="-78"/>
              </a:rPr>
              <a:t>شناخت اختلال نقص توجه-بیش فعال(</a:t>
            </a:r>
            <a:r>
              <a:rPr lang="en-US" sz="4000" dirty="0" smtClean="0">
                <a:solidFill>
                  <a:srgbClr val="C00000"/>
                </a:solidFill>
                <a:cs typeface="B Titr" panose="00000700000000000000" pitchFamily="2" charset="-78"/>
              </a:rPr>
              <a:t>ADHD</a:t>
            </a:r>
            <a:r>
              <a:rPr lang="fa-IR" sz="4000" dirty="0" smtClean="0">
                <a:solidFill>
                  <a:srgbClr val="C00000"/>
                </a:solidFill>
                <a:cs typeface="B Titr" panose="00000700000000000000" pitchFamily="2" charset="-78"/>
              </a:rPr>
              <a:t>)</a:t>
            </a:r>
            <a:endParaRPr lang="en-US" sz="4000" dirty="0" smtClean="0">
              <a:solidFill>
                <a:srgbClr val="C00000"/>
              </a:solidFill>
              <a:cs typeface="B Titr" panose="00000700000000000000" pitchFamily="2" charset="-78"/>
            </a:endParaRPr>
          </a:p>
          <a:p>
            <a:pPr algn="r" rtl="1"/>
            <a:r>
              <a:rPr lang="fa-IR" sz="4000" dirty="0" smtClean="0">
                <a:solidFill>
                  <a:schemeClr val="accent2">
                    <a:lumMod val="50000"/>
                  </a:schemeClr>
                </a:solidFill>
                <a:cs typeface="B Titr" panose="00000700000000000000" pitchFamily="2" charset="-78"/>
              </a:rPr>
              <a:t>اختلال نقص توجه-بیش فعالی اختلالی عصبی-رشدی با 3 نشانه اصلی می باشد:</a:t>
            </a:r>
          </a:p>
          <a:p>
            <a:pPr algn="r" rtl="1"/>
            <a:endParaRPr lang="fa-IR" sz="4000" dirty="0" smtClean="0">
              <a:solidFill>
                <a:schemeClr val="accent2">
                  <a:lumMod val="50000"/>
                </a:schemeClr>
              </a:solidFill>
              <a:cs typeface="B Titr" panose="00000700000000000000" pitchFamily="2" charset="-78"/>
            </a:endParaRPr>
          </a:p>
          <a:p>
            <a:pPr algn="r" rtl="1"/>
            <a:r>
              <a:rPr lang="fa-IR" sz="4000" dirty="0" smtClean="0">
                <a:solidFill>
                  <a:schemeClr val="accent2">
                    <a:lumMod val="50000"/>
                  </a:schemeClr>
                </a:solidFill>
                <a:cs typeface="B Titr" panose="00000700000000000000" pitchFamily="2" charset="-78"/>
              </a:rPr>
              <a:t>1.  نقص توجه</a:t>
            </a:r>
          </a:p>
          <a:p>
            <a:pPr algn="r" rtl="1"/>
            <a:r>
              <a:rPr lang="fa-IR" sz="4000" dirty="0" smtClean="0">
                <a:solidFill>
                  <a:schemeClr val="accent2">
                    <a:lumMod val="50000"/>
                  </a:schemeClr>
                </a:solidFill>
                <a:cs typeface="B Titr" panose="00000700000000000000" pitchFamily="2" charset="-78"/>
              </a:rPr>
              <a:t>2. بیش فعالی</a:t>
            </a:r>
          </a:p>
          <a:p>
            <a:pPr algn="r" rtl="1"/>
            <a:r>
              <a:rPr lang="fa-IR" sz="4000" dirty="0" smtClean="0">
                <a:solidFill>
                  <a:schemeClr val="accent2">
                    <a:lumMod val="50000"/>
                  </a:schemeClr>
                </a:solidFill>
                <a:cs typeface="B Titr" panose="00000700000000000000" pitchFamily="2" charset="-78"/>
              </a:rPr>
              <a:t>3. تکانشگری(رفتارهای آنی و فوری بدون فکر)</a:t>
            </a:r>
            <a:endParaRPr lang="en-US" sz="4000" dirty="0" smtClean="0">
              <a:solidFill>
                <a:schemeClr val="accent2">
                  <a:lumMod val="50000"/>
                </a:schemeClr>
              </a:solidFill>
              <a:cs typeface="B Titr" panose="00000700000000000000" pitchFamily="2" charset="-78"/>
            </a:endParaRPr>
          </a:p>
        </p:txBody>
      </p:sp>
      <p:sp>
        <p:nvSpPr>
          <p:cNvPr id="1026" name="AutoShape 2" descr="data:image/jpeg;base64,/9j/4AAQSkZJRgABAQAAAQABAAD/2wCEAAkGBhQPEBQUDxQUFBQUFBQVFBUVEA8PFBQUFBAVFRQUFBUXHSYeFxkjGhQUHy8gIycpLCwsFR4xNTAqNSYrLCkBCQoKDgwOFw8PFykcHB0sLCkpKSkpLCkpKiwqLC0pLCwvLSkpLCkpKSwsKS0pLCwpLCkpKSwsKSksKSwpLCwpKf/AABEIAQAAxQMBIgACEQEDEQH/xAAcAAABBAMBAAAAAAAAAAAAAAABAAIDBAUGBwj/xAA/EAABAwEFBQUECQMDBQAAAAABAAIRAwQFEiExQVFhcYEGBxMikTKhsdEUQlJygpLB4fAjYvEkM8IVQ1Oisv/EABsBAAIDAQEBAAAAAAAAAAAAAAABAgMEBQYH/8QALxEAAgIBBAECBAMJAAAAAAAAAAECEQMEEiExQQUTInHB0YGx4QYUIzJCUWGRof/aAAwDAQACEQMRAD8A4ekkkkSEkikgYEUoSQMSKSSQUJJFFA6AkrdguuraHYaFN9R25jHPPuWVr9gbfTGJ1krgRM4MWXGEgNfSVupdVZp81KoOdN4+IVepSLTDgQdxEFAEaSdCEICgJIwgmFAQTkECAkikmICSKCAEkkkgQkUkkiQkUkkDElCSKBihJGEUh0CFdum6alqqtpUgS53uG1x4AKS5Ljq22sKVnbicc9waNpcdgXdexXYind1LOH1nDzvj/wBRtj4pWJ8F3sjcbLDZ206bcO0k+092he7dO7YFsTKgGYAWMNoz/maIqb1HcLaZE1WTLgPSPSdVjL4uGzWoHxaFOpO11MT0cMwVIa0afABSMdoTPuCW4lsOZdpe6Bj/ADWA+G7/AMb3Oc13Jxkj3rml89nrRY3YbTSczcTBa77rhkV6XdV4ifX1WEve72Wqk+lWALXAjQSDsI4p7hUzzkgsz2k7M1LDVLXglk+R8QHD5rDqYxqSKSYhqSKSBASSSQICSKSYhIpJJEhIpJQkMSKUIoJUJEBJW7rsvi1qbM/O9rconMxtSHR3rsF2Xbd9gY5/+7VAqVDAkYhLWDgBGu2VkK15ZZZagn4fzgr97OLKYY3RjAJ3YWgfL1WgV65xEAnLXmqss9o8WPebHSvBpqAEiCYxHPOPnCyjKo5mY/ytRsdOTvhbHYDAzWX3Wa/YReLJ1UlIFogZjYomO3qdjUlN2T2KqILU4/4lUXvWTqMWKtZI1T9xi9pMq3zd1O1Wd1Kr9aYP2XRk8Lgd5WB1nqvp1BDmOIPQ6jgu7/SplaL3r2OmRRrNjxHS1xEDE0aTvjMLVjnZjnDaznCSKSuIUNQTkEEaAgikmICSUJIEFFJFImJJJFBJIUIwkikSoS2bu4sXjXpZWnQVQ48mAuI9y1pdA7pLIaVrFqqtw0gyqxj3FrQahaBDZ9ow6MtMQSG1xwdSvgk4hJMu003x0gLTsOZnNbbetsx08egA3cMvjHQrVGHMrLl7LsC4L13ujXas5ZXfzgsJYWiY/dZ6ztAykDhOayM2ItMfKnY9QMYQp2lNCaE94WOtglX30VRtDY5IY0YKoIdwMLUe8+xE0KNQaMc5hH3s2n3H1W6VyMa1jvMqRYwI1qNHIgEz6StOAyZ/BypBOQWsztAQRhJMjQ1BOQTI0NRSSTIjkkkUixISIShEJE0hIpQjCROhALoHZylNnp7m0sUSYzrvGnEytAhdE7OOH0JhP2QDyZWrke93uVOXo06fhv5fVG/9mbb41J7KnsBtOB7WTg7FPGQsDXs+GphGpJjliIHXJZbu/sjhQqVamlV8Uxl7LAdnXJM7QtDasZ+VgymTnM5b1Cf8ibIRVZHFGLZb20D/AFZGfEvcdcmhZKy9orNXEBzgZIE03DMAE84DgeqpUbCCQXCZ26nTQTsVmhdDGYsFPNwIOQBj14bFntFziy/ZL6DXimSDmIIIMg6GVm3Vi0SRC0ipZHMe1oMNcQSPK45O1mJziFsVppksYGlw1EYi8QQdh2zCVckuaLZvwOOFgk74KVoJLQdu0ZCVpdssVYg+FVcCHaAloI26DIzyUlCnamhuJ5e0ziD5JAnIMO0geqlXFkeU6oytZwx5aSFonefeGLwqY3ueeQ8rf+S2+1ODcmYpEGTEbNIz2LRO8N/npNLcw0+Y5uc0Q3Mx9oOVuGkynJFy5/saaU1PIQWsooagigmRaAgnIFMgxqSMJIIjkUgiEi5IUIgJQnQkTSBCKSKROhLdezJNSyBo+09kjPDmHtJ4ecrS1mOzd8/RqhDv9t8B3Aj2XdJPQqvIrRbje1naeyjXf9POLVlV4kbQGUwI/mxY+96uOqJGYADjx1joth7JMw3e0vBGN73gEES3GADnsgCOi1u8h/UlugJnqT+gVWXjGiON/wARsyFlskgZrIvp4WHMD+b1QstoyGXJUb8rOLTDj93QfusqNj5IqNQPqgAznqthtdOIB3LVbnt7X1gHDCRvjPktlve8KeFknXyxqTuiFKgEbsDvNADozI28VG6zAc+pPqUGXi6kWh4lhgB32TuduVqu8ESoi2mBvCl52tGpK573j2gOrUm/WbS834nmPhPVdFfVmu0nRrXEz6D4rkXayvjttc/3kflAbHuWjCuSqb+Ew5QRKC1mRgTU5ApkGNQRSTIMaUUkkyA8IoJwUTQkIJwQhEJFiQUYSCMKJYkCE5oShZi7ruwBr6mRc5rWDaJ1ed3DnKaVinJQVs7deN7R4dLY1lMRpozcqFlGMPPA+/L4LH9pKgp2hpE4S1kcBGXy6Ke5LVBcHcQsmdtseFJLgzF42bw2B7B9XTkTK1Sn2jo1XEF2YMEFrx00W7moHUhwyWsf9OZStAqNa0iS5zchidEA89FTGqLlfgri76dXNhBOzMT0WUo2JlJoLy2fvCVfpXVZqwPlwn+nGrDlGKI35qvet2WZtNzWNxOMxJJjzbTqpp+KFu56djBbGOaWnC5py1BTKVB7Wlsktzwk68Pioez3ZWnZ2TEvJJJjaTu2arP1wA3lkFCXfBPcahfN9U7Ex7qhBcWYWN2udM5DdIErjlWoXEl2ZJJJ4kyVtPeLb/EtWAf9tsHm7P4YVqpC14o1EolyNKBRKCvKmgFAolBMrY1ApxTSmQYEkkkECQJwSARAUTSkIJ0JAK5ZrqqP+rhG93lH7pdk7UeWVAnsZJgCTu1KzVK56bfbJcfyj5+9WvGbTbFMBp4Ze/VSUH5KnqorpWYhlLws3AF+xp+rxI38Ey020vAM5gz1UlupbVSLVbVcIxzm5u2dgtVX6ZYaVZol2AHp9cdHYvUqhc9sAPm2iDzH7fBVO66+AWPszz7Jxsn7Lsnjoc/xK72guN1mqYmz4b9CPqnYD+iw5oGvBl8M2m7bXiZAKNqsUulanc96ljs9Drz3rb6VtDwIIWSmjdHnobZ2vbk0x0lTOs5Jk+qnY4cE/HAMwp26JOyOs/CMlgO0vaQWai5zjnENG92wJ95XwAfLmdGjedFzjt5TrfS6lN5xikQIaDAJa0uy66p48bk78FTmk6s1m01zUe57zLnEkniTJUSJCC2g0AppTk0plbAmlOQKZUxpQKKCkVsCCKCCBao0HPMNBP8ANqyVmufbVMf2gyTzOgWRpw0Q0QOCTnhSUF5ISzt9cDqNNrPYaBx2+uqNSvvVWpaI0VWpXkqRS232WKtpVZ1aSmEpNGaYD6jyeRVd1NWYTHNQxEl1W51mrMqt1Y4E8W6OHUSvQVjYy2WYEgODmieIIyK87gLrndNfs0/CcfZOE8tWH9OirkiaKN+dnXWV8iSw6HdwKisdqc32SYXW7ZdbajS1wBaVz+/ex77K7xKYLqf1hw5bCPesmTHXKNuHLfD7IGXs8a/JOrXg57Y0TGWcHkRIy1yyUb26BoJJIa0DMuJMAAbysy5ZrbZf7LXV41pDnCWUvOTvI9kevwWh94BLL1tGzEWO6mk0rulwXJ9Hohh9t3mqHj9kHcNFw/vbZF61SPs0/dTaD+i6WKO1HKzT3S4NZtNFrszkTtGvXeqNWxOGnmHD5K02vISD4KscUxwzyhx2jGkJpWTqUmv1yO8fqNqp1rMW8RvH8yVbi0a45Yz/AMMrppTigUhtDUCigUypjUkUkyBnDai1CpaZVXVOaFaZB5dKQCUItQAk0Pg56GIOzkdykhJzUDHgJhCaxpGmm75blIUCI3BbF2ItxpWpoB9vLmRmPgVr7lLYq5pva5uTmuDhzaZCTVjR6duC3itTE6jIrJuo7CJB6rROzt5iKdVnsVWh0bpGY6GR0Wz3z2hFCk0jNz92xu13PPLiqMmRY4OUukWRg5yUV5NcvfsaW1SbM9jaftOY9zmimScwwgHynMxsVnshdNDxXPNWlVrU8gxji7w51f5s3EzE6DRTtpiq2SXOy2uLvion2SnT/qU2hr26H6w+6di82/WILJax8d98nU9luG1y5+RtkQuF98l3xaG1h9fX0j/iF1e6e0ja4qMdlVpgE7A5pGTx6wRv5rS++Gxf6ZjiMtAdzgMQ9YK9NhyxywU49M5U4OEnF+Diyb4m9OKjc1WlZMHJzaqgYdidKkAalla7Tyn3eip1rO5uo66hWw5OFdRcUy6OaS75MaU0q++ztd/byEj0Va02YsOcEHQjQhQcWi5TUuiBJJJIDJEp7GprcwpGHJXGMUJwCCKQBTZkpya8bRs+G1AEjQlCDSnJgRlJphOcExIZ03u2vHxKD6O2k7G37j5J9HA/mW/W66/Fs7SciRkdokmCFxbsPfH0W20nkw1zvDfOga8gSeRwnovRDqLalEBumEYT0yVM43aZOLrk0K470IcWPyIJBHEarLXjWhhOwjesP2gsvhWjGMg8YuTgYcFcqPx0TEmQdATs4L57r9P7Oel1Z6TFU4KZHdV2up2ym77dIl3Voy+Hos529uwWi76zYzDcbeDmZj+cVkKt3ealUGRY0Aje0tg9RkeisW2niouB2tIPovf4Ie3FRR57LLdKzyq4RPApkK5eVLBWqN3OPxVMrQUsQCSWIHRJyYhpKanFMTAMoPdibG7/ACgVGHZnogE6K5SRKCpNhkWFSDVQtUhOQVxjJUQmNKeEAFEIJwQBGDBjZs+SkCa9shCm5AEhUTgpU1wSAFMr0T3cX19KsVMuMuAwu++zyu9cj+JedBkV0zudvvBVq0CfaHjMH9zBFQDmyD+BRZJG79uLK3ycXExwIzHKQD1Vq67FNHkI9yrdo6ni1sswGtjqCT+iyV3OLaS8V6hKGXWuMlxH7HcgnHTRryZSzuxU28o6jL9ERm0g8iqVwWvxA9uhY7Tg79wVkSyHc16vSZVmwxmvKORmg4TcWeaO2dk8G3Vm/wBxI5ErAuW+d7ljwW3EPrD4LRKi1oqY0sRKQKTkyI0phTyoymACoxt5p5KjB8vMn4oAhKSRSVJrReanu9kpgUrVcZBMdkpgVVpHZuVlpQA9KUEkAFRvyM+qkQKAHAowo6ZjJSIAjcFkbhvZ1ktFKu3Wk8Oje3RzerSR1VBwSYUhneLsLbS+o6mZbiEH+3A0t9xHqs3aHCnTMLQe628SbNVaPaa9o6YIb7mx0W3vlwglfPPUckcWpyqvib/0d/CnOELfCK93200q4fsccLxwO3oYK3Oq2RktMNjM8itru6ripidW5fJdf0HUOpYn12vqUepRi2po5F3z0PMx382j5LltRdo76rF/RY8aSR11/RcXfovVI5DGhIpBIqRECjKdKa5MBjio/qhOqHJNdoOQQIickk5BVM1J8F9qkUbUqlbCFaZhjXQ4q0xyx7qnmngrlNyQFgJwCja5PBTAKBSSKAAQnNMhAJaHnqgBxTNqkTXBIDa+7u9fBtgYT5azcH4x5mfqPxLrbbSBs6rz7QrFha5phzSHNO4tMj3hd0uy0fSKNOs32ajA7XSRmOhkdF4v9odNtyxzx/qVP5r9PyOzoJqUXCXgti0YTOxXrpvIB8b8vksW9+wJrLMTm05jouJpNTkwTi4eH0b8uGE4/FwWO86witd1Xe2HDof3XnV2i9KX9U8WwVd5pEnmBn7wvNlQa8z8V9KxzU4qS6as81OLi2n4IwkUggVaQGlMciSmuKkIiqaJVdUk2oc0gI3JIlBVtF8XwXgmVc9VIAoqimUlNzcLleovVKsdFYpOQBda5StKqsepmlAEwQJQBSTAcE5MBTggBNOwolNeN2o0Ra6QgBNXTe7K9vEs76DjnSdib9ypn7nB35lzJbF2AvMWe30sR8lX+k7d5/ZP5w1cz1TTfvOmlBdrlfgadNk9vImdYweZZGzUIEpz7O2ZHopJwrxmm0rjkufg7GbNujSKte0YqFVp+y70IK861xm77x+K7/exwNJGjpaeRHzhcEvBsVKg3Pd/9Fev9KnJ4VGfcbX2/wCHJ1KW615KgQcgCg8rrmQY4Jjk4lRPcgQAc02pqi3VMKQAKSSSBl7YonUipsMo6IAp2qkGtG+UKZyTbXUk8NiFMoYFlr1YpuVIKxTcgC00pwKgD04PQBLKeCoMSIKAJyosWE8D7j+6cCmvEiCmBIUg6MxkRmDuI0Kho1JyOoyPHceqklIDv3Zm+xabLSqnVzRi4OGTx+YFZeq4ELmvdDecitQcfZiqwcDDXj1wn8S6PUzXlMmCeFzh4XXyOmpqdM1/tO9zKDyNNR0XD7bVxve77T3H1JK7n2rd/pKn3SuCvOvNdH0qLW78CnUtNIjTXFIFNcV2zEMKicVI5yiJQITUHNgI03hGokBGgkkgZ//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ransition spd="slow">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 y="0"/>
            <a:ext cx="9220200" cy="5715000"/>
          </a:xfrm>
        </p:spPr>
        <p:txBody>
          <a:bodyPr>
            <a:noAutofit/>
          </a:bodyPr>
          <a:lstStyle/>
          <a:p>
            <a:pPr algn="ctr" rtl="1"/>
            <a:r>
              <a:rPr lang="fa-IR" sz="3600" dirty="0" smtClean="0">
                <a:solidFill>
                  <a:srgbClr val="C00000"/>
                </a:solidFill>
                <a:cs typeface="B Titr" panose="00000700000000000000" pitchFamily="2" charset="-78"/>
              </a:rPr>
              <a:t>مفهوم سازی جدید</a:t>
            </a:r>
          </a:p>
          <a:p>
            <a:pPr algn="ctr" rtl="1"/>
            <a:r>
              <a:rPr lang="fa-IR" sz="3600" dirty="0" smtClean="0">
                <a:cs typeface="B Titr" panose="00000700000000000000" pitchFamily="2" charset="-78"/>
              </a:rPr>
              <a:t>پروفسور </a:t>
            </a:r>
            <a:r>
              <a:rPr lang="fa-IR" sz="3600" dirty="0">
                <a:cs typeface="B Titr" panose="00000700000000000000" pitchFamily="2" charset="-78"/>
              </a:rPr>
              <a:t>راسل بارکلی  </a:t>
            </a:r>
            <a:r>
              <a:rPr lang="fa-IR" sz="3600" dirty="0" smtClean="0">
                <a:cs typeface="B Titr" panose="00000700000000000000" pitchFamily="2" charset="-78"/>
              </a:rPr>
              <a:t>در کتاب </a:t>
            </a:r>
            <a:r>
              <a:rPr lang="fa-IR" sz="3600" dirty="0">
                <a:cs typeface="B Titr" panose="00000700000000000000" pitchFamily="2" charset="-78"/>
              </a:rPr>
              <a:t>«آموزش کودکان با نقص‌توجه-بیش‌فعالی» مفهوم جدیدی از ارزیابی، تشخیص و درمان کودکان با «نقص‌توجه-‌بیش‌فعالی» ارائه می‌کند. او بر اساس تحقیقات و کار بالینی خود مشکل اصلی این کودکان را </a:t>
            </a:r>
            <a:r>
              <a:rPr lang="fa-IR" sz="3600" dirty="0">
                <a:solidFill>
                  <a:srgbClr val="FF0000"/>
                </a:solidFill>
                <a:cs typeface="B Titr" panose="00000700000000000000" pitchFamily="2" charset="-78"/>
              </a:rPr>
              <a:t>ضعف در خودکنترلی و نقص در کارکردهای اجرایی مغز </a:t>
            </a:r>
            <a:r>
              <a:rPr lang="fa-IR" sz="3600" dirty="0">
                <a:cs typeface="B Titr" panose="00000700000000000000" pitchFamily="2" charset="-78"/>
              </a:rPr>
              <a:t>می‌داند و با توجه به این مفهوم‌سازی جدید، روش‌های درمانی و مدیریت این کودکان در خانه، مدرسه و سایر مکان‌ها را ارائه می‌نماید</a:t>
            </a:r>
            <a:endParaRPr lang="en-US" altLang="en-US" sz="3600" dirty="0">
              <a:cs typeface="B Titr" panose="00000700000000000000" pitchFamily="2" charset="-78"/>
            </a:endParaRPr>
          </a:p>
        </p:txBody>
      </p:sp>
    </p:spTree>
  </p:cSld>
  <p:clrMapOvr>
    <a:masterClrMapping/>
  </p:clrMapOvr>
  <p:transition spd="slow">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7962"/>
            <a:ext cx="9296400" cy="6561161"/>
          </a:xfrm>
        </p:spPr>
        <p:txBody>
          <a:bodyPr>
            <a:noAutofit/>
          </a:bodyPr>
          <a:lstStyle/>
          <a:p>
            <a:pPr algn="ctr" rtl="1">
              <a:buClr>
                <a:srgbClr val="002060"/>
              </a:buClr>
            </a:pPr>
            <a:endParaRPr lang="fa-IR" sz="4800" dirty="0" smtClean="0">
              <a:solidFill>
                <a:srgbClr val="002060"/>
              </a:solidFill>
              <a:cs typeface="B Morvarid" pitchFamily="2" charset="-78"/>
            </a:endParaRPr>
          </a:p>
          <a:p>
            <a:pPr algn="ctr" rtl="1">
              <a:buClr>
                <a:srgbClr val="002060"/>
              </a:buClr>
            </a:pPr>
            <a:r>
              <a:rPr lang="fa-IR" sz="4800" dirty="0" smtClean="0">
                <a:solidFill>
                  <a:srgbClr val="002060"/>
                </a:solidFill>
                <a:cs typeface="B Morvarid" pitchFamily="2" charset="-78"/>
              </a:rPr>
              <a:t> </a:t>
            </a:r>
            <a:r>
              <a:rPr lang="ar-SA" sz="4800" dirty="0">
                <a:cs typeface="B Titr" panose="00000700000000000000" pitchFamily="2" charset="-78"/>
              </a:rPr>
              <a:t>تحقیقات علمی نشان می‌دهد که </a:t>
            </a:r>
            <a:r>
              <a:rPr lang="ar-SA" sz="4800" dirty="0" smtClean="0">
                <a:cs typeface="B Titr" panose="00000700000000000000" pitchFamily="2" charset="-78"/>
              </a:rPr>
              <a:t>تمام </a:t>
            </a:r>
            <a:r>
              <a:rPr lang="ar-SA" sz="4800" dirty="0">
                <a:cs typeface="B Titr" panose="00000700000000000000" pitchFamily="2" charset="-78"/>
              </a:rPr>
              <a:t>این مشکلاتِ </a:t>
            </a:r>
            <a:r>
              <a:rPr lang="ar-SA" sz="4800" dirty="0" smtClean="0">
                <a:cs typeface="B Titr" panose="00000700000000000000" pitchFamily="2" charset="-78"/>
              </a:rPr>
              <a:t>روبنایی</a:t>
            </a:r>
            <a:r>
              <a:rPr lang="fa-IR" sz="4800" dirty="0" smtClean="0">
                <a:solidFill>
                  <a:srgbClr val="C00000"/>
                </a:solidFill>
                <a:cs typeface="B Titr" panose="00000700000000000000" pitchFamily="2" charset="-78"/>
              </a:rPr>
              <a:t>(نقص توجه، بیش فعالی و تکانشگری</a:t>
            </a:r>
            <a:r>
              <a:rPr lang="fa-IR" sz="4800" dirty="0" smtClean="0">
                <a:cs typeface="B Titr" panose="00000700000000000000" pitchFamily="2" charset="-78"/>
              </a:rPr>
              <a:t>)</a:t>
            </a:r>
            <a:r>
              <a:rPr lang="ar-SA" sz="4800" dirty="0" smtClean="0">
                <a:cs typeface="B Titr" panose="00000700000000000000" pitchFamily="2" charset="-78"/>
              </a:rPr>
              <a:t> </a:t>
            </a:r>
            <a:r>
              <a:rPr lang="ar-SA" sz="4800" dirty="0">
                <a:cs typeface="B Titr" panose="00000700000000000000" pitchFamily="2" charset="-78"/>
              </a:rPr>
              <a:t>از یک نقص زیربنایی‌ در کارکرد اجرایی، یعنی از یک تاخیر رشدی در خودتنظیمی ریشه گرفته باشند. </a:t>
            </a:r>
            <a:endParaRPr lang="en-US" altLang="en-US" sz="4800" dirty="0">
              <a:cs typeface="B Titr" panose="00000700000000000000" pitchFamily="2" charset="-78"/>
            </a:endParaRPr>
          </a:p>
          <a:p>
            <a:pPr algn="r" rtl="1"/>
            <a:r>
              <a:rPr lang="fa-IR" sz="3000" dirty="0" smtClean="0">
                <a:solidFill>
                  <a:srgbClr val="002060"/>
                </a:solidFill>
                <a:cs typeface="B Titr" panose="00000700000000000000" pitchFamily="2" charset="-78"/>
              </a:rPr>
              <a:t> </a:t>
            </a:r>
          </a:p>
          <a:p>
            <a:pPr algn="r" rtl="1"/>
            <a:endParaRPr lang="fa-IR" sz="3000" dirty="0" smtClean="0">
              <a:solidFill>
                <a:srgbClr val="002060"/>
              </a:solidFill>
              <a:cs typeface="B Titr" panose="00000700000000000000" pitchFamily="2" charset="-78"/>
            </a:endParaRPr>
          </a:p>
          <a:p>
            <a:pPr algn="r" rtl="1"/>
            <a:endParaRPr lang="en-US" sz="5400" dirty="0">
              <a:solidFill>
                <a:schemeClr val="accent1"/>
              </a:solidFill>
              <a:cs typeface="B Nazanin" pitchFamily="2" charset="-78"/>
            </a:endParaRPr>
          </a:p>
        </p:txBody>
      </p:sp>
      <p:sp>
        <p:nvSpPr>
          <p:cNvPr id="111618" name="AutoShape 2" descr="data:image/jpeg;base64,/9j/4AAQSkZJRgABAQAAAQABAAD/2wCEAAkGBxQSEBQPDxQQEBAPFA8PDxQUDxQPFA8PFRIWFhQVFBQYHCggGBolGxQUITEhJSkrLi4uFx8zODMsNygtLisBCgoKDg0OGhAQGiwlICQsLCwsLCwsLCwsLCwsLCwsLCwsLCwsLCwsLCwsLCwsLCwsLCwsLCwsLCwsLCwsLCwsLP/AABEIAPwAyAMBEQACEQEDEQH/xAAbAAABBQEBAAAAAAAAAAAAAAAAAQIDBQYEB//EAEIQAAIBAgIGBQgIBgEFAQAAAAABAgMRBCEFBhIxQVETYXGBkQciIzIzcqGxFEJSc4KywdFDYqLC4fBjJDRTkvEV/8QAGgEBAAIDAQAAAAAAAAAAAAAAAAMEAQIFBv/EADARAQACAgAFAgUCBQUAAAAAAAABAgMRBAUSITEyQRMiM1FxQmEUI4GRsRUkNFLB/9oADAMBAAIRAxEAPwD3EAAAAAAQBGwd3JjdJUqSvUmovgr3b7FvMTaI8q2fi8WGN5JiFFitborKlTcuuT2fgRTniPDj5efUjtSkz+6tra0V3ucILqgn8WRTxE+zn5Od8TPp1Efhyz07X3urJeCRj41kH+qcVP6kEtaKsf40n2JS/Qz8azavMOM87LHXisv5/ehFfIRnt7rVeacXHmYlNDyg1frUqb/E4m38Qs05xk/VEOql5Q19ehL8NRP4NG0Z6ysV5zX9VVng9eMLPKTnSb+3HLxi2jeMsSs4+acPbz2aDC42nUjtUpwqR5xkpfI33C/S9b96y6EG/cpkAAAAAAAAAAAAACXB+EdesoRcpNRis23kkN68tL3rSOq09mP0vrU5Xhh/Nju2/rPrSe4r3zTHh5vjeczaenD/AHZydRt3k2297bu32srTMz5cC97Xnd52a5eBjTHlx19IcIZ9fAylricNSq5es2/kE1a6MMNwAhljUAAAmwuKnSlt0pypy5xk148+82i0wmx5r0ncS2ugNec1TxaS3JVUrL8cf1RYpl35drhOZ9Xy3bmlVUkpRaaeaad00TuzW0WjceD0GSgAAAAAAAAAABFXqqMXKTSjFNtvgh4aXvFI6pnw870/p2WIk4q8aUX5sftdcv2KeXJudPIcw5hbPbpr6VTtETmT/wBZJKpZXfAMdO5V+IxLllujy59oWK0iIQBJsABgAAAhkAAGQIPw0eqms0sNJU6jcsPJrLe6bv60erqJ8eXU6l0+B4+cM9NvD1ChVUkpRalGSTTWaafFFp6SlotHVE9kobAAAAAAAAABGwxM6YTXXTO3P6NTfmws6rX1pcI9xXzZPaHnOb8bO/h0/qyykVnA0VSBpxYmttOy3L4hLSqENwGQAABgACMAMgAAFDLaeT/TuzL6JUfmyu6L5S3uPfm0WsV/aXc5Zxn6LPQkyd3SgAAAAAAAMCq1j0ksPQlU+s/Npr+d/tv7jW1umFTjeIjBim0vLJTbbbd2223zb3lGZ3O3i7TNrTafMkTMNdI69SytxfyDasfdyhIAyAAAMSzo6lTlJ7MFKcuUU5PwRtFZltWlrdqxtBicRGnN06jVOcfWjLzWu5i0aSTw+T7GQxtN5KcH+JGNNZw3j2TjSLvHmAAAAZg6E3FqUW1KLTi1vTW5ozuW1LTWdw9l0FpFYjD06y3yj5y5TWUl4l6s7q9hw+WMuKt4WJsnAAAAAAAjA84170j0mI6JerRVn78rOXwsvEqZ7bnUPL84z9eX4ftDN7RC5IcgxpzTd3cJINDIAAFjFt2SbbySSu2+SRmO86ZiszOobnV7Ue6VTF9qpJ2t77XyRZpi15d3hOVRqLZf7NrhcHCnHZpxjCK4RSRNERDs0x0pGqwo9cdT6OPp2mlCtBPoqqWcXyl9qPUYtSJaZcNbvANLaJqYatOhXjs1KbtJcGt6cXxTWaZWtGnIyRattSbg8ZOm/NbtxTzTNZhDfHW0NJgsbGqrrJrfF71/gjmHOyYppLpCEBkIDe+TTG5VcO3uaqx7HZSt4R8S1gntp3uT5d1tT2huyd2wAAAAAAQ4usoU51JboRlN9iVw0yW6azLxjEV3Ocqkt825Ptbuc+Z3aXict5y5JvJlzCPybOWQZiEYbRBAAABG/Z6JqLq6oRWKrL0k1ekmvZxa39rv4FvFj1G3ouW8FGOPiW8y2SRM7BQADAeVPV5YijGtSSeJpOyV0pVaTecc3wdmaXptU4vDN43DzWWpuMtdUG11ThJ+Clch+HZz/wCFyxG1Tszo1LSjKE4b4yTi+xpkcxKvkpafllo8NVU4qS4/B8Uaacy9OmUhhoUMtDqDW2cbFf8AkjUg/BSX5SbBPzOhyq/Tn6fu9WLb1AAAAAAQDP68YlwwVS17z2aeWeTefwua5PTKjzG01wWiHllyhLyep9oFzLHckmGYIYCAAkhcap6M+kYqEHnCHpKnXGLVl3u3xJcNdzte5fhnLlh67GNsi69VrtEHIw2AFPrJpj6PTVrOrUdqafDnJ9SAyWGrOUtubcpPNtu4Fvh6yRkcmsOh6WMpbFRJVF7KolnCXDPjG/AjtXaDPh66y8vwNOVKpUoVFaUG01yayduop3jUvNcXTolYJmFItzDK31SlbHUOubX9LJcXqW+A/wCRX8vYS49aAAAAAABso3yYYmInyo9J6oYSv50qfRz+3Sk6Uu9Ryl3pms0iUGXhcWT1QyWlPJ3XjeWErwqrhCtDYfdUhl/SQzg+zn5OVU/SyuOwmJw//dYatTiv4kF01N/iju7yK2K0Odl5dkr4QYfFQn6koy7Hmu401KlfFenmEphEDEzGm0R7w9F8m2B2aE6731ZbK9yGXzv4F3DGoei5Ri6cXVPu2RK64AAPNte8U3jdl7qdOmku27fzA4sLiALCniwJljDMM7YvWW305TX8SEXLraTXySKWWO7z/MqRF0JG4oDK41QV8dQ9/wDtkSYfUt8vj/cVexFx60AAAAAAAAAIANAUWk9T8FXblUw9LbebnCPRTb5uULN95pNIlFbDjt5hRYjybU99CvXp8oztXj8bS/qNPgwp5eWYreFXidQ8VH1XSqrqbpvwll8SO2D7Ofk5PaN9Mt/oPBdDh6VK1nCEVL3nnL4lmI1Gna4fF8LFWiwMpwAAeb+UvBOFeGJS8ypFU5dVSN2r9sX/AEgZijigadMcZ1gSRxnWIZ0o9KVNrFRd7+bHuyZUy+XnuZ2/mHoiccoF7qRC+OpdW3LwiyTD6l7lsfz6vXS49UAAAAAAAAAAAAAAAAAACv0lpeFHJ3lP7Mc338gM3jtb6i9nTguW03L5WAz2ldba9WEqNWlh505q0lsTT6mntZPrAx8pOP8AtzG2J7RsixmduPLewz29nbGezHankuC4t8jF7RWEGbJGOszMq+hJyqbT6/lZFO87l5visnXO3cjVSKBqvJxQ2sY5cKdKb720l+vgT4IdTlNN5er7PUCy9IAAAAAAAAAAAAAAAAGBT6S0ta8KVnLjLhHs5sDH6T0jGF3J7Unv5t9YFJPSKkBx1q6A46UFJyct1vAxpHkpM00MDhkozqWTcU2YntDWbfDpv9lfXquTu3+yKlrTPl5zLntlncpsFDe+40lUvLrCMCWN6eg+TLCWp1az+vKMI9kVd/GXwLWGNV29ByfFNaTafduSZ2QAAAAAAAAAAAAAAAFBpTSl5SpQdlG6m75t8l1AYvTWm9m8Ke9ZNgY3F15SldtsBadWwEtCE6ktmCcnZydt0Yre2+CXNmNtbWisblBVbuo/V+b6zSl+rwr8PxVc0Tr2XOiqe1GUH9ZSXije3eE+SvVSY/ZnkuHHd3lKfLyl/lWNKNkkaq1p2eGsljFtpLNuyS5t7hHdtFeqYiHs+gNH9BhqdHK8Y3l77zl8Wy9SNV09hw+P4eOIWRsnAAAAAAAAAAAAAAAAec61YaeHxTnn0VduUXym/Wi/mBm9O4Z36SOcamfZLimBQypO4HXovAdNWp0dpQVSSi5PdG/EDR6x4qjh6bwGC3ZfSat7yqzX1drlz4cOZXzZPaHE5jxm56Ksm5ZkeO2pU+Cz/DyxM+JXeiH5xch6eI3GlZisNs16l9yk3Hr2s/1KV41LynGR05ZqejRSkomTeoanUHQ/TV+nkvR0HdcpVOC7t/gT4Ke7qcr4brt1y9PRZek/Y4AAAAAAAAAAAAAAAACu09o6NfDzpzXByg+MZpOzQHmmjp3ToVf9fBoDgxuEcJNSW7jzA4JrlkGTVRvv/Yjti2p5eBxZJ3KDEYGVrw87qbt8TWMEzPlRvyzUbq69EYrL0icJrJp9XFcyea9DqYOqK/NPhLpSqpVNpZ+bFPt/2xSzTuXnuZzWcvaXOiNzZdGBwc61SNKmrzm1FdXNvqSzNq16pSYcVsl4rD2TQmjY4ejGjD6q858ZTfrN95drGoeuwYYw0isO8ymAAAAAAAAAAAAAAAAV+ltMUsMlKvLYUnaOTd33GJtER3Q5uIx4ddfuz2N8oWHj6kKtTuUV8Xf4Ec5qwo25rijcV7sDiNKwqVG4+jntScE3uTfq342M1vtawcVXLDQ6PxdKrFKpZTjlmSLWvs73ouhNZwg+z/AGf0loRbLlhXtTj/D29/O21ufeGOzO0tKNPZkmnxTVrPkaRaqGvFUnzKwo4ulK23GL7UbdVU262jt3WKwNCr6vo5PjH1e9EdsUWUOI5bjyd/dWYzAzpVOia2pO2xs57abyt+xWtSYnTz+bh7Y79E+Xpepmrv0aHSVUunqLP/jhv2V18y1jpqHf4DhPg13bz/hpyR0SgAAAAAAAAAAAAAAAAYTyr+xofeS/IyHN6XI5v6K/l5sVPLheEFfDKW82idJKXtWdwMJjJQlsyvKK3O/nR7+K6iauX7uvw/HTER1L/B1a0rOjPaXW7WLETt16Wi8dUS78VXd1SxMVTqSW1TrReeXNreuaE9vJNoiO7NY6SnUc0rOVnL3rZ2Kd534ea4vJWcny+EcYmNzCGmfJE7iXdo+o4yWfxLGK+3X5dxlss9NnoeqlCnUqRqTSlUpRfRt52va77f8AJLqNujfDS1otMd48NojKUoAAAAAAAAAAAAAAAAABhvKsvQ0PvZfkZBn8OTzb0V/P/jzUrOCQMuZwzMpIncaXGrranK27ZT+JPhmZnTqcrtbqmJns7tY5XhBvhJ/IznmU/NeqtN1lRJFZ5/evLv0TomriZ7FCDl9p7ox96XA2rjmU+Dh8mW2ohsdI6oQw2BqVG+krro5OXCK21dRXfvLdaRV6DhODrgjv5GqWJ2asO3Zffkbrr0NAKAAAAAAAAAAAAAAAAAgGI8qnsKP3r/IyHN6XK5t9Ov5ealRwBYyImsxttErbQMc5vqivH/4WMPl1uTx81nRp72cfefyNs/hNzX0QrMBTUqtOMs4ynCMlzTkk0V6R3cXDETkjf3e64TCwpwUKUYwhHcoqyRdiNPXVpWsaiHHrLR2sHiF/xVJLtjFyXxSMtnnOhalrAeqYartQjL7ST+AEoAAAAAAAAAAAIwAAAAADFeVNf9PS+9f5GQ5vS5XNvpx+XmjKjgEMiNmCF1oKPmzfNxXgn+5aw/d3eUR2mf3Sad9nH3n8jOfxtnmv04/Ku0Z7el95S/MiCnlxsH1K/l7ui69eixcNqnOP2ozXimgPJNEu2XID0zVyttUFzi3Hu3oC1AAAAAUAAAAAARgACAFwEAxnlP8AYUvvH+RkOb0uVzb6cfl5vJFSXn5NsBFLeGV9oePor85S/Qt4fS9FyqusW/3Jpz2cfe/QZvS05r9OPyrdGe3pfeUvzogp5cbB9Wr3e5deu9iTeT7GB5Dg/Wfa/mBu9Ua/rQfFKS7VvA0oAAAKAoAAAACAACAFwEAQCDFYaFSOxUjGcXwkk0YnXu1tSt41LL6U1EoVLui5UJcLefD/ANXu7mRzirKhl5Zjv6e0sppPUzE0ruMVXhzpvNLrg8/C5BbDaPDl5uW5aeO6pw+gsTUfo6FZ5/YcF4ysjX4dpQ14TLMa6ZXFDBSpQVKotmcL7aunaV72ust1i5Wuoei4PFfFiiJWGB0PDEyVKq5wj6ycbJtpZLNdZm9OptxHD0zxqzS4LU3CUmpKEpyi0051JOzTveyaRrGOsIcfA4cfeIaFM3XY17KjWrSPQYWcllOfoqfVKV1ddiuwPOcJNKwGt0PVUbNPMDU4bFqWTyfzA6UwHAADgAAAAEAQBAC4CXAa2BwaV0rTw8VOq2k3ZWi5Nvea2mIjcoM/EUw13Zmcb5QKcfZ0pz5bUowXwuRzmrHhz8nNccTqsM/jvKNiH7ONKmvdc34t2+BrOeVe/MclvEaUWM1uxVT1q1S3KMnTX9NjTrnavbPlvqZtP+Gs0FTVWnCbzbjFvO+duZZr4eiwfTjS/pUdmzjk1Zo2S9ndh9Y6EqjoSl0dVNLZmtm7e7Ze5pmvVHuh/iadXTtbJmybu4NNaJhiqfR1NpWanCS3xkk1fr3sDE6S1Sr0fOp2rQX2cpr8HHuA5MBj3F25ZPqYGp0fj1IDQYPEXye/gB2pgKAoCgACMBAEuAlwEuA1sBjkBkPKK/QU/vH+VkOb0uZzSf5bzuZV7PP+N90MqSZki2nPKihtvF+7ZanYtKCh9l27nmWsVtvQ8vydePX2bKnMlX1FrJo1SqUMRFZwq0oz91zVn3P5kd6bnbn8Xw8WtS1W3TJF+DwyAKvS2gaVfzpLZqcJxyfeuPeBnK2hK9B3iumhzgs7dcN/hcCy0TjZSkoKMtq6+q1bPjyA1cQHAKgFARgJcBrYCXAa5ANbAa5ARTkBkvKFL0EPvP7WRZvS5fNfpPP5FR5+TAwiccwy7dFYno59Usu/gS4ralf4Difh5O/u3GB0ims2W4mHptxM/L4dVfHU2lGTVpSiu/aVrCZiEd5rHaZaOMw312SqQDkwFuAoCpAPiwJEAIBUAANYDGwGOQDHIBrmAxzAhnUAyevsr0Ifef2sizely+a/SYSRUefk0MG2DJbA2mhiJrJSaN/iWXacxy0r0xKfAVG61O7b9JD8yNq3m1tSU4rJly1i0/Z6vGZbemjtCaFQMpY1AJVIByYCpgPTAcmA5MByAAGSAimwIZSAjlMCOVQCKVQDmqVQMxrnUvRiv5/0ZFm9Lmc1+j/VjZFT2efkgaiwYKDYsGdujAZVab5Tg/ijanqTcN9av9Ho8cYXnro8Jo4kMp6dcDpp1QJelAfGoBIpgSRkBLEB4AwGSAhmBzTYEEmBDJgRSkBz1GBm9aY7UEo5tSu11WZHlruqhzDFbJj1DKSRUmNPOWpalpiTbGGpyRhgqiGDlECbDU3txt9pfM3x13K1wuK05az+Gtw6fEvPWbWNJAdVMCeMgJVICSMgOiDAngB0RAegFAY0BFUQHNUiBBOAEM4gQVEBx1oNgVuJwlwKrE6JvwNZpE9pQZOHpf1Qr6uhZr1Vf/eZDbDrw5mflfviR/8A5lRb4s0jFPuq15Znme58dGS5EkYI91ynKY/XO3VR0Q+JvGOsLmPgcNfZZYbRduBvqFqKVjxC1o4doy2ddOkBNGmBLGmBLGmBLGmB0U4AdMIgSJAOQCgJYBjiBHKmBDOkBDKgBFLDgRSwwEUsKBFLCAgx4IG5CwINQetHLkY0fhJHR6M6NykjggJFhAHrDASRw4EioAPVECRUgJIwAekA6wCgAAAAJYBHEBrpgNdEBvQAI8OA36MAfRkAqw4DugAXoQF6IBeiAXowFVMA2AFUQFsAWAUAAAAAAAAAAAAAAAEAAABQAAAAAAAAAAAAAAAAP//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1620" name="AutoShape 4" descr="data:image/jpeg;base64,/9j/4AAQSkZJRgABAQAAAQABAAD/2wCEAAkGBxQSEBQPDxQQEBAPFA8PDxQUDxQPFA8PFRIWFhQVFBQYHCggGBolGxQUITEhJSkrLi4uFx8zODMsNygtLisBCgoKDg0OGhAQGiwlICQsLCwsLCwsLCwsLCwsLCwsLCwsLCwsLCwsLCwsLCwsLCwsLCwsLCwsLCwsLCwsLCwsLP/AABEIAPwAyAMBEQACEQEDEQH/xAAbAAABBQEBAAAAAAAAAAAAAAAAAQIDBQYEB//EAEIQAAIBAgIGBQgIBgEFAQAAAAABAgMRBCEFBhIxQVETYXGBkQciIzIzcqGxFEJSc4KywdFDYqLC4fBjJDRTkvEV/8QAGgEBAAIDAQAAAAAAAAAAAAAAAAMEAQIFBv/EADARAQACAgAFAgUCBQUAAAAAAAABAgMRBAUSITEyQRMiM1FxQmEUI4GRsRUkNFLB/9oADAMBAAIRAxEAPwD3EAAAAAAQBGwd3JjdJUqSvUmovgr3b7FvMTaI8q2fi8WGN5JiFFitborKlTcuuT2fgRTniPDj5efUjtSkz+6tra0V3ucILqgn8WRTxE+zn5Od8TPp1Efhyz07X3urJeCRj41kH+qcVP6kEtaKsf40n2JS/Qz8azavMOM87LHXisv5/ehFfIRnt7rVeacXHmYlNDyg1frUqb/E4m38Qs05xk/VEOql5Q19ehL8NRP4NG0Z6ysV5zX9VVng9eMLPKTnSb+3HLxi2jeMsSs4+acPbz2aDC42nUjtUpwqR5xkpfI33C/S9b96y6EG/cpkAAAAAAAAAAAAACXB+EdesoRcpNRis23kkN68tL3rSOq09mP0vrU5Xhh/Nju2/rPrSe4r3zTHh5vjeczaenD/AHZydRt3k2297bu32srTMz5cC97Xnd52a5eBjTHlx19IcIZ9fAylricNSq5es2/kE1a6MMNwAhljUAAAmwuKnSlt0pypy5xk148+82i0wmx5r0ncS2ugNec1TxaS3JVUrL8cf1RYpl35drhOZ9Xy3bmlVUkpRaaeaad00TuzW0WjceD0GSgAAAAAAAAAABFXqqMXKTSjFNtvgh4aXvFI6pnw870/p2WIk4q8aUX5sftdcv2KeXJudPIcw5hbPbpr6VTtETmT/wBZJKpZXfAMdO5V+IxLllujy59oWK0iIQBJsABgAAAhkAAGQIPw0eqms0sNJU6jcsPJrLe6bv60erqJ8eXU6l0+B4+cM9NvD1ChVUkpRalGSTTWaafFFp6SlotHVE9kobAAAAAAAAABGwxM6YTXXTO3P6NTfmws6rX1pcI9xXzZPaHnOb8bO/h0/qyykVnA0VSBpxYmttOy3L4hLSqENwGQAABgACMAMgAAFDLaeT/TuzL6JUfmyu6L5S3uPfm0WsV/aXc5Zxn6LPQkyd3SgAAAAAAAMCq1j0ksPQlU+s/Npr+d/tv7jW1umFTjeIjBim0vLJTbbbd2223zb3lGZ3O3i7TNrTafMkTMNdI69SytxfyDasfdyhIAyAAAMSzo6lTlJ7MFKcuUU5PwRtFZltWlrdqxtBicRGnN06jVOcfWjLzWu5i0aSTw+T7GQxtN5KcH+JGNNZw3j2TjSLvHmAAAAZg6E3FqUW1KLTi1vTW5ozuW1LTWdw9l0FpFYjD06y3yj5y5TWUl4l6s7q9hw+WMuKt4WJsnAAAAAAAjA84170j0mI6JerRVn78rOXwsvEqZ7bnUPL84z9eX4ftDN7RC5IcgxpzTd3cJINDIAAFjFt2SbbySSu2+SRmO86ZiszOobnV7Ue6VTF9qpJ2t77XyRZpi15d3hOVRqLZf7NrhcHCnHZpxjCK4RSRNERDs0x0pGqwo9cdT6OPp2mlCtBPoqqWcXyl9qPUYtSJaZcNbvANLaJqYatOhXjs1KbtJcGt6cXxTWaZWtGnIyRattSbg8ZOm/NbtxTzTNZhDfHW0NJgsbGqrrJrfF71/gjmHOyYppLpCEBkIDe+TTG5VcO3uaqx7HZSt4R8S1gntp3uT5d1tT2huyd2wAAAAAAQ4usoU51JboRlN9iVw0yW6azLxjEV3Ocqkt825Ptbuc+Z3aXict5y5JvJlzCPybOWQZiEYbRBAAABG/Z6JqLq6oRWKrL0k1ekmvZxa39rv4FvFj1G3ouW8FGOPiW8y2SRM7BQADAeVPV5YijGtSSeJpOyV0pVaTecc3wdmaXptU4vDN43DzWWpuMtdUG11ThJ+Clch+HZz/wCFyxG1Tszo1LSjKE4b4yTi+xpkcxKvkpafllo8NVU4qS4/B8Uaacy9OmUhhoUMtDqDW2cbFf8AkjUg/BSX5SbBPzOhyq/Tn6fu9WLb1AAAAAAQDP68YlwwVS17z2aeWeTefwua5PTKjzG01wWiHllyhLyep9oFzLHckmGYIYCAAkhcap6M+kYqEHnCHpKnXGLVl3u3xJcNdzte5fhnLlh67GNsi69VrtEHIw2AFPrJpj6PTVrOrUdqafDnJ9SAyWGrOUtubcpPNtu4Fvh6yRkcmsOh6WMpbFRJVF7KolnCXDPjG/AjtXaDPh66y8vwNOVKpUoVFaUG01yayduop3jUvNcXTolYJmFItzDK31SlbHUOubX9LJcXqW+A/wCRX8vYS49aAAAAAABso3yYYmInyo9J6oYSv50qfRz+3Sk6Uu9Ryl3pms0iUGXhcWT1QyWlPJ3XjeWErwqrhCtDYfdUhl/SQzg+zn5OVU/SyuOwmJw//dYatTiv4kF01N/iju7yK2K0Odl5dkr4QYfFQn6koy7Hmu401KlfFenmEphEDEzGm0R7w9F8m2B2aE6731ZbK9yGXzv4F3DGoei5Ri6cXVPu2RK64AAPNte8U3jdl7qdOmku27fzA4sLiALCniwJljDMM7YvWW305TX8SEXLraTXySKWWO7z/MqRF0JG4oDK41QV8dQ9/wDtkSYfUt8vj/cVexFx60AAAAAAAAAIANAUWk9T8FXblUw9LbebnCPRTb5uULN95pNIlFbDjt5hRYjybU99CvXp8oztXj8bS/qNPgwp5eWYreFXidQ8VH1XSqrqbpvwll8SO2D7Ofk5PaN9Mt/oPBdDh6VK1nCEVL3nnL4lmI1Gna4fF8LFWiwMpwAAeb+UvBOFeGJS8ypFU5dVSN2r9sX/AEgZijigadMcZ1gSRxnWIZ0o9KVNrFRd7+bHuyZUy+XnuZ2/mHoiccoF7qRC+OpdW3LwiyTD6l7lsfz6vXS49UAAAAAAAAAAAAAAAAAACv0lpeFHJ3lP7Mc338gM3jtb6i9nTguW03L5WAz2ldba9WEqNWlh505q0lsTT6mntZPrAx8pOP8AtzG2J7RsixmduPLewz29nbGezHankuC4t8jF7RWEGbJGOszMq+hJyqbT6/lZFO87l5visnXO3cjVSKBqvJxQ2sY5cKdKb720l+vgT4IdTlNN5er7PUCy9IAAAAAAAAAAAAAAAAGBT6S0ta8KVnLjLhHs5sDH6T0jGF3J7Unv5t9YFJPSKkBx1q6A46UFJyct1vAxpHkpM00MDhkozqWTcU2YntDWbfDpv9lfXquTu3+yKlrTPl5zLntlncpsFDe+40lUvLrCMCWN6eg+TLCWp1az+vKMI9kVd/GXwLWGNV29ByfFNaTafduSZ2QAAAAAAAAAAAAAAAFBpTSl5SpQdlG6m75t8l1AYvTWm9m8Ke9ZNgY3F15SldtsBadWwEtCE6ktmCcnZydt0Yre2+CXNmNtbWisblBVbuo/V+b6zSl+rwr8PxVc0Tr2XOiqe1GUH9ZSXije3eE+SvVSY/ZnkuHHd3lKfLyl/lWNKNkkaq1p2eGsljFtpLNuyS5t7hHdtFeqYiHs+gNH9BhqdHK8Y3l77zl8Wy9SNV09hw+P4eOIWRsnAAAAAAAAAAAAAAAAec61YaeHxTnn0VduUXym/Wi/mBm9O4Z36SOcamfZLimBQypO4HXovAdNWp0dpQVSSi5PdG/EDR6x4qjh6bwGC3ZfSat7yqzX1drlz4cOZXzZPaHE5jxm56Ksm5ZkeO2pU+Cz/DyxM+JXeiH5xch6eI3GlZisNs16l9yk3Hr2s/1KV41LynGR05ZqejRSkomTeoanUHQ/TV+nkvR0HdcpVOC7t/gT4Ke7qcr4brt1y9PRZek/Y4AAAAAAAAAAAAAAAACu09o6NfDzpzXByg+MZpOzQHmmjp3ToVf9fBoDgxuEcJNSW7jzA4JrlkGTVRvv/Yjti2p5eBxZJ3KDEYGVrw87qbt8TWMEzPlRvyzUbq69EYrL0icJrJp9XFcyea9DqYOqK/NPhLpSqpVNpZ+bFPt/2xSzTuXnuZzWcvaXOiNzZdGBwc61SNKmrzm1FdXNvqSzNq16pSYcVsl4rD2TQmjY4ejGjD6q858ZTfrN95drGoeuwYYw0isO8ymAAAAAAAAAAAAAAAAV+ltMUsMlKvLYUnaOTd33GJtER3Q5uIx4ddfuz2N8oWHj6kKtTuUV8Xf4Ec5qwo25rijcV7sDiNKwqVG4+jntScE3uTfq342M1vtawcVXLDQ6PxdKrFKpZTjlmSLWvs73ouhNZwg+z/AGf0loRbLlhXtTj/D29/O21ufeGOzO0tKNPZkmnxTVrPkaRaqGvFUnzKwo4ulK23GL7UbdVU262jt3WKwNCr6vo5PjH1e9EdsUWUOI5bjyd/dWYzAzpVOia2pO2xs57abyt+xWtSYnTz+bh7Y79E+Xpepmrv0aHSVUunqLP/jhv2V18y1jpqHf4DhPg13bz/hpyR0SgAAAAAAAAAAAAAAAAYTyr+xofeS/IyHN6XI5v6K/l5sVPLheEFfDKW82idJKXtWdwMJjJQlsyvKK3O/nR7+K6iauX7uvw/HTER1L/B1a0rOjPaXW7WLETt16Wi8dUS78VXd1SxMVTqSW1TrReeXNreuaE9vJNoiO7NY6SnUc0rOVnL3rZ2Kd534ea4vJWcny+EcYmNzCGmfJE7iXdo+o4yWfxLGK+3X5dxlss9NnoeqlCnUqRqTSlUpRfRt52va77f8AJLqNujfDS1otMd48NojKUoAAAAAAAAAAAAAAAAABhvKsvQ0PvZfkZBn8OTzb0V/P/jzUrOCQMuZwzMpIncaXGrranK27ZT+JPhmZnTqcrtbqmJns7tY5XhBvhJ/IznmU/NeqtN1lRJFZ5/evLv0TomriZ7FCDl9p7ox96XA2rjmU+Dh8mW2ohsdI6oQw2BqVG+krro5OXCK21dRXfvLdaRV6DhODrgjv5GqWJ2asO3Zffkbrr0NAKAAAAAAAAAAAAAAAAAgGI8qnsKP3r/IyHN6XK5t9Ov5ealRwBYyImsxttErbQMc5vqivH/4WMPl1uTx81nRp72cfefyNs/hNzX0QrMBTUqtOMs4ynCMlzTkk0V6R3cXDETkjf3e64TCwpwUKUYwhHcoqyRdiNPXVpWsaiHHrLR2sHiF/xVJLtjFyXxSMtnnOhalrAeqYartQjL7ST+AEoAAAAAAAAAAAIwAAAAADFeVNf9PS+9f5GQ5vS5XNvpx+XmjKjgEMiNmCF1oKPmzfNxXgn+5aw/d3eUR2mf3Sad9nH3n8jOfxtnmv04/Ku0Z7el95S/MiCnlxsH1K/l7ui69eixcNqnOP2ozXimgPJNEu2XID0zVyttUFzi3Hu3oC1AAAAAUAAAAAARgACAFwEAxnlP8AYUvvH+RkOb0uVzb6cfl5vJFSXn5NsBFLeGV9oePor85S/Qt4fS9FyqusW/3Jpz2cfe/QZvS05r9OPyrdGe3pfeUvzogp5cbB9Wr3e5deu9iTeT7GB5Dg/Wfa/mBu9Ua/rQfFKS7VvA0oAAAKAoAAAACAACAFwEAQCDFYaFSOxUjGcXwkk0YnXu1tSt41LL6U1EoVLui5UJcLefD/ANXu7mRzirKhl5Zjv6e0sppPUzE0ruMVXhzpvNLrg8/C5BbDaPDl5uW5aeO6pw+gsTUfo6FZ5/YcF4ysjX4dpQ14TLMa6ZXFDBSpQVKotmcL7aunaV72ust1i5Wuoei4PFfFiiJWGB0PDEyVKq5wj6ycbJtpZLNdZm9OptxHD0zxqzS4LU3CUmpKEpyi0051JOzTveyaRrGOsIcfA4cfeIaFM3XY17KjWrSPQYWcllOfoqfVKV1ddiuwPOcJNKwGt0PVUbNPMDU4bFqWTyfzA6UwHAADgAAAAEAQBAC4CXAa2BwaV0rTw8VOq2k3ZWi5Nvea2mIjcoM/EUw13Zmcb5QKcfZ0pz5bUowXwuRzmrHhz8nNccTqsM/jvKNiH7ONKmvdc34t2+BrOeVe/MclvEaUWM1uxVT1q1S3KMnTX9NjTrnavbPlvqZtP+Gs0FTVWnCbzbjFvO+duZZr4eiwfTjS/pUdmzjk1Zo2S9ndh9Y6EqjoSl0dVNLZmtm7e7Ze5pmvVHuh/iadXTtbJmybu4NNaJhiqfR1NpWanCS3xkk1fr3sDE6S1Sr0fOp2rQX2cpr8HHuA5MBj3F25ZPqYGp0fj1IDQYPEXye/gB2pgKAoCgACMBAEuAlwEuA1sBjkBkPKK/QU/vH+VkOb0uZzSf5bzuZV7PP+N90MqSZki2nPKihtvF+7ZanYtKCh9l27nmWsVtvQ8vydePX2bKnMlX1FrJo1SqUMRFZwq0oz91zVn3P5kd6bnbn8Xw8WtS1W3TJF+DwyAKvS2gaVfzpLZqcJxyfeuPeBnK2hK9B3iumhzgs7dcN/hcCy0TjZSkoKMtq6+q1bPjyA1cQHAKgFARgJcBrYCXAa5ANbAa5ARTkBkvKFL0EPvP7WRZvS5fNfpPP5FR5+TAwiccwy7dFYno59Usu/gS4ralf4Difh5O/u3GB0ims2W4mHptxM/L4dVfHU2lGTVpSiu/aVrCZiEd5rHaZaOMw312SqQDkwFuAoCpAPiwJEAIBUAANYDGwGOQDHIBrmAxzAhnUAyevsr0Ifef2sizely+a/SYSRUefk0MG2DJbA2mhiJrJSaN/iWXacxy0r0xKfAVG61O7b9JD8yNq3m1tSU4rJly1i0/Z6vGZbemjtCaFQMpY1AJVIByYCpgPTAcmA5MByAAGSAimwIZSAjlMCOVQCKVQDmqVQMxrnUvRiv5/0ZFm9Lmc1+j/VjZFT2efkgaiwYKDYsGdujAZVab5Tg/ijanqTcN9av9Ho8cYXnro8Jo4kMp6dcDpp1QJelAfGoBIpgSRkBLEB4AwGSAhmBzTYEEmBDJgRSkBz1GBm9aY7UEo5tSu11WZHlruqhzDFbJj1DKSRUmNPOWpalpiTbGGpyRhgqiGDlECbDU3txt9pfM3x13K1wuK05az+Gtw6fEvPWbWNJAdVMCeMgJVICSMgOiDAngB0RAegFAY0BFUQHNUiBBOAEM4gQVEBx1oNgVuJwlwKrE6JvwNZpE9pQZOHpf1Qr6uhZr1Vf/eZDbDrw5mflfviR/8A5lRb4s0jFPuq15Znme58dGS5EkYI91ynKY/XO3VR0Q+JvGOsLmPgcNfZZYbRduBvqFqKVjxC1o4doy2ddOkBNGmBLGmBLGmBLGmB0U4AdMIgSJAOQCgJYBjiBHKmBDOkBDKgBFLDgRSwwEUsKBFLCAgx4IG5CwINQetHLkY0fhJHR6M6NykjggJFhAHrDASRw4EioAPVECRUgJIwAekA6wCgAAAAJYBHEBrpgNdEBvQAI8OA36MAfRkAqw4DugAXoQF6IBeiAXowFVMA2AFUQFsAWAUAAAAAAAAAAAAAAAEAAABQAAAAAAAAAAAAAAAAP//Z"/>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1622" name="AutoShape 6" descr="data:image/jpeg;base64,/9j/4AAQSkZJRgABAQAAAQABAAD/2wCEAAkGBxAMDQwNDQ4PDQwNDQ0NDQ0NDA8MDQ4MFREWFhQRFRQYHCggGBooHBQWITEhJSo3MC4uFx80ODMsOCktLiwBCgoKDg0OGxAPGTcgHB83NzU3NC0tNzU3NzctNyw3NzM3Nzc3LDQ1NzU3LzU3NywsNzctLzAwKywrLCwsKysvLP/AABEIALEBHAMBIgACEQEDEQH/xAAbAAEBAAIDAQAAAAAAAAAAAAAAAQUGAwQHAv/EAD4QAAICAQIDBAYJAgMJAAAAAAABAgMRBBIFITEGE0FRImFxkaHBBxQjMkJicoGxUtEVY3MWJCUzkqKj4fD/xAAaAQEBAAMBAQAAAAAAAAAAAAAAAQMEBQYC/8QAIxEBAAEEAgEEAwAAAAAAAAAAAAECAwQREiFBExQxUQUikf/aAAwDAQACEQMRAD8A9wKQAUAAAAAAAAAAAAAAAAAAAAAAAAAAAAAAAAAAAAAAAAAAAAAAAAAAAAAAAAAAAAAAIBQAAAAA47LlF46vyPnU37F+Z9F8zHqeXl8wMirvUfcZp+J1apZPtoDsg4qpeD/Y5QAAAAhQAAAAAAAAAAAAAAAAAIUAAAAAAgKAIUACFAAh822KEXJ9EfRi+L3elGHht3e3La+QHDbc5ycn4/BCLOBM+t+AO9TI7kUYarU4Z3qtXkDtuJypnBC9M5ovyAoKAICgCAoAgKAICgCFBAKAAAAAEKAAAAAhQAAAHDZqIx5dX6jGa3iiztTwvDwyvM6j1nrAzEtS30wjhnqJf1Mx8NYn4nOrEwLZr5x/F8EzF36+Vtq349FYTSx4nc1Eco1TtFxmrhyjO15nN4rqj9+b8fYlnqBsjtSWW+SOrDVK97apRf5s+j70abfxGzXVZ8HzVcM7f/Z3+AQtq5uPsWfn/Yuvs02a7hF6w4WKWeuMrBjuJay7QrdL00uqTwZKHE7sYzGK/LHc/e/7Hz9R+vy7uxOcX9+WdqjHz5F6HV4B2sp1LUZTVTbUc2tRin+robzCO1JGh6v6N6oqz6vZNd5FxlCbU4PPq6/EyH0dz1NNF3D9dmV2inii1tyV2il/y2peLi1KDT5pRjnqm4NuABAAAAAAAAAAAAAAAAABABQQACkAApABT4t+7LHXa8e4+yAanxTRq+nGXGS5xnF4lFmqV6nUwlbXY4PulFqfNb08+Hg+XxN57vDnB/hk4r2Z5Gq8f4fqIOVlcFZBrElF+nj1IDE6fjc5SaknFrx8GZfScba5Nmmy1GG193nzTWHkq1D8wPRP8Wjtcm8JJt+xHnXGOH28a1kJweyuK9Ox81XXnlFLxfq9pzvVtwnDn6UJRWPNozOkktJVVQvvKEZ2PzslzZR3tFwmvT1RqrzhJZk3mUn5tnYjXNdGn7eTOj/iaRxW8chDrJL+SDMwk1zliK9uTbeBqKp9FeOW/F8vE80p1ctROLztrT5R8X62bbpeKzocYJpQ7uM3lZ3PLT5+HRe8DbjEaTW1X6pul7nX3lVrxyyvJ+PNL3HR4l2gjfjT6SXp2R+0t/DVFrmk/GX/AN7O52Y4R9Tp9LnZNuTzyaT8P49xRmiAEApAAAAAAAUEAApABQAAAIBQAABABQQAUENY7Q9v+G8MWL9VGdmWlTp139jkkm16PKLxJdWuqAyFz+0s/Wz5ksp+Jq/ZztjTxfv7qYTpUbdrru295jasT5csPn7mdziPEJ6e7T3p7tNLdTqFy+zb512+zKcX+qPkB572k7TaFWzkm5WZlGVUIZmpxeGn4J8vM1LW9pbJ57mqFMfCU3vm/kvcbt2i7DVajX3auF2yjUtWuuuEdyta9PEuiTfpdPxM6FGg0ul1UtPXQnKDgu9sfeSbcU+WenXwAzfBdLpZ1QunbZapxi4whF0LDWWm/vPm2uvh7DOUcGo1rk5WT08ntjCeN0PVGWfHHr54OnVp+hs/ZRJTsrkk4zr5prKeH5fuy7HDw7sBTHD1N07/AMkPsa/3w9z/AGaPjtz2drejoWmqrrVF++SW2td24NSeX1eVH1m1rRQj9xzrXlCySj/05wcWs4VVqI7L910Ou2bTXwRB5f2a0L1Fks2YhCSjth1ybBptHF6mzRa/Et0e80dsN1alTlZXraeMp56rzRnNZ2fjS6p6GmFeMxsrhiG+L6S58srHx9R3qeFqxQephGTrlurj1lGXnlfID64XwmqhRkoRUsctqzGPszzb9bMmRLHJckugAoIAKCACggAoIAKCACggAoAAAAACACggAoIAODX6Vaii6iTcY3VWVSlF4klOLi2n58zybh/0NTnGuGr1Ndaqaju00ZW2WRjFQzmaShlQg8YeHu65WPYSAed/7H6PhUtukjYrJVR33TtlOyXN+H3V08EcajN5UpuUXyacVhryZsHHpZ1E15KK+GfmYxVgdeulJclj2I0ziEf+IWv/ADEvckvkb8oGl8ao7viFq/PB++KfzA2uiv0V7DMcAW3UQ9amv+1v5GN0i9CPsRk+Fcr6n+bHvTQG0ggAoIfM7Yx+9KMf1NID7Bx12xl92UZfpkn/AAfYFBABQQAUEAFBABQQAUEAFAAAAAAAABABQAAAAGo8Slu1F362vdy+RxOIslusm/Ocn72fbA4pLkzWO2VWzil6/wBF/wDigbXCOZQXnKK97Nf7fQxxKT/qrql8MfIDK6B5rh+lGQ0TxbU/8yH8mM4W81Q9h36ZYlF+Uov4gbgCADzr6SO11tFn1DSTdc1FS1F0HicdyzGuL/C8c2+vNYPMrX3jcrG5yfWU25yftbPTu0X0d26vU6jVV6qvdfY593ZVKO3wUdybzhJLoOyvYy3h1/1rWz06poVk3JWNrKXKTzFJJc37TSrt1119/D02NmYuNjx6fdXn7mXmVT2NSg3CS6Sg3GS9jR6R9Hva+6dsNFq5u5T5UXy52RnjOyb/ABJ45N88+eeWndp9VTqNdqrtNHbROacMR2qTUUpTx4Zab/c7fYnSWW62nu3jbZVKTxnkpqT+EWYaKppr/V0sm3bv40zdp11vv5iXuAIDpvDqAAABAKAQCghQAIUAAAABAKAQCggApMiXRnA2Bzbj4sswpPyTZwymcF1vJp88rGPUBrNMuhztmD1Ft2ktcXTdbT+G2upzePJxXPJ26tc5rKrt/eixfygMppOd1P8AqQfueTB/SGv98ql/Vp4r91OX9zvUWW74uNUko5eZeis495w8d4TZxBQU5d3KttwnFZks9Vz6rkvcB88In9jE7+8x/DuCaimO13QmvB93KL/kyWn4ZNTjOdm5ReVFQ2rPr5gbcpl3mLrsl4tnNGxgd/ceTfSTx+zUaqzRRk46bTyipRXLvbsJty80s4S8035Hp0Znkvaazh712qbWvdnfWd7KuWmVfep4koxks4z5swX98dRLqfieMXpqqp3qPEbYbg/C7NbdCmlZlJpNvpFeb9z9x7L2Z7O1cNqUYena19pa+rfjjyRp30e26NahRoWsdsnPbK+FEa09mWvQk23heXiekpnzj24iN+Wb8tl3KqvTjcU/zb7yU+UU2XFUEAFBABQQAUEAFBABQQoAAAAAAAAEl0ZwNHOz52gcDgfDrO1tJsA6jqPl0LyO7sGwDofV15D6v6jv7BsA6Hceovc+o72wbAOj3Q2YO93Ze7Ax0p7fB+7J4p2jTjrdZKUZRjLU3STlFxTTm3nme+d2iOmPikzHct8403cLM9tVNWt7eQ/RvLdq69vpJTm21zwnU1lnr0EK6IQzthGOeu2KWfacgt0cI0mble5uc9aQFBkaaAoAgKAIAUCApAAKAAAAAAAAAICgCAoAgKABCgCAoAhQAICgCAoAgKAICgCAoAgKAICgCAoAgKQCgAAAAAAAAAAAAAAAAAAAAAAAAAAAAAAAAAAAAAAAAAAAAAAA/9k="/>
          <p:cNvSpPr>
            <a:spLocks noChangeAspect="1" noChangeArrowheads="1"/>
          </p:cNvSpPr>
          <p:nvPr/>
        </p:nvSpPr>
        <p:spPr bwMode="auto">
          <a:xfrm>
            <a:off x="6350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ransition spd="slow">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457200"/>
            <a:ext cx="9067800" cy="6019800"/>
          </a:xfrm>
        </p:spPr>
        <p:txBody>
          <a:bodyPr>
            <a:noAutofit/>
          </a:bodyPr>
          <a:lstStyle/>
          <a:p>
            <a:pPr algn="ctr" rtl="1"/>
            <a:r>
              <a:rPr lang="fa-IR" sz="4400" dirty="0" smtClean="0">
                <a:solidFill>
                  <a:srgbClr val="C00000"/>
                </a:solidFill>
                <a:cs typeface="B Titr" panose="00000700000000000000" pitchFamily="2" charset="-78"/>
              </a:rPr>
              <a:t>تعریف کارکردهای اجرایی</a:t>
            </a:r>
          </a:p>
          <a:p>
            <a:pPr algn="ctr" rtl="1"/>
            <a:r>
              <a:rPr lang="fa-IR" sz="5400" dirty="0" smtClean="0">
                <a:solidFill>
                  <a:schemeClr val="tx1"/>
                </a:solidFill>
                <a:cs typeface="B Titr" panose="00000700000000000000" pitchFamily="2" charset="-78"/>
              </a:rPr>
              <a:t>کارکردهای اجرایی به مجموعه ای از توانمندیهای شناختی و فراشناختی گفته می شود که بررفتار،تفکر و احساسات ما کنترل دارند</a:t>
            </a:r>
          </a:p>
        </p:txBody>
      </p:sp>
    </p:spTree>
    <p:extLst>
      <p:ext uri="{BB962C8B-B14F-4D97-AF65-F5344CB8AC3E}">
        <p14:creationId xmlns:p14="http://schemas.microsoft.com/office/powerpoint/2010/main" val="3023149716"/>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770" decel="100000"/>
                                        <p:tgtEl>
                                          <p:spTgt spid="3">
                                            <p:txEl>
                                              <p:pRg st="1" end="1"/>
                                            </p:txEl>
                                          </p:spTgt>
                                        </p:tgtEl>
                                      </p:cBhvr>
                                    </p:animEffect>
                                    <p:animScale>
                                      <p:cBhvr>
                                        <p:cTn id="19" dur="770" decel="100000"/>
                                        <p:tgtEl>
                                          <p:spTgt spid="3">
                                            <p:txEl>
                                              <p:pRg st="1" end="1"/>
                                            </p:txEl>
                                          </p:spTgt>
                                        </p:tgtEl>
                                      </p:cBhvr>
                                      <p:from x="10000" y="10000"/>
                                      <p:to x="200000" y="450000"/>
                                    </p:animScale>
                                    <p:animScale>
                                      <p:cBhvr>
                                        <p:cTn id="20" dur="1230" accel="100000" fill="hold">
                                          <p:stCondLst>
                                            <p:cond delay="770"/>
                                          </p:stCondLst>
                                        </p:cTn>
                                        <p:tgtEl>
                                          <p:spTgt spid="3">
                                            <p:txEl>
                                              <p:pRg st="1" end="1"/>
                                            </p:txEl>
                                          </p:spTgt>
                                        </p:tgtEl>
                                      </p:cBhvr>
                                      <p:from x="200000" y="450000"/>
                                      <p:to x="100000" y="100000"/>
                                    </p:animScale>
                                    <p:set>
                                      <p:cBhvr>
                                        <p:cTn id="21" dur="770" fill="hold"/>
                                        <p:tgtEl>
                                          <p:spTgt spid="3">
                                            <p:txEl>
                                              <p:pRg st="1" end="1"/>
                                            </p:txEl>
                                          </p:spTgt>
                                        </p:tgtEl>
                                        <p:attrNameLst>
                                          <p:attrName>ppt_x</p:attrName>
                                        </p:attrNameLst>
                                      </p:cBhvr>
                                      <p:to>
                                        <p:strVal val="(0.5)"/>
                                      </p:to>
                                    </p:set>
                                    <p:anim from="(0.5)" to="(#ppt_x)" calcmode="lin" valueType="num">
                                      <p:cBhvr>
                                        <p:cTn id="22" dur="1230" accel="100000" fill="hold">
                                          <p:stCondLst>
                                            <p:cond delay="770"/>
                                          </p:stCondLst>
                                        </p:cTn>
                                        <p:tgtEl>
                                          <p:spTgt spid="3">
                                            <p:txEl>
                                              <p:pRg st="1" end="1"/>
                                            </p:txEl>
                                          </p:spTgt>
                                        </p:tgtEl>
                                        <p:attrNameLst>
                                          <p:attrName>ppt_x</p:attrName>
                                        </p:attrNameLst>
                                      </p:cBhvr>
                                    </p:anim>
                                    <p:set>
                                      <p:cBhvr>
                                        <p:cTn id="23" dur="770" fill="hold"/>
                                        <p:tgtEl>
                                          <p:spTgt spid="3">
                                            <p:txEl>
                                              <p:pRg st="1" end="1"/>
                                            </p:txEl>
                                          </p:spTgt>
                                        </p:tgtEl>
                                        <p:attrNameLst>
                                          <p:attrName>ppt_y</p:attrName>
                                        </p:attrNameLst>
                                      </p:cBhvr>
                                      <p:to>
                                        <p:strVal val="(#ppt_y+0.4)"/>
                                      </p:to>
                                    </p:set>
                                    <p:anim from="(#ppt_y+0.4)" to="(#ppt_y)" calcmode="lin" valueType="num">
                                      <p:cBhvr>
                                        <p:cTn id="24" dur="1230" accel="100000" fill="hold">
                                          <p:stCondLst>
                                            <p:cond delay="770"/>
                                          </p:stCondLst>
                                        </p:cTn>
                                        <p:tgtEl>
                                          <p:spTgt spid="3">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457200"/>
            <a:ext cx="9067800" cy="6019800"/>
          </a:xfrm>
        </p:spPr>
        <p:txBody>
          <a:bodyPr>
            <a:noAutofit/>
          </a:bodyPr>
          <a:lstStyle/>
          <a:p>
            <a:pPr algn="ctr" rtl="1"/>
            <a:r>
              <a:rPr lang="fa-IR" sz="5400" dirty="0" smtClean="0">
                <a:solidFill>
                  <a:schemeClr val="tx1"/>
                </a:solidFill>
                <a:cs typeface="B Titr" panose="00000700000000000000" pitchFamily="2" charset="-78"/>
              </a:rPr>
              <a:t>کارکردهای اجرایی به ما کمک می کنند تا تصمیم بگیریم چه فعالیت هایی را انجام داده، به چه تکالیفی توجه کنیم و یا چه فعالیت هایی را انتخاب نمائیم.</a:t>
            </a:r>
          </a:p>
        </p:txBody>
      </p:sp>
    </p:spTree>
    <p:extLst>
      <p:ext uri="{BB962C8B-B14F-4D97-AF65-F5344CB8AC3E}">
        <p14:creationId xmlns:p14="http://schemas.microsoft.com/office/powerpoint/2010/main" val="989295144"/>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52400"/>
            <a:ext cx="8763000" cy="6858000"/>
          </a:xfrm>
        </p:spPr>
        <p:txBody>
          <a:bodyPr>
            <a:noAutofit/>
          </a:bodyPr>
          <a:lstStyle/>
          <a:p>
            <a:pPr algn="ctr" rtl="1"/>
            <a:r>
              <a:rPr lang="fa-IR" sz="3200" dirty="0" smtClean="0">
                <a:solidFill>
                  <a:srgbClr val="C00000"/>
                </a:solidFill>
                <a:cs typeface="B Titr" panose="00000700000000000000" pitchFamily="2" charset="-78"/>
              </a:rPr>
              <a:t>انواع کارکردهای اجرایی</a:t>
            </a:r>
          </a:p>
          <a:p>
            <a:pPr algn="r" rtl="1"/>
            <a:r>
              <a:rPr lang="fa-IR" sz="3600" b="0" dirty="0" smtClean="0">
                <a:solidFill>
                  <a:srgbClr val="C00000"/>
                </a:solidFill>
                <a:cs typeface="B Titr" panose="00000700000000000000" pitchFamily="2" charset="-78"/>
              </a:rPr>
              <a:t>انعطاف </a:t>
            </a:r>
            <a:r>
              <a:rPr lang="fa-IR" sz="3600" b="0" dirty="0">
                <a:solidFill>
                  <a:srgbClr val="C00000"/>
                </a:solidFill>
                <a:cs typeface="B Titr" panose="00000700000000000000" pitchFamily="2" charset="-78"/>
              </a:rPr>
              <a:t>پذیری: </a:t>
            </a:r>
            <a:r>
              <a:rPr lang="fa-IR" sz="3600" b="0" dirty="0">
                <a:solidFill>
                  <a:schemeClr val="tx1"/>
                </a:solidFill>
                <a:cs typeface="B Titr" panose="00000700000000000000" pitchFamily="2" charset="-78"/>
              </a:rPr>
              <a:t>توانایی انطباق دادن و تغییر دادن روش‌ها برای رسیدن به هدف. </a:t>
            </a:r>
            <a:br>
              <a:rPr lang="fa-IR" sz="3600" b="0" dirty="0">
                <a:solidFill>
                  <a:schemeClr val="tx1"/>
                </a:solidFill>
                <a:cs typeface="B Titr" panose="00000700000000000000" pitchFamily="2" charset="-78"/>
              </a:rPr>
            </a:br>
            <a:r>
              <a:rPr lang="fa-IR" sz="3600" b="0" dirty="0">
                <a:solidFill>
                  <a:srgbClr val="C00000"/>
                </a:solidFill>
                <a:cs typeface="B Titr" panose="00000700000000000000" pitchFamily="2" charset="-78"/>
              </a:rPr>
              <a:t>پشتکار : </a:t>
            </a:r>
            <a:r>
              <a:rPr lang="fa-IR" sz="3600" b="0" dirty="0">
                <a:solidFill>
                  <a:schemeClr val="tx1"/>
                </a:solidFill>
                <a:cs typeface="B Titr" panose="00000700000000000000" pitchFamily="2" charset="-78"/>
              </a:rPr>
              <a:t>توانایی مداومت بر تکالیفی که نیاز به تلاش مستمر دارند. </a:t>
            </a:r>
            <a:r>
              <a:rPr lang="fa-IR" sz="3600" b="0" dirty="0">
                <a:cs typeface="B Titr" panose="00000700000000000000" pitchFamily="2" charset="-78"/>
              </a:rPr>
              <a:t/>
            </a:r>
            <a:br>
              <a:rPr lang="fa-IR" sz="3600" b="0" dirty="0">
                <a:cs typeface="B Titr" panose="00000700000000000000" pitchFamily="2" charset="-78"/>
              </a:rPr>
            </a:br>
            <a:r>
              <a:rPr lang="fa-IR" sz="3600" b="0" dirty="0">
                <a:solidFill>
                  <a:srgbClr val="C00000"/>
                </a:solidFill>
                <a:cs typeface="B Titr" panose="00000700000000000000" pitchFamily="2" charset="-78"/>
              </a:rPr>
              <a:t>فرا شناخت: </a:t>
            </a:r>
            <a:r>
              <a:rPr lang="fa-IR" sz="3600" b="0" dirty="0">
                <a:solidFill>
                  <a:schemeClr val="tx1"/>
                </a:solidFill>
                <a:cs typeface="B Titr" panose="00000700000000000000" pitchFamily="2" charset="-78"/>
              </a:rPr>
              <a:t>توانایی ملاحظه و مشاهده </a:t>
            </a:r>
            <a:r>
              <a:rPr lang="fa-IR" sz="3600" b="0" dirty="0" smtClean="0">
                <a:solidFill>
                  <a:schemeClr val="tx1"/>
                </a:solidFill>
                <a:cs typeface="B Titr" panose="00000700000000000000" pitchFamily="2" charset="-78"/>
              </a:rPr>
              <a:t>خود(نظارت بر خود) </a:t>
            </a:r>
            <a:r>
              <a:rPr lang="fa-IR" sz="3600" b="0" dirty="0">
                <a:solidFill>
                  <a:schemeClr val="tx1"/>
                </a:solidFill>
                <a:cs typeface="B Titr" panose="00000700000000000000" pitchFamily="2" charset="-78"/>
              </a:rPr>
              <a:t/>
            </a:r>
            <a:br>
              <a:rPr lang="fa-IR" sz="3600" b="0" dirty="0">
                <a:solidFill>
                  <a:schemeClr val="tx1"/>
                </a:solidFill>
                <a:cs typeface="B Titr" panose="00000700000000000000" pitchFamily="2" charset="-78"/>
              </a:rPr>
            </a:br>
            <a:r>
              <a:rPr lang="fa-IR" sz="3600" b="0" dirty="0">
                <a:solidFill>
                  <a:srgbClr val="C00000"/>
                </a:solidFill>
                <a:cs typeface="B Titr" panose="00000700000000000000" pitchFamily="2" charset="-78"/>
              </a:rPr>
              <a:t>سازماندهی: </a:t>
            </a:r>
            <a:r>
              <a:rPr lang="fa-IR" sz="3600" b="0" dirty="0">
                <a:solidFill>
                  <a:schemeClr val="tx1"/>
                </a:solidFill>
                <a:cs typeface="B Titr" panose="00000700000000000000" pitchFamily="2" charset="-78"/>
              </a:rPr>
              <a:t>توانایی بکارگیری یک روش سیستماتیک برای دستیابی به هدف </a:t>
            </a:r>
            <a:br>
              <a:rPr lang="fa-IR" sz="3600" b="0" dirty="0">
                <a:solidFill>
                  <a:schemeClr val="tx1"/>
                </a:solidFill>
                <a:cs typeface="B Titr" panose="00000700000000000000" pitchFamily="2" charset="-78"/>
              </a:rPr>
            </a:br>
            <a:r>
              <a:rPr lang="fa-IR" sz="3600" b="0" dirty="0">
                <a:solidFill>
                  <a:srgbClr val="C00000"/>
                </a:solidFill>
                <a:cs typeface="B Titr" panose="00000700000000000000" pitchFamily="2" charset="-78"/>
              </a:rPr>
              <a:t>برنامه‌ریزی: </a:t>
            </a:r>
            <a:r>
              <a:rPr lang="fa-IR" sz="3600" b="0" dirty="0">
                <a:solidFill>
                  <a:schemeClr val="tx1"/>
                </a:solidFill>
                <a:cs typeface="B Titr" panose="00000700000000000000" pitchFamily="2" charset="-78"/>
              </a:rPr>
              <a:t>توانایی ایجاد و بسط استرتژی‌ها برای تکمیل یک کار </a:t>
            </a:r>
            <a:r>
              <a:rPr lang="fa-IR" sz="3600" b="0" dirty="0">
                <a:cs typeface="B Titr" panose="00000700000000000000" pitchFamily="2" charset="-78"/>
              </a:rPr>
              <a:t/>
            </a:r>
            <a:br>
              <a:rPr lang="fa-IR" sz="3600" b="0" dirty="0">
                <a:cs typeface="B Titr" panose="00000700000000000000" pitchFamily="2" charset="-78"/>
              </a:rPr>
            </a:br>
            <a:r>
              <a:rPr lang="fa-IR" sz="3600" b="0" dirty="0">
                <a:solidFill>
                  <a:srgbClr val="C00000"/>
                </a:solidFill>
                <a:cs typeface="B Titr" panose="00000700000000000000" pitchFamily="2" charset="-78"/>
              </a:rPr>
              <a:t>تنظیم عواطف: </a:t>
            </a:r>
            <a:r>
              <a:rPr lang="fa-IR" sz="3600" b="0" dirty="0">
                <a:solidFill>
                  <a:schemeClr val="tx1"/>
                </a:solidFill>
                <a:cs typeface="B Titr" panose="00000700000000000000" pitchFamily="2" charset="-78"/>
              </a:rPr>
              <a:t>توانایی مدیریت احساسات </a:t>
            </a:r>
            <a:r>
              <a:rPr lang="fa-IR" sz="3600" b="0" dirty="0" smtClean="0">
                <a:solidFill>
                  <a:schemeClr val="tx1"/>
                </a:solidFill>
                <a:cs typeface="B Titr" panose="00000700000000000000" pitchFamily="2" charset="-78"/>
              </a:rPr>
              <a:t>فردی</a:t>
            </a:r>
            <a:r>
              <a:rPr lang="fa-IR" sz="3600" b="0" dirty="0">
                <a:cs typeface="B Titr" panose="00000700000000000000" pitchFamily="2" charset="-78"/>
              </a:rPr>
              <a:t/>
            </a:r>
            <a:br>
              <a:rPr lang="fa-IR" sz="3600" b="0" dirty="0">
                <a:cs typeface="B Titr" panose="00000700000000000000" pitchFamily="2" charset="-78"/>
              </a:rPr>
            </a:br>
            <a:endParaRPr lang="fa-IR" sz="3600" b="0" dirty="0" smtClean="0">
              <a:solidFill>
                <a:srgbClr val="002060"/>
              </a:solidFill>
              <a:cs typeface="B Titr" panose="00000700000000000000" pitchFamily="2" charset="-78"/>
            </a:endParaRPr>
          </a:p>
          <a:p>
            <a:pPr algn="ctr" rtl="1"/>
            <a:endParaRPr lang="fa-IR" sz="6000" dirty="0" smtClean="0">
              <a:solidFill>
                <a:srgbClr val="002060"/>
              </a:solidFill>
              <a:cs typeface="B Nazanin" pitchFamily="2" charset="-78"/>
            </a:endParaRPr>
          </a:p>
        </p:txBody>
      </p:sp>
    </p:spTree>
  </p:cSld>
  <p:clrMapOvr>
    <a:masterClrMapping/>
  </p:clrMapOvr>
  <p:transition spd="slow">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839200" cy="6858000"/>
          </a:xfrm>
        </p:spPr>
        <p:txBody>
          <a:bodyPr>
            <a:noAutofit/>
          </a:bodyPr>
          <a:lstStyle/>
          <a:p>
            <a:pPr algn="r" rtl="1">
              <a:buClr>
                <a:srgbClr val="002060"/>
              </a:buClr>
            </a:pPr>
            <a:r>
              <a:rPr lang="fa-IR" sz="4000" dirty="0" smtClean="0">
                <a:solidFill>
                  <a:srgbClr val="002060"/>
                </a:solidFill>
                <a:cs typeface="B Morvarid" pitchFamily="2" charset="-78"/>
              </a:rPr>
              <a:t> </a:t>
            </a:r>
            <a:r>
              <a:rPr lang="fa-IR" sz="3200" dirty="0" smtClean="0">
                <a:solidFill>
                  <a:srgbClr val="C00000"/>
                </a:solidFill>
                <a:cs typeface="B Titr" panose="00000700000000000000" pitchFamily="2" charset="-78"/>
              </a:rPr>
              <a:t>بازداری </a:t>
            </a:r>
            <a:r>
              <a:rPr lang="fa-IR" sz="3200" dirty="0">
                <a:solidFill>
                  <a:srgbClr val="C00000"/>
                </a:solidFill>
                <a:cs typeface="B Titr" panose="00000700000000000000" pitchFamily="2" charset="-78"/>
              </a:rPr>
              <a:t>از پاسخ (واکنش): </a:t>
            </a:r>
            <a:r>
              <a:rPr lang="fa-IR" sz="3200" dirty="0">
                <a:solidFill>
                  <a:schemeClr val="tx1"/>
                </a:solidFill>
                <a:cs typeface="B Titr" panose="00000700000000000000" pitchFamily="2" charset="-78"/>
              </a:rPr>
              <a:t>توانایی متوقف کردن یا به تأخیر انداختن یک عمل به جای نشان دادن یک رفتار تکانشی </a:t>
            </a:r>
            <a:r>
              <a:rPr lang="fa-IR" sz="3200" dirty="0">
                <a:cs typeface="B Titr" panose="00000700000000000000" pitchFamily="2" charset="-78"/>
              </a:rPr>
              <a:t>(بدون فکر). </a:t>
            </a:r>
            <a:br>
              <a:rPr lang="fa-IR" sz="3200" dirty="0">
                <a:cs typeface="B Titr" panose="00000700000000000000" pitchFamily="2" charset="-78"/>
              </a:rPr>
            </a:br>
            <a:r>
              <a:rPr lang="fa-IR" sz="3200" dirty="0">
                <a:solidFill>
                  <a:srgbClr val="C00000"/>
                </a:solidFill>
                <a:cs typeface="B Titr" panose="00000700000000000000" pitchFamily="2" charset="-78"/>
              </a:rPr>
              <a:t>تفکر اجتماعی: </a:t>
            </a:r>
            <a:r>
              <a:rPr lang="fa-IR" sz="3200" dirty="0">
                <a:solidFill>
                  <a:schemeClr val="tx1"/>
                </a:solidFill>
                <a:cs typeface="B Titr" panose="00000700000000000000" pitchFamily="2" charset="-78"/>
              </a:rPr>
              <a:t>توانایی نشان دادن واکنش مناسب به مسائل اجتماعی </a:t>
            </a:r>
            <a:r>
              <a:rPr lang="fa-IR" sz="3200" dirty="0">
                <a:cs typeface="B Titr" panose="00000700000000000000" pitchFamily="2" charset="-78"/>
              </a:rPr>
              <a:t/>
            </a:r>
            <a:br>
              <a:rPr lang="fa-IR" sz="3200" dirty="0">
                <a:cs typeface="B Titr" panose="00000700000000000000" pitchFamily="2" charset="-78"/>
              </a:rPr>
            </a:br>
            <a:r>
              <a:rPr lang="fa-IR" sz="3200" dirty="0">
                <a:solidFill>
                  <a:srgbClr val="C00000"/>
                </a:solidFill>
                <a:cs typeface="B Titr" panose="00000700000000000000" pitchFamily="2" charset="-78"/>
              </a:rPr>
              <a:t>توجه مستمر: </a:t>
            </a:r>
            <a:r>
              <a:rPr lang="fa-IR" sz="3200" dirty="0">
                <a:solidFill>
                  <a:schemeClr val="tx1"/>
                </a:solidFill>
                <a:cs typeface="B Titr" panose="00000700000000000000" pitchFamily="2" charset="-78"/>
              </a:rPr>
              <a:t>توانایی حفظ تمرکز و توجه در حضور عوامل مزاحم </a:t>
            </a:r>
            <a:r>
              <a:rPr lang="fa-IR" sz="3200" dirty="0">
                <a:cs typeface="B Titr" panose="00000700000000000000" pitchFamily="2" charset="-78"/>
              </a:rPr>
              <a:t/>
            </a:r>
            <a:br>
              <a:rPr lang="fa-IR" sz="3200" dirty="0">
                <a:cs typeface="B Titr" panose="00000700000000000000" pitchFamily="2" charset="-78"/>
              </a:rPr>
            </a:br>
            <a:r>
              <a:rPr lang="fa-IR" sz="3200" dirty="0" smtClean="0">
                <a:solidFill>
                  <a:srgbClr val="C00000"/>
                </a:solidFill>
                <a:cs typeface="B Titr" panose="00000700000000000000" pitchFamily="2" charset="-78"/>
              </a:rPr>
              <a:t>شروع </a:t>
            </a:r>
            <a:r>
              <a:rPr lang="fa-IR" sz="3200" dirty="0">
                <a:solidFill>
                  <a:srgbClr val="C00000"/>
                </a:solidFill>
                <a:cs typeface="B Titr" panose="00000700000000000000" pitchFamily="2" charset="-78"/>
              </a:rPr>
              <a:t>به </a:t>
            </a:r>
            <a:r>
              <a:rPr lang="fa-IR" sz="3200" dirty="0" smtClean="0">
                <a:solidFill>
                  <a:srgbClr val="C00000"/>
                </a:solidFill>
                <a:cs typeface="B Titr" panose="00000700000000000000" pitchFamily="2" charset="-78"/>
              </a:rPr>
              <a:t>کار: </a:t>
            </a:r>
            <a:r>
              <a:rPr lang="fa-IR" sz="3200" dirty="0" smtClean="0">
                <a:solidFill>
                  <a:schemeClr val="tx1"/>
                </a:solidFill>
                <a:cs typeface="B Titr" panose="00000700000000000000" pitchFamily="2" charset="-78"/>
              </a:rPr>
              <a:t>توانایی آغاز کردن یک کار به جای طفره رفتن </a:t>
            </a:r>
            <a:r>
              <a:rPr lang="fa-IR" sz="3200" dirty="0">
                <a:solidFill>
                  <a:schemeClr val="tx1"/>
                </a:solidFill>
                <a:cs typeface="B Titr" panose="00000700000000000000" pitchFamily="2" charset="-78"/>
              </a:rPr>
              <a:t>و به تعویق انداختن آن </a:t>
            </a:r>
            <a:br>
              <a:rPr lang="fa-IR" sz="3200" dirty="0">
                <a:solidFill>
                  <a:schemeClr val="tx1"/>
                </a:solidFill>
                <a:cs typeface="B Titr" panose="00000700000000000000" pitchFamily="2" charset="-78"/>
              </a:rPr>
            </a:br>
            <a:r>
              <a:rPr lang="fa-IR" sz="3200" dirty="0">
                <a:solidFill>
                  <a:srgbClr val="C00000"/>
                </a:solidFill>
                <a:cs typeface="B Titr" panose="00000700000000000000" pitchFamily="2" charset="-78"/>
              </a:rPr>
              <a:t>مدیریت زمان: </a:t>
            </a:r>
            <a:r>
              <a:rPr lang="fa-IR" sz="3200" dirty="0">
                <a:solidFill>
                  <a:schemeClr val="tx1"/>
                </a:solidFill>
                <a:cs typeface="B Titr" panose="00000700000000000000" pitchFamily="2" charset="-78"/>
              </a:rPr>
              <a:t>توانایی انجام کارها در یک زمان معین و مناسب </a:t>
            </a:r>
            <a:br>
              <a:rPr lang="fa-IR" sz="3200" dirty="0">
                <a:solidFill>
                  <a:schemeClr val="tx1"/>
                </a:solidFill>
                <a:cs typeface="B Titr" panose="00000700000000000000" pitchFamily="2" charset="-78"/>
              </a:rPr>
            </a:br>
            <a:r>
              <a:rPr lang="fa-IR" sz="3200" dirty="0">
                <a:solidFill>
                  <a:srgbClr val="C00000"/>
                </a:solidFill>
                <a:cs typeface="B Titr" panose="00000700000000000000" pitchFamily="2" charset="-78"/>
              </a:rPr>
              <a:t>حافظه فعال: </a:t>
            </a:r>
            <a:r>
              <a:rPr lang="fa-IR" sz="3200" dirty="0">
                <a:solidFill>
                  <a:schemeClr val="tx1"/>
                </a:solidFill>
                <a:cs typeface="B Titr" panose="00000700000000000000" pitchFamily="2" charset="-78"/>
              </a:rPr>
              <a:t>توانایی به یاد آوردن اطلاعات مرتبط و بکارگیری آنها برای تکلیف و عمل فعلی </a:t>
            </a:r>
          </a:p>
          <a:p>
            <a:pPr algn="r" rtl="1"/>
            <a:endParaRPr lang="fa-IR" sz="4000" dirty="0" smtClean="0">
              <a:solidFill>
                <a:schemeClr val="accent1"/>
              </a:solidFill>
              <a:cs typeface="B Morvarid" pitchFamily="2" charset="-78"/>
            </a:endParaRPr>
          </a:p>
          <a:p>
            <a:pPr algn="r" rtl="1">
              <a:buFont typeface="Wingdings" pitchFamily="2" charset="2"/>
              <a:buChar char="ü"/>
            </a:pPr>
            <a:endParaRPr lang="fa-IR" sz="4400" dirty="0" smtClean="0">
              <a:solidFill>
                <a:schemeClr val="accent1"/>
              </a:solidFill>
              <a:cs typeface="B Morvarid" pitchFamily="2" charset="-78"/>
            </a:endParaRPr>
          </a:p>
          <a:p>
            <a:pPr algn="r" rtl="1"/>
            <a:endParaRPr lang="en-US" sz="5400" dirty="0">
              <a:solidFill>
                <a:schemeClr val="accent1"/>
              </a:solidFill>
              <a:cs typeface="B Morvarid" pitchFamily="2" charset="-78"/>
            </a:endParaRPr>
          </a:p>
        </p:txBody>
      </p:sp>
    </p:spTree>
  </p:cSld>
  <p:clrMapOvr>
    <a:masterClrMapping/>
  </p:clrMapOvr>
  <p:transition spd="slow">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228600"/>
            <a:ext cx="8839200" cy="6477000"/>
          </a:xfrm>
        </p:spPr>
        <p:txBody>
          <a:bodyPr>
            <a:noAutofit/>
          </a:bodyPr>
          <a:lstStyle/>
          <a:p>
            <a:pPr algn="ctr" rtl="1"/>
            <a:r>
              <a:rPr lang="fa-IR" sz="4800" dirty="0" smtClean="0">
                <a:solidFill>
                  <a:srgbClr val="C00000"/>
                </a:solidFill>
                <a:cs typeface="B Titr" panose="00000700000000000000" pitchFamily="2" charset="-78"/>
              </a:rPr>
              <a:t>تعریف خودکنترلی</a:t>
            </a:r>
          </a:p>
          <a:p>
            <a:pPr algn="ctr" rtl="1"/>
            <a:endParaRPr lang="en-US" sz="4800" dirty="0" smtClean="0">
              <a:solidFill>
                <a:schemeClr val="accent1">
                  <a:lumMod val="75000"/>
                </a:schemeClr>
              </a:solidFill>
              <a:cs typeface="B Titr" panose="00000700000000000000" pitchFamily="2" charset="-78"/>
            </a:endParaRPr>
          </a:p>
          <a:p>
            <a:pPr algn="ctr" rtl="1"/>
            <a:r>
              <a:rPr lang="fa-IR" sz="4800" dirty="0" smtClean="0">
                <a:solidFill>
                  <a:schemeClr val="tx1"/>
                </a:solidFill>
                <a:cs typeface="B Titr" panose="00000700000000000000" pitchFamily="2" charset="-78"/>
              </a:rPr>
              <a:t>پرداختن به رفتارهایی با پاداش دیرتر، ولی بیشتر بدنبال دارد</a:t>
            </a:r>
          </a:p>
          <a:p>
            <a:pPr algn="ctr" rtl="1"/>
            <a:r>
              <a:rPr lang="fa-IR" sz="4800" dirty="0" smtClean="0">
                <a:solidFill>
                  <a:schemeClr val="accent1">
                    <a:lumMod val="75000"/>
                  </a:schemeClr>
                </a:solidFill>
                <a:cs typeface="B Titr" panose="00000700000000000000" pitchFamily="2" charset="-78"/>
              </a:rPr>
              <a:t>به عبارت دیگر</a:t>
            </a:r>
          </a:p>
          <a:p>
            <a:pPr algn="ctr" rtl="1"/>
            <a:r>
              <a:rPr lang="fa-IR" sz="4800" dirty="0" smtClean="0">
                <a:solidFill>
                  <a:schemeClr val="tx1"/>
                </a:solidFill>
              </a:rPr>
              <a:t> </a:t>
            </a:r>
            <a:r>
              <a:rPr lang="fa-IR" sz="4800" dirty="0" smtClean="0">
                <a:solidFill>
                  <a:schemeClr val="tx1"/>
                </a:solidFill>
                <a:cs typeface="B Titr" panose="00000700000000000000" pitchFamily="2" charset="-78"/>
              </a:rPr>
              <a:t>توانایی به تعویق </a:t>
            </a:r>
            <a:r>
              <a:rPr lang="fa-IR" sz="4800" dirty="0">
                <a:solidFill>
                  <a:schemeClr val="tx1"/>
                </a:solidFill>
                <a:cs typeface="B Titr" panose="00000700000000000000" pitchFamily="2" charset="-78"/>
              </a:rPr>
              <a:t>انداختن لذت است</a:t>
            </a:r>
            <a:endParaRPr lang="en-US" sz="4800" dirty="0">
              <a:solidFill>
                <a:schemeClr val="tx1"/>
              </a:solidFill>
              <a:cs typeface="B Titr" panose="00000700000000000000" pitchFamily="2" charset="-78"/>
            </a:endParaRPr>
          </a:p>
          <a:p>
            <a:pPr algn="ctr" rtl="1"/>
            <a:endParaRPr lang="en-US" sz="4800" dirty="0" smtClean="0">
              <a:solidFill>
                <a:schemeClr val="tx1"/>
              </a:solidFill>
              <a:cs typeface="B Titr" panose="00000700000000000000" pitchFamily="2" charset="-78"/>
            </a:endParaRPr>
          </a:p>
        </p:txBody>
      </p:sp>
    </p:spTree>
  </p:cSld>
  <p:clrMapOvr>
    <a:masterClrMapping/>
  </p:clrMapOvr>
  <p:transition spd="slow">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33400"/>
            <a:ext cx="8382000" cy="5562600"/>
          </a:xfrm>
        </p:spPr>
        <p:txBody>
          <a:bodyPr>
            <a:noAutofit/>
          </a:bodyPr>
          <a:lstStyle/>
          <a:p>
            <a:pPr algn="just" rtl="1"/>
            <a:r>
              <a:rPr lang="fa-IR" sz="4800" dirty="0" smtClean="0">
                <a:solidFill>
                  <a:schemeClr val="accent1"/>
                </a:solidFill>
                <a:cs typeface="B Morvarid" pitchFamily="2" charset="-78"/>
              </a:rPr>
              <a:t> </a:t>
            </a:r>
            <a:r>
              <a:rPr lang="fa-IR" altLang="en-US" sz="4000" dirty="0" smtClean="0">
                <a:solidFill>
                  <a:srgbClr val="C00000"/>
                </a:solidFill>
                <a:cs typeface="B Titr" panose="00000700000000000000" pitchFamily="2" charset="-78"/>
              </a:rPr>
              <a:t>در نظریه بارکلی مشکل کودکان با نقص توجه-بیش فعالی، نقص در کارکردهای اجرایی و خودکنترلی پائین این کودکان است.</a:t>
            </a:r>
          </a:p>
          <a:p>
            <a:pPr algn="just" rtl="1"/>
            <a:endParaRPr lang="fa-IR" sz="4000" dirty="0">
              <a:solidFill>
                <a:srgbClr val="C00000"/>
              </a:solidFill>
              <a:cs typeface="B Titr" panose="00000700000000000000" pitchFamily="2" charset="-78"/>
            </a:endParaRPr>
          </a:p>
          <a:p>
            <a:pPr algn="just" rtl="1"/>
            <a:r>
              <a:rPr lang="fa-IR" sz="4000" dirty="0" smtClean="0">
                <a:solidFill>
                  <a:srgbClr val="C00000"/>
                </a:solidFill>
                <a:cs typeface="B Titr" panose="00000700000000000000" pitchFamily="2" charset="-78"/>
              </a:rPr>
              <a:t>در بین کارکردهای اجرایی مهمترین مشکل این کودکان </a:t>
            </a:r>
            <a:r>
              <a:rPr lang="fa-IR" sz="4000" dirty="0" smtClean="0">
                <a:solidFill>
                  <a:schemeClr val="tx1"/>
                </a:solidFill>
                <a:cs typeface="B Titr" panose="00000700000000000000" pitchFamily="2" charset="-78"/>
              </a:rPr>
              <a:t>بازداری رفتاری یا پاسخ </a:t>
            </a:r>
            <a:r>
              <a:rPr lang="fa-IR" sz="4000" dirty="0" smtClean="0">
                <a:solidFill>
                  <a:srgbClr val="C00000"/>
                </a:solidFill>
                <a:cs typeface="B Titr" panose="00000700000000000000" pitchFamily="2" charset="-78"/>
              </a:rPr>
              <a:t> است</a:t>
            </a:r>
            <a:endParaRPr lang="en-US" sz="4000" dirty="0">
              <a:solidFill>
                <a:srgbClr val="C00000"/>
              </a:solidFill>
              <a:cs typeface="B Titr" panose="00000700000000000000" pitchFamily="2" charset="-78"/>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770" decel="100000"/>
                                        <p:tgtEl>
                                          <p:spTgt spid="3">
                                            <p:txEl>
                                              <p:pRg st="2" end="2"/>
                                            </p:txEl>
                                          </p:spTgt>
                                        </p:tgtEl>
                                      </p:cBhvr>
                                    </p:animEffect>
                                    <p:animScale>
                                      <p:cBhvr>
                                        <p:cTn id="19" dur="770" decel="100000"/>
                                        <p:tgtEl>
                                          <p:spTgt spid="3">
                                            <p:txEl>
                                              <p:pRg st="2" end="2"/>
                                            </p:txEl>
                                          </p:spTgt>
                                        </p:tgtEl>
                                      </p:cBhvr>
                                      <p:from x="10000" y="10000"/>
                                      <p:to x="200000" y="450000"/>
                                    </p:animScale>
                                    <p:animScale>
                                      <p:cBhvr>
                                        <p:cTn id="20" dur="1230" accel="100000" fill="hold">
                                          <p:stCondLst>
                                            <p:cond delay="770"/>
                                          </p:stCondLst>
                                        </p:cTn>
                                        <p:tgtEl>
                                          <p:spTgt spid="3">
                                            <p:txEl>
                                              <p:pRg st="2" end="2"/>
                                            </p:txEl>
                                          </p:spTgt>
                                        </p:tgtEl>
                                      </p:cBhvr>
                                      <p:from x="200000" y="450000"/>
                                      <p:to x="100000" y="100000"/>
                                    </p:animScale>
                                    <p:set>
                                      <p:cBhvr>
                                        <p:cTn id="21" dur="770" fill="hold"/>
                                        <p:tgtEl>
                                          <p:spTgt spid="3">
                                            <p:txEl>
                                              <p:pRg st="2" end="2"/>
                                            </p:txEl>
                                          </p:spTgt>
                                        </p:tgtEl>
                                        <p:attrNameLst>
                                          <p:attrName>ppt_x</p:attrName>
                                        </p:attrNameLst>
                                      </p:cBhvr>
                                      <p:to>
                                        <p:strVal val="(0.5)"/>
                                      </p:to>
                                    </p:set>
                                    <p:anim from="(0.5)" to="(#ppt_x)" calcmode="lin" valueType="num">
                                      <p:cBhvr>
                                        <p:cTn id="22" dur="1230" accel="100000" fill="hold">
                                          <p:stCondLst>
                                            <p:cond delay="770"/>
                                          </p:stCondLst>
                                        </p:cTn>
                                        <p:tgtEl>
                                          <p:spTgt spid="3">
                                            <p:txEl>
                                              <p:pRg st="2" end="2"/>
                                            </p:txEl>
                                          </p:spTgt>
                                        </p:tgtEl>
                                        <p:attrNameLst>
                                          <p:attrName>ppt_x</p:attrName>
                                        </p:attrNameLst>
                                      </p:cBhvr>
                                    </p:anim>
                                    <p:set>
                                      <p:cBhvr>
                                        <p:cTn id="23" dur="770" fill="hold"/>
                                        <p:tgtEl>
                                          <p:spTgt spid="3">
                                            <p:txEl>
                                              <p:pRg st="2" end="2"/>
                                            </p:txEl>
                                          </p:spTgt>
                                        </p:tgtEl>
                                        <p:attrNameLst>
                                          <p:attrName>ppt_y</p:attrName>
                                        </p:attrNameLst>
                                      </p:cBhvr>
                                      <p:to>
                                        <p:strVal val="(#ppt_y+0.4)"/>
                                      </p:to>
                                    </p:set>
                                    <p:anim from="(#ppt_y+0.4)" to="(#ppt_y)" calcmode="lin" valueType="num">
                                      <p:cBhvr>
                                        <p:cTn id="24" dur="1230" accel="100000" fill="hold">
                                          <p:stCondLst>
                                            <p:cond delay="770"/>
                                          </p:stCondLst>
                                        </p:cTn>
                                        <p:tgtEl>
                                          <p:spTgt spid="3">
                                            <p:txEl>
                                              <p:pRg st="2" end="2"/>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33400"/>
            <a:ext cx="8153400" cy="5562600"/>
          </a:xfrm>
        </p:spPr>
        <p:txBody>
          <a:bodyPr>
            <a:noAutofit/>
          </a:bodyPr>
          <a:lstStyle/>
          <a:p>
            <a:pPr algn="ctr" rtl="1">
              <a:buClr>
                <a:srgbClr val="002060"/>
              </a:buClr>
            </a:pPr>
            <a:r>
              <a:rPr lang="fa-IR" sz="4000" dirty="0" smtClean="0">
                <a:solidFill>
                  <a:schemeClr val="accent1"/>
                </a:solidFill>
                <a:cs typeface="B Titr" panose="00000700000000000000" pitchFamily="2" charset="-78"/>
              </a:rPr>
              <a:t>تعریف بازداری رفتاری یا پاسخ</a:t>
            </a:r>
          </a:p>
          <a:p>
            <a:pPr algn="ctr" rtl="1">
              <a:buClr>
                <a:srgbClr val="002060"/>
              </a:buClr>
            </a:pPr>
            <a:endParaRPr lang="fa-IR" sz="4000" dirty="0" smtClean="0">
              <a:solidFill>
                <a:srgbClr val="002060"/>
              </a:solidFill>
              <a:cs typeface="B Titr" panose="00000700000000000000" pitchFamily="2" charset="-78"/>
            </a:endParaRPr>
          </a:p>
          <a:p>
            <a:pPr algn="just" rtl="1"/>
            <a:r>
              <a:rPr lang="fa-IR" altLang="en-US" sz="3500" dirty="0" smtClean="0">
                <a:solidFill>
                  <a:schemeClr val="tx1"/>
                </a:solidFill>
                <a:cs typeface="B Titr" panose="00000700000000000000" pitchFamily="2" charset="-78"/>
              </a:rPr>
              <a:t>1. توانایی به تاخیر انداختن یا ممانعت از پاسخ منجر به پیامدی فوری</a:t>
            </a:r>
          </a:p>
          <a:p>
            <a:pPr algn="just" rtl="1"/>
            <a:r>
              <a:rPr lang="fa-IR" sz="3500" dirty="0" smtClean="0">
                <a:solidFill>
                  <a:schemeClr val="tx1"/>
                </a:solidFill>
                <a:cs typeface="B Titr" panose="00000700000000000000" pitchFamily="2" charset="-78"/>
              </a:rPr>
              <a:t>2. توانایی متوقف کردن رفتارهای فعلی بدون نتیجه اثربخش</a:t>
            </a:r>
          </a:p>
          <a:p>
            <a:pPr algn="just" rtl="1"/>
            <a:r>
              <a:rPr lang="fa-IR" sz="3500" dirty="0" smtClean="0">
                <a:solidFill>
                  <a:schemeClr val="tx1"/>
                </a:solidFill>
                <a:cs typeface="B Titr" panose="00000700000000000000" pitchFamily="2" charset="-78"/>
              </a:rPr>
              <a:t>3. توانایی کنترل عوامل حواس پرکن و مخل که در کارمهارت های اجرایی دیگر مزاحمت ایجاد می کند</a:t>
            </a:r>
            <a:endParaRPr lang="en-US" sz="3500" dirty="0">
              <a:solidFill>
                <a:schemeClr val="tx1"/>
              </a:solidFill>
              <a:cs typeface="B Titr" panose="00000700000000000000" pitchFamily="2" charset="-78"/>
            </a:endParaRPr>
          </a:p>
        </p:txBody>
      </p:sp>
    </p:spTree>
  </p:cSld>
  <p:clrMapOvr>
    <a:masterClrMapping/>
  </p:clrMapOvr>
  <p:transition spd="slow">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33400"/>
            <a:ext cx="8610600" cy="5562600"/>
          </a:xfrm>
        </p:spPr>
        <p:txBody>
          <a:bodyPr>
            <a:noAutofit/>
          </a:bodyPr>
          <a:lstStyle/>
          <a:p>
            <a:pPr algn="r" rtl="1"/>
            <a:endParaRPr lang="fa-IR" sz="4800" dirty="0" smtClean="0">
              <a:solidFill>
                <a:schemeClr val="accent1"/>
              </a:solidFill>
              <a:cs typeface="B Morvarid" pitchFamily="2" charset="-78"/>
            </a:endParaRPr>
          </a:p>
          <a:p>
            <a:pPr algn="ctr" rtl="1"/>
            <a:r>
              <a:rPr lang="fa-IR" sz="5400" dirty="0" smtClean="0">
                <a:solidFill>
                  <a:srgbClr val="E83112"/>
                </a:solidFill>
                <a:cs typeface="B Titr" panose="00000700000000000000" pitchFamily="2" charset="-78"/>
              </a:rPr>
              <a:t>کارکردهای اجرایی درنظریه بارکلی در تبیین اختلال نقص توجه-بیش فعالی</a:t>
            </a:r>
            <a:endParaRPr lang="en-US" sz="5400" dirty="0">
              <a:solidFill>
                <a:srgbClr val="E83112"/>
              </a:solidFill>
              <a:cs typeface="B Titr" panose="00000700000000000000" pitchFamily="2" charset="-78"/>
            </a:endParaRPr>
          </a:p>
        </p:txBody>
      </p:sp>
    </p:spTree>
  </p:cSld>
  <p:clrMapOvr>
    <a:masterClrMapping/>
  </p:clrMapOvr>
  <p:transition spd="slow">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685800"/>
            <a:ext cx="8610600" cy="7391400"/>
          </a:xfrm>
        </p:spPr>
        <p:txBody>
          <a:bodyPr>
            <a:noAutofit/>
          </a:bodyPr>
          <a:lstStyle/>
          <a:p>
            <a:pPr algn="ctr" rtl="1">
              <a:buClr>
                <a:srgbClr val="002060"/>
              </a:buClr>
              <a:buFont typeface="Wingdings" pitchFamily="2" charset="2"/>
              <a:buChar char="ü"/>
            </a:pPr>
            <a:endParaRPr lang="fa-IR" sz="4000" dirty="0" smtClean="0">
              <a:solidFill>
                <a:srgbClr val="002060"/>
              </a:solidFill>
              <a:cs typeface="B Morvarid" pitchFamily="2" charset="-78"/>
            </a:endParaRPr>
          </a:p>
          <a:p>
            <a:pPr algn="ctr" rtl="1"/>
            <a:r>
              <a:rPr lang="fa-IR" sz="4400" dirty="0" smtClean="0">
                <a:solidFill>
                  <a:srgbClr val="C00000"/>
                </a:solidFill>
                <a:cs typeface="B Titr" panose="00000700000000000000" pitchFamily="2" charset="-78"/>
              </a:rPr>
              <a:t>1. بازداری </a:t>
            </a:r>
            <a:r>
              <a:rPr lang="fa-IR" sz="4400" dirty="0">
                <a:solidFill>
                  <a:srgbClr val="C00000"/>
                </a:solidFill>
                <a:cs typeface="B Titr" panose="00000700000000000000" pitchFamily="2" charset="-78"/>
              </a:rPr>
              <a:t>معطوف به خود: ترمز ذهن</a:t>
            </a:r>
            <a:endParaRPr lang="en-US" sz="4400" dirty="0">
              <a:solidFill>
                <a:srgbClr val="C00000"/>
              </a:solidFill>
              <a:cs typeface="B Titr" panose="00000700000000000000" pitchFamily="2" charset="-78"/>
            </a:endParaRPr>
          </a:p>
          <a:p>
            <a:pPr algn="ctr" rtl="1">
              <a:buClr>
                <a:srgbClr val="002060"/>
              </a:buClr>
            </a:pPr>
            <a:r>
              <a:rPr lang="fa-IR" sz="4000" dirty="0" smtClean="0">
                <a:solidFill>
                  <a:schemeClr val="tx1"/>
                </a:solidFill>
                <a:cs typeface="B Titr" panose="00000700000000000000" pitchFamily="2" charset="-78"/>
              </a:rPr>
              <a:t>کودکان عادی در مقایسه </a:t>
            </a:r>
            <a:r>
              <a:rPr lang="fa-IR" sz="4000" dirty="0">
                <a:solidFill>
                  <a:schemeClr val="tx1"/>
                </a:solidFill>
                <a:cs typeface="B Titr" panose="00000700000000000000" pitchFamily="2" charset="-78"/>
              </a:rPr>
              <a:t>با </a:t>
            </a:r>
            <a:r>
              <a:rPr lang="fa-IR" sz="4000" dirty="0" smtClean="0">
                <a:solidFill>
                  <a:schemeClr val="tx1"/>
                </a:solidFill>
                <a:cs typeface="B Titr" panose="00000700000000000000" pitchFamily="2" charset="-78"/>
              </a:rPr>
              <a:t>کودکان بیش فعال از </a:t>
            </a:r>
            <a:r>
              <a:rPr lang="fa-IR" sz="4000" dirty="0">
                <a:solidFill>
                  <a:schemeClr val="tx1"/>
                </a:solidFill>
                <a:cs typeface="B Titr" panose="00000700000000000000" pitchFamily="2" charset="-78"/>
              </a:rPr>
              <a:t>توانایی صبر طولانی‌مدت پیش از واکنش نشان دادن </a:t>
            </a:r>
            <a:r>
              <a:rPr lang="fa-IR" sz="4000" dirty="0" smtClean="0">
                <a:solidFill>
                  <a:schemeClr val="tx1"/>
                </a:solidFill>
                <a:cs typeface="B Titr" panose="00000700000000000000" pitchFamily="2" charset="-78"/>
              </a:rPr>
              <a:t>برخوردارند. </a:t>
            </a:r>
            <a:r>
              <a:rPr lang="fa-IR" sz="4000" dirty="0">
                <a:solidFill>
                  <a:schemeClr val="tx1"/>
                </a:solidFill>
                <a:cs typeface="B Titr" panose="00000700000000000000" pitchFamily="2" charset="-78"/>
              </a:rPr>
              <a:t>این قدرت صبر‌کردن از توانایی بزرگ‌تری ریشه می‌گیرد و آن توانایی بازداری یا مهار خواسته‌ها و رفتارهای آنی است؛ و از آنجا که این بازداری مستلزم تلاش است بنابراین انتظار و صبر‌کردن را نباید عملی منفعلانه در نظر گرفت.</a:t>
            </a:r>
            <a:endParaRPr lang="fa-IR" sz="4000" dirty="0" smtClean="0">
              <a:solidFill>
                <a:schemeClr val="tx1"/>
              </a:solidFill>
              <a:cs typeface="B Titr" panose="00000700000000000000" pitchFamily="2" charset="-78"/>
            </a:endParaRPr>
          </a:p>
        </p:txBody>
      </p:sp>
    </p:spTree>
    <p:extLst>
      <p:ext uri="{BB962C8B-B14F-4D97-AF65-F5344CB8AC3E}">
        <p14:creationId xmlns:p14="http://schemas.microsoft.com/office/powerpoint/2010/main" val="1078152318"/>
      </p:ext>
    </p:extLst>
  </p:cSld>
  <p:clrMapOvr>
    <a:masterClrMapping/>
  </p:clrMapOvr>
  <p:transition spd="slow">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228600"/>
            <a:ext cx="8458200" cy="5486400"/>
          </a:xfrm>
        </p:spPr>
        <p:txBody>
          <a:bodyPr>
            <a:noAutofit/>
          </a:bodyPr>
          <a:lstStyle/>
          <a:p>
            <a:pPr algn="ctr" rtl="1"/>
            <a:r>
              <a:rPr lang="fa-IR" sz="4000" dirty="0" smtClean="0">
                <a:solidFill>
                  <a:srgbClr val="C00000"/>
                </a:solidFill>
                <a:cs typeface="B Titr" panose="00000700000000000000" pitchFamily="2" charset="-78"/>
              </a:rPr>
              <a:t>توانایی صبرکردن باعث می شود:</a:t>
            </a:r>
          </a:p>
          <a:p>
            <a:pPr algn="r" rtl="1"/>
            <a:r>
              <a:rPr lang="fa-IR" sz="4000" dirty="0" smtClean="0">
                <a:solidFill>
                  <a:schemeClr val="tx1"/>
                </a:solidFill>
              </a:rPr>
              <a:t>1. درک </a:t>
            </a:r>
            <a:r>
              <a:rPr lang="fa-IR" sz="4000" dirty="0">
                <a:solidFill>
                  <a:schemeClr val="tx1"/>
                </a:solidFill>
              </a:rPr>
              <a:t>و تصوری از گذشته‌ در خود ایجاد کنیم و از این درک به تصور و درکی از آیندۀ احتمالی دست یابیم. </a:t>
            </a:r>
            <a:endParaRPr lang="fa-IR" sz="4000" dirty="0" smtClean="0">
              <a:solidFill>
                <a:schemeClr val="tx1"/>
              </a:solidFill>
            </a:endParaRPr>
          </a:p>
          <a:p>
            <a:pPr algn="r" rtl="1"/>
            <a:r>
              <a:rPr lang="fa-IR" sz="4000" dirty="0" smtClean="0">
                <a:solidFill>
                  <a:schemeClr val="tx1"/>
                </a:solidFill>
              </a:rPr>
              <a:t>2. با </a:t>
            </a:r>
            <a:r>
              <a:rPr lang="fa-IR" sz="4000" dirty="0">
                <a:solidFill>
                  <a:schemeClr val="tx1"/>
                </a:solidFill>
              </a:rPr>
              <a:t>خودمان حرف بزنیم و از این زبان برای کنترل رفتارمان استفاده کنیم. </a:t>
            </a:r>
            <a:endParaRPr lang="fa-IR" sz="4000" dirty="0" smtClean="0">
              <a:solidFill>
                <a:schemeClr val="tx1"/>
              </a:solidFill>
            </a:endParaRPr>
          </a:p>
          <a:p>
            <a:pPr algn="r" rtl="1"/>
            <a:r>
              <a:rPr lang="fa-IR" sz="4000" dirty="0" smtClean="0">
                <a:solidFill>
                  <a:schemeClr val="tx1"/>
                </a:solidFill>
              </a:rPr>
              <a:t>3. در </a:t>
            </a:r>
            <a:r>
              <a:rPr lang="fa-IR" sz="4000" dirty="0">
                <a:solidFill>
                  <a:schemeClr val="tx1"/>
                </a:solidFill>
              </a:rPr>
              <a:t>ارزیابی خود از رویدادها، بین عواطف و احساسات با اطلاعات فرق بگذاریم و بدین‌ترتیب منطقی‌تر رفتار کنیم. </a:t>
            </a:r>
            <a:endParaRPr lang="fa-IR" sz="4000" dirty="0" smtClean="0">
              <a:solidFill>
                <a:schemeClr val="tx1"/>
              </a:solidFill>
            </a:endParaRPr>
          </a:p>
        </p:txBody>
      </p:sp>
    </p:spTree>
  </p:cSld>
  <p:clrMapOvr>
    <a:masterClrMapping/>
  </p:clrMapOvr>
  <p:transition spd="slow">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 y="762000"/>
            <a:ext cx="8763000" cy="5562600"/>
          </a:xfrm>
        </p:spPr>
        <p:txBody>
          <a:bodyPr>
            <a:noAutofit/>
          </a:bodyPr>
          <a:lstStyle/>
          <a:p>
            <a:pPr algn="r" rtl="1"/>
            <a:r>
              <a:rPr lang="fa-IR" sz="4000" dirty="0" smtClean="0"/>
              <a:t>4. </a:t>
            </a:r>
            <a:r>
              <a:rPr lang="fa-IR" sz="4000" dirty="0" smtClean="0">
                <a:solidFill>
                  <a:schemeClr val="tx1"/>
                </a:solidFill>
              </a:rPr>
              <a:t>اطلاعات </a:t>
            </a:r>
            <a:r>
              <a:rPr lang="fa-IR" sz="4000" dirty="0">
                <a:solidFill>
                  <a:schemeClr val="tx1"/>
                </a:solidFill>
              </a:rPr>
              <a:t>یا پیام‌های ورودی را به بخش‌های کوچک‌تر تقسیم کرده و این بخش‌ها را با پیام‌ها یا واکنش‌های خروجی جدید ترکیب کنیم </a:t>
            </a:r>
            <a:r>
              <a:rPr lang="fa-IR" sz="4000" dirty="0" smtClean="0">
                <a:solidFill>
                  <a:schemeClr val="tx1"/>
                </a:solidFill>
              </a:rPr>
              <a:t>و </a:t>
            </a:r>
            <a:r>
              <a:rPr lang="fa-IR" sz="4000" dirty="0">
                <a:solidFill>
                  <a:schemeClr val="tx1"/>
                </a:solidFill>
              </a:rPr>
              <a:t>از این رهگذر به برنامه‌ریزی، حل مسئله و نوآوری معطوف به هدف دست یابیم. </a:t>
            </a:r>
          </a:p>
          <a:p>
            <a:pPr algn="r" rtl="1"/>
            <a:r>
              <a:rPr lang="fa-IR" sz="4000" dirty="0" smtClean="0">
                <a:solidFill>
                  <a:schemeClr val="tx1"/>
                </a:solidFill>
              </a:rPr>
              <a:t>5. ایجاد </a:t>
            </a:r>
            <a:r>
              <a:rPr lang="fa-IR" sz="4000" dirty="0">
                <a:solidFill>
                  <a:schemeClr val="tx1"/>
                </a:solidFill>
              </a:rPr>
              <a:t>توانایی خودتنظیمی انگیزش درونی به‌‌منظور هدایت رفتارمان به‌سوی اهدافی که داریم.</a:t>
            </a:r>
            <a:endParaRPr lang="en-US" sz="5400" dirty="0">
              <a:solidFill>
                <a:schemeClr val="tx1"/>
              </a:solidFill>
              <a:cs typeface="B Morvarid" pitchFamily="2" charset="-78"/>
            </a:endParaRPr>
          </a:p>
        </p:txBody>
      </p:sp>
    </p:spTree>
  </p:cSld>
  <p:clrMapOvr>
    <a:masterClrMapping/>
  </p:clrMapOvr>
  <p:transition spd="slow">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33400"/>
            <a:ext cx="8382000" cy="5562600"/>
          </a:xfrm>
        </p:spPr>
        <p:txBody>
          <a:bodyPr>
            <a:noAutofit/>
          </a:bodyPr>
          <a:lstStyle/>
          <a:p>
            <a:pPr algn="r" rtl="1"/>
            <a:r>
              <a:rPr lang="fa-IR" sz="4800" dirty="0">
                <a:solidFill>
                  <a:schemeClr val="tx1"/>
                </a:solidFill>
                <a:cs typeface="B Titr" panose="00000700000000000000" pitchFamily="2" charset="-78"/>
              </a:rPr>
              <a:t>اگر «نقص‌توجه-بیش‌فعالی» به معنای مشکل در بازداری و مهار پاسخ‌ها است، می‌توانیم انتظار داشته باشیم که فرد با «نقص‌توجه-بیش‌فعالی» در این توانایی‌های پنج‌گانۀ ذهنی دچار مشکل باشد. </a:t>
            </a:r>
            <a:endParaRPr lang="en-US" sz="4800" dirty="0">
              <a:solidFill>
                <a:schemeClr val="tx1"/>
              </a:solidFill>
              <a:cs typeface="B Titr" panose="00000700000000000000" pitchFamily="2" charset="-78"/>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304800"/>
            <a:ext cx="8839200" cy="6400800"/>
          </a:xfrm>
        </p:spPr>
        <p:txBody>
          <a:bodyPr>
            <a:noAutofit/>
          </a:bodyPr>
          <a:lstStyle/>
          <a:p>
            <a:pPr algn="ctr" rtl="1"/>
            <a:r>
              <a:rPr lang="fa-IR" sz="4000" dirty="0" smtClean="0">
                <a:solidFill>
                  <a:srgbClr val="C00000"/>
                </a:solidFill>
                <a:cs typeface="B Titr" panose="00000700000000000000" pitchFamily="2" charset="-78"/>
              </a:rPr>
              <a:t>2. توجه </a:t>
            </a:r>
            <a:r>
              <a:rPr lang="fa-IR" sz="4000" dirty="0">
                <a:solidFill>
                  <a:srgbClr val="C00000"/>
                </a:solidFill>
                <a:cs typeface="B Titr" panose="00000700000000000000" pitchFamily="2" charset="-78"/>
              </a:rPr>
              <a:t>معطوف به خود (خودآگاهی): آینۀ ذهن</a:t>
            </a:r>
            <a:endParaRPr lang="en-US" sz="4000" dirty="0">
              <a:solidFill>
                <a:srgbClr val="C00000"/>
              </a:solidFill>
              <a:cs typeface="B Titr" panose="00000700000000000000" pitchFamily="2" charset="-78"/>
            </a:endParaRPr>
          </a:p>
          <a:p>
            <a:pPr algn="just" rtl="1">
              <a:buClr>
                <a:srgbClr val="002060"/>
              </a:buClr>
            </a:pPr>
            <a:endParaRPr lang="fa-IR" sz="4000" dirty="0" smtClean="0">
              <a:solidFill>
                <a:schemeClr val="accent1"/>
              </a:solidFill>
              <a:cs typeface="B Titr" panose="00000700000000000000" pitchFamily="2" charset="-78"/>
            </a:endParaRPr>
          </a:p>
          <a:p>
            <a:pPr algn="r" rtl="1">
              <a:buClr>
                <a:srgbClr val="002060"/>
              </a:buClr>
            </a:pPr>
            <a:r>
              <a:rPr lang="fa-IR" sz="4000" dirty="0">
                <a:cs typeface="B Titr" panose="00000700000000000000" pitchFamily="2" charset="-78"/>
              </a:rPr>
              <a:t>توانایی تعویق واکنش و صبر‌کردن یکی از </a:t>
            </a:r>
            <a:r>
              <a:rPr lang="fa-IR" sz="4000" dirty="0" smtClean="0">
                <a:cs typeface="B Titr" panose="00000700000000000000" pitchFamily="2" charset="-78"/>
              </a:rPr>
              <a:t>توانایی های </a:t>
            </a:r>
            <a:r>
              <a:rPr lang="fa-IR" sz="4000" dirty="0">
                <a:cs typeface="B Titr" panose="00000700000000000000" pitchFamily="2" charset="-78"/>
              </a:rPr>
              <a:t>اجرایی بنیادین ما است. این توانایی با ویژگی جهت‌دهی </a:t>
            </a:r>
            <a:r>
              <a:rPr lang="fa-IR" sz="4000" i="1" dirty="0">
                <a:cs typeface="B Titr" panose="00000700000000000000" pitchFamily="2" charset="-78"/>
              </a:rPr>
              <a:t>توجه‌</a:t>
            </a:r>
            <a:r>
              <a:rPr lang="fa-IR" sz="4000" dirty="0">
                <a:cs typeface="B Titr" panose="00000700000000000000" pitchFamily="2" charset="-78"/>
              </a:rPr>
              <a:t>مان نه تنها به محیط پیرامون، بلکه با جهت‌دهی </a:t>
            </a:r>
            <a:r>
              <a:rPr lang="fa-IR" sz="4000" i="1" dirty="0">
                <a:cs typeface="B Titr" panose="00000700000000000000" pitchFamily="2" charset="-78"/>
              </a:rPr>
              <a:t>توجه</a:t>
            </a:r>
            <a:r>
              <a:rPr lang="fa-IR" sz="4000" dirty="0">
                <a:cs typeface="B Titr" panose="00000700000000000000" pitchFamily="2" charset="-78"/>
              </a:rPr>
              <a:t> به‌سمت خودمان مرتبط است. </a:t>
            </a:r>
            <a:r>
              <a:rPr lang="fa-IR" sz="4000" dirty="0">
                <a:solidFill>
                  <a:srgbClr val="C00000"/>
                </a:solidFill>
                <a:cs typeface="B Titr" panose="00000700000000000000" pitchFamily="2" charset="-78"/>
              </a:rPr>
              <a:t>ما خودمان را حین عمل و رفتار تماشا و همچنین </a:t>
            </a:r>
            <a:r>
              <a:rPr lang="fa-IR" sz="4000" dirty="0" smtClean="0">
                <a:solidFill>
                  <a:srgbClr val="C00000"/>
                </a:solidFill>
                <a:cs typeface="B Titr" panose="00000700000000000000" pitchFamily="2" charset="-78"/>
              </a:rPr>
              <a:t>نظارت </a:t>
            </a:r>
            <a:r>
              <a:rPr lang="fa-IR" sz="4000" dirty="0">
                <a:solidFill>
                  <a:srgbClr val="C00000"/>
                </a:solidFill>
                <a:cs typeface="B Titr" panose="00000700000000000000" pitchFamily="2" charset="-78"/>
              </a:rPr>
              <a:t>می‌کنیم </a:t>
            </a:r>
            <a:r>
              <a:rPr lang="fa-IR" sz="4000" dirty="0" smtClean="0">
                <a:solidFill>
                  <a:srgbClr val="C00000"/>
                </a:solidFill>
                <a:cs typeface="B Titr" panose="00000700000000000000" pitchFamily="2" charset="-78"/>
              </a:rPr>
              <a:t>و</a:t>
            </a:r>
            <a:r>
              <a:rPr lang="fa-IR" sz="4000" dirty="0">
                <a:solidFill>
                  <a:srgbClr val="C00000"/>
                </a:solidFill>
                <a:cs typeface="B Titr" panose="00000700000000000000" pitchFamily="2" charset="-78"/>
              </a:rPr>
              <a:t> بدین‌ترتیب به خودآگاهی</a:t>
            </a:r>
            <a:r>
              <a:rPr lang="fa-IR" sz="4000" dirty="0">
                <a:cs typeface="B Titr" panose="00000700000000000000" pitchFamily="2" charset="-78"/>
              </a:rPr>
              <a:t> می‌رسیم. </a:t>
            </a:r>
            <a:endParaRPr lang="fa-IR" sz="4000" dirty="0" smtClean="0">
              <a:solidFill>
                <a:schemeClr val="accent1"/>
              </a:solidFill>
              <a:cs typeface="B Titr" panose="00000700000000000000" pitchFamily="2" charset="-78"/>
            </a:endParaRPr>
          </a:p>
          <a:p>
            <a:pPr algn="r" rtl="1">
              <a:buFont typeface="Wingdings" pitchFamily="2" charset="2"/>
              <a:buChar char="ü"/>
            </a:pPr>
            <a:endParaRPr lang="fa-IR" sz="4400" dirty="0" smtClean="0">
              <a:solidFill>
                <a:schemeClr val="accent1"/>
              </a:solidFill>
              <a:cs typeface="B Morvarid" pitchFamily="2" charset="-78"/>
            </a:endParaRPr>
          </a:p>
          <a:p>
            <a:pPr algn="r" rtl="1"/>
            <a:endParaRPr lang="en-US" sz="5400" dirty="0">
              <a:solidFill>
                <a:schemeClr val="accent1"/>
              </a:solidFill>
              <a:cs typeface="B Morvarid" pitchFamily="2" charset="-78"/>
            </a:endParaRPr>
          </a:p>
        </p:txBody>
      </p:sp>
    </p:spTree>
  </p:cSld>
  <p:clrMapOvr>
    <a:masterClrMapping/>
  </p:clrMapOvr>
  <p:transition spd="slow">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457200"/>
            <a:ext cx="8305800" cy="5791200"/>
          </a:xfrm>
        </p:spPr>
        <p:txBody>
          <a:bodyPr>
            <a:noAutofit/>
          </a:bodyPr>
          <a:lstStyle/>
          <a:p>
            <a:pPr algn="ctr" rtl="1">
              <a:buClr>
                <a:srgbClr val="002060"/>
              </a:buClr>
            </a:pPr>
            <a:r>
              <a:rPr lang="fa-IR" sz="4000" dirty="0" smtClean="0">
                <a:cs typeface="B Titr" panose="00000700000000000000" pitchFamily="2" charset="-78"/>
              </a:rPr>
              <a:t>بنابراین </a:t>
            </a:r>
            <a:r>
              <a:rPr lang="fa-IR" sz="4000" dirty="0">
                <a:solidFill>
                  <a:srgbClr val="C00000"/>
                </a:solidFill>
                <a:cs typeface="B Titr" panose="00000700000000000000" pitchFamily="2" charset="-78"/>
              </a:rPr>
              <a:t>بازداری و خودآگاهی </a:t>
            </a:r>
            <a:r>
              <a:rPr lang="fa-IR" sz="4000" dirty="0">
                <a:cs typeface="B Titr" panose="00000700000000000000" pitchFamily="2" charset="-78"/>
              </a:rPr>
              <a:t>دو مورد از بنیادی‌ترین کارکردهای اجرایی ما هستند. ما از خودآگاهی نسبت به خودمان و آنچه درحال انجامش هستیم استفاده می‌کنیم تا اقدامات خود را پایش کرده و هرگاه که لازم باشد، مثلاً در موقعیتی ناآشنا یا هرگاه ‌که اشتباه کرده‌ایم، آنها را مهار کنیم. در واقع خودآگاهی آینه‌‌ای است که ذهن آنرا در برابر ما قرار می‌دهد. </a:t>
            </a:r>
            <a:endParaRPr lang="fa-IR" sz="4000" dirty="0">
              <a:solidFill>
                <a:srgbClr val="002060"/>
              </a:solidFill>
              <a:cs typeface="B Titr" panose="00000700000000000000" pitchFamily="2" charset="-78"/>
            </a:endParaRPr>
          </a:p>
          <a:p>
            <a:pPr algn="r" rtl="1">
              <a:buClr>
                <a:srgbClr val="002060"/>
              </a:buClr>
            </a:pPr>
            <a:r>
              <a:rPr lang="fa-IR" sz="4000" dirty="0">
                <a:solidFill>
                  <a:srgbClr val="002060"/>
                </a:solidFill>
                <a:cs typeface="B Morvarid" pitchFamily="2" charset="-78"/>
              </a:rPr>
              <a:t> </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665561"/>
            <a:ext cx="8077200" cy="2717322"/>
          </a:xfrm>
        </p:spPr>
        <p:txBody>
          <a:bodyPr>
            <a:normAutofit fontScale="90000"/>
          </a:bodyPr>
          <a:lstStyle/>
          <a:p>
            <a:pPr algn="ctr" rtl="1">
              <a:lnSpc>
                <a:spcPct val="150000"/>
              </a:lnSpc>
            </a:pPr>
            <a:r>
              <a:rPr lang="fa-IR" sz="4900" dirty="0" smtClean="0">
                <a:cs typeface="B Titr" panose="00000700000000000000" pitchFamily="2" charset="-78"/>
              </a:rPr>
              <a:t>3</a:t>
            </a:r>
            <a:br>
              <a:rPr lang="fa-IR" sz="4900" dirty="0" smtClean="0">
                <a:cs typeface="B Titr" panose="00000700000000000000" pitchFamily="2" charset="-78"/>
              </a:rPr>
            </a:br>
            <a:r>
              <a:rPr lang="fa-IR" sz="4900" dirty="0">
                <a:cs typeface="B Titr" panose="00000700000000000000" pitchFamily="2" charset="-78"/>
              </a:rPr>
              <a:t/>
            </a:r>
            <a:br>
              <a:rPr lang="fa-IR" sz="4900" dirty="0">
                <a:cs typeface="B Titr" panose="00000700000000000000" pitchFamily="2" charset="-78"/>
              </a:rPr>
            </a:br>
            <a:r>
              <a:rPr lang="fa-IR" sz="4900" dirty="0" smtClean="0">
                <a:cs typeface="B Titr" panose="00000700000000000000" pitchFamily="2" charset="-78"/>
              </a:rPr>
              <a:t/>
            </a:r>
            <a:br>
              <a:rPr lang="fa-IR" sz="4900" dirty="0" smtClean="0">
                <a:cs typeface="B Titr" panose="00000700000000000000" pitchFamily="2" charset="-78"/>
              </a:rPr>
            </a:br>
            <a:r>
              <a:rPr lang="fa-IR" sz="4900" dirty="0">
                <a:cs typeface="B Titr" panose="00000700000000000000" pitchFamily="2" charset="-78"/>
              </a:rPr>
              <a:t/>
            </a:r>
            <a:br>
              <a:rPr lang="fa-IR" sz="4900" dirty="0">
                <a:cs typeface="B Titr" panose="00000700000000000000" pitchFamily="2" charset="-78"/>
              </a:rPr>
            </a:br>
            <a:r>
              <a:rPr lang="fa-IR" sz="4900" dirty="0" smtClean="0">
                <a:cs typeface="B Titr" panose="00000700000000000000" pitchFamily="2" charset="-78"/>
              </a:rPr>
              <a:t/>
            </a:r>
            <a:br>
              <a:rPr lang="fa-IR" sz="4900" dirty="0" smtClean="0">
                <a:cs typeface="B Titr" panose="00000700000000000000" pitchFamily="2" charset="-78"/>
              </a:rPr>
            </a:br>
            <a:r>
              <a:rPr lang="fa-IR" sz="4900" dirty="0">
                <a:cs typeface="B Titr" panose="00000700000000000000" pitchFamily="2" charset="-78"/>
              </a:rPr>
              <a:t/>
            </a:r>
            <a:br>
              <a:rPr lang="fa-IR" sz="4900" dirty="0">
                <a:cs typeface="B Titr" panose="00000700000000000000" pitchFamily="2" charset="-78"/>
              </a:rPr>
            </a:br>
            <a:r>
              <a:rPr lang="fa-IR" sz="4900" dirty="0" smtClean="0">
                <a:solidFill>
                  <a:srgbClr val="C00000"/>
                </a:solidFill>
                <a:cs typeface="B Titr" panose="00000700000000000000" pitchFamily="2" charset="-78"/>
              </a:rPr>
              <a:t>3</a:t>
            </a:r>
            <a:r>
              <a:rPr lang="fa-IR" sz="4900" dirty="0">
                <a:solidFill>
                  <a:srgbClr val="C00000"/>
                </a:solidFill>
                <a:cs typeface="B Titr" panose="00000700000000000000" pitchFamily="2" charset="-78"/>
              </a:rPr>
              <a:t>. تصور معطوف به خود: چشم ذهن </a:t>
            </a:r>
            <a:r>
              <a:rPr lang="fa-IR" sz="3200" dirty="0" smtClean="0">
                <a:cs typeface="B Titr" panose="00000700000000000000" pitchFamily="2" charset="-78"/>
              </a:rPr>
              <a:t/>
            </a:r>
            <a:br>
              <a:rPr lang="fa-IR" sz="3200" dirty="0" smtClean="0">
                <a:cs typeface="B Titr" panose="00000700000000000000" pitchFamily="2" charset="-78"/>
              </a:rPr>
            </a:br>
            <a:r>
              <a:rPr lang="fa-IR" sz="4000" dirty="0">
                <a:solidFill>
                  <a:schemeClr val="tx1"/>
                </a:solidFill>
                <a:cs typeface="B Titr" panose="00000700000000000000" pitchFamily="2" charset="-78"/>
              </a:rPr>
              <a:t>با انباشته کردن آگاهی‌مان از خود و از اقدامات‌ گذشتۀ خود در حافظه‌‌، می‌توانیم به ادراک و تصوری از اکنون خودمان و همچنین گذشتۀ خودمان دست یابیم. این انبارش تصوری از آنچه هستیم و آنچه انجام داده‌ایم به ما می‌دهد. این انباشته، تاریخچۀ شخصی ماست.</a:t>
            </a:r>
            <a:endParaRPr lang="en-US" sz="4000" dirty="0">
              <a:solidFill>
                <a:schemeClr val="tx1"/>
              </a:solidFill>
              <a:cs typeface="B Titr" panose="00000700000000000000" pitchFamily="2" charset="-78"/>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976817301"/>
      </p:ext>
    </p:extLst>
  </p:cSld>
  <p:clrMapOvr>
    <a:masterClrMapping/>
  </p:clrMapOvr>
  <p:transition spd="slow">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4142953"/>
            <a:ext cx="8077200" cy="2717322"/>
          </a:xfrm>
        </p:spPr>
        <p:txBody>
          <a:bodyPr>
            <a:normAutofit/>
          </a:bodyPr>
          <a:lstStyle/>
          <a:p>
            <a:pPr algn="ctr" rtl="1">
              <a:lnSpc>
                <a:spcPct val="150000"/>
              </a:lnSpc>
            </a:pPr>
            <a:endParaRPr lang="en-US" dirty="0">
              <a:cs typeface="B Titr" panose="00000700000000000000" pitchFamily="2" charset="-78"/>
            </a:endParaRPr>
          </a:p>
        </p:txBody>
      </p:sp>
      <p:sp>
        <p:nvSpPr>
          <p:cNvPr id="5" name="Rectangle 4"/>
          <p:cNvSpPr/>
          <p:nvPr/>
        </p:nvSpPr>
        <p:spPr>
          <a:xfrm>
            <a:off x="736979" y="228600"/>
            <a:ext cx="7848600" cy="4401205"/>
          </a:xfrm>
          <a:prstGeom prst="rect">
            <a:avLst/>
          </a:prstGeom>
        </p:spPr>
        <p:txBody>
          <a:bodyPr wrap="square">
            <a:spAutoFit/>
          </a:bodyPr>
          <a:lstStyle/>
          <a:p>
            <a:pPr algn="r"/>
            <a:r>
              <a:rPr lang="fa-IR" sz="4000" dirty="0">
                <a:cs typeface="B Titr" panose="00000700000000000000" pitchFamily="2" charset="-78"/>
              </a:rPr>
              <a:t>بنابراین آموخته‌های گذشته، دربارۀ رفتار فعلی به ما کمک می‌کنند یعنی ما از گذشته‌اندیشی برخورداریم و با استفاده از آن می‌توانیم از اشتباهات و موفقیت‌های خود بسیار سریع‌تر و موثرتر از هر موجود زندۀ دیگری درس بگیریم. </a:t>
            </a:r>
            <a:endParaRPr lang="fa-IR" sz="4000" dirty="0" smtClean="0">
              <a:cs typeface="B Titr" panose="00000700000000000000" pitchFamily="2" charset="-78"/>
            </a:endParaRPr>
          </a:p>
          <a:p>
            <a:pPr algn="r"/>
            <a:endParaRPr lang="fa-IR" sz="4000" dirty="0">
              <a:cs typeface="B Titr" panose="00000700000000000000" pitchFamily="2" charset="-78"/>
            </a:endParaRPr>
          </a:p>
        </p:txBody>
      </p:sp>
    </p:spTree>
    <p:extLst>
      <p:ext uri="{BB962C8B-B14F-4D97-AF65-F5344CB8AC3E}">
        <p14:creationId xmlns:p14="http://schemas.microsoft.com/office/powerpoint/2010/main" val="2590439237"/>
      </p:ext>
    </p:extLst>
  </p:cSld>
  <p:clrMapOvr>
    <a:masterClrMapping/>
  </p:clrMapOvr>
  <p:transition spd="slow">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241110"/>
            <a:ext cx="8763000" cy="6629400"/>
          </a:xfrm>
        </p:spPr>
        <p:txBody>
          <a:bodyPr>
            <a:noAutofit/>
          </a:bodyPr>
          <a:lstStyle/>
          <a:p>
            <a:pPr algn="r"/>
            <a:r>
              <a:rPr lang="fa-IR" sz="4000" dirty="0" smtClean="0">
                <a:solidFill>
                  <a:schemeClr val="tx1"/>
                </a:solidFill>
                <a:cs typeface="B Titr" panose="00000700000000000000" pitchFamily="2" charset="-78"/>
              </a:rPr>
              <a:t/>
            </a:r>
            <a:br>
              <a:rPr lang="fa-IR" sz="4000" dirty="0" smtClean="0">
                <a:solidFill>
                  <a:schemeClr val="tx1"/>
                </a:solidFill>
                <a:cs typeface="B Titr" panose="00000700000000000000" pitchFamily="2" charset="-78"/>
              </a:rPr>
            </a:br>
            <a:r>
              <a:rPr lang="fa-IR" sz="4000" dirty="0">
                <a:solidFill>
                  <a:schemeClr val="tx1"/>
                </a:solidFill>
                <a:cs typeface="B Titr" panose="00000700000000000000" pitchFamily="2" charset="-78"/>
              </a:rPr>
              <a:t/>
            </a:r>
            <a:br>
              <a:rPr lang="fa-IR" sz="4000" dirty="0">
                <a:solidFill>
                  <a:schemeClr val="tx1"/>
                </a:solidFill>
                <a:cs typeface="B Titr" panose="00000700000000000000" pitchFamily="2" charset="-78"/>
              </a:rPr>
            </a:br>
            <a:r>
              <a:rPr lang="fa-IR" sz="4000" dirty="0" smtClean="0">
                <a:solidFill>
                  <a:schemeClr val="tx1"/>
                </a:solidFill>
                <a:cs typeface="B Titr" panose="00000700000000000000" pitchFamily="2" charset="-78"/>
              </a:rPr>
              <a:t/>
            </a:r>
            <a:br>
              <a:rPr lang="fa-IR" sz="4000" dirty="0" smtClean="0">
                <a:solidFill>
                  <a:schemeClr val="tx1"/>
                </a:solidFill>
                <a:cs typeface="B Titr" panose="00000700000000000000" pitchFamily="2" charset="-78"/>
              </a:rPr>
            </a:br>
            <a:r>
              <a:rPr lang="fa-IR" sz="4000" dirty="0" smtClean="0">
                <a:solidFill>
                  <a:schemeClr val="tx1"/>
                </a:solidFill>
                <a:cs typeface="B Titr" panose="00000700000000000000" pitchFamily="2" charset="-78"/>
              </a:rPr>
              <a:t/>
            </a:r>
            <a:br>
              <a:rPr lang="fa-IR" sz="4000" dirty="0" smtClean="0">
                <a:solidFill>
                  <a:schemeClr val="tx1"/>
                </a:solidFill>
                <a:cs typeface="B Titr" panose="00000700000000000000" pitchFamily="2" charset="-78"/>
              </a:rPr>
            </a:br>
            <a:r>
              <a:rPr lang="fa-IR" sz="3400" dirty="0" smtClean="0">
                <a:solidFill>
                  <a:schemeClr val="tx1"/>
                </a:solidFill>
                <a:cs typeface="B Titr" panose="00000700000000000000" pitchFamily="2" charset="-78"/>
              </a:rPr>
              <a:t>اگر «</a:t>
            </a:r>
            <a:r>
              <a:rPr lang="fa-IR" sz="3400" dirty="0" smtClean="0">
                <a:solidFill>
                  <a:srgbClr val="C00000"/>
                </a:solidFill>
                <a:cs typeface="B Titr" panose="00000700000000000000" pitchFamily="2" charset="-78"/>
              </a:rPr>
              <a:t>نقص‌توجه-بیش‌فعالی</a:t>
            </a:r>
            <a:r>
              <a:rPr lang="fa-IR" sz="3400" dirty="0">
                <a:solidFill>
                  <a:schemeClr val="tx1"/>
                </a:solidFill>
                <a:cs typeface="B Titr" panose="00000700000000000000" pitchFamily="2" charset="-78"/>
              </a:rPr>
              <a:t>» به معنای نقص در صبر‌کردن و مهار رفتار باشد، آنگاه این نظریه پیش‌بینی می‌کند که </a:t>
            </a:r>
            <a:r>
              <a:rPr lang="fa-IR" sz="3400" dirty="0" smtClean="0">
                <a:solidFill>
                  <a:schemeClr val="tx1"/>
                </a:solidFill>
                <a:cs typeface="B Titr" panose="00000700000000000000" pitchFamily="2" charset="-78"/>
              </a:rPr>
              <a:t>کودکان </a:t>
            </a:r>
            <a:r>
              <a:rPr lang="fa-IR" sz="3400" dirty="0">
                <a:solidFill>
                  <a:schemeClr val="tx1"/>
                </a:solidFill>
                <a:cs typeface="B Titr" panose="00000700000000000000" pitchFamily="2" charset="-78"/>
              </a:rPr>
              <a:t>با «نقص‌توجه-بیش‌فعالی» باید درک محدودتری از خودآگاهی و خودکنترلی داشته باشند. </a:t>
            </a:r>
            <a:r>
              <a:rPr lang="fa-IR" sz="3400" dirty="0" smtClean="0">
                <a:solidFill>
                  <a:schemeClr val="tx1"/>
                </a:solidFill>
                <a:cs typeface="B Titr" panose="00000700000000000000" pitchFamily="2" charset="-78"/>
              </a:rPr>
              <a:t>این </a:t>
            </a:r>
            <a:r>
              <a:rPr lang="fa-IR" sz="3400" dirty="0">
                <a:solidFill>
                  <a:schemeClr val="tx1"/>
                </a:solidFill>
                <a:cs typeface="B Titr" panose="00000700000000000000" pitchFamily="2" charset="-78"/>
              </a:rPr>
              <a:t>درک محدود نهایتاً به مشکل در ادراک گذشته (</a:t>
            </a:r>
            <a:r>
              <a:rPr lang="fa-IR" sz="3400" dirty="0">
                <a:solidFill>
                  <a:srgbClr val="C00000"/>
                </a:solidFill>
                <a:cs typeface="B Titr" panose="00000700000000000000" pitchFamily="2" charset="-78"/>
              </a:rPr>
              <a:t>یعنی گذشته‌اندیشی</a:t>
            </a:r>
            <a:r>
              <a:rPr lang="fa-IR" sz="3400" dirty="0">
                <a:solidFill>
                  <a:schemeClr val="tx1"/>
                </a:solidFill>
                <a:cs typeface="B Titr" panose="00000700000000000000" pitchFamily="2" charset="-78"/>
              </a:rPr>
              <a:t>) و استفاده از آن منجر شده و در نتیجه موجب ادراک محدودتری از پیش‌بینی آیندۀ احتمالی (</a:t>
            </a:r>
            <a:r>
              <a:rPr lang="fa-IR" sz="3400" dirty="0">
                <a:solidFill>
                  <a:srgbClr val="C00000"/>
                </a:solidFill>
                <a:cs typeface="B Titr" panose="00000700000000000000" pitchFamily="2" charset="-78"/>
              </a:rPr>
              <a:t>یعنی آینده‌نگری</a:t>
            </a:r>
            <a:r>
              <a:rPr lang="fa-IR" sz="3400" dirty="0">
                <a:solidFill>
                  <a:schemeClr val="tx1"/>
                </a:solidFill>
                <a:cs typeface="B Titr" panose="00000700000000000000" pitchFamily="2" charset="-78"/>
              </a:rPr>
              <a:t>) در صورت عدم تغییر رفتار فعلی خود می‌شود</a:t>
            </a:r>
            <a:r>
              <a:rPr lang="fa-IR" sz="3400" dirty="0" smtClean="0">
                <a:solidFill>
                  <a:schemeClr val="tx1"/>
                </a:solidFill>
                <a:cs typeface="B Titr" panose="00000700000000000000" pitchFamily="2" charset="-78"/>
              </a:rPr>
              <a:t>.</a:t>
            </a:r>
            <a:br>
              <a:rPr lang="fa-IR" sz="3400" dirty="0" smtClean="0">
                <a:solidFill>
                  <a:schemeClr val="tx1"/>
                </a:solidFill>
                <a:cs typeface="B Titr" panose="00000700000000000000" pitchFamily="2" charset="-78"/>
              </a:rPr>
            </a:br>
            <a:r>
              <a:rPr lang="fa-IR" sz="3400" dirty="0">
                <a:solidFill>
                  <a:schemeClr val="tx1"/>
                </a:solidFill>
                <a:cs typeface="B Titr" panose="00000700000000000000" pitchFamily="2" charset="-78"/>
              </a:rPr>
              <a:t/>
            </a:r>
            <a:br>
              <a:rPr lang="fa-IR" sz="3400" dirty="0">
                <a:solidFill>
                  <a:schemeClr val="tx1"/>
                </a:solidFill>
                <a:cs typeface="B Titr" panose="00000700000000000000" pitchFamily="2" charset="-78"/>
              </a:rPr>
            </a:br>
            <a:r>
              <a:rPr lang="fa-IR" sz="3400" dirty="0" smtClean="0">
                <a:solidFill>
                  <a:schemeClr val="tx1"/>
                </a:solidFill>
                <a:cs typeface="B Titr" panose="00000700000000000000" pitchFamily="2" charset="-78"/>
              </a:rPr>
              <a:t>بنابراین کودکان بیش فعال در </a:t>
            </a:r>
            <a:r>
              <a:rPr lang="fa-IR" sz="3400" dirty="0" smtClean="0">
                <a:solidFill>
                  <a:srgbClr val="C00000"/>
                </a:solidFill>
                <a:cs typeface="B Titr" panose="00000700000000000000" pitchFamily="2" charset="-78"/>
              </a:rPr>
              <a:t>زمان حال (لحظه) </a:t>
            </a:r>
            <a:r>
              <a:rPr lang="fa-IR" sz="3400" dirty="0" smtClean="0">
                <a:solidFill>
                  <a:schemeClr val="tx1"/>
                </a:solidFill>
                <a:cs typeface="B Titr" panose="00000700000000000000" pitchFamily="2" charset="-78"/>
              </a:rPr>
              <a:t>زندگی می کنند</a:t>
            </a:r>
            <a:br>
              <a:rPr lang="fa-IR" sz="3400" dirty="0" smtClean="0">
                <a:solidFill>
                  <a:schemeClr val="tx1"/>
                </a:solidFill>
                <a:cs typeface="B Titr" panose="00000700000000000000" pitchFamily="2" charset="-78"/>
              </a:rPr>
            </a:br>
            <a:endParaRPr lang="en-US" sz="3400" dirty="0">
              <a:solidFill>
                <a:schemeClr val="tx1"/>
              </a:solidFill>
              <a:cs typeface="B Titr" panose="00000700000000000000" pitchFamily="2" charset="-78"/>
            </a:endParaRPr>
          </a:p>
        </p:txBody>
      </p:sp>
    </p:spTree>
    <p:extLst>
      <p:ext uri="{BB962C8B-B14F-4D97-AF65-F5344CB8AC3E}">
        <p14:creationId xmlns:p14="http://schemas.microsoft.com/office/powerpoint/2010/main" val="3244849011"/>
      </p:ext>
    </p:extLst>
  </p:cSld>
  <p:clrMapOvr>
    <a:masterClrMapping/>
  </p:clrMapOvr>
  <p:transition spd="slow">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0"/>
            <a:ext cx="8077200" cy="2717322"/>
          </a:xfrm>
        </p:spPr>
        <p:txBody>
          <a:bodyPr>
            <a:normAutofit fontScale="90000"/>
          </a:bodyPr>
          <a:lstStyle/>
          <a:p>
            <a:pPr algn="ctr" rtl="1"/>
            <a:r>
              <a:rPr lang="fa-IR" sz="4400" dirty="0" smtClean="0">
                <a:solidFill>
                  <a:srgbClr val="C00000"/>
                </a:solidFill>
                <a:cs typeface="B Titr" panose="00000700000000000000" pitchFamily="2" charset="-78"/>
              </a:rPr>
              <a:t>4.</a:t>
            </a:r>
            <a:r>
              <a:rPr lang="en-US" sz="4400" dirty="0" smtClean="0">
                <a:solidFill>
                  <a:srgbClr val="C00000"/>
                </a:solidFill>
                <a:cs typeface="B Titr" panose="00000700000000000000" pitchFamily="2" charset="-78"/>
              </a:rPr>
              <a:t> </a:t>
            </a:r>
            <a:r>
              <a:rPr lang="fa-IR" sz="4400" dirty="0">
                <a:solidFill>
                  <a:srgbClr val="C00000"/>
                </a:solidFill>
                <a:cs typeface="B Titr" panose="00000700000000000000" pitchFamily="2" charset="-78"/>
              </a:rPr>
              <a:t>گفتار معطوف به خود: صدای ذهن</a:t>
            </a:r>
            <a:r>
              <a:rPr lang="en-US" sz="2800" dirty="0"/>
              <a:t/>
            </a:r>
            <a:br>
              <a:rPr lang="en-US" sz="2800" dirty="0"/>
            </a:br>
            <a:r>
              <a:rPr lang="en-US" sz="3200" dirty="0">
                <a:cs typeface="B Zar" panose="00000400000000000000" pitchFamily="2" charset="-78"/>
              </a:rPr>
              <a:t/>
            </a:r>
            <a:br>
              <a:rPr lang="en-US" sz="3200" dirty="0">
                <a:cs typeface="B Zar" panose="00000400000000000000" pitchFamily="2" charset="-78"/>
              </a:rPr>
            </a:br>
            <a:r>
              <a:rPr lang="fa-IR" sz="4000" dirty="0">
                <a:solidFill>
                  <a:schemeClr val="tx1"/>
                </a:solidFill>
                <a:cs typeface="B Titr" panose="00000700000000000000" pitchFamily="2" charset="-78"/>
              </a:rPr>
              <a:t>توانایی دیگری که به قابلیت مهار رفتار، خودآگاهی و داشتنِ ادراکی از گذشته و آینده مربوط است، توانایی صحبت کردن با خود است. </a:t>
            </a:r>
            <a:r>
              <a:rPr lang="fa-IR" sz="4000" dirty="0" smtClean="0">
                <a:solidFill>
                  <a:schemeClr val="tx1"/>
                </a:solidFill>
                <a:cs typeface="B Titr" panose="00000700000000000000" pitchFamily="2" charset="-78"/>
              </a:rPr>
              <a:t/>
            </a:r>
            <a:br>
              <a:rPr lang="fa-IR" sz="4000" dirty="0" smtClean="0">
                <a:solidFill>
                  <a:schemeClr val="tx1"/>
                </a:solidFill>
                <a:cs typeface="B Titr" panose="00000700000000000000" pitchFamily="2" charset="-78"/>
              </a:rPr>
            </a:br>
            <a:r>
              <a:rPr lang="fa-IR" sz="4000" dirty="0" smtClean="0">
                <a:solidFill>
                  <a:schemeClr val="tx1"/>
                </a:solidFill>
                <a:cs typeface="B Titr" panose="00000700000000000000" pitchFamily="2" charset="-78"/>
              </a:rPr>
              <a:t>این صحبت کردن با خود یا گفتار درونی باعث کنترل رفتار کودکان می شود.</a:t>
            </a:r>
            <a:br>
              <a:rPr lang="fa-IR" sz="4000" dirty="0" smtClean="0">
                <a:solidFill>
                  <a:schemeClr val="tx1"/>
                </a:solidFill>
                <a:cs typeface="B Titr" panose="00000700000000000000" pitchFamily="2" charset="-78"/>
              </a:rPr>
            </a:br>
            <a:r>
              <a:rPr lang="fa-IR" sz="4000" dirty="0">
                <a:solidFill>
                  <a:schemeClr val="tx1"/>
                </a:solidFill>
                <a:cs typeface="B Titr" panose="00000700000000000000" pitchFamily="2" charset="-78"/>
              </a:rPr>
              <a:t/>
            </a:r>
            <a:br>
              <a:rPr lang="fa-IR" sz="4000" dirty="0">
                <a:solidFill>
                  <a:schemeClr val="tx1"/>
                </a:solidFill>
                <a:cs typeface="B Titr" panose="00000700000000000000" pitchFamily="2" charset="-78"/>
              </a:rPr>
            </a:br>
            <a:r>
              <a:rPr lang="fa-IR" sz="3200" dirty="0" smtClean="0">
                <a:cs typeface="B Titr" panose="00000700000000000000" pitchFamily="2" charset="-78"/>
              </a:rPr>
              <a:t/>
            </a:r>
            <a:br>
              <a:rPr lang="fa-IR" sz="3200" dirty="0" smtClean="0">
                <a:cs typeface="B Titr" panose="00000700000000000000" pitchFamily="2" charset="-78"/>
              </a:rPr>
            </a:br>
            <a:r>
              <a:rPr lang="fa-IR" sz="3200" dirty="0">
                <a:cs typeface="B Titr" panose="00000700000000000000" pitchFamily="2" charset="-78"/>
              </a:rPr>
              <a:t/>
            </a:r>
            <a:br>
              <a:rPr lang="fa-IR" sz="3200" dirty="0">
                <a:cs typeface="B Titr" panose="00000700000000000000" pitchFamily="2" charset="-78"/>
              </a:rPr>
            </a:br>
            <a:endParaRPr lang="en-US" sz="3200" dirty="0">
              <a:cs typeface="B Titr" panose="00000700000000000000" pitchFamily="2" charset="-78"/>
            </a:endParaRPr>
          </a:p>
        </p:txBody>
      </p:sp>
    </p:spTree>
    <p:extLst>
      <p:ext uri="{BB962C8B-B14F-4D97-AF65-F5344CB8AC3E}">
        <p14:creationId xmlns:p14="http://schemas.microsoft.com/office/powerpoint/2010/main" val="2391326530"/>
      </p:ext>
    </p:extLst>
  </p:cSld>
  <p:clrMapOvr>
    <a:masterClrMapping/>
  </p:clrMapOvr>
  <p:transition spd="slow">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4142953"/>
            <a:ext cx="8077200" cy="2717322"/>
          </a:xfrm>
        </p:spPr>
        <p:txBody>
          <a:bodyPr>
            <a:normAutofit/>
          </a:bodyPr>
          <a:lstStyle/>
          <a:p>
            <a:pPr algn="ctr" rtl="1">
              <a:lnSpc>
                <a:spcPct val="150000"/>
              </a:lnSpc>
            </a:pPr>
            <a:endParaRPr lang="en-US" dirty="0">
              <a:cs typeface="B Titr" panose="00000700000000000000" pitchFamily="2" charset="-78"/>
            </a:endParaRPr>
          </a:p>
        </p:txBody>
      </p:sp>
      <p:sp>
        <p:nvSpPr>
          <p:cNvPr id="3" name="Subtitle 2"/>
          <p:cNvSpPr>
            <a:spLocks noGrp="1"/>
          </p:cNvSpPr>
          <p:nvPr>
            <p:ph type="subTitle" idx="1"/>
          </p:nvPr>
        </p:nvSpPr>
        <p:spPr/>
        <p:txBody>
          <a:bodyPr/>
          <a:lstStyle/>
          <a:p>
            <a:endParaRPr lang="en-US" dirty="0"/>
          </a:p>
        </p:txBody>
      </p:sp>
      <p:sp>
        <p:nvSpPr>
          <p:cNvPr id="4" name="Content Placeholder 2"/>
          <p:cNvSpPr>
            <a:spLocks noGrp="1"/>
          </p:cNvSpPr>
          <p:nvPr/>
        </p:nvSpPr>
        <p:spPr bwMode="auto">
          <a:xfrm>
            <a:off x="1414463" y="914400"/>
            <a:ext cx="7043737" cy="495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ctr" rtl="1">
              <a:buFont typeface="Wingdings" panose="05000000000000000000" pitchFamily="2" charset="2"/>
              <a:buChar char="ü"/>
            </a:pPr>
            <a:endParaRPr lang="fa-IR" sz="2400" dirty="0" smtClean="0">
              <a:cs typeface="B Titr" panose="000007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a:p>
            <a:pPr algn="ctr" rtl="1">
              <a:buFont typeface="Wingdings" panose="05000000000000000000" pitchFamily="2" charset="2"/>
              <a:buChar char="ü"/>
            </a:pPr>
            <a:endParaRPr lang="fa-IR" sz="2400" dirty="0" smtClean="0">
              <a:cs typeface="B Zar" panose="00000400000000000000" pitchFamily="2" charset="-78"/>
            </a:endParaRPr>
          </a:p>
        </p:txBody>
      </p:sp>
      <p:sp>
        <p:nvSpPr>
          <p:cNvPr id="6" name="Rectangle 5"/>
          <p:cNvSpPr/>
          <p:nvPr/>
        </p:nvSpPr>
        <p:spPr>
          <a:xfrm>
            <a:off x="390099" y="533400"/>
            <a:ext cx="8458200" cy="4834657"/>
          </a:xfrm>
          <a:prstGeom prst="rect">
            <a:avLst/>
          </a:prstGeom>
        </p:spPr>
        <p:txBody>
          <a:bodyPr wrap="square">
            <a:spAutoFit/>
          </a:bodyPr>
          <a:lstStyle/>
          <a:p>
            <a:pPr algn="just" rtl="1">
              <a:lnSpc>
                <a:spcPct val="107000"/>
              </a:lnSpc>
              <a:spcAft>
                <a:spcPts val="800"/>
              </a:spcAft>
            </a:pPr>
            <a:r>
              <a:rPr lang="fa-IR" sz="3600" dirty="0">
                <a:latin typeface="Times New Roman" panose="02020603050405020304" pitchFamily="18" charset="0"/>
                <a:ea typeface="Batang" panose="02030600000101010101" pitchFamily="18" charset="-127"/>
                <a:cs typeface="B Titr" panose="00000700000000000000" pitchFamily="2" charset="-78"/>
              </a:rPr>
              <a:t>بر اساس تحقیقات موجود دربارۀ «نقص‌توجه-بیش‌فعالی» می‌توانیم بگوییم که این چهار حوزۀ کارکرد اجرایی، از جمله گفتار معطوف به خود و رفتار قاعده‌مند در افراد با «نقص‌توجه-بیش‌فعالی» دچار نقص هستند. این نتیجه‌گیری به ما کمک می‌کند توضیح دهیم چرا کودکان با «نقص‌توجه-بیش‌فعالی» در مقایسه با دیگران زیاد حرف می‌زنند و گفتار آنها کمتر خصوصی و درونی‌شده است.</a:t>
            </a:r>
            <a:r>
              <a:rPr lang="fa-IR" sz="2800" dirty="0">
                <a:latin typeface="Times New Roman" panose="02020603050405020304" pitchFamily="18" charset="0"/>
                <a:ea typeface="Batang" panose="02030600000101010101" pitchFamily="18" charset="-127"/>
                <a:cs typeface="B Titr" panose="00000700000000000000" pitchFamily="2" charset="-78"/>
              </a:rPr>
              <a:t> </a:t>
            </a:r>
            <a:endParaRPr lang="en-US" sz="2800" dirty="0">
              <a:effectLst/>
              <a:latin typeface="Times New Roman" panose="02020603050405020304" pitchFamily="18" charset="0"/>
              <a:ea typeface="Batang" panose="02030600000101010101" pitchFamily="18" charset="-127"/>
              <a:cs typeface="B Titr" panose="00000700000000000000" pitchFamily="2" charset="-78"/>
            </a:endParaRPr>
          </a:p>
        </p:txBody>
      </p:sp>
    </p:spTree>
    <p:extLst>
      <p:ext uri="{BB962C8B-B14F-4D97-AF65-F5344CB8AC3E}">
        <p14:creationId xmlns:p14="http://schemas.microsoft.com/office/powerpoint/2010/main" val="225823198"/>
      </p:ext>
    </p:extLst>
  </p:cSld>
  <p:clrMapOvr>
    <a:masterClrMapping/>
  </p:clrMapOvr>
  <p:transition spd="slow">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746739"/>
            <a:ext cx="8077200" cy="2717322"/>
          </a:xfrm>
        </p:spPr>
        <p:txBody>
          <a:bodyPr>
            <a:normAutofit fontScale="90000"/>
          </a:bodyPr>
          <a:lstStyle/>
          <a:p>
            <a:pPr algn="ctr" rtl="1"/>
            <a:r>
              <a:rPr lang="fa-IR" sz="4400" dirty="0" smtClean="0">
                <a:solidFill>
                  <a:srgbClr val="C00000"/>
                </a:solidFill>
                <a:cs typeface="B Titr" panose="00000700000000000000" pitchFamily="2" charset="-78"/>
              </a:rPr>
              <a:t>5.عواطف </a:t>
            </a:r>
            <a:r>
              <a:rPr lang="fa-IR" sz="4400" dirty="0">
                <a:solidFill>
                  <a:srgbClr val="C00000"/>
                </a:solidFill>
                <a:cs typeface="B Titr" panose="00000700000000000000" pitchFamily="2" charset="-78"/>
              </a:rPr>
              <a:t>معطوف به خود: قلب </a:t>
            </a:r>
            <a:r>
              <a:rPr lang="fa-IR" sz="4400" dirty="0" smtClean="0">
                <a:solidFill>
                  <a:srgbClr val="C00000"/>
                </a:solidFill>
                <a:cs typeface="B Titr" panose="00000700000000000000" pitchFamily="2" charset="-78"/>
              </a:rPr>
              <a:t>ذهن</a:t>
            </a:r>
            <a:br>
              <a:rPr lang="fa-IR" sz="4400" dirty="0" smtClean="0">
                <a:solidFill>
                  <a:srgbClr val="C00000"/>
                </a:solidFill>
                <a:cs typeface="B Titr" panose="00000700000000000000" pitchFamily="2" charset="-78"/>
              </a:rPr>
            </a:br>
            <a:r>
              <a:rPr lang="fa-IR" sz="3200" dirty="0" smtClean="0">
                <a:solidFill>
                  <a:srgbClr val="C00000"/>
                </a:solidFill>
                <a:cs typeface="B Titr" panose="00000700000000000000" pitchFamily="2" charset="-78"/>
              </a:rPr>
              <a:t/>
            </a:r>
            <a:br>
              <a:rPr lang="fa-IR" sz="3200" dirty="0" smtClean="0">
                <a:solidFill>
                  <a:srgbClr val="C00000"/>
                </a:solidFill>
                <a:cs typeface="B Titr" panose="00000700000000000000" pitchFamily="2" charset="-78"/>
              </a:rPr>
            </a:br>
            <a:r>
              <a:rPr lang="ar-SA" sz="3600" dirty="0">
                <a:solidFill>
                  <a:schemeClr val="tx1"/>
                </a:solidFill>
                <a:cs typeface="B Titr" panose="00000700000000000000" pitchFamily="2" charset="-78"/>
              </a:rPr>
              <a:t>این پنجمین کارکرد یا توانایی اجرایی است. قدرت مهار امیال و صبر‌کردن به مغز ما زمان می‌دهد تا اطلاعات ورودی را به دو بخش تقسیم کند: بخش اول، معنای شخصی رویداد (واکنش‌های احساسی یا عاطفی ما) و بخش دوم، اطلاعات یا محتوای خود رویداد. سپس بدون اینکه سوگیری شخصی خود را که ناشی از عواطف ماست در واکنش خود دخالت دهیم، به صورت عینی و واقع‌گرایانه با محتوا برخورد می‌کنیم</a:t>
            </a:r>
            <a:r>
              <a:rPr lang="ar-SA" sz="3600" dirty="0" smtClean="0">
                <a:solidFill>
                  <a:schemeClr val="tx1"/>
                </a:solidFill>
                <a:cs typeface="B Titr" panose="00000700000000000000" pitchFamily="2" charset="-78"/>
              </a:rPr>
              <a:t>.</a:t>
            </a:r>
            <a:r>
              <a:rPr lang="fa-IR" sz="3600" dirty="0" smtClean="0">
                <a:solidFill>
                  <a:schemeClr val="tx1"/>
                </a:solidFill>
                <a:cs typeface="B Titr" panose="00000700000000000000" pitchFamily="2" charset="-78"/>
              </a:rPr>
              <a:t/>
            </a:r>
            <a:br>
              <a:rPr lang="fa-IR" sz="3600" dirty="0" smtClean="0">
                <a:solidFill>
                  <a:schemeClr val="tx1"/>
                </a:solidFill>
                <a:cs typeface="B Titr" panose="00000700000000000000" pitchFamily="2" charset="-78"/>
              </a:rPr>
            </a:br>
            <a:endParaRPr lang="en-US" sz="3600" dirty="0">
              <a:solidFill>
                <a:schemeClr val="tx1"/>
              </a:solidFill>
              <a:cs typeface="B Titr" panose="00000700000000000000" pitchFamily="2" charset="-78"/>
            </a:endParaRPr>
          </a:p>
        </p:txBody>
      </p:sp>
    </p:spTree>
    <p:extLst>
      <p:ext uri="{BB962C8B-B14F-4D97-AF65-F5344CB8AC3E}">
        <p14:creationId xmlns:p14="http://schemas.microsoft.com/office/powerpoint/2010/main" val="3699435180"/>
      </p:ext>
    </p:extLst>
  </p:cSld>
  <p:clrMapOvr>
    <a:masterClrMapping/>
  </p:clrMapOvr>
  <p:transition spd="slow">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86200"/>
            <a:ext cx="8077200" cy="2717322"/>
          </a:xfrm>
        </p:spPr>
        <p:txBody>
          <a:bodyPr>
            <a:normAutofit fontScale="90000"/>
          </a:bodyPr>
          <a:lstStyle/>
          <a:p>
            <a:pPr algn="r" rtl="1">
              <a:lnSpc>
                <a:spcPct val="150000"/>
              </a:lnSpc>
            </a:pPr>
            <a:r>
              <a:rPr lang="ar-SA" sz="3600" dirty="0">
                <a:solidFill>
                  <a:schemeClr val="tx1"/>
                </a:solidFill>
                <a:cs typeface="B Titr" panose="00000700000000000000" pitchFamily="2" charset="-78"/>
              </a:rPr>
              <a:t>ناتوانی این افراد در مهار احساسات خود در مقایسه با همسالانشان باعث می‌شود آنها را از نظر عاطفی نابالغ بدانیم. </a:t>
            </a:r>
            <a:r>
              <a:rPr lang="fa-IR" sz="3600" dirty="0" smtClean="0">
                <a:solidFill>
                  <a:schemeClr val="tx1"/>
                </a:solidFill>
                <a:cs typeface="B Titr" panose="00000700000000000000" pitchFamily="2" charset="-78"/>
              </a:rPr>
              <a:t/>
            </a:r>
            <a:br>
              <a:rPr lang="fa-IR" sz="3600" dirty="0" smtClean="0">
                <a:solidFill>
                  <a:schemeClr val="tx1"/>
                </a:solidFill>
                <a:cs typeface="B Titr" panose="00000700000000000000" pitchFamily="2" charset="-78"/>
              </a:rPr>
            </a:br>
            <a:r>
              <a:rPr lang="ar-SA" sz="3600" dirty="0" smtClean="0">
                <a:solidFill>
                  <a:schemeClr val="tx1"/>
                </a:solidFill>
                <a:cs typeface="B Titr" panose="00000700000000000000" pitchFamily="2" charset="-78"/>
              </a:rPr>
              <a:t>افراد </a:t>
            </a:r>
            <a:r>
              <a:rPr lang="ar-SA" sz="3600" dirty="0">
                <a:solidFill>
                  <a:schemeClr val="tx1"/>
                </a:solidFill>
                <a:cs typeface="B Titr" panose="00000700000000000000" pitchFamily="2" charset="-78"/>
              </a:rPr>
              <a:t>با «نقص‌توجه-بیش‌فعالی» در انطباق با موقعیت‌های مستلزم حفظ خونسردی، آرامش، عدم بروز احساسات یا بی‌طرفی نیز دچار مشکل هستند. </a:t>
            </a:r>
            <a:r>
              <a:rPr lang="fa-IR" sz="3600" dirty="0" smtClean="0">
                <a:solidFill>
                  <a:schemeClr val="tx1"/>
                </a:solidFill>
                <a:cs typeface="B Titr" panose="00000700000000000000" pitchFamily="2" charset="-78"/>
              </a:rPr>
              <a:t/>
            </a:r>
            <a:br>
              <a:rPr lang="fa-IR" sz="3600" dirty="0" smtClean="0">
                <a:solidFill>
                  <a:schemeClr val="tx1"/>
                </a:solidFill>
                <a:cs typeface="B Titr" panose="00000700000000000000" pitchFamily="2" charset="-78"/>
              </a:rPr>
            </a:br>
            <a:r>
              <a:rPr lang="fa-IR" sz="3600" dirty="0">
                <a:solidFill>
                  <a:schemeClr val="tx1"/>
                </a:solidFill>
                <a:cs typeface="B Titr" panose="00000700000000000000" pitchFamily="2" charset="-78"/>
              </a:rPr>
              <a:t/>
            </a:r>
            <a:br>
              <a:rPr lang="fa-IR" sz="3600" dirty="0">
                <a:solidFill>
                  <a:schemeClr val="tx1"/>
                </a:solidFill>
                <a:cs typeface="B Titr" panose="00000700000000000000" pitchFamily="2" charset="-78"/>
              </a:rPr>
            </a:br>
            <a:endParaRPr lang="fa-IR" sz="3200" dirty="0">
              <a:solidFill>
                <a:schemeClr val="tx1"/>
              </a:solidFill>
              <a:cs typeface="B Zar" panose="00000400000000000000" pitchFamily="2" charset="-78"/>
            </a:endParaRPr>
          </a:p>
        </p:txBody>
      </p:sp>
    </p:spTree>
    <p:extLst>
      <p:ext uri="{BB962C8B-B14F-4D97-AF65-F5344CB8AC3E}">
        <p14:creationId xmlns:p14="http://schemas.microsoft.com/office/powerpoint/2010/main" val="3364648422"/>
      </p:ext>
    </p:extLst>
  </p:cSld>
  <p:clrMapOvr>
    <a:masterClrMapping/>
  </p:clrMapOvr>
  <p:transition spd="slow">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609600"/>
            <a:ext cx="7772400" cy="6096000"/>
          </a:xfrm>
        </p:spPr>
        <p:txBody>
          <a:bodyPr>
            <a:noAutofit/>
          </a:bodyPr>
          <a:lstStyle/>
          <a:p>
            <a:pPr algn="just" rtl="1"/>
            <a:r>
              <a:rPr lang="ar-SA" sz="3600" dirty="0" smtClean="0">
                <a:cs typeface="B Titr" panose="00000700000000000000" pitchFamily="2" charset="-78"/>
              </a:rPr>
              <a:t>از </a:t>
            </a:r>
            <a:r>
              <a:rPr lang="ar-SA" sz="3600" dirty="0">
                <a:cs typeface="B Titr" panose="00000700000000000000" pitchFamily="2" charset="-78"/>
              </a:rPr>
              <a:t>طرفی افراد با «نقص‌توجه-بیش‌فعالی» در اعمال و رفتار خود بسیار احساساتی و دارای شور و شوق </a:t>
            </a:r>
            <a:r>
              <a:rPr lang="ar-SA" sz="3600" dirty="0" smtClean="0">
                <a:cs typeface="B Titr" panose="00000700000000000000" pitchFamily="2" charset="-78"/>
              </a:rPr>
              <a:t>هستند. </a:t>
            </a:r>
            <a:r>
              <a:rPr lang="ar-SA" sz="3600" dirty="0">
                <a:cs typeface="B Titr" panose="00000700000000000000" pitchFamily="2" charset="-78"/>
              </a:rPr>
              <a:t>همچنین شاید آنها در هنرهای نمایشی (نظیر موسیقی و نمایش) یا در حوزۀ زبان و ادبیات (نظیر شعر و داستان) که ابراز احساسات، یک امتیاز محسوب می‌شود عملکرد بسیار بهتری نسبت به دیگران داشته باشند. هر جا که اشتیاق </a:t>
            </a:r>
            <a:r>
              <a:rPr lang="ar-SA" sz="3600" dirty="0" smtClean="0">
                <a:cs typeface="B Titr" panose="00000700000000000000" pitchFamily="2" charset="-78"/>
              </a:rPr>
              <a:t>است </a:t>
            </a:r>
            <a:r>
              <a:rPr lang="ar-SA" sz="3600" dirty="0">
                <a:cs typeface="B Titr" panose="00000700000000000000" pitchFamily="2" charset="-78"/>
              </a:rPr>
              <a:t>از جمله در </a:t>
            </a:r>
            <a:r>
              <a:rPr lang="ar-SA" sz="3600" dirty="0" smtClean="0">
                <a:cs typeface="B Titr" panose="00000700000000000000" pitchFamily="2" charset="-78"/>
              </a:rPr>
              <a:t>فروش</a:t>
            </a:r>
            <a:r>
              <a:rPr lang="ar-SA" sz="3600" dirty="0">
                <a:cs typeface="B Titr" panose="00000700000000000000" pitchFamily="2" charset="-78"/>
              </a:rPr>
              <a:t>، می‌توانیم درخشش افراد با «نقص‌توجه-بیش‌فعالی» را ببینیم. </a:t>
            </a:r>
            <a:r>
              <a:rPr lang="fa-IR" sz="3600" dirty="0" smtClean="0">
                <a:solidFill>
                  <a:schemeClr val="accent1"/>
                </a:solidFill>
                <a:cs typeface="B Titr" panose="00000700000000000000" pitchFamily="2" charset="-78"/>
              </a:rPr>
              <a:t> </a:t>
            </a:r>
            <a:endParaRPr lang="en-US" sz="3600" dirty="0">
              <a:solidFill>
                <a:schemeClr val="accent1"/>
              </a:solidFill>
              <a:cs typeface="B Titr" panose="00000700000000000000" pitchFamily="2" charset="-78"/>
            </a:endParaRPr>
          </a:p>
        </p:txBody>
      </p:sp>
    </p:spTree>
    <p:extLst>
      <p:ext uri="{BB962C8B-B14F-4D97-AF65-F5344CB8AC3E}">
        <p14:creationId xmlns:p14="http://schemas.microsoft.com/office/powerpoint/2010/main" val="860662204"/>
      </p:ext>
    </p:extLst>
  </p:cSld>
  <p:clrMapOvr>
    <a:masterClrMapping/>
  </p:clrMapOvr>
  <p:transition spd="slow">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276600"/>
            <a:ext cx="8229600" cy="2717322"/>
          </a:xfrm>
        </p:spPr>
        <p:txBody>
          <a:bodyPr>
            <a:noAutofit/>
          </a:bodyPr>
          <a:lstStyle/>
          <a:p>
            <a:pPr marL="273050" indent="-273050" algn="just" rtl="1">
              <a:lnSpc>
                <a:spcPct val="130000"/>
              </a:lnSpc>
            </a:pPr>
            <a:r>
              <a:rPr lang="ar-SA" sz="3200" dirty="0" smtClean="0">
                <a:solidFill>
                  <a:schemeClr val="tx1"/>
                </a:solidFill>
                <a:cs typeface="B Titr" panose="00000700000000000000" pitchFamily="2" charset="-78"/>
              </a:rPr>
              <a:t>ما </a:t>
            </a:r>
            <a:r>
              <a:rPr lang="ar-SA" sz="3200" dirty="0">
                <a:solidFill>
                  <a:schemeClr val="tx1"/>
                </a:solidFill>
                <a:cs typeface="B Titr" panose="00000700000000000000" pitchFamily="2" charset="-78"/>
              </a:rPr>
              <a:t>قادریم هنگامی که هیچ تجربۀ قبلی یا هیچ قاعده‌ای برای پیروی در اختیار نداریم، ایده‌ها و قواعد جدیدی را  </a:t>
            </a:r>
            <a:r>
              <a:rPr lang="ar-SA" sz="3200" i="1" dirty="0">
                <a:solidFill>
                  <a:schemeClr val="tx1"/>
                </a:solidFill>
                <a:cs typeface="B Titr" panose="00000700000000000000" pitchFamily="2" charset="-78"/>
              </a:rPr>
              <a:t>ابداع</a:t>
            </a:r>
            <a:r>
              <a:rPr lang="ar-SA" sz="3200" dirty="0">
                <a:solidFill>
                  <a:schemeClr val="tx1"/>
                </a:solidFill>
                <a:cs typeface="B Titr" panose="00000700000000000000" pitchFamily="2" charset="-78"/>
              </a:rPr>
              <a:t> کنیم. زمانی که واکنش خود را مهار کرده و صبر می‌کنیم، می‌توانیم ایده‌ها و قواعد قدیمی را بررسی کرده و به اجزایش تجزیه کنیم و سپس آنها را با  اجزای سایر ایده‌ها در هم آمیزیم تا به ترکیباتی کاملاً جدید دست‌‌یابیم</a:t>
            </a:r>
            <a:r>
              <a:rPr lang="ar-SA" sz="3200" dirty="0">
                <a:cs typeface="B Titr" panose="00000700000000000000" pitchFamily="2" charset="-78"/>
              </a:rPr>
              <a:t>. </a:t>
            </a:r>
            <a:endParaRPr lang="fa-IR" sz="3200" dirty="0">
              <a:cs typeface="B Titr" panose="00000700000000000000" pitchFamily="2" charset="-78"/>
            </a:endParaRPr>
          </a:p>
        </p:txBody>
      </p:sp>
      <p:sp>
        <p:nvSpPr>
          <p:cNvPr id="3" name="Subtitle 2"/>
          <p:cNvSpPr>
            <a:spLocks noGrp="1"/>
          </p:cNvSpPr>
          <p:nvPr>
            <p:ph type="subTitle" idx="1"/>
          </p:nvPr>
        </p:nvSpPr>
        <p:spPr>
          <a:xfrm>
            <a:off x="304800" y="381000"/>
            <a:ext cx="8077200" cy="1371600"/>
          </a:xfrm>
        </p:spPr>
        <p:txBody>
          <a:bodyPr>
            <a:normAutofit/>
          </a:bodyPr>
          <a:lstStyle/>
          <a:p>
            <a:pPr algn="ctr" rtl="1"/>
            <a:r>
              <a:rPr lang="fa-IR" sz="4000" dirty="0" smtClean="0">
                <a:solidFill>
                  <a:srgbClr val="C00000"/>
                </a:solidFill>
                <a:cs typeface="B Titr" panose="00000700000000000000" pitchFamily="2" charset="-78"/>
              </a:rPr>
              <a:t>6.بازی </a:t>
            </a:r>
            <a:r>
              <a:rPr lang="fa-IR" sz="4000" dirty="0">
                <a:solidFill>
                  <a:srgbClr val="C00000"/>
                </a:solidFill>
                <a:cs typeface="B Titr" panose="00000700000000000000" pitchFamily="2" charset="-78"/>
              </a:rPr>
              <a:t>ذهنی معطوف به خود: منبع نوآوری و حل مسئله</a:t>
            </a:r>
            <a:endParaRPr lang="en-US" sz="4000" dirty="0">
              <a:solidFill>
                <a:srgbClr val="C00000"/>
              </a:solidFill>
              <a:cs typeface="B Titr" panose="00000700000000000000" pitchFamily="2" charset="-78"/>
            </a:endParaRPr>
          </a:p>
        </p:txBody>
      </p:sp>
    </p:spTree>
    <p:extLst>
      <p:ext uri="{BB962C8B-B14F-4D97-AF65-F5344CB8AC3E}">
        <p14:creationId xmlns:p14="http://schemas.microsoft.com/office/powerpoint/2010/main" val="1077909726"/>
      </p:ext>
    </p:extLst>
  </p:cSld>
  <p:clrMapOvr>
    <a:masterClrMapping/>
  </p:clrMapOvr>
  <p:transition spd="slow">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609600"/>
            <a:ext cx="8077200" cy="6070122"/>
          </a:xfrm>
        </p:spPr>
        <p:txBody>
          <a:bodyPr>
            <a:normAutofit/>
          </a:bodyPr>
          <a:lstStyle/>
          <a:p>
            <a:pPr algn="just" rtl="1"/>
            <a:r>
              <a:rPr lang="fa-IR" sz="3600" dirty="0">
                <a:solidFill>
                  <a:schemeClr val="tx1"/>
                </a:solidFill>
                <a:cs typeface="B Titr" panose="00000700000000000000" pitchFamily="2" charset="-78"/>
              </a:rPr>
              <a:t>این دیدگاه جدید به </a:t>
            </a:r>
            <a:r>
              <a:rPr lang="fa-IR" sz="3600" dirty="0">
                <a:solidFill>
                  <a:srgbClr val="C00000"/>
                </a:solidFill>
                <a:cs typeface="B Titr" panose="00000700000000000000" pitchFamily="2" charset="-78"/>
              </a:rPr>
              <a:t>«نقص‌توجه-بیش‌فعالی» </a:t>
            </a:r>
            <a:r>
              <a:rPr lang="fa-IR" sz="3600" dirty="0">
                <a:solidFill>
                  <a:schemeClr val="tx1"/>
                </a:solidFill>
                <a:cs typeface="B Titr" panose="00000700000000000000" pitchFamily="2" charset="-78"/>
              </a:rPr>
              <a:t>سنگ‌‌‌بنای اصلی </a:t>
            </a:r>
            <a:r>
              <a:rPr lang="fa-IR" sz="3600" dirty="0" smtClean="0">
                <a:solidFill>
                  <a:schemeClr val="tx1"/>
                </a:solidFill>
                <a:cs typeface="B Titr" panose="00000700000000000000" pitchFamily="2" charset="-78"/>
              </a:rPr>
              <a:t>نظریه بارکلی است</a:t>
            </a:r>
            <a:r>
              <a:rPr lang="fa-IR" sz="3600" dirty="0">
                <a:solidFill>
                  <a:schemeClr val="tx1"/>
                </a:solidFill>
                <a:cs typeface="B Titr" panose="00000700000000000000" pitchFamily="2" charset="-78"/>
              </a:rPr>
              <a:t>. این ایده که «نقص‌توجه-بیش‌فعالی» اختلالی در خودکنترلی، کارکرد اجرایی، قدرت اراده، سازماندهی و جهت‌دهی رفتار به سوی آینده است، مبنایی منطقی برای تقریباً هر درمانی فراهم می‌آورد. </a:t>
            </a:r>
            <a:r>
              <a:rPr lang="fa-IR" sz="3600" dirty="0" smtClean="0">
                <a:solidFill>
                  <a:schemeClr val="tx1"/>
                </a:solidFill>
                <a:cs typeface="B Titr" panose="00000700000000000000" pitchFamily="2" charset="-78"/>
              </a:rPr>
              <a:t/>
            </a:r>
            <a:br>
              <a:rPr lang="fa-IR" sz="3600" dirty="0" smtClean="0">
                <a:solidFill>
                  <a:schemeClr val="tx1"/>
                </a:solidFill>
                <a:cs typeface="B Titr" panose="00000700000000000000" pitchFamily="2" charset="-78"/>
              </a:rPr>
            </a:br>
            <a:r>
              <a:rPr lang="fa-IR" sz="3600" dirty="0">
                <a:solidFill>
                  <a:schemeClr val="tx1"/>
                </a:solidFill>
                <a:cs typeface="B Titr" panose="00000700000000000000" pitchFamily="2" charset="-78"/>
              </a:rPr>
              <a:t/>
            </a:r>
            <a:br>
              <a:rPr lang="fa-IR" sz="3600" dirty="0">
                <a:solidFill>
                  <a:schemeClr val="tx1"/>
                </a:solidFill>
                <a:cs typeface="B Titr" panose="00000700000000000000" pitchFamily="2" charset="-78"/>
              </a:rPr>
            </a:br>
            <a:r>
              <a:rPr lang="fa-IR" sz="3200" dirty="0" smtClean="0">
                <a:cs typeface="B Titr" panose="00000700000000000000" pitchFamily="2" charset="-78"/>
              </a:rPr>
              <a:t/>
            </a:r>
            <a:br>
              <a:rPr lang="fa-IR" sz="3200" dirty="0" smtClean="0">
                <a:cs typeface="B Titr" panose="00000700000000000000" pitchFamily="2" charset="-78"/>
              </a:rPr>
            </a:br>
            <a:r>
              <a:rPr lang="fa-IR" sz="3200" dirty="0">
                <a:cs typeface="B Titr" panose="00000700000000000000" pitchFamily="2" charset="-78"/>
              </a:rPr>
              <a:t/>
            </a:r>
            <a:br>
              <a:rPr lang="fa-IR" sz="3200" dirty="0">
                <a:cs typeface="B Titr" panose="00000700000000000000" pitchFamily="2" charset="-78"/>
              </a:rPr>
            </a:br>
            <a:r>
              <a:rPr lang="fa-IR" sz="2800" dirty="0" smtClean="0"/>
              <a:t/>
            </a:r>
            <a:br>
              <a:rPr lang="fa-IR" sz="2800" dirty="0" smtClean="0"/>
            </a:br>
            <a:endParaRPr lang="en-US" sz="2800" dirty="0"/>
          </a:p>
        </p:txBody>
      </p:sp>
    </p:spTree>
    <p:extLst>
      <p:ext uri="{BB962C8B-B14F-4D97-AF65-F5344CB8AC3E}">
        <p14:creationId xmlns:p14="http://schemas.microsoft.com/office/powerpoint/2010/main" val="2920470254"/>
      </p:ext>
    </p:extLst>
  </p:cSld>
  <p:clrMapOvr>
    <a:masterClrMapping/>
  </p:clrMapOvr>
  <p:transition spd="slow">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800600"/>
            <a:ext cx="8077200" cy="2717322"/>
          </a:xfrm>
        </p:spPr>
        <p:txBody>
          <a:bodyPr>
            <a:normAutofit fontScale="90000"/>
          </a:bodyPr>
          <a:lstStyle/>
          <a:p>
            <a:pPr algn="r" rtl="1">
              <a:lnSpc>
                <a:spcPct val="150000"/>
              </a:lnSpc>
              <a:spcBef>
                <a:spcPts val="600"/>
              </a:spcBef>
              <a:buClr>
                <a:schemeClr val="accent1"/>
              </a:buClr>
              <a:buSzPct val="70000"/>
              <a:defRPr/>
            </a:pPr>
            <a:r>
              <a:rPr lang="fa-IR" sz="4900" dirty="0">
                <a:solidFill>
                  <a:srgbClr val="C00000"/>
                </a:solidFill>
                <a:cs typeface="B Titr" panose="00000700000000000000" pitchFamily="2" charset="-78"/>
              </a:rPr>
              <a:t>1. بازخورد فوری به فرزند خود </a:t>
            </a:r>
            <a:r>
              <a:rPr lang="fa-IR" sz="4900" dirty="0" smtClean="0">
                <a:solidFill>
                  <a:srgbClr val="C00000"/>
                </a:solidFill>
                <a:cs typeface="B Titr" panose="00000700000000000000" pitchFamily="2" charset="-78"/>
              </a:rPr>
              <a:t>بدهید</a:t>
            </a:r>
            <a:r>
              <a:rPr lang="en-US" sz="3600" dirty="0" smtClean="0">
                <a:solidFill>
                  <a:schemeClr val="tx1"/>
                </a:solidFill>
                <a:cs typeface="B Titr" panose="00000700000000000000" pitchFamily="2" charset="-78"/>
              </a:rPr>
              <a:t/>
            </a:r>
            <a:br>
              <a:rPr lang="en-US" sz="3600" dirty="0" smtClean="0">
                <a:solidFill>
                  <a:schemeClr val="tx1"/>
                </a:solidFill>
                <a:cs typeface="B Titr" panose="00000700000000000000" pitchFamily="2" charset="-78"/>
              </a:rPr>
            </a:br>
            <a:r>
              <a:rPr lang="fa-IR" sz="4000" dirty="0">
                <a:solidFill>
                  <a:schemeClr val="tx1"/>
                </a:solidFill>
                <a:cs typeface="B Titr" panose="00000700000000000000" pitchFamily="2" charset="-78"/>
              </a:rPr>
              <a:t>کودکان با «نقص‌توجه-بیش‌فعالی» بیش از کودکان عادی تحت کنترل لحظۀ حال هستند. بنابراین شما نیز باید بخشی از لحظه‌ی حال شوید، وگرنه تاثیر چندانی بر او نخواهید داشت.</a:t>
            </a:r>
            <a:r>
              <a:rPr lang="en-US" sz="4000" dirty="0">
                <a:solidFill>
                  <a:schemeClr val="tx1"/>
                </a:solidFill>
                <a:cs typeface="B Titr" panose="00000700000000000000" pitchFamily="2" charset="-78"/>
              </a:rPr>
              <a:t/>
            </a:r>
            <a:br>
              <a:rPr lang="en-US" sz="4000" dirty="0">
                <a:solidFill>
                  <a:schemeClr val="tx1"/>
                </a:solidFill>
                <a:cs typeface="B Titr" panose="00000700000000000000" pitchFamily="2" charset="-78"/>
              </a:rPr>
            </a:br>
            <a:r>
              <a:rPr lang="en-US" sz="3100" dirty="0">
                <a:solidFill>
                  <a:schemeClr val="tx1"/>
                </a:solidFill>
                <a:cs typeface="B Titr" panose="00000700000000000000" pitchFamily="2" charset="-78"/>
              </a:rPr>
              <a:t/>
            </a:r>
            <a:br>
              <a:rPr lang="en-US" sz="3100" dirty="0">
                <a:solidFill>
                  <a:schemeClr val="tx1"/>
                </a:solidFill>
                <a:cs typeface="B Titr" panose="00000700000000000000" pitchFamily="2" charset="-78"/>
              </a:rPr>
            </a:br>
            <a:endParaRPr lang="en-US" sz="3100" dirty="0">
              <a:ln w="17780" cmpd="sng">
                <a:solidFill>
                  <a:srgbClr val="FFFFFF"/>
                </a:solidFill>
                <a:prstDash val="solid"/>
                <a:miter lim="800000"/>
              </a:ln>
              <a:solidFill>
                <a:schemeClr val="tx1"/>
              </a:solidFill>
              <a:effectLst>
                <a:outerShdw blurRad="50800" algn="tl" rotWithShape="0">
                  <a:srgbClr val="000000"/>
                </a:outerShdw>
              </a:effectLst>
              <a:latin typeface="Times New Roman" pitchFamily="18" charset="0"/>
              <a:cs typeface="B Titr" panose="00000700000000000000" pitchFamily="2" charset="-78"/>
            </a:endParaRPr>
          </a:p>
        </p:txBody>
      </p:sp>
      <p:sp>
        <p:nvSpPr>
          <p:cNvPr id="3" name="Subtitle 2"/>
          <p:cNvSpPr>
            <a:spLocks noGrp="1"/>
          </p:cNvSpPr>
          <p:nvPr>
            <p:ph type="subTitle" idx="1"/>
          </p:nvPr>
        </p:nvSpPr>
        <p:spPr>
          <a:xfrm>
            <a:off x="304800" y="533400"/>
            <a:ext cx="8686800" cy="1371600"/>
          </a:xfrm>
        </p:spPr>
        <p:txBody>
          <a:bodyPr>
            <a:normAutofit/>
          </a:bodyPr>
          <a:lstStyle/>
          <a:p>
            <a:pPr algn="ctr" rtl="1"/>
            <a:r>
              <a:rPr lang="fa-IR" sz="4000" dirty="0">
                <a:solidFill>
                  <a:schemeClr val="accent2">
                    <a:lumMod val="50000"/>
                  </a:schemeClr>
                </a:solidFill>
                <a:cs typeface="B Titr" panose="00000700000000000000" pitchFamily="2" charset="-78"/>
              </a:rPr>
              <a:t>چهارده اصل راهنما برای پرورش یک کودک با «نقص‌توجه-بیش‌فعالی»  </a:t>
            </a:r>
            <a:endParaRPr lang="en-US" sz="4000" dirty="0">
              <a:solidFill>
                <a:schemeClr val="accent2">
                  <a:lumMod val="50000"/>
                </a:schemeClr>
              </a:solidFill>
              <a:cs typeface="B Titr" panose="00000700000000000000" pitchFamily="2" charset="-78"/>
            </a:endParaRPr>
          </a:p>
        </p:txBody>
      </p:sp>
    </p:spTree>
    <p:extLst>
      <p:ext uri="{BB962C8B-B14F-4D97-AF65-F5344CB8AC3E}">
        <p14:creationId xmlns:p14="http://schemas.microsoft.com/office/powerpoint/2010/main" val="106182881"/>
      </p:ext>
    </p:extLst>
  </p:cSld>
  <p:clrMapOvr>
    <a:masterClrMapping/>
  </p:clrMapOvr>
  <p:transition spd="slow">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just" rtl="1"/>
            <a:r>
              <a:rPr lang="ar-SA" sz="3600" dirty="0">
                <a:cs typeface="B Titr" panose="00000700000000000000" pitchFamily="2" charset="-78"/>
              </a:rPr>
              <a:t>کودکان با «نقص‌توجه-بیش‌فعالی» وقتی با کاری خسته‌کننده، کسالت‌بار یا بدون ‌پادش مواجه می‌شوند این تمایل در آنها به وجود می‌آید که در پی کار دیگری بروند. اگر می‌خواهید همچنان به انجام همان کار متمایل باشند باید بازخورد و پیامدهای مثبتی برای آنها فراهم آورید که در طی انجام تکلیف رخ </a:t>
            </a:r>
            <a:r>
              <a:rPr lang="ar-SA" sz="3600" dirty="0" smtClean="0">
                <a:cs typeface="B Titr" panose="00000700000000000000" pitchFamily="2" charset="-78"/>
              </a:rPr>
              <a:t>دهد</a:t>
            </a:r>
            <a:r>
              <a:rPr lang="en-US" sz="3600" dirty="0" smtClean="0">
                <a:cs typeface="B Titr" panose="00000700000000000000" pitchFamily="2" charset="-78"/>
              </a:rPr>
              <a:t>.</a:t>
            </a:r>
          </a:p>
          <a:p>
            <a:pPr algn="just" rtl="1"/>
            <a:r>
              <a:rPr lang="fa-IR" sz="3200" dirty="0">
                <a:solidFill>
                  <a:srgbClr val="C00000"/>
                </a:solidFill>
                <a:cs typeface="B Titr" panose="00000700000000000000" pitchFamily="2" charset="-78"/>
              </a:rPr>
              <a:t>در‌هر‌صورت هر نوع پاداشی که می‌دهید هر چه فوری‌تر باشد در تغییر رفتار آیندۀ کودک اثربخش‌تر خواهد بود.</a:t>
            </a:r>
            <a:endParaRPr lang="en-US" sz="3200" dirty="0">
              <a:solidFill>
                <a:srgbClr val="C00000"/>
              </a:solidFill>
              <a:cs typeface="B Titr" panose="00000700000000000000" pitchFamily="2" charset="-78"/>
            </a:endParaRPr>
          </a:p>
          <a:p>
            <a:pPr algn="just" rtl="1"/>
            <a:endParaRPr lang="en-US" sz="2800" b="0" dirty="0">
              <a:cs typeface="B Titr" panose="00000700000000000000" pitchFamily="2" charset="-78"/>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838200"/>
            <a:ext cx="8534400" cy="5562600"/>
          </a:xfrm>
        </p:spPr>
        <p:txBody>
          <a:bodyPr>
            <a:noAutofit/>
          </a:bodyPr>
          <a:lstStyle/>
          <a:p>
            <a:pPr algn="ctr" rtl="1"/>
            <a:r>
              <a:rPr lang="fa-IR" sz="4200" dirty="0">
                <a:solidFill>
                  <a:srgbClr val="C00000"/>
                </a:solidFill>
                <a:cs typeface="B Titr" panose="00000700000000000000" pitchFamily="2" charset="-78"/>
              </a:rPr>
              <a:t>2. </a:t>
            </a:r>
            <a:r>
              <a:rPr lang="fa-IR" sz="4200" dirty="0" smtClean="0">
                <a:solidFill>
                  <a:srgbClr val="C00000"/>
                </a:solidFill>
                <a:cs typeface="B Titr" panose="00000700000000000000" pitchFamily="2" charset="-78"/>
              </a:rPr>
              <a:t>بازخوردهای </a:t>
            </a:r>
            <a:r>
              <a:rPr lang="fa-IR" sz="4200" dirty="0">
                <a:solidFill>
                  <a:srgbClr val="C00000"/>
                </a:solidFill>
                <a:cs typeface="B Titr" panose="00000700000000000000" pitchFamily="2" charset="-78"/>
              </a:rPr>
              <a:t>بیشتری به فرزند خود </a:t>
            </a:r>
            <a:r>
              <a:rPr lang="fa-IR" sz="4200" dirty="0" smtClean="0">
                <a:solidFill>
                  <a:srgbClr val="C00000"/>
                </a:solidFill>
                <a:cs typeface="B Titr" panose="00000700000000000000" pitchFamily="2" charset="-78"/>
              </a:rPr>
              <a:t>بدهید</a:t>
            </a:r>
            <a:endParaRPr lang="en-US" sz="4200" dirty="0">
              <a:solidFill>
                <a:srgbClr val="C00000"/>
              </a:solidFill>
              <a:cs typeface="B Titr" panose="00000700000000000000" pitchFamily="2" charset="-78"/>
            </a:endParaRPr>
          </a:p>
          <a:p>
            <a:pPr algn="ctr" rtl="1"/>
            <a:r>
              <a:rPr lang="ar-SA" sz="4000" dirty="0">
                <a:solidFill>
                  <a:schemeClr val="tx1"/>
                </a:solidFill>
                <a:cs typeface="B Titr" panose="00000700000000000000" pitchFamily="2" charset="-78"/>
              </a:rPr>
              <a:t>کودکان با «نقص‌توجه-بیش‌فعالی» نه تنها به بازخوردها و عواقب فوری‌تری نیاز دارند بلکه این بازخوردها باید به دفعات بیشتری نیز به آنها ارائه شوند. پیامد یا بازخورد فوری می‌تواند حتی وقتی به صورت گهگاهی نیز ارائه می‌شود مفید باشد اما زمانی بیشترین کارآیی را دارد که به مراتب و به تعداد زیاد به کودک داده شود. </a:t>
            </a:r>
            <a:endParaRPr lang="en-US" sz="4000" dirty="0">
              <a:solidFill>
                <a:schemeClr val="tx1"/>
              </a:solidFill>
              <a:cs typeface="B Titr" panose="00000700000000000000" pitchFamily="2" charset="-78"/>
            </a:endParaRPr>
          </a:p>
        </p:txBody>
      </p:sp>
    </p:spTree>
    <p:extLst>
      <p:ext uri="{BB962C8B-B14F-4D97-AF65-F5344CB8AC3E}">
        <p14:creationId xmlns:p14="http://schemas.microsoft.com/office/powerpoint/2010/main" val="4262562635"/>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686800" cy="5562600"/>
          </a:xfrm>
        </p:spPr>
        <p:txBody>
          <a:bodyPr>
            <a:noAutofit/>
          </a:bodyPr>
          <a:lstStyle/>
          <a:p>
            <a:pPr algn="ctr" rtl="1"/>
            <a:r>
              <a:rPr lang="fa-IR" sz="4400" dirty="0">
                <a:solidFill>
                  <a:srgbClr val="C00000"/>
                </a:solidFill>
                <a:cs typeface="B Titr" panose="00000700000000000000" pitchFamily="2" charset="-78"/>
              </a:rPr>
              <a:t>3. از پاداش‌ها و پیامدهای بزرگ‌تر و قدرتمند‌تری استفاده </a:t>
            </a:r>
            <a:r>
              <a:rPr lang="fa-IR" sz="4400" dirty="0" smtClean="0">
                <a:solidFill>
                  <a:srgbClr val="C00000"/>
                </a:solidFill>
                <a:cs typeface="B Titr" panose="00000700000000000000" pitchFamily="2" charset="-78"/>
              </a:rPr>
              <a:t>کنید</a:t>
            </a:r>
            <a:endParaRPr lang="en-US" sz="4400" dirty="0" smtClean="0">
              <a:solidFill>
                <a:srgbClr val="C00000"/>
              </a:solidFill>
              <a:cs typeface="B Titr" panose="00000700000000000000" pitchFamily="2" charset="-78"/>
            </a:endParaRPr>
          </a:p>
          <a:p>
            <a:pPr algn="ctr" rtl="1"/>
            <a:r>
              <a:rPr lang="ar-SA" sz="4000" dirty="0">
                <a:solidFill>
                  <a:schemeClr val="tx1"/>
                </a:solidFill>
                <a:cs typeface="B Titr" panose="00000700000000000000" pitchFamily="2" charset="-78"/>
              </a:rPr>
              <a:t>فرزند شما در مقایسه با سایر کودکان به پیامدها و پاداش‌هایی برجسته‌تر و قدرتمند‌تر احتیاج دارد تا بتواند به کارش ادامه دهد، از قواعد پیروی کند یا رفتار خوبی داشته باشد. </a:t>
            </a:r>
            <a:endParaRPr lang="en-US" sz="4000" dirty="0">
              <a:solidFill>
                <a:schemeClr val="tx1"/>
              </a:solidFill>
              <a:cs typeface="B Titr" panose="00000700000000000000" pitchFamily="2" charset="-78"/>
            </a:endParaRPr>
          </a:p>
          <a:p>
            <a:pPr algn="just" rtl="1"/>
            <a:r>
              <a:rPr lang="fa-IR" sz="3000" dirty="0">
                <a:solidFill>
                  <a:schemeClr val="tx1"/>
                </a:solidFill>
                <a:cs typeface="B Titr" panose="00000700000000000000" pitchFamily="2" charset="-78"/>
              </a:rPr>
              <a:t>این پیامدها شامل محبت فیزیکی، دادن مزیت، امتیاز، ژتون یا هدیه‌هایی نظیر اسباب‌بازی‌های کوچک یا اشیای جالب و حتی گاهی اوقات پول است.</a:t>
            </a:r>
            <a:endParaRPr lang="en-US" sz="3000" dirty="0">
              <a:solidFill>
                <a:schemeClr val="tx1"/>
              </a:solidFill>
              <a:cs typeface="B Titr" panose="00000700000000000000" pitchFamily="2" charset="-78"/>
            </a:endParaRPr>
          </a:p>
          <a:p>
            <a:pPr algn="just" rtl="1"/>
            <a:endParaRPr lang="en-US" sz="2800" b="0" dirty="0">
              <a:cs typeface="B Titr" panose="00000700000000000000" pitchFamily="2" charset="-78"/>
            </a:endParaRPr>
          </a:p>
        </p:txBody>
      </p:sp>
    </p:spTree>
    <p:extLst>
      <p:ext uri="{BB962C8B-B14F-4D97-AF65-F5344CB8AC3E}">
        <p14:creationId xmlns:p14="http://schemas.microsoft.com/office/powerpoint/2010/main" val="19446223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533400"/>
            <a:ext cx="8839200" cy="5562600"/>
          </a:xfrm>
        </p:spPr>
        <p:txBody>
          <a:bodyPr>
            <a:noAutofit/>
          </a:bodyPr>
          <a:lstStyle/>
          <a:p>
            <a:pPr algn="ctr" rtl="1"/>
            <a:r>
              <a:rPr lang="fa-IR" sz="4400" dirty="0">
                <a:solidFill>
                  <a:srgbClr val="C00000"/>
                </a:solidFill>
                <a:cs typeface="B Titr" panose="00000700000000000000" pitchFamily="2" charset="-78"/>
              </a:rPr>
              <a:t>4. پیش </a:t>
            </a:r>
            <a:r>
              <a:rPr lang="fa-IR" sz="4400" dirty="0" smtClean="0">
                <a:solidFill>
                  <a:srgbClr val="C00000"/>
                </a:solidFill>
                <a:cs typeface="B Titr" panose="00000700000000000000" pitchFamily="2" charset="-78"/>
              </a:rPr>
              <a:t>از </a:t>
            </a:r>
            <a:r>
              <a:rPr lang="fa-IR" sz="4400" dirty="0">
                <a:solidFill>
                  <a:srgbClr val="C00000"/>
                </a:solidFill>
                <a:cs typeface="B Titr" panose="00000700000000000000" pitchFamily="2" charset="-78"/>
              </a:rPr>
              <a:t>تنبیه ازتشویق استفاده </a:t>
            </a:r>
            <a:r>
              <a:rPr lang="fa-IR" sz="4400" dirty="0" smtClean="0">
                <a:solidFill>
                  <a:srgbClr val="C00000"/>
                </a:solidFill>
                <a:cs typeface="B Titr" panose="00000700000000000000" pitchFamily="2" charset="-78"/>
              </a:rPr>
              <a:t>کنید</a:t>
            </a:r>
            <a:endParaRPr lang="en-US" sz="4400" dirty="0" smtClean="0">
              <a:solidFill>
                <a:srgbClr val="C00000"/>
              </a:solidFill>
              <a:cs typeface="B Titr" panose="00000700000000000000" pitchFamily="2" charset="-78"/>
            </a:endParaRPr>
          </a:p>
          <a:p>
            <a:pPr algn="just" rtl="1"/>
            <a:r>
              <a:rPr lang="ar-SA" sz="3900" dirty="0">
                <a:solidFill>
                  <a:schemeClr val="tx1"/>
                </a:solidFill>
                <a:cs typeface="B Titr" panose="00000700000000000000" pitchFamily="2" charset="-78"/>
              </a:rPr>
              <a:t>معمولاً وقتی کودکان نافرمانی می‌کنند یا رفتارهای نادرستی از خود نشان می‌دهند والدین به تنبیه متوسل می‌شوند. این راهکار شاید برای یک کودک عادی که گهگاه بدرفتاری می‌کند به‌کار آید زیرا در مجموع تنبیه ناچیزی دریافت می‌کند، اما برای یک کودک با «نقص‌توجه-بیش‌فعالی» که بسیار بیشتر بدرفتاری می‌کند و ممکن است به‌این‌دلیل با پیامدهای منفی بیشتری روبه‌رو شود، به‌هیچ‌وجه راه حل مناسبی نیست.</a:t>
            </a:r>
            <a:endParaRPr lang="en-US" sz="3900" dirty="0">
              <a:solidFill>
                <a:schemeClr val="tx1"/>
              </a:solidFill>
              <a:cs typeface="B Titr" panose="00000700000000000000" pitchFamily="2" charset="-78"/>
            </a:endParaRPr>
          </a:p>
        </p:txBody>
      </p:sp>
    </p:spTree>
    <p:extLst>
      <p:ext uri="{BB962C8B-B14F-4D97-AF65-F5344CB8AC3E}">
        <p14:creationId xmlns:p14="http://schemas.microsoft.com/office/powerpoint/2010/main" val="4000379539"/>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ctr" rtl="1"/>
            <a:r>
              <a:rPr lang="fa-IR" sz="4000" dirty="0">
                <a:solidFill>
                  <a:srgbClr val="C00000"/>
                </a:solidFill>
                <a:cs typeface="B Titr" panose="00000700000000000000" pitchFamily="2" charset="-78"/>
              </a:rPr>
              <a:t>5. زمان را برای کودک یادآوری کنید و در صورت لزوم در آن پل بزنید</a:t>
            </a:r>
            <a:endParaRPr lang="en-US" sz="4000" dirty="0">
              <a:solidFill>
                <a:srgbClr val="C00000"/>
              </a:solidFill>
              <a:cs typeface="B Titr" panose="00000700000000000000" pitchFamily="2" charset="-78"/>
            </a:endParaRPr>
          </a:p>
          <a:p>
            <a:pPr algn="just" rtl="1"/>
            <a:endParaRPr lang="en-US" sz="3200" dirty="0" smtClean="0">
              <a:solidFill>
                <a:schemeClr val="tx1"/>
              </a:solidFill>
              <a:cs typeface="B Titr" panose="00000700000000000000" pitchFamily="2" charset="-78"/>
            </a:endParaRPr>
          </a:p>
          <a:p>
            <a:pPr algn="just" rtl="1"/>
            <a:r>
              <a:rPr lang="ar-SA" sz="3200" dirty="0" smtClean="0">
                <a:solidFill>
                  <a:schemeClr val="tx1"/>
                </a:solidFill>
                <a:cs typeface="B Titr" panose="00000700000000000000" pitchFamily="2" charset="-78"/>
              </a:rPr>
              <a:t>کودکان </a:t>
            </a:r>
            <a:r>
              <a:rPr lang="ar-SA" sz="3200" dirty="0">
                <a:solidFill>
                  <a:schemeClr val="tx1"/>
                </a:solidFill>
                <a:cs typeface="B Titr" panose="00000700000000000000" pitchFamily="2" charset="-78"/>
              </a:rPr>
              <a:t>با «نقص‌توجه-بیش‌فعالی» از نظر رشد توانایی استفاده از حس زمان و آینده برای راهنمایی و پیشبرد رفتار فعلی خود دچار تاخیر هستند.</a:t>
            </a:r>
            <a:endParaRPr lang="en-US" sz="3200" b="0" dirty="0">
              <a:solidFill>
                <a:schemeClr val="tx1"/>
              </a:solidFill>
              <a:cs typeface="B Titr" panose="00000700000000000000" pitchFamily="2" charset="-78"/>
            </a:endParaRPr>
          </a:p>
        </p:txBody>
      </p:sp>
    </p:spTree>
    <p:extLst>
      <p:ext uri="{BB962C8B-B14F-4D97-AF65-F5344CB8AC3E}">
        <p14:creationId xmlns:p14="http://schemas.microsoft.com/office/powerpoint/2010/main" val="3282800803"/>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just" rtl="1"/>
            <a:r>
              <a:rPr lang="ar-SA" sz="4000" dirty="0">
                <a:solidFill>
                  <a:schemeClr val="tx1"/>
                </a:solidFill>
                <a:cs typeface="B Titr" panose="00000700000000000000" pitchFamily="2" charset="-78"/>
              </a:rPr>
              <a:t>از آنجا که این کودکان از توانایی کودکان عادی برای درک زمان و استفاده از آن برخوردار نیستند، نمی‌توانند به مطالبات و خواسته‌هایی که شامل تعیین موعد و مهلت زمانی یا مستلزم آماده‌‌شدن برای آینده هستند، مانند کودکان عادی پاسخ دهند. آنها برای چنین تکالیفی نیاز دارند که ارجاع بیشتری به زمان داده شود و </a:t>
            </a:r>
            <a:r>
              <a:rPr lang="ar-SA" sz="4000" dirty="0" smtClean="0">
                <a:solidFill>
                  <a:schemeClr val="tx1"/>
                </a:solidFill>
                <a:cs typeface="B Titr" panose="00000700000000000000" pitchFamily="2" charset="-78"/>
              </a:rPr>
              <a:t>زمان مکرراً </a:t>
            </a:r>
            <a:r>
              <a:rPr lang="ar-SA" sz="4000" dirty="0">
                <a:solidFill>
                  <a:schemeClr val="tx1"/>
                </a:solidFill>
                <a:cs typeface="B Titr" panose="00000700000000000000" pitchFamily="2" charset="-78"/>
              </a:rPr>
              <a:t>به آنها یادآوری شود</a:t>
            </a:r>
            <a:endParaRPr lang="en-US" sz="4000" b="0" dirty="0">
              <a:solidFill>
                <a:schemeClr val="tx1"/>
              </a:solidFill>
              <a:cs typeface="B Titr" panose="00000700000000000000" pitchFamily="2" charset="-78"/>
            </a:endParaRPr>
          </a:p>
        </p:txBody>
      </p:sp>
    </p:spTree>
    <p:extLst>
      <p:ext uri="{BB962C8B-B14F-4D97-AF65-F5344CB8AC3E}">
        <p14:creationId xmlns:p14="http://schemas.microsoft.com/office/powerpoint/2010/main" val="2963732973"/>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ctr" rtl="1"/>
            <a:r>
              <a:rPr lang="fa-IR" sz="3800" dirty="0">
                <a:solidFill>
                  <a:srgbClr val="C00000"/>
                </a:solidFill>
                <a:cs typeface="B Titr" panose="00000700000000000000" pitchFamily="2" charset="-78"/>
              </a:rPr>
              <a:t>6. اطلاعات مهم را در نقطۀ </a:t>
            </a:r>
            <a:r>
              <a:rPr lang="fa-IR" sz="3800" dirty="0" smtClean="0">
                <a:solidFill>
                  <a:srgbClr val="C00000"/>
                </a:solidFill>
                <a:cs typeface="B Titr" panose="00000700000000000000" pitchFamily="2" charset="-78"/>
              </a:rPr>
              <a:t>عملکرد </a:t>
            </a:r>
            <a:r>
              <a:rPr lang="fa-IR" sz="3800" dirty="0">
                <a:solidFill>
                  <a:srgbClr val="C00000"/>
                </a:solidFill>
                <a:cs typeface="B Titr" panose="00000700000000000000" pitchFamily="2" charset="-78"/>
              </a:rPr>
              <a:t>یادآوری </a:t>
            </a:r>
            <a:r>
              <a:rPr lang="fa-IR" sz="3800" dirty="0" smtClean="0">
                <a:solidFill>
                  <a:srgbClr val="C00000"/>
                </a:solidFill>
                <a:cs typeface="B Titr" panose="00000700000000000000" pitchFamily="2" charset="-78"/>
              </a:rPr>
              <a:t>کنید</a:t>
            </a:r>
            <a:endParaRPr lang="en-US" sz="3800" dirty="0" smtClean="0">
              <a:solidFill>
                <a:srgbClr val="C00000"/>
              </a:solidFill>
              <a:cs typeface="B Titr" panose="00000700000000000000" pitchFamily="2" charset="-78"/>
            </a:endParaRPr>
          </a:p>
          <a:p>
            <a:pPr algn="just" rtl="1"/>
            <a:r>
              <a:rPr lang="en-US" sz="4000" dirty="0" smtClean="0"/>
              <a:t> </a:t>
            </a:r>
            <a:r>
              <a:rPr lang="fa-IR" sz="3600" dirty="0" smtClean="0">
                <a:cs typeface="B Titr" panose="00000700000000000000" pitchFamily="2" charset="-78"/>
              </a:rPr>
              <a:t>چون </a:t>
            </a:r>
            <a:r>
              <a:rPr lang="ar-SA" sz="3600" dirty="0" smtClean="0">
                <a:solidFill>
                  <a:srgbClr val="C00000"/>
                </a:solidFill>
                <a:cs typeface="B Titr" panose="00000700000000000000" pitchFamily="2" charset="-78"/>
              </a:rPr>
              <a:t>حافظۀ </a:t>
            </a:r>
            <a:r>
              <a:rPr lang="ar-SA" sz="3600" dirty="0">
                <a:solidFill>
                  <a:srgbClr val="C00000"/>
                </a:solidFill>
                <a:cs typeface="B Titr" panose="00000700000000000000" pitchFamily="2" charset="-78"/>
              </a:rPr>
              <a:t>فعال </a:t>
            </a:r>
            <a:r>
              <a:rPr lang="ar-SA" sz="3600" dirty="0">
                <a:solidFill>
                  <a:schemeClr val="tx1"/>
                </a:solidFill>
                <a:cs typeface="B Titr" panose="00000700000000000000" pitchFamily="2" charset="-78"/>
              </a:rPr>
              <a:t>یا توانایی نگاه‌داشتن اطلاعات لازم برای تکمیل یک کار در ذهن، در کودکان با «نقص‌توجه-بیش‌فعالی» دچار نقص جدی است، قرار‌دادن </a:t>
            </a:r>
            <a:r>
              <a:rPr lang="ar-SA" sz="3600" dirty="0" smtClean="0">
                <a:solidFill>
                  <a:schemeClr val="tx1"/>
                </a:solidFill>
                <a:cs typeface="B Titr" panose="00000700000000000000" pitchFamily="2" charset="-78"/>
              </a:rPr>
              <a:t>اطلاعات </a:t>
            </a:r>
            <a:r>
              <a:rPr lang="ar-SA" sz="3600" dirty="0">
                <a:solidFill>
                  <a:schemeClr val="tx1"/>
                </a:solidFill>
                <a:cs typeface="B Titr" panose="00000700000000000000" pitchFamily="2" charset="-78"/>
              </a:rPr>
              <a:t>مهم به شکل فیزیکی در محلی که کار یا تکلیف باید انجام شود می‌تواند بسیار مفید باشد</a:t>
            </a:r>
            <a:r>
              <a:rPr lang="ar-SA" sz="3600" dirty="0" smtClean="0">
                <a:solidFill>
                  <a:schemeClr val="tx1"/>
                </a:solidFill>
                <a:cs typeface="B Titr" panose="00000700000000000000" pitchFamily="2" charset="-78"/>
              </a:rPr>
              <a:t>.</a:t>
            </a:r>
            <a:r>
              <a:rPr lang="ar-SA" sz="3600" dirty="0">
                <a:solidFill>
                  <a:srgbClr val="C00000"/>
                </a:solidFill>
                <a:cs typeface="B Titr" panose="00000700000000000000" pitchFamily="2" charset="-78"/>
              </a:rPr>
              <a:t> این محل را که کار در آن انجام می‌پذیرد « </a:t>
            </a:r>
            <a:r>
              <a:rPr lang="ar-SA" sz="3600" i="1" dirty="0">
                <a:solidFill>
                  <a:srgbClr val="C00000"/>
                </a:solidFill>
                <a:cs typeface="B Titr" panose="00000700000000000000" pitchFamily="2" charset="-78"/>
              </a:rPr>
              <a:t>نقطۀ عملکرد</a:t>
            </a:r>
            <a:r>
              <a:rPr lang="ar-SA" sz="3600" dirty="0">
                <a:solidFill>
                  <a:srgbClr val="C00000"/>
                </a:solidFill>
                <a:cs typeface="B Titr" panose="00000700000000000000" pitchFamily="2" charset="-78"/>
              </a:rPr>
              <a:t>» می‌نام</a:t>
            </a:r>
            <a:r>
              <a:rPr lang="fa-IR" sz="3600" dirty="0">
                <a:solidFill>
                  <a:srgbClr val="C00000"/>
                </a:solidFill>
                <a:cs typeface="B Titr" panose="00000700000000000000" pitchFamily="2" charset="-78"/>
              </a:rPr>
              <a:t>ند</a:t>
            </a:r>
            <a:endParaRPr lang="en-US" sz="3600" dirty="0">
              <a:solidFill>
                <a:srgbClr val="C00000"/>
              </a:solidFill>
              <a:cs typeface="B Titr" panose="00000700000000000000" pitchFamily="2" charset="-78"/>
            </a:endParaRPr>
          </a:p>
          <a:p>
            <a:pPr algn="just" rtl="1"/>
            <a:endParaRPr lang="fa-IR" sz="3600" dirty="0" smtClean="0">
              <a:solidFill>
                <a:schemeClr val="tx1"/>
              </a:solidFill>
              <a:cs typeface="B Titr" panose="00000700000000000000" pitchFamily="2" charset="-78"/>
            </a:endParaRPr>
          </a:p>
        </p:txBody>
      </p:sp>
    </p:spTree>
    <p:extLst>
      <p:ext uri="{BB962C8B-B14F-4D97-AF65-F5344CB8AC3E}">
        <p14:creationId xmlns:p14="http://schemas.microsoft.com/office/powerpoint/2010/main" val="2919801901"/>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52400"/>
            <a:ext cx="8839200" cy="5943600"/>
          </a:xfrm>
        </p:spPr>
        <p:txBody>
          <a:bodyPr>
            <a:noAutofit/>
          </a:bodyPr>
          <a:lstStyle/>
          <a:p>
            <a:pPr algn="r"/>
            <a:r>
              <a:rPr lang="ar-SA" sz="3400" dirty="0" smtClean="0">
                <a:solidFill>
                  <a:schemeClr val="tx1"/>
                </a:solidFill>
                <a:cs typeface="B Titr" panose="00000700000000000000" pitchFamily="2" charset="-78"/>
              </a:rPr>
              <a:t>اگر </a:t>
            </a:r>
            <a:r>
              <a:rPr lang="ar-SA" sz="3400" dirty="0">
                <a:solidFill>
                  <a:schemeClr val="tx1"/>
                </a:solidFill>
                <a:cs typeface="B Titr" panose="00000700000000000000" pitchFamily="2" charset="-78"/>
              </a:rPr>
              <a:t>فرزند شما باید تکلیفش را روی میز آشپزخانه (جایی‌ که می‌توان در حین پختن غذا بر او نظارت کرد) انجام دهد، جلوی او روی میز یک کارت قرار دهید که قواعد و یادآوری‌های مهم را در آن لیست کرده‌اید از جمله «مشغول تکلیفت باش، حواست پرت نشود و اگر نیاز داشتی درخواست کمک کن.» یا «دستورالعمل‌ها را به‌دقت بخوان، همۀ تکلیف را انجام بده و زمانی که تمام شد برگرد و تمام پاسخ‌هایی که داده‌ای را از نظر درستی و دقت بررسی کن.» این یادآورها باید به‌گونه‌ای مناسب‌سازی شوند که مشکلاتی که هر کودک در نقطۀ عملکرد دارد پاسخ دهند. </a:t>
            </a:r>
            <a:endParaRPr lang="en-US" sz="3400" dirty="0">
              <a:solidFill>
                <a:schemeClr val="tx1"/>
              </a:solidFill>
              <a:cs typeface="B Titr" panose="00000700000000000000" pitchFamily="2" charset="-78"/>
            </a:endParaRPr>
          </a:p>
        </p:txBody>
      </p:sp>
    </p:spTree>
    <p:extLst>
      <p:ext uri="{BB962C8B-B14F-4D97-AF65-F5344CB8AC3E}">
        <p14:creationId xmlns:p14="http://schemas.microsoft.com/office/powerpoint/2010/main" val="2833995543"/>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533400"/>
            <a:ext cx="9220200" cy="5562600"/>
          </a:xfrm>
        </p:spPr>
        <p:txBody>
          <a:bodyPr>
            <a:noAutofit/>
          </a:bodyPr>
          <a:lstStyle/>
          <a:p>
            <a:pPr algn="ctr" rtl="1"/>
            <a:r>
              <a:rPr lang="fa-IR" sz="4000" dirty="0">
                <a:solidFill>
                  <a:srgbClr val="C00000"/>
                </a:solidFill>
                <a:cs typeface="B Titr" panose="00000700000000000000" pitchFamily="2" charset="-78"/>
              </a:rPr>
              <a:t>7.منبع انگیزش را </a:t>
            </a:r>
            <a:r>
              <a:rPr lang="fa-IR" sz="4000" dirty="0" smtClean="0">
                <a:solidFill>
                  <a:srgbClr val="C00000"/>
                </a:solidFill>
                <a:cs typeface="B Titr" panose="00000700000000000000" pitchFamily="2" charset="-78"/>
              </a:rPr>
              <a:t>در </a:t>
            </a:r>
            <a:r>
              <a:rPr lang="fa-IR" sz="4000" dirty="0">
                <a:solidFill>
                  <a:srgbClr val="C00000"/>
                </a:solidFill>
                <a:cs typeface="B Titr" panose="00000700000000000000" pitchFamily="2" charset="-78"/>
              </a:rPr>
              <a:t>نقطۀ عملکرد یادآوری </a:t>
            </a:r>
            <a:r>
              <a:rPr lang="fa-IR" sz="4000" dirty="0" smtClean="0">
                <a:solidFill>
                  <a:srgbClr val="C00000"/>
                </a:solidFill>
                <a:cs typeface="B Titr" panose="00000700000000000000" pitchFamily="2" charset="-78"/>
              </a:rPr>
              <a:t>کنید</a:t>
            </a:r>
          </a:p>
          <a:p>
            <a:pPr algn="ctr" rtl="1"/>
            <a:r>
              <a:rPr lang="ar-SA" sz="4000" dirty="0"/>
              <a:t>کودکان با «نقص‌توجه-بیش‌فعالی» نه تنها در استفاده از زمان‌سنج درونی خود </a:t>
            </a:r>
            <a:r>
              <a:rPr lang="ar-SA" sz="4000" dirty="0" smtClean="0"/>
              <a:t>بلکه </a:t>
            </a:r>
            <a:r>
              <a:rPr lang="ar-SA" sz="4000" dirty="0"/>
              <a:t>در زمینۀ خودانگیختگی نیز مشکل دارند.</a:t>
            </a:r>
            <a:endParaRPr lang="en-US" sz="4000" dirty="0">
              <a:solidFill>
                <a:srgbClr val="C00000"/>
              </a:solidFill>
              <a:cs typeface="B Titr" panose="00000700000000000000" pitchFamily="2" charset="-78"/>
            </a:endParaRPr>
          </a:p>
        </p:txBody>
      </p:sp>
    </p:spTree>
    <p:extLst>
      <p:ext uri="{BB962C8B-B14F-4D97-AF65-F5344CB8AC3E}">
        <p14:creationId xmlns:p14="http://schemas.microsoft.com/office/powerpoint/2010/main" val="97697250"/>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just" rtl="1"/>
            <a:r>
              <a:rPr lang="ar-SA" sz="3600" dirty="0">
                <a:solidFill>
                  <a:schemeClr val="tx1"/>
                </a:solidFill>
                <a:cs typeface="B Titr" panose="00000700000000000000" pitchFamily="2" charset="-78"/>
              </a:rPr>
              <a:t>آنها نمی‌توانند </a:t>
            </a:r>
            <a:r>
              <a:rPr lang="ar-SA" sz="3600" dirty="0">
                <a:solidFill>
                  <a:srgbClr val="C00000"/>
                </a:solidFill>
                <a:cs typeface="B Titr" panose="00000700000000000000" pitchFamily="2" charset="-78"/>
              </a:rPr>
              <a:t>انگیزش درونی </a:t>
            </a:r>
            <a:r>
              <a:rPr lang="ar-SA" sz="3600" dirty="0">
                <a:solidFill>
                  <a:schemeClr val="tx1"/>
                </a:solidFill>
                <a:cs typeface="B Titr" panose="00000700000000000000" pitchFamily="2" charset="-78"/>
              </a:rPr>
              <a:t>را که برای مداومت در کار مورد نیاز است در خود ایجاد کنند، در نتیجه کاری را که انجام می‌دهند کسالت‌بار، خسته‌کننده، پرزحمت و طولانی می‌شود. با ارائه‌ی انگیزش بیرونی از قبیل مشوق، پاداش یا تقویت‌کننده به کودک می‌توان به او کمک کرد که مراقب رفتار خود باشد، فعالیتش را محدود کند، از قواعد پیروی کند و هر کاری را انجام دهد که انجامش در نقطۀ عملکرد برای وی دشوار است.</a:t>
            </a:r>
            <a:endParaRPr lang="en-US" sz="2800" b="0" dirty="0">
              <a:solidFill>
                <a:schemeClr val="tx1"/>
              </a:solidFill>
              <a:cs typeface="B Titr" panose="00000700000000000000" pitchFamily="2" charset="-78"/>
            </a:endParaRPr>
          </a:p>
        </p:txBody>
      </p:sp>
    </p:spTree>
    <p:extLst>
      <p:ext uri="{BB962C8B-B14F-4D97-AF65-F5344CB8AC3E}">
        <p14:creationId xmlns:p14="http://schemas.microsoft.com/office/powerpoint/2010/main" val="251470435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686800" cy="5562600"/>
          </a:xfrm>
        </p:spPr>
        <p:txBody>
          <a:bodyPr>
            <a:noAutofit/>
          </a:bodyPr>
          <a:lstStyle/>
          <a:p>
            <a:pPr lvl="0" algn="ctr" rtl="1"/>
            <a:r>
              <a:rPr lang="fa-IR" sz="4000" dirty="0" smtClean="0">
                <a:solidFill>
                  <a:srgbClr val="C00000"/>
                </a:solidFill>
                <a:cs typeface="B Titr" panose="00000700000000000000" pitchFamily="2" charset="-78"/>
              </a:rPr>
              <a:t>8.روش </a:t>
            </a:r>
            <a:r>
              <a:rPr lang="fa-IR" sz="4000" dirty="0">
                <a:solidFill>
                  <a:srgbClr val="C00000"/>
                </a:solidFill>
                <a:cs typeface="B Titr" panose="00000700000000000000" pitchFamily="2" charset="-78"/>
              </a:rPr>
              <a:t>های حل‌ مسئله  و تفکر را عینی و عملیاتی کنید</a:t>
            </a:r>
            <a:endParaRPr lang="en-US" sz="4000" dirty="0">
              <a:solidFill>
                <a:srgbClr val="C00000"/>
              </a:solidFill>
              <a:cs typeface="B Titr" panose="00000700000000000000" pitchFamily="2" charset="-78"/>
            </a:endParaRPr>
          </a:p>
          <a:p>
            <a:pPr algn="just" rtl="1"/>
            <a:r>
              <a:rPr lang="ar-SA" sz="3600" dirty="0">
                <a:solidFill>
                  <a:schemeClr val="tx1"/>
                </a:solidFill>
                <a:cs typeface="B Titr" panose="00000700000000000000" pitchFamily="2" charset="-78"/>
              </a:rPr>
              <a:t>کودکان با «نقص‌توجه-بیش‌فعالی» زمانی که باید مکث کنند و دربارۀ یک موقعیت یا مسئله فکر کنند، نمی‌توانند به اندازۀ سایر کودکان با این اطلاعات ذهنی کار کنند. آنها به صورت تکانشی و بدون اینکه به گزینه‌های موجود خود فکر کنند واکنش نشان می‌دهد</a:t>
            </a:r>
            <a:r>
              <a:rPr lang="ar-SA" sz="3600" dirty="0" smtClean="0">
                <a:solidFill>
                  <a:schemeClr val="tx1"/>
                </a:solidFill>
                <a:cs typeface="B Titr" panose="00000700000000000000" pitchFamily="2" charset="-78"/>
              </a:rPr>
              <a:t>.</a:t>
            </a:r>
            <a:endParaRPr lang="fa-IR" sz="3600" dirty="0" smtClean="0">
              <a:solidFill>
                <a:schemeClr val="tx1"/>
              </a:solidFill>
              <a:cs typeface="B Titr" panose="00000700000000000000" pitchFamily="2" charset="-78"/>
            </a:endParaRPr>
          </a:p>
          <a:p>
            <a:pPr algn="just" rtl="1"/>
            <a:r>
              <a:rPr lang="fa-IR" sz="3600" b="0" dirty="0" smtClean="0">
                <a:solidFill>
                  <a:srgbClr val="C00000"/>
                </a:solidFill>
                <a:cs typeface="B Titr" panose="00000700000000000000" pitchFamily="2" charset="-78"/>
              </a:rPr>
              <a:t>فراشناخت یا یادگیری چگونه یادگرفتن را یاد بدهید </a:t>
            </a:r>
            <a:endParaRPr lang="en-US" sz="3600" b="0" dirty="0">
              <a:solidFill>
                <a:srgbClr val="C00000"/>
              </a:solidFill>
              <a:cs typeface="B Titr" panose="00000700000000000000" pitchFamily="2" charset="-78"/>
            </a:endParaRPr>
          </a:p>
        </p:txBody>
      </p:sp>
    </p:spTree>
    <p:extLst>
      <p:ext uri="{BB962C8B-B14F-4D97-AF65-F5344CB8AC3E}">
        <p14:creationId xmlns:p14="http://schemas.microsoft.com/office/powerpoint/2010/main" val="2884837347"/>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lvl="0" algn="ctr" rtl="1"/>
            <a:r>
              <a:rPr lang="fa-IR" sz="4400" dirty="0" smtClean="0">
                <a:solidFill>
                  <a:srgbClr val="C00000"/>
                </a:solidFill>
                <a:cs typeface="B Titr" panose="00000700000000000000" pitchFamily="2" charset="-78"/>
              </a:rPr>
              <a:t>9.به </a:t>
            </a:r>
            <a:r>
              <a:rPr lang="fa-IR" sz="4400" dirty="0">
                <a:solidFill>
                  <a:srgbClr val="C00000"/>
                </a:solidFill>
                <a:cs typeface="B Titr" panose="00000700000000000000" pitchFamily="2" charset="-78"/>
              </a:rPr>
              <a:t>دنبال ثبات و هماهنگی باشید </a:t>
            </a:r>
            <a:endParaRPr lang="fa-IR" sz="4400" dirty="0" smtClean="0">
              <a:solidFill>
                <a:srgbClr val="C00000"/>
              </a:solidFill>
              <a:cs typeface="B Titr" panose="00000700000000000000" pitchFamily="2" charset="-78"/>
            </a:endParaRPr>
          </a:p>
          <a:p>
            <a:pPr lvl="0" algn="ctr" rtl="1"/>
            <a:r>
              <a:rPr lang="ar-SA" sz="4400" dirty="0">
                <a:solidFill>
                  <a:schemeClr val="tx1"/>
                </a:solidFill>
                <a:cs typeface="B Titr" panose="00000700000000000000" pitchFamily="2" charset="-78"/>
              </a:rPr>
              <a:t>سعی کنید برنامه تغییر رفتار را حداقل برای یک تا دو هفته اجرا کنید و اگر نتیجه نداشت آن را </a:t>
            </a:r>
            <a:r>
              <a:rPr lang="ar-SA" sz="4400" dirty="0" smtClean="0">
                <a:solidFill>
                  <a:schemeClr val="tx1"/>
                </a:solidFill>
                <a:cs typeface="B Titr" panose="00000700000000000000" pitchFamily="2" charset="-78"/>
              </a:rPr>
              <a:t>کنار </a:t>
            </a:r>
            <a:r>
              <a:rPr lang="ar-SA" sz="4400" dirty="0">
                <a:solidFill>
                  <a:schemeClr val="tx1"/>
                </a:solidFill>
                <a:cs typeface="B Titr" panose="00000700000000000000" pitchFamily="2" charset="-78"/>
              </a:rPr>
              <a:t>بگذارید</a:t>
            </a:r>
            <a:r>
              <a:rPr lang="ar-SA" sz="4400" dirty="0" smtClean="0">
                <a:solidFill>
                  <a:schemeClr val="tx1"/>
                </a:solidFill>
                <a:cs typeface="B Titr" panose="00000700000000000000" pitchFamily="2" charset="-78"/>
              </a:rPr>
              <a:t>.</a:t>
            </a:r>
            <a:endParaRPr lang="fa-IR" sz="4400" dirty="0" smtClean="0">
              <a:solidFill>
                <a:schemeClr val="tx1"/>
              </a:solidFill>
              <a:cs typeface="B Titr" panose="00000700000000000000" pitchFamily="2" charset="-78"/>
            </a:endParaRPr>
          </a:p>
          <a:p>
            <a:pPr lvl="0" algn="ctr" rtl="1"/>
            <a:r>
              <a:rPr lang="ar-SA" sz="4400" dirty="0">
                <a:solidFill>
                  <a:srgbClr val="C00000"/>
                </a:solidFill>
                <a:cs typeface="B Titr" panose="00000700000000000000" pitchFamily="2" charset="-78"/>
              </a:rPr>
              <a:t>ثابت قدم باشید و هنگامی‌که ‌تازه برنامۀ تغییر رفتار را آغاز کرده‌اید بلافاصله تسلیم نشوید</a:t>
            </a:r>
            <a:endParaRPr lang="en-US" sz="4400" dirty="0">
              <a:solidFill>
                <a:srgbClr val="C00000"/>
              </a:solidFill>
              <a:cs typeface="B Titr" panose="00000700000000000000" pitchFamily="2" charset="-78"/>
            </a:endParaRPr>
          </a:p>
        </p:txBody>
      </p:sp>
    </p:spTree>
    <p:extLst>
      <p:ext uri="{BB962C8B-B14F-4D97-AF65-F5344CB8AC3E}">
        <p14:creationId xmlns:p14="http://schemas.microsoft.com/office/powerpoint/2010/main" val="1075335707"/>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ctr" rtl="1"/>
            <a:r>
              <a:rPr lang="fa-IR" sz="4400" dirty="0">
                <a:solidFill>
                  <a:srgbClr val="C00000"/>
                </a:solidFill>
                <a:cs typeface="B Titr" panose="00000700000000000000" pitchFamily="2" charset="-78"/>
              </a:rPr>
              <a:t>10. به عمل کار برآید به سخن‌دانی نیست</a:t>
            </a:r>
            <a:r>
              <a:rPr lang="fa-IR" sz="3600" dirty="0"/>
              <a:t>! </a:t>
            </a:r>
            <a:endParaRPr lang="fa-IR" sz="3600" dirty="0" smtClean="0"/>
          </a:p>
          <a:p>
            <a:pPr algn="just" rtl="1"/>
            <a:r>
              <a:rPr lang="fa-IR" sz="3600" dirty="0">
                <a:solidFill>
                  <a:schemeClr val="tx1"/>
                </a:solidFill>
                <a:cs typeface="B Titr" panose="00000700000000000000" pitchFamily="2" charset="-78"/>
              </a:rPr>
              <a:t>فرزند شما فاقد هوش، مهارت، استدلال یا اطلاعات نیست، بنابراین صرفاً با حرف‌زدن با او نمی‌توان مشکلات نهفتۀ عصب‌شناختی وی را برطرف کرد. فرزند شما در مقایسه با کودکان عادی، بیش از اینکه به استدلال‌های شما واکنش و حساسیت نشان دهد به پیامدها و بازخوردهایی که استفاده می‌کنید واکنش نشان خواهد داد. بنابراین سریع و پرتکرار عمل کنید تا شاهد بهبود رفتار کودک خود باشید، چون اگر فقط با او حرف بزنید تنها نتیجه‌ای که به دست می‌آورید تشدید اوضاع است نه اطاعت او. </a:t>
            </a:r>
            <a:endParaRPr lang="en-US" sz="3600" dirty="0">
              <a:solidFill>
                <a:schemeClr val="tx1"/>
              </a:solidFill>
              <a:cs typeface="B Titr" panose="00000700000000000000" pitchFamily="2" charset="-78"/>
            </a:endParaRPr>
          </a:p>
          <a:p>
            <a:pPr algn="ctr" rtl="1"/>
            <a:r>
              <a:rPr lang="fa-IR" sz="3600" dirty="0" smtClean="0">
                <a:solidFill>
                  <a:schemeClr val="tx1"/>
                </a:solidFill>
              </a:rPr>
              <a:t>    </a:t>
            </a:r>
            <a:endParaRPr lang="en-US" sz="3600" dirty="0">
              <a:solidFill>
                <a:schemeClr val="tx1"/>
              </a:solidFill>
            </a:endParaRPr>
          </a:p>
        </p:txBody>
      </p:sp>
    </p:spTree>
    <p:extLst>
      <p:ext uri="{BB962C8B-B14F-4D97-AF65-F5344CB8AC3E}">
        <p14:creationId xmlns:p14="http://schemas.microsoft.com/office/powerpoint/2010/main" val="1412045634"/>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33400"/>
            <a:ext cx="8534400" cy="5562600"/>
          </a:xfrm>
        </p:spPr>
        <p:txBody>
          <a:bodyPr>
            <a:noAutofit/>
          </a:bodyPr>
          <a:lstStyle/>
          <a:p>
            <a:pPr algn="ctr" rtl="1"/>
            <a:r>
              <a:rPr lang="fa-IR" sz="4400" dirty="0">
                <a:solidFill>
                  <a:srgbClr val="C00000"/>
                </a:solidFill>
                <a:cs typeface="B Titr" panose="00000700000000000000" pitchFamily="2" charset="-78"/>
              </a:rPr>
              <a:t>11. برای موقعیت‌های مشکل‌ساز از قبل برنامه داشته </a:t>
            </a:r>
            <a:r>
              <a:rPr lang="fa-IR" sz="4400" dirty="0" smtClean="0">
                <a:solidFill>
                  <a:srgbClr val="C00000"/>
                </a:solidFill>
                <a:cs typeface="B Titr" panose="00000700000000000000" pitchFamily="2" charset="-78"/>
              </a:rPr>
              <a:t>باشید</a:t>
            </a:r>
            <a:endParaRPr lang="en-US" sz="4400" dirty="0">
              <a:solidFill>
                <a:srgbClr val="C00000"/>
              </a:solidFill>
              <a:cs typeface="B Titr" panose="00000700000000000000" pitchFamily="2" charset="-78"/>
            </a:endParaRPr>
          </a:p>
          <a:p>
            <a:pPr algn="r" rtl="1"/>
            <a:r>
              <a:rPr lang="fa-IR" sz="3500" dirty="0">
                <a:solidFill>
                  <a:srgbClr val="002060"/>
                </a:solidFill>
                <a:cs typeface="B Titr" panose="00000700000000000000" pitchFamily="2" charset="-78"/>
              </a:rPr>
              <a:t>این پنج اقدام ساده را پیش از ورود به هر گونه محیط یا موقعیت مشکل‌ساز در پیش بگیرید:</a:t>
            </a:r>
            <a:endParaRPr lang="en-US" sz="3500" dirty="0">
              <a:solidFill>
                <a:srgbClr val="002060"/>
              </a:solidFill>
              <a:cs typeface="B Titr" panose="00000700000000000000" pitchFamily="2" charset="-78"/>
            </a:endParaRPr>
          </a:p>
          <a:p>
            <a:pPr algn="r" rtl="1"/>
            <a:r>
              <a:rPr lang="fa-IR" sz="3600" dirty="0">
                <a:solidFill>
                  <a:srgbClr val="C00000"/>
                </a:solidFill>
                <a:cs typeface="B Titr" panose="00000700000000000000" pitchFamily="2" charset="-78"/>
              </a:rPr>
              <a:t>اقدام 1. </a:t>
            </a:r>
            <a:r>
              <a:rPr lang="fa-IR" sz="3600" dirty="0">
                <a:solidFill>
                  <a:schemeClr val="tx1"/>
                </a:solidFill>
                <a:cs typeface="B Titr" panose="00000700000000000000" pitchFamily="2" charset="-78"/>
              </a:rPr>
              <a:t>پیش از ورود به محلی که احتمال بروز مشکل وجود دارد، مکث کنید (نظیر فروشگاه، رستوران، مهمانی یا خانۀ دوستان). </a:t>
            </a:r>
            <a:endParaRPr lang="en-US" sz="3600" dirty="0">
              <a:solidFill>
                <a:schemeClr val="tx1"/>
              </a:solidFill>
              <a:cs typeface="B Titr" panose="00000700000000000000" pitchFamily="2" charset="-78"/>
            </a:endParaRPr>
          </a:p>
          <a:p>
            <a:pPr algn="r" rtl="1"/>
            <a:r>
              <a:rPr lang="fa-IR" sz="3600" dirty="0">
                <a:solidFill>
                  <a:srgbClr val="C00000"/>
                </a:solidFill>
                <a:cs typeface="B Titr" panose="00000700000000000000" pitchFamily="2" charset="-78"/>
              </a:rPr>
              <a:t>اقدام 2. </a:t>
            </a:r>
            <a:r>
              <a:rPr lang="fa-IR" sz="3600" dirty="0">
                <a:solidFill>
                  <a:schemeClr val="tx1"/>
                </a:solidFill>
                <a:cs typeface="B Titr" panose="00000700000000000000" pitchFamily="2" charset="-78"/>
              </a:rPr>
              <a:t>همراه کودک دو یا سه قاعده‌ای را که معمولاً در چنین موقعیت‌هایی نمی‌تواند از آنها پیروی کند، مرور کنید. </a:t>
            </a:r>
            <a:endParaRPr lang="en-US" sz="3600" b="0" dirty="0">
              <a:solidFill>
                <a:schemeClr val="tx1"/>
              </a:solidFill>
              <a:cs typeface="B Titr" panose="00000700000000000000" pitchFamily="2" charset="-78"/>
            </a:endParaRPr>
          </a:p>
        </p:txBody>
      </p:sp>
    </p:spTree>
    <p:extLst>
      <p:ext uri="{BB962C8B-B14F-4D97-AF65-F5344CB8AC3E}">
        <p14:creationId xmlns:p14="http://schemas.microsoft.com/office/powerpoint/2010/main" val="2594136671"/>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0" presetClass="entr" presetSubtype="0" fill="hold" nodeType="clickEffect">
                                  <p:stCondLst>
                                    <p:cond delay="0"/>
                                  </p:stCondLst>
                                  <p:iterate type="lt">
                                    <p:tmPct val="10000"/>
                                  </p:iterate>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1"/>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r" rtl="1"/>
            <a:r>
              <a:rPr lang="fa-IR" sz="3600" dirty="0">
                <a:solidFill>
                  <a:srgbClr val="C00000"/>
                </a:solidFill>
                <a:cs typeface="B Titr" panose="00000700000000000000" pitchFamily="2" charset="-78"/>
              </a:rPr>
              <a:t>اقدام 3. </a:t>
            </a:r>
            <a:r>
              <a:rPr lang="fa-IR" sz="3600" u="sng" dirty="0">
                <a:solidFill>
                  <a:schemeClr val="tx1"/>
                </a:solidFill>
                <a:cs typeface="B Titr" panose="00000700000000000000" pitchFamily="2" charset="-78"/>
              </a:rPr>
              <a:t>مشوق یا پاداش را آماده کنید</a:t>
            </a:r>
            <a:r>
              <a:rPr lang="fa-IR" sz="3600" u="sng" dirty="0" smtClean="0">
                <a:solidFill>
                  <a:schemeClr val="tx1"/>
                </a:solidFill>
                <a:cs typeface="B Titr" panose="00000700000000000000" pitchFamily="2" charset="-78"/>
              </a:rPr>
              <a:t>.</a:t>
            </a:r>
          </a:p>
          <a:p>
            <a:pPr algn="r" rtl="1"/>
            <a:r>
              <a:rPr lang="fa-IR" sz="3600" dirty="0" smtClean="0">
                <a:solidFill>
                  <a:srgbClr val="C00000"/>
                </a:solidFill>
                <a:cs typeface="B Titr" panose="00000700000000000000" pitchFamily="2" charset="-78"/>
              </a:rPr>
              <a:t> اقدام 4. </a:t>
            </a:r>
            <a:r>
              <a:rPr lang="fa-IR" sz="3600" u="sng" dirty="0" smtClean="0">
                <a:solidFill>
                  <a:schemeClr val="tx1"/>
                </a:solidFill>
                <a:cs typeface="B Titr" panose="00000700000000000000" pitchFamily="2" charset="-78"/>
              </a:rPr>
              <a:t>تنبیهی که ممکن است به کار گیرید، برای کودک توضیح دهید.</a:t>
            </a:r>
          </a:p>
          <a:p>
            <a:pPr algn="r" rtl="1"/>
            <a:r>
              <a:rPr lang="fa-IR" sz="3600" dirty="0" smtClean="0">
                <a:solidFill>
                  <a:schemeClr val="tx1"/>
                </a:solidFill>
                <a:cs typeface="B Titr" panose="00000700000000000000" pitchFamily="2" charset="-78"/>
              </a:rPr>
              <a:t> </a:t>
            </a:r>
            <a:r>
              <a:rPr lang="fa-IR" sz="3600" dirty="0" smtClean="0">
                <a:solidFill>
                  <a:srgbClr val="C00000"/>
                </a:solidFill>
                <a:cs typeface="B Titr" panose="00000700000000000000" pitchFamily="2" charset="-78"/>
              </a:rPr>
              <a:t>اقدام </a:t>
            </a:r>
            <a:r>
              <a:rPr lang="fa-IR" sz="3600" dirty="0">
                <a:solidFill>
                  <a:srgbClr val="C00000"/>
                </a:solidFill>
                <a:cs typeface="B Titr" panose="00000700000000000000" pitchFamily="2" charset="-78"/>
              </a:rPr>
              <a:t>5. </a:t>
            </a:r>
            <a:r>
              <a:rPr lang="fa-IR" sz="3600" u="sng" dirty="0">
                <a:solidFill>
                  <a:schemeClr val="tx1"/>
                </a:solidFill>
                <a:cs typeface="B Titr" panose="00000700000000000000" pitchFamily="2" charset="-78"/>
              </a:rPr>
              <a:t>از برنامۀ خود پیروی کنید.</a:t>
            </a:r>
            <a:r>
              <a:rPr lang="fa-IR" sz="3600" dirty="0">
                <a:solidFill>
                  <a:schemeClr val="tx1"/>
                </a:solidFill>
                <a:cs typeface="B Titr" panose="00000700000000000000" pitchFamily="2" charset="-78"/>
              </a:rPr>
              <a:t> با ورود به موقعیت مورد نظر برنامۀ خود را اجرا کرده و به خاطر داشته باشید که هنگامی هم که در موقعیت هستید باید به کودک بازخورد بدهید و اگر لازم شد با ملایمت او را به خاطر تخطی از </a:t>
            </a:r>
            <a:r>
              <a:rPr lang="fa-IR" sz="3600" dirty="0" smtClean="0">
                <a:solidFill>
                  <a:schemeClr val="tx1"/>
                </a:solidFill>
                <a:cs typeface="B Titr" panose="00000700000000000000" pitchFamily="2" charset="-78"/>
              </a:rPr>
              <a:t>قواعدتذکردهید. </a:t>
            </a:r>
            <a:endParaRPr lang="en-US" sz="3600" dirty="0">
              <a:solidFill>
                <a:schemeClr val="tx1"/>
              </a:solidFill>
              <a:cs typeface="B Titr" panose="00000700000000000000" pitchFamily="2" charset="-78"/>
            </a:endParaRPr>
          </a:p>
          <a:p>
            <a:pPr algn="r" rtl="1"/>
            <a:endParaRPr lang="en-US" sz="2800" b="0" dirty="0">
              <a:solidFill>
                <a:schemeClr val="tx1"/>
              </a:solidFill>
              <a:cs typeface="B Titr" panose="00000700000000000000" pitchFamily="2" charset="-78"/>
            </a:endParaRPr>
          </a:p>
        </p:txBody>
      </p:sp>
    </p:spTree>
    <p:extLst>
      <p:ext uri="{BB962C8B-B14F-4D97-AF65-F5344CB8AC3E}">
        <p14:creationId xmlns:p14="http://schemas.microsoft.com/office/powerpoint/2010/main" val="857691041"/>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ctr" rtl="1"/>
            <a:r>
              <a:rPr lang="fa-IR" sz="4400" dirty="0">
                <a:solidFill>
                  <a:srgbClr val="C00000"/>
                </a:solidFill>
                <a:cs typeface="B Titr" panose="00000700000000000000" pitchFamily="2" charset="-78"/>
              </a:rPr>
              <a:t>12. ناتوانی کودک را فراموش نکنید </a:t>
            </a:r>
            <a:endParaRPr lang="fa-IR" sz="4400" dirty="0" smtClean="0">
              <a:solidFill>
                <a:srgbClr val="C00000"/>
              </a:solidFill>
              <a:cs typeface="B Titr" panose="00000700000000000000" pitchFamily="2" charset="-78"/>
            </a:endParaRPr>
          </a:p>
          <a:p>
            <a:pPr algn="just" rtl="1"/>
            <a:r>
              <a:rPr lang="fa-IR" sz="3200" dirty="0">
                <a:solidFill>
                  <a:schemeClr val="tx1"/>
                </a:solidFill>
                <a:cs typeface="B Titr" panose="00000700000000000000" pitchFamily="2" charset="-78"/>
              </a:rPr>
              <a:t>گاهی اوقات والدینی که با دشواری مدیریت یک کودک با «نقص‌توجه-بیش‌فعالی» رویارو می‌شوند وقتی که نخستین تلاش‌هایشان در مدیریت کودک کارساز نمی‌شود ممکن است به‌‌کلی دیدگاه خود نسبت به مشکل را از دست داده، از کوره در روند، شرمگین یا سرخورده و مأیوس شوند و حتی ممکن است خود را هم‌سطح کودک پنداشته و مانند کودک دیگری با او به بحث و مشاجره بپردازند. باید در تمام این اوقات به خاطر داشته باشید که شما یک بزرگسال، آموزگار، مربی و سرپرست کودک هستید. و </a:t>
            </a:r>
            <a:r>
              <a:rPr lang="fa-IR" sz="3200" dirty="0">
                <a:solidFill>
                  <a:srgbClr val="FF0000"/>
                </a:solidFill>
                <a:cs typeface="B Titr" panose="00000700000000000000" pitchFamily="2" charset="-78"/>
              </a:rPr>
              <a:t>از شما دو نفر آن کسی که باید به خاطر داشته باشد چه نقش و مسئولیت و جایگاهی دارد شما هستید نه کودک. </a:t>
            </a:r>
            <a:endParaRPr lang="en-US" sz="3200" dirty="0">
              <a:solidFill>
                <a:srgbClr val="FF0000"/>
              </a:solidFill>
              <a:cs typeface="B Titr" panose="00000700000000000000" pitchFamily="2" charset="-78"/>
            </a:endParaRPr>
          </a:p>
          <a:p>
            <a:pPr algn="just" rtl="1"/>
            <a:r>
              <a:rPr lang="fa-IR" sz="3200" dirty="0" smtClean="0">
                <a:solidFill>
                  <a:srgbClr val="FF0000"/>
                </a:solidFill>
                <a:cs typeface="B Titr" panose="00000700000000000000" pitchFamily="2" charset="-78"/>
              </a:rPr>
              <a:t>   </a:t>
            </a:r>
            <a:endParaRPr lang="en-US" sz="3200" dirty="0">
              <a:solidFill>
                <a:srgbClr val="FF0000"/>
              </a:solidFill>
              <a:cs typeface="B Titr" panose="00000700000000000000" pitchFamily="2" charset="-78"/>
            </a:endParaRPr>
          </a:p>
        </p:txBody>
      </p:sp>
    </p:spTree>
    <p:extLst>
      <p:ext uri="{BB962C8B-B14F-4D97-AF65-F5344CB8AC3E}">
        <p14:creationId xmlns:p14="http://schemas.microsoft.com/office/powerpoint/2010/main" val="82843584"/>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6172200"/>
          </a:xfrm>
        </p:spPr>
        <p:txBody>
          <a:bodyPr>
            <a:noAutofit/>
          </a:bodyPr>
          <a:lstStyle/>
          <a:p>
            <a:pPr algn="ctr" rtl="1"/>
            <a:r>
              <a:rPr lang="fa-IR" sz="4400" dirty="0">
                <a:solidFill>
                  <a:srgbClr val="C00000"/>
                </a:solidFill>
                <a:cs typeface="B Titr" panose="00000700000000000000" pitchFamily="2" charset="-78"/>
              </a:rPr>
              <a:t>13. مشکلات فرزند خود را شخصی‌ نکنید    </a:t>
            </a:r>
            <a:endParaRPr lang="en-US" sz="4400" dirty="0">
              <a:solidFill>
                <a:srgbClr val="C00000"/>
              </a:solidFill>
              <a:cs typeface="B Titr" panose="00000700000000000000" pitchFamily="2" charset="-78"/>
            </a:endParaRPr>
          </a:p>
          <a:p>
            <a:pPr algn="just" rtl="1"/>
            <a:r>
              <a:rPr lang="ar-SA" sz="3600" dirty="0">
                <a:solidFill>
                  <a:schemeClr val="tx1"/>
                </a:solidFill>
                <a:cs typeface="B Titr" panose="00000700000000000000" pitchFamily="2" charset="-78"/>
              </a:rPr>
              <a:t>اجازه ندهید حس خودارزشمندی و </a:t>
            </a:r>
            <a:r>
              <a:rPr lang="ar-SA" sz="3600" dirty="0" smtClean="0">
                <a:solidFill>
                  <a:schemeClr val="tx1"/>
                </a:solidFill>
                <a:cs typeface="B Titr" panose="00000700000000000000" pitchFamily="2" charset="-78"/>
              </a:rPr>
              <a:t>عزت</a:t>
            </a:r>
            <a:r>
              <a:rPr lang="fa-IR" sz="3600" dirty="0" smtClean="0">
                <a:solidFill>
                  <a:schemeClr val="tx1"/>
                </a:solidFill>
                <a:cs typeface="B Titr" panose="00000700000000000000" pitchFamily="2" charset="-78"/>
              </a:rPr>
              <a:t> نفس</a:t>
            </a:r>
            <a:r>
              <a:rPr lang="ar-SA" sz="3600" dirty="0" smtClean="0">
                <a:solidFill>
                  <a:schemeClr val="tx1"/>
                </a:solidFill>
                <a:cs typeface="B Titr" panose="00000700000000000000" pitchFamily="2" charset="-78"/>
              </a:rPr>
              <a:t> </a:t>
            </a:r>
            <a:r>
              <a:rPr lang="ar-SA" sz="3600" dirty="0">
                <a:solidFill>
                  <a:schemeClr val="tx1"/>
                </a:solidFill>
                <a:cs typeface="B Titr" panose="00000700000000000000" pitchFamily="2" charset="-78"/>
              </a:rPr>
              <a:t>شخصی‌تان تحت تاثیر برنده‌شدن یا نشدن‌ شما در بحث یا مواجهه با کودک قرار گیرد. در این برخوردها و جدل‌ها مسئلۀ برد و باخت مطرح نیست </a:t>
            </a:r>
            <a:r>
              <a:rPr lang="fa-IR" sz="3600" dirty="0" smtClean="0">
                <a:solidFill>
                  <a:schemeClr val="tx1"/>
                </a:solidFill>
                <a:cs typeface="B Titr" panose="00000700000000000000" pitchFamily="2" charset="-78"/>
              </a:rPr>
              <a:t>.</a:t>
            </a:r>
            <a:r>
              <a:rPr lang="ar-SA" sz="3600" dirty="0" smtClean="0">
                <a:solidFill>
                  <a:schemeClr val="tx1"/>
                </a:solidFill>
                <a:cs typeface="B Titr" panose="00000700000000000000" pitchFamily="2" charset="-78"/>
              </a:rPr>
              <a:t> </a:t>
            </a:r>
            <a:r>
              <a:rPr lang="ar-SA" sz="3600" dirty="0">
                <a:solidFill>
                  <a:schemeClr val="tx1"/>
                </a:solidFill>
                <a:cs typeface="B Titr" panose="00000700000000000000" pitchFamily="2" charset="-78"/>
              </a:rPr>
              <a:t>بنابراین تا حد امکان آرامش خود را حفظ کنید، نسبت به مشکل کودک حس شوخ‌طبعی داشته باشید و با تمام ابزار و روش‌های ممکن سعی کنید هنگام واکنش به کودک از اصولی که در اینجا آمده پیروی کنید.</a:t>
            </a:r>
            <a:endParaRPr lang="en-US" sz="3600" b="0" dirty="0">
              <a:solidFill>
                <a:schemeClr val="tx1"/>
              </a:solidFill>
              <a:cs typeface="B Titr" panose="00000700000000000000" pitchFamily="2" charset="-78"/>
            </a:endParaRPr>
          </a:p>
        </p:txBody>
      </p:sp>
    </p:spTree>
    <p:extLst>
      <p:ext uri="{BB962C8B-B14F-4D97-AF65-F5344CB8AC3E}">
        <p14:creationId xmlns:p14="http://schemas.microsoft.com/office/powerpoint/2010/main" val="1157212626"/>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ctr" rtl="1"/>
            <a:r>
              <a:rPr lang="fa-IR" sz="4400" dirty="0">
                <a:solidFill>
                  <a:srgbClr val="C00000"/>
                </a:solidFill>
                <a:cs typeface="B Titr" panose="00000700000000000000" pitchFamily="2" charset="-78"/>
              </a:rPr>
              <a:t>14. بخشش را تمرین کنید     </a:t>
            </a:r>
            <a:endParaRPr lang="fa-IR" sz="4400" dirty="0" smtClean="0">
              <a:solidFill>
                <a:srgbClr val="C00000"/>
              </a:solidFill>
              <a:cs typeface="B Titr" panose="00000700000000000000" pitchFamily="2" charset="-78"/>
            </a:endParaRPr>
          </a:p>
          <a:p>
            <a:pPr algn="ctr" rtl="1"/>
            <a:r>
              <a:rPr lang="fa-IR" sz="4000" dirty="0" smtClean="0">
                <a:cs typeface="B Titr" panose="00000700000000000000" pitchFamily="2" charset="-78"/>
              </a:rPr>
              <a:t> </a:t>
            </a:r>
            <a:r>
              <a:rPr lang="ar-SA" sz="4000" dirty="0">
                <a:solidFill>
                  <a:schemeClr val="tx1"/>
                </a:solidFill>
                <a:cs typeface="B Titr" panose="00000700000000000000" pitchFamily="2" charset="-78"/>
              </a:rPr>
              <a:t>تمرین بخشش، مهم‌ترین اصل است اما اغلب اجرای پیوسته و همیشگی آن در زندگی روزانه نیز سخت‌ترین کار است</a:t>
            </a:r>
            <a:r>
              <a:rPr lang="ar-SA" sz="4000" dirty="0" smtClean="0">
                <a:solidFill>
                  <a:schemeClr val="tx1"/>
                </a:solidFill>
                <a:cs typeface="B Titr" panose="00000700000000000000" pitchFamily="2" charset="-78"/>
              </a:rPr>
              <a:t>.</a:t>
            </a:r>
            <a:endParaRPr lang="fa-IR" sz="4000" dirty="0" smtClean="0">
              <a:solidFill>
                <a:schemeClr val="tx1"/>
              </a:solidFill>
              <a:cs typeface="B Titr" panose="00000700000000000000" pitchFamily="2" charset="-78"/>
            </a:endParaRPr>
          </a:p>
          <a:p>
            <a:pPr algn="ctr" rtl="1"/>
            <a:r>
              <a:rPr lang="ar-SA" sz="4000" dirty="0">
                <a:solidFill>
                  <a:srgbClr val="C00000"/>
                </a:solidFill>
                <a:cs typeface="B Titr" panose="00000700000000000000" pitchFamily="2" charset="-78"/>
              </a:rPr>
              <a:t>نخست، </a:t>
            </a:r>
            <a:r>
              <a:rPr lang="ar-SA" sz="4000" dirty="0">
                <a:solidFill>
                  <a:schemeClr val="tx1"/>
                </a:solidFill>
                <a:cs typeface="B Titr" panose="00000700000000000000" pitchFamily="2" charset="-78"/>
              </a:rPr>
              <a:t>هر روز پس از بروز مشکلی و حل و فصل آن، کنار‌گذاشتن خشم، سرخوردگی یا نامیدی در خود را تمرین کنید</a:t>
            </a:r>
            <a:r>
              <a:rPr lang="ar-SA" sz="4000" dirty="0" smtClean="0">
                <a:solidFill>
                  <a:schemeClr val="tx1"/>
                </a:solidFill>
                <a:cs typeface="B Titr" panose="00000700000000000000" pitchFamily="2" charset="-78"/>
              </a:rPr>
              <a:t>.</a:t>
            </a:r>
            <a:r>
              <a:rPr lang="fa-IR" sz="4000" dirty="0" smtClean="0">
                <a:solidFill>
                  <a:schemeClr val="tx1"/>
                </a:solidFill>
                <a:cs typeface="B Titr" panose="00000700000000000000" pitchFamily="2" charset="-78"/>
              </a:rPr>
              <a:t>(کودک را ببخشید)0</a:t>
            </a:r>
            <a:endParaRPr lang="en-US" sz="4000" dirty="0">
              <a:solidFill>
                <a:schemeClr val="tx1"/>
              </a:solidFill>
              <a:cs typeface="B Titr" panose="00000700000000000000" pitchFamily="2" charset="-78"/>
            </a:endParaRPr>
          </a:p>
        </p:txBody>
      </p:sp>
    </p:spTree>
    <p:extLst>
      <p:ext uri="{BB962C8B-B14F-4D97-AF65-F5344CB8AC3E}">
        <p14:creationId xmlns:p14="http://schemas.microsoft.com/office/powerpoint/2010/main" val="3295028795"/>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534400" cy="5562600"/>
          </a:xfrm>
        </p:spPr>
        <p:txBody>
          <a:bodyPr>
            <a:noAutofit/>
          </a:bodyPr>
          <a:lstStyle/>
          <a:p>
            <a:pPr algn="just" rtl="1"/>
            <a:r>
              <a:rPr lang="ar-SA" sz="3600" dirty="0">
                <a:solidFill>
                  <a:srgbClr val="C00000"/>
                </a:solidFill>
                <a:cs typeface="B Titr" panose="00000700000000000000" pitchFamily="2" charset="-78"/>
              </a:rPr>
              <a:t>دوم، </a:t>
            </a:r>
            <a:r>
              <a:rPr lang="ar-SA" sz="3600" dirty="0">
                <a:solidFill>
                  <a:schemeClr val="tx1"/>
                </a:solidFill>
                <a:cs typeface="B Titr" panose="00000700000000000000" pitchFamily="2" charset="-78"/>
              </a:rPr>
              <a:t>سعی کنید کسانی را که رفتار نادرست فرزند شما را در طول آن روز بد یا اشتباه فهمیدند‌ و واکنش آزاردهنده و نامناسبی به شما و کودک شما نشان داده یا او را تنبل یا بی‌اخلاق دانستند ببخشید</a:t>
            </a:r>
            <a:r>
              <a:rPr lang="ar-SA" sz="3600" dirty="0" smtClean="0">
                <a:solidFill>
                  <a:schemeClr val="tx1"/>
                </a:solidFill>
                <a:cs typeface="B Titr" panose="00000700000000000000" pitchFamily="2" charset="-78"/>
              </a:rPr>
              <a:t>.</a:t>
            </a:r>
            <a:endParaRPr lang="fa-IR" sz="3600" dirty="0" smtClean="0">
              <a:solidFill>
                <a:schemeClr val="tx1"/>
              </a:solidFill>
              <a:cs typeface="B Titr" panose="00000700000000000000" pitchFamily="2" charset="-78"/>
            </a:endParaRPr>
          </a:p>
          <a:p>
            <a:pPr algn="just" rtl="1"/>
            <a:r>
              <a:rPr lang="fa-IR" sz="3600" dirty="0" smtClean="0">
                <a:solidFill>
                  <a:srgbClr val="C00000"/>
                </a:solidFill>
                <a:cs typeface="B Titr" panose="00000700000000000000" pitchFamily="2" charset="-78"/>
              </a:rPr>
              <a:t>سوم</a:t>
            </a:r>
            <a:r>
              <a:rPr lang="fa-IR" sz="3600" dirty="0" smtClean="0">
                <a:solidFill>
                  <a:schemeClr val="tx1"/>
                </a:solidFill>
                <a:cs typeface="B Titr" panose="00000700000000000000" pitchFamily="2" charset="-78"/>
              </a:rPr>
              <a:t> </a:t>
            </a:r>
            <a:r>
              <a:rPr lang="ar-SA" sz="3600" dirty="0" smtClean="0">
                <a:solidFill>
                  <a:schemeClr val="tx1"/>
                </a:solidFill>
                <a:cs typeface="B Titr" panose="00000700000000000000" pitchFamily="2" charset="-78"/>
              </a:rPr>
              <a:t>یاد </a:t>
            </a:r>
            <a:r>
              <a:rPr lang="ar-SA" sz="3600" dirty="0">
                <a:solidFill>
                  <a:schemeClr val="tx1"/>
                </a:solidFill>
                <a:cs typeface="B Titr" panose="00000700000000000000" pitchFamily="2" charset="-78"/>
              </a:rPr>
              <a:t>بگیرید بخشیدن خودتان را نیز تمرین کنید. ممکن است شما هم در مدیریت کودک در آن روز اشتباه کرده باشید و قطعاً لایق بخشش هستید.</a:t>
            </a:r>
            <a:endParaRPr lang="en-US" sz="3600" b="0" dirty="0">
              <a:solidFill>
                <a:schemeClr val="tx1"/>
              </a:solidFill>
              <a:cs typeface="B Titr" panose="00000700000000000000" pitchFamily="2" charset="-78"/>
            </a:endParaRPr>
          </a:p>
        </p:txBody>
      </p:sp>
    </p:spTree>
    <p:extLst>
      <p:ext uri="{BB962C8B-B14F-4D97-AF65-F5344CB8AC3E}">
        <p14:creationId xmlns:p14="http://schemas.microsoft.com/office/powerpoint/2010/main" val="4292227728"/>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3022</TotalTime>
  <Words>2516</Words>
  <Application>Microsoft Office PowerPoint</Application>
  <PresentationFormat>On-screen Show (4:3)</PresentationFormat>
  <Paragraphs>119</Paragraphs>
  <Slides>49</Slides>
  <Notes>3</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Oriel</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3. تصور معطوف به خود: چشم ذهن  با انباشته کردن آگاهی‌مان از خود و از اقدامات‌ گذشتۀ خود در حافظه‌‌، می‌توانیم به ادراک و تصوری از اکنون خودمان و همچنین گذشتۀ خودمان دست یابیم. این انبارش تصوری از آنچه هستیم و آنچه انجام داده‌ایم به ما می‌دهد. این انباشته، تاریخچۀ شخصی ماست.</vt:lpstr>
      <vt:lpstr>PowerPoint Presentation</vt:lpstr>
      <vt:lpstr>    اگر «نقص‌توجه-بیش‌فعالی» به معنای نقص در صبر‌کردن و مهار رفتار باشد، آنگاه این نظریه پیش‌بینی می‌کند که کودکان با «نقص‌توجه-بیش‌فعالی» باید درک محدودتری از خودآگاهی و خودکنترلی داشته باشند. این درک محدود نهایتاً به مشکل در ادراک گذشته (یعنی گذشته‌اندیشی) و استفاده از آن منجر شده و در نتیجه موجب ادراک محدودتری از پیش‌بینی آیندۀ احتمالی (یعنی آینده‌نگری) در صورت عدم تغییر رفتار فعلی خود می‌شود.  بنابراین کودکان بیش فعال در زمان حال (لحظه) زندگی می کنند </vt:lpstr>
      <vt:lpstr>4. گفتار معطوف به خود: صدای ذهن  توانایی دیگری که به قابلیت مهار رفتار، خودآگاهی و داشتنِ ادراکی از گذشته و آینده مربوط است، توانایی صحبت کردن با خود است.  این صحبت کردن با خود یا گفتار درونی باعث کنترل رفتار کودکان می شود.    </vt:lpstr>
      <vt:lpstr>PowerPoint Presentation</vt:lpstr>
      <vt:lpstr>5.عواطف معطوف به خود: قلب ذهن  این پنجمین کارکرد یا توانایی اجرایی است. قدرت مهار امیال و صبر‌کردن به مغز ما زمان می‌دهد تا اطلاعات ورودی را به دو بخش تقسیم کند: بخش اول، معنای شخصی رویداد (واکنش‌های احساسی یا عاطفی ما) و بخش دوم، اطلاعات یا محتوای خود رویداد. سپس بدون اینکه سوگیری شخصی خود را که ناشی از عواطف ماست در واکنش خود دخالت دهیم، به صورت عینی و واقع‌گرایانه با محتوا برخورد می‌کنیم. </vt:lpstr>
      <vt:lpstr>ناتوانی این افراد در مهار احساسات خود در مقایسه با همسالانشان باعث می‌شود آنها را از نظر عاطفی نابالغ بدانیم.  افراد با «نقص‌توجه-بیش‌فعالی» در انطباق با موقعیت‌های مستلزم حفظ خونسردی، آرامش، عدم بروز احساسات یا بی‌طرفی نیز دچار مشکل هستند.   </vt:lpstr>
      <vt:lpstr>PowerPoint Presentation</vt:lpstr>
      <vt:lpstr>ما قادریم هنگامی که هیچ تجربۀ قبلی یا هیچ قاعده‌ای برای پیروی در اختیار نداریم، ایده‌ها و قواعد جدیدی را  ابداع کنیم. زمانی که واکنش خود را مهار کرده و صبر می‌کنیم، می‌توانیم ایده‌ها و قواعد قدیمی را بررسی کرده و به اجزایش تجزیه کنیم و سپس آنها را با  اجزای سایر ایده‌ها در هم آمیزیم تا به ترکیباتی کاملاً جدید دست‌‌یابیم. </vt:lpstr>
      <vt:lpstr>این دیدگاه جدید به «نقص‌توجه-بیش‌فعالی» سنگ‌‌‌بنای اصلی نظریه بارکلی است. این ایده که «نقص‌توجه-بیش‌فعالی» اختلالی در خودکنترلی، کارکرد اجرایی، قدرت اراده، سازماندهی و جهت‌دهی رفتار به سوی آینده است، مبنایی منطقی برای تقریباً هر درمانی فراهم می‌آورد.      </vt:lpstr>
      <vt:lpstr>1. بازخورد فوری به فرزند خود بدهید کودکان با «نقص‌توجه-بیش‌فعالی» بیش از کودکان عادی تحت کنترل لحظۀ حال هستند. بنابراین شما نیز باید بخشی از لحظه‌ی حال شوید، وگرنه تاثیر چندانی بر او نخواهید داشت.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AGCC</dc:creator>
  <cp:lastModifiedBy>Windows User</cp:lastModifiedBy>
  <cp:revision>483</cp:revision>
  <dcterms:created xsi:type="dcterms:W3CDTF">2013-10-29T07:52:04Z</dcterms:created>
  <dcterms:modified xsi:type="dcterms:W3CDTF">2020-06-13T14:36:22Z</dcterms:modified>
</cp:coreProperties>
</file>