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8" r:id="rId1"/>
  </p:sldMasterIdLst>
  <p:sldIdLst>
    <p:sldId id="256" r:id="rId2"/>
    <p:sldId id="257" r:id="rId3"/>
    <p:sldId id="258" r:id="rId4"/>
    <p:sldId id="259" r:id="rId5"/>
    <p:sldId id="260" r:id="rId6"/>
    <p:sldId id="261" r:id="rId7"/>
    <p:sldId id="262" r:id="rId8"/>
    <p:sldId id="274" r:id="rId9"/>
    <p:sldId id="263" r:id="rId10"/>
    <p:sldId id="275" r:id="rId11"/>
    <p:sldId id="279" r:id="rId12"/>
    <p:sldId id="276" r:id="rId13"/>
    <p:sldId id="265" r:id="rId14"/>
    <p:sldId id="266" r:id="rId15"/>
    <p:sldId id="267" r:id="rId16"/>
    <p:sldId id="270" r:id="rId17"/>
    <p:sldId id="271" r:id="rId18"/>
    <p:sldId id="278" r:id="rId19"/>
    <p:sldId id="282" r:id="rId20"/>
    <p:sldId id="283" r:id="rId21"/>
    <p:sldId id="280" r:id="rId22"/>
    <p:sldId id="284" r:id="rId23"/>
    <p:sldId id="285" r:id="rId24"/>
    <p:sldId id="272" r:id="rId25"/>
    <p:sldId id="273"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960" y="-10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BAEC419-9391-4CCE-9298-F439D44E3CBA}" type="datetimeFigureOut">
              <a:rPr lang="en-US" smtClean="0"/>
              <a:t>4/29/2020</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A5DBAA6-1322-4DD8-80EF-001FF7B00898}" type="slidenum">
              <a:rPr lang="en-US" smtClean="0"/>
              <a:t>‹#›</a:t>
            </a:fld>
            <a:endParaRPr lang="en-US"/>
          </a:p>
        </p:txBody>
      </p:sp>
    </p:spTree>
    <p:extLst>
      <p:ext uri="{BB962C8B-B14F-4D97-AF65-F5344CB8AC3E}">
        <p14:creationId xmlns:p14="http://schemas.microsoft.com/office/powerpoint/2010/main" val="2916071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BAEC419-9391-4CCE-9298-F439D44E3CBA}" type="datetimeFigureOut">
              <a:rPr lang="en-US" smtClean="0"/>
              <a:t>4/29/2020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5DBAA6-1322-4DD8-80EF-001FF7B00898}" type="slidenum">
              <a:rPr lang="en-US" smtClean="0"/>
              <a:t>‹#›</a:t>
            </a:fld>
            <a:endParaRPr lang="en-US"/>
          </a:p>
        </p:txBody>
      </p:sp>
    </p:spTree>
    <p:extLst>
      <p:ext uri="{BB962C8B-B14F-4D97-AF65-F5344CB8AC3E}">
        <p14:creationId xmlns:p14="http://schemas.microsoft.com/office/powerpoint/2010/main" val="2540075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BAEC419-9391-4CCE-9298-F439D44E3CBA}" type="datetimeFigureOut">
              <a:rPr lang="en-US" smtClean="0"/>
              <a:t>4/29/2020</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5DBAA6-1322-4DD8-80EF-001FF7B00898}" type="slidenum">
              <a:rPr lang="en-US" smtClean="0"/>
              <a:t>‹#›</a:t>
            </a:fld>
            <a:endParaRPr lang="en-US"/>
          </a:p>
        </p:txBody>
      </p:sp>
    </p:spTree>
    <p:extLst>
      <p:ext uri="{BB962C8B-B14F-4D97-AF65-F5344CB8AC3E}">
        <p14:creationId xmlns:p14="http://schemas.microsoft.com/office/powerpoint/2010/main" val="3101058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BAEC419-9391-4CCE-9298-F439D44E3CBA}" type="datetimeFigureOut">
              <a:rPr lang="en-US" smtClean="0"/>
              <a:t>4/29/2020</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A5DBAA6-1322-4DD8-80EF-001FF7B00898}" type="slidenum">
              <a:rPr lang="en-US" smtClean="0"/>
              <a:t>‹#›</a:t>
            </a:fld>
            <a:endParaRPr lang="en-US"/>
          </a:p>
        </p:txBody>
      </p:sp>
    </p:spTree>
    <p:extLst>
      <p:ext uri="{BB962C8B-B14F-4D97-AF65-F5344CB8AC3E}">
        <p14:creationId xmlns:p14="http://schemas.microsoft.com/office/powerpoint/2010/main" val="4028229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BAEC419-9391-4CCE-9298-F439D44E3CBA}" type="datetimeFigureOut">
              <a:rPr lang="en-US" smtClean="0"/>
              <a:t>4/29/2020</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A5DBAA6-1322-4DD8-80EF-001FF7B00898}" type="slidenum">
              <a:rPr lang="en-US" smtClean="0"/>
              <a:t>‹#›</a:t>
            </a:fld>
            <a:endParaRPr lang="en-US"/>
          </a:p>
        </p:txBody>
      </p:sp>
    </p:spTree>
    <p:extLst>
      <p:ext uri="{BB962C8B-B14F-4D97-AF65-F5344CB8AC3E}">
        <p14:creationId xmlns:p14="http://schemas.microsoft.com/office/powerpoint/2010/main" val="2065358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BAEC419-9391-4CCE-9298-F439D44E3CBA}" type="datetimeFigureOut">
              <a:rPr lang="en-US" smtClean="0"/>
              <a:t>4/29/2020</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A5DBAA6-1322-4DD8-80EF-001FF7B00898}" type="slidenum">
              <a:rPr lang="en-US" smtClean="0"/>
              <a:t>‹#›</a:t>
            </a:fld>
            <a:endParaRPr lang="en-US"/>
          </a:p>
        </p:txBody>
      </p:sp>
    </p:spTree>
    <p:extLst>
      <p:ext uri="{BB962C8B-B14F-4D97-AF65-F5344CB8AC3E}">
        <p14:creationId xmlns:p14="http://schemas.microsoft.com/office/powerpoint/2010/main" val="1240230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AEC419-9391-4CCE-9298-F439D44E3CBA}" type="datetimeFigureOut">
              <a:rPr lang="en-US" smtClean="0"/>
              <a:t>4/29/2020</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A5DBAA6-1322-4DD8-80EF-001FF7B00898}" type="slidenum">
              <a:rPr lang="en-US" smtClean="0"/>
              <a:t>‹#›</a:t>
            </a:fld>
            <a:endParaRPr lang="en-US"/>
          </a:p>
        </p:txBody>
      </p:sp>
    </p:spTree>
    <p:extLst>
      <p:ext uri="{BB962C8B-B14F-4D97-AF65-F5344CB8AC3E}">
        <p14:creationId xmlns:p14="http://schemas.microsoft.com/office/powerpoint/2010/main" val="1365449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BAEC419-9391-4CCE-9298-F439D44E3CBA}" type="datetimeFigureOut">
              <a:rPr lang="en-US" smtClean="0"/>
              <a:t>4/29/2020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A5DBAA6-1322-4DD8-80EF-001FF7B00898}" type="slidenum">
              <a:rPr lang="en-US" smtClean="0"/>
              <a:t>‹#›</a:t>
            </a:fld>
            <a:endParaRPr lang="en-US"/>
          </a:p>
        </p:txBody>
      </p:sp>
    </p:spTree>
    <p:extLst>
      <p:ext uri="{BB962C8B-B14F-4D97-AF65-F5344CB8AC3E}">
        <p14:creationId xmlns:p14="http://schemas.microsoft.com/office/powerpoint/2010/main" val="2258820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BAEC419-9391-4CCE-9298-F439D44E3CBA}" type="datetimeFigureOut">
              <a:rPr lang="en-US" smtClean="0"/>
              <a:t>4/29/2020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5DBAA6-1322-4DD8-80EF-001FF7B00898}" type="slidenum">
              <a:rPr lang="en-US" smtClean="0"/>
              <a:t>‹#›</a:t>
            </a:fld>
            <a:endParaRPr lang="en-US"/>
          </a:p>
        </p:txBody>
      </p:sp>
    </p:spTree>
    <p:extLst>
      <p:ext uri="{BB962C8B-B14F-4D97-AF65-F5344CB8AC3E}">
        <p14:creationId xmlns:p14="http://schemas.microsoft.com/office/powerpoint/2010/main" val="1882215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BAEC419-9391-4CCE-9298-F439D44E3CBA}" type="datetimeFigureOut">
              <a:rPr lang="en-US" smtClean="0"/>
              <a:t>4/29/2020</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5DBAA6-1322-4DD8-80EF-001FF7B00898}" type="slidenum">
              <a:rPr lang="en-US" smtClean="0"/>
              <a:t>‹#›</a:t>
            </a:fld>
            <a:endParaRPr lang="en-US"/>
          </a:p>
        </p:txBody>
      </p:sp>
    </p:spTree>
    <p:extLst>
      <p:ext uri="{BB962C8B-B14F-4D97-AF65-F5344CB8AC3E}">
        <p14:creationId xmlns:p14="http://schemas.microsoft.com/office/powerpoint/2010/main" val="1589292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BAEC419-9391-4CCE-9298-F439D44E3CBA}" type="datetimeFigureOut">
              <a:rPr lang="en-US" smtClean="0"/>
              <a:t>4/29/2020</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5DBAA6-1322-4DD8-80EF-001FF7B00898}"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077654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ABAEC419-9391-4CCE-9298-F439D44E3CBA}" type="datetimeFigureOut">
              <a:rPr lang="en-US" smtClean="0"/>
              <a:t>4/29/2020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5DBAA6-1322-4DD8-80EF-001FF7B00898}" type="slidenum">
              <a:rPr lang="en-US" smtClean="0"/>
              <a:t>‹#›</a:t>
            </a:fld>
            <a:endParaRPr lang="en-US"/>
          </a:p>
        </p:txBody>
      </p:sp>
    </p:spTree>
    <p:extLst>
      <p:ext uri="{BB962C8B-B14F-4D97-AF65-F5344CB8AC3E}">
        <p14:creationId xmlns:p14="http://schemas.microsoft.com/office/powerpoint/2010/main" val="1663445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ABAEC419-9391-4CCE-9298-F439D44E3CBA}" type="datetimeFigureOut">
              <a:rPr lang="en-US" smtClean="0"/>
              <a:t>4/29/2020</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5DBAA6-1322-4DD8-80EF-001FF7B00898}"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397151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ABAEC419-9391-4CCE-9298-F439D44E3CBA}" type="datetimeFigureOut">
              <a:rPr lang="en-US" smtClean="0"/>
              <a:t>4/29/2020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5DBAA6-1322-4DD8-80EF-001FF7B00898}" type="slidenum">
              <a:rPr lang="en-US" smtClean="0"/>
              <a:t>‹#›</a:t>
            </a:fld>
            <a:endParaRPr lang="en-US"/>
          </a:p>
        </p:txBody>
      </p:sp>
    </p:spTree>
    <p:extLst>
      <p:ext uri="{BB962C8B-B14F-4D97-AF65-F5344CB8AC3E}">
        <p14:creationId xmlns:p14="http://schemas.microsoft.com/office/powerpoint/2010/main" val="30465629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BAEC419-9391-4CCE-9298-F439D44E3CBA}" type="datetimeFigureOut">
              <a:rPr lang="en-US" smtClean="0"/>
              <a:t>4/29/2020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5DBAA6-1322-4DD8-80EF-001FF7B00898}" type="slidenum">
              <a:rPr lang="en-US" smtClean="0"/>
              <a:t>‹#›</a:t>
            </a:fld>
            <a:endParaRPr lang="en-US"/>
          </a:p>
        </p:txBody>
      </p:sp>
    </p:spTree>
    <p:extLst>
      <p:ext uri="{BB962C8B-B14F-4D97-AF65-F5344CB8AC3E}">
        <p14:creationId xmlns:p14="http://schemas.microsoft.com/office/powerpoint/2010/main" val="13101530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BAEC419-9391-4CCE-9298-F439D44E3CBA}" type="datetimeFigureOut">
              <a:rPr lang="en-US" smtClean="0"/>
              <a:t>4/29/2020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5DBAA6-1322-4DD8-80EF-001FF7B00898}" type="slidenum">
              <a:rPr lang="en-US" smtClean="0"/>
              <a:t>‹#›</a:t>
            </a:fld>
            <a:endParaRPr lang="en-US"/>
          </a:p>
        </p:txBody>
      </p:sp>
    </p:spTree>
    <p:extLst>
      <p:ext uri="{BB962C8B-B14F-4D97-AF65-F5344CB8AC3E}">
        <p14:creationId xmlns:p14="http://schemas.microsoft.com/office/powerpoint/2010/main" val="4235100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ABAEC419-9391-4CCE-9298-F439D44E3CBA}" type="datetimeFigureOut">
              <a:rPr lang="en-US" smtClean="0"/>
              <a:t>4/29/2020</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A5DBAA6-1322-4DD8-80EF-001FF7B00898}" type="slidenum">
              <a:rPr lang="en-US" smtClean="0"/>
              <a:t>‹#›</a:t>
            </a:fld>
            <a:endParaRPr lang="en-US"/>
          </a:p>
        </p:txBody>
      </p:sp>
    </p:spTree>
    <p:extLst>
      <p:ext uri="{BB962C8B-B14F-4D97-AF65-F5344CB8AC3E}">
        <p14:creationId xmlns:p14="http://schemas.microsoft.com/office/powerpoint/2010/main" val="1167242438"/>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4195" y="727363"/>
            <a:ext cx="8915399" cy="2262781"/>
          </a:xfrm>
        </p:spPr>
        <p:txBody>
          <a:bodyPr/>
          <a:lstStyle/>
          <a:p>
            <a:r>
              <a:rPr lang="fa-IR" dirty="0" smtClean="0"/>
              <a:t>(بسم الله الرحمن الرحیم)</a:t>
            </a:r>
            <a:endParaRPr lang="en-US" dirty="0"/>
          </a:p>
        </p:txBody>
      </p:sp>
    </p:spTree>
    <p:extLst>
      <p:ext uri="{BB962C8B-B14F-4D97-AF65-F5344CB8AC3E}">
        <p14:creationId xmlns:p14="http://schemas.microsoft.com/office/powerpoint/2010/main" val="118390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3387" y="766985"/>
            <a:ext cx="8911687" cy="1280890"/>
          </a:xfrm>
        </p:spPr>
        <p:txBody>
          <a:bodyPr>
            <a:normAutofit/>
          </a:bodyPr>
          <a:lstStyle/>
          <a:p>
            <a:r>
              <a:rPr lang="fa-IR" sz="4000" dirty="0" smtClean="0"/>
              <a:t>موضوع : مفهوم درد</a:t>
            </a:r>
            <a:endParaRPr lang="en-US" sz="4000" dirty="0"/>
          </a:p>
        </p:txBody>
      </p:sp>
    </p:spTree>
    <p:extLst>
      <p:ext uri="{BB962C8B-B14F-4D97-AF65-F5344CB8AC3E}">
        <p14:creationId xmlns:p14="http://schemas.microsoft.com/office/powerpoint/2010/main" val="769580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2436" y="1524655"/>
            <a:ext cx="10293928" cy="3947890"/>
          </a:xfrm>
        </p:spPr>
        <p:txBody>
          <a:bodyPr>
            <a:normAutofit/>
          </a:bodyPr>
          <a:lstStyle/>
          <a:p>
            <a:r>
              <a:rPr lang="fa-IR" dirty="0" smtClean="0"/>
              <a:t>تعریف درد: انجمن درد آمریکادر سال 2008 درد را به عنوان یک تجربه ناخوشایند یا احساس روحی همراه با آسیب واقعی یا احتمالی تعریف میکندیعنی درد را به عنوان یک پدیده پیچیده موثر بر عملکرد روانی .اجتماعی.عاطفی و جسمی بیمارمعرفی کرده است</a:t>
            </a:r>
            <a:r>
              <a:rPr lang="en-US" dirty="0" smtClean="0"/>
              <a:t> </a:t>
            </a:r>
            <a:endParaRPr lang="en-US" dirty="0"/>
          </a:p>
        </p:txBody>
      </p:sp>
    </p:spTree>
    <p:extLst>
      <p:ext uri="{BB962C8B-B14F-4D97-AF65-F5344CB8AC3E}">
        <p14:creationId xmlns:p14="http://schemas.microsoft.com/office/powerpoint/2010/main" val="349243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4599054"/>
          </a:xfrm>
        </p:spPr>
        <p:txBody>
          <a:bodyPr>
            <a:normAutofit/>
          </a:bodyPr>
          <a:lstStyle/>
          <a:p>
            <a:pPr algn="r"/>
            <a:r>
              <a:rPr lang="fa-IR" dirty="0" smtClean="0"/>
              <a:t>تعریف بالینی: به این نکته توجه دارد که درد یک تجربه ذهنی و شخصی است در واقع همان چیزی است که فرد آن را گزارش میکند و همان محلی است که او بیان میکند</a:t>
            </a:r>
            <a:endParaRPr lang="en-US" dirty="0"/>
          </a:p>
        </p:txBody>
      </p:sp>
    </p:spTree>
    <p:extLst>
      <p:ext uri="{BB962C8B-B14F-4D97-AF65-F5344CB8AC3E}">
        <p14:creationId xmlns:p14="http://schemas.microsoft.com/office/powerpoint/2010/main" val="1687543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09"/>
            <a:ext cx="8911687" cy="5790545"/>
          </a:xfrm>
        </p:spPr>
        <p:txBody>
          <a:bodyPr>
            <a:normAutofit/>
          </a:bodyPr>
          <a:lstStyle/>
          <a:p>
            <a:pPr algn="r"/>
            <a:r>
              <a:rPr lang="fa-IR" dirty="0" smtClean="0"/>
              <a:t>تاثیرات درد :درد بر روی تمام افراد در تمام سنین . جنس .نژاد.طبقه های اجتماعی و اقتصادی مختلف تاثیر دارد</a:t>
            </a:r>
            <a:br>
              <a:rPr lang="fa-IR" dirty="0" smtClean="0"/>
            </a:br>
            <a:r>
              <a:rPr lang="fa-IR" dirty="0" smtClean="0"/>
              <a:t>درک درد در افراد مختلف تفاوت داردیعنی دو فرد درد مشترکی از اسیب بافتی را ممکن است به طور یکسان درک نکنند</a:t>
            </a:r>
            <a:endParaRPr lang="en-US" dirty="0"/>
          </a:p>
        </p:txBody>
      </p:sp>
    </p:spTree>
    <p:extLst>
      <p:ext uri="{BB962C8B-B14F-4D97-AF65-F5344CB8AC3E}">
        <p14:creationId xmlns:p14="http://schemas.microsoft.com/office/powerpoint/2010/main" val="3476022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درد یکی از شایع ترین موقعیت هایی است که پرستاران با آن سرو کار دارند </a:t>
            </a:r>
            <a:endParaRPr lang="en-US" dirty="0"/>
          </a:p>
        </p:txBody>
      </p:sp>
      <p:sp>
        <p:nvSpPr>
          <p:cNvPr id="3" name="Content Placeholder 2"/>
          <p:cNvSpPr>
            <a:spLocks noGrp="1"/>
          </p:cNvSpPr>
          <p:nvPr>
            <p:ph idx="1"/>
          </p:nvPr>
        </p:nvSpPr>
        <p:spPr>
          <a:xfrm>
            <a:off x="2797031" y="3754582"/>
            <a:ext cx="8915400" cy="3777622"/>
          </a:xfrm>
        </p:spPr>
        <p:txBody>
          <a:bodyPr>
            <a:normAutofit/>
          </a:bodyPr>
          <a:lstStyle/>
          <a:p>
            <a:pPr algn="r"/>
            <a:r>
              <a:rPr lang="fa-IR" sz="3200" dirty="0" smtClean="0"/>
              <a:t>نکته : درد تسکین نیافته پتانسیل تاثیر بر همه ی سیستم های بدن را دارد </a:t>
            </a:r>
            <a:endParaRPr lang="en-US" sz="3200" dirty="0"/>
          </a:p>
        </p:txBody>
      </p:sp>
    </p:spTree>
    <p:extLst>
      <p:ext uri="{BB962C8B-B14F-4D97-AF65-F5344CB8AC3E}">
        <p14:creationId xmlns:p14="http://schemas.microsoft.com/office/powerpoint/2010/main" val="649516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0"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5055" y="624109"/>
            <a:ext cx="9509557" cy="5863777"/>
          </a:xfrm>
        </p:spPr>
        <p:txBody>
          <a:bodyPr>
            <a:normAutofit/>
          </a:bodyPr>
          <a:lstStyle/>
          <a:p>
            <a:pPr algn="r"/>
            <a:r>
              <a:rPr lang="fa-IR" dirty="0" smtClean="0"/>
              <a:t>طبقه بندی انواع درد:در اغلب به دو گروه حاد ومزمن رده بندی میشود که از نظر مدت زمان متفاوت اند به عنوان مثال صدمه بافت در نتیجه جراحی یا درد ناشی از سوختگی پیش بینی میشود که در زمان کوتاهی درمان شود </a:t>
            </a:r>
            <a:br>
              <a:rPr lang="fa-IR" dirty="0" smtClean="0"/>
            </a:br>
            <a:r>
              <a:rPr lang="fa-IR" dirty="0" smtClean="0"/>
              <a:t>درد مزمن خود به دو صورت است </a:t>
            </a:r>
            <a:br>
              <a:rPr lang="fa-IR" dirty="0" smtClean="0"/>
            </a:br>
            <a:r>
              <a:rPr lang="fa-IR" dirty="0"/>
              <a:t> </a:t>
            </a:r>
            <a:r>
              <a:rPr lang="fa-IR" dirty="0" smtClean="0"/>
              <a:t>درد با منشا سرطانی یا غیر سرطانی و میتواند دارای زمان محدود باشد(بهبودی در طی چند ماه) یا در دوره ای از زندگی بیمار تداوم داشته باشد</a:t>
            </a:r>
            <a:endParaRPr lang="en-US" dirty="0"/>
          </a:p>
        </p:txBody>
      </p:sp>
    </p:spTree>
    <p:extLst>
      <p:ext uri="{BB962C8B-B14F-4D97-AF65-F5344CB8AC3E}">
        <p14:creationId xmlns:p14="http://schemas.microsoft.com/office/powerpoint/2010/main" val="484191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7829" y="362852"/>
            <a:ext cx="10154783" cy="5733147"/>
          </a:xfrm>
        </p:spPr>
        <p:txBody>
          <a:bodyPr>
            <a:normAutofit/>
          </a:bodyPr>
          <a:lstStyle/>
          <a:p>
            <a:pPr algn="r"/>
            <a:r>
              <a:rPr lang="fa-IR" dirty="0"/>
              <a:t>در برخی مواقع بیمار درد مزمن و حاد را تجربه میکند مثلا بیمار مبتلا به سرطان درد مداوم و مزمن دارد در عین حال درد دوره ای افزاینده </a:t>
            </a:r>
            <a:r>
              <a:rPr lang="fa-IR" dirty="0" smtClean="0"/>
              <a:t>.درد شعله ور شونده یا </a:t>
            </a:r>
            <a:r>
              <a:rPr lang="fa-IR" dirty="0"/>
              <a:t>درد حاد ناشی از اقدامات تکرار شونده جهت درمان سرطان را تجربه میکند </a:t>
            </a:r>
            <a:br>
              <a:rPr lang="fa-IR" dirty="0"/>
            </a:br>
            <a:endParaRPr lang="fa-IR" dirty="0"/>
          </a:p>
        </p:txBody>
      </p:sp>
    </p:spTree>
    <p:extLst>
      <p:ext uri="{BB962C8B-B14F-4D97-AF65-F5344CB8AC3E}">
        <p14:creationId xmlns:p14="http://schemas.microsoft.com/office/powerpoint/2010/main" val="2284657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2673272"/>
          </a:xfrm>
        </p:spPr>
        <p:txBody>
          <a:bodyPr>
            <a:normAutofit/>
          </a:bodyPr>
          <a:lstStyle/>
          <a:p>
            <a:pPr algn="r"/>
            <a:r>
              <a:rPr lang="fa-IR" dirty="0" smtClean="0"/>
              <a:t>درد از لحاظ پاتولوژی دخیل در آن به دو دسته طبقه بندی میشود </a:t>
            </a:r>
            <a:br>
              <a:rPr lang="fa-IR" dirty="0" smtClean="0"/>
            </a:br>
            <a:r>
              <a:rPr lang="fa-IR" dirty="0" smtClean="0"/>
              <a:t>- فیزیولوژیک </a:t>
            </a:r>
            <a:br>
              <a:rPr lang="fa-IR" dirty="0" smtClean="0"/>
            </a:br>
            <a:r>
              <a:rPr lang="fa-IR" dirty="0" smtClean="0"/>
              <a:t>- پاتو فیزیولوژیک </a:t>
            </a:r>
            <a:endParaRPr lang="en-US" dirty="0"/>
          </a:p>
        </p:txBody>
      </p:sp>
      <p:sp>
        <p:nvSpPr>
          <p:cNvPr id="3" name="Content Placeholder 2"/>
          <p:cNvSpPr>
            <a:spLocks noGrp="1"/>
          </p:cNvSpPr>
          <p:nvPr>
            <p:ph idx="1"/>
          </p:nvPr>
        </p:nvSpPr>
        <p:spPr>
          <a:xfrm>
            <a:off x="2755467" y="3800814"/>
            <a:ext cx="8915400" cy="3777622"/>
          </a:xfrm>
        </p:spPr>
        <p:txBody>
          <a:bodyPr>
            <a:normAutofit/>
          </a:bodyPr>
          <a:lstStyle/>
          <a:p>
            <a:pPr algn="r"/>
            <a:r>
              <a:rPr lang="fa-IR" sz="2800" dirty="0" smtClean="0"/>
              <a:t>درد فیزیولوژیک درد ناشی از تحریک پایانه های عصبی است که در آن عملکرد طبیعی سیستم فیزیولوژیکی منجر به درک حس توسط سیستم عصبی میشود و </a:t>
            </a:r>
            <a:r>
              <a:rPr lang="en-US" sz="2800" dirty="0" smtClean="0"/>
              <a:t> </a:t>
            </a:r>
            <a:r>
              <a:rPr lang="fa-IR" sz="2800" dirty="0" smtClean="0"/>
              <a:t>علت درد تحریک درد زا( آسیب بافتی ) میباشد و از ان به عنوان انتقال طبیعی درد یاد میشود</a:t>
            </a:r>
          </a:p>
        </p:txBody>
      </p:sp>
    </p:spTree>
    <p:extLst>
      <p:ext uri="{BB962C8B-B14F-4D97-AF65-F5344CB8AC3E}">
        <p14:creationId xmlns:p14="http://schemas.microsoft.com/office/powerpoint/2010/main" val="290772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6571" y="624109"/>
            <a:ext cx="9908041" cy="4542977"/>
          </a:xfrm>
        </p:spPr>
        <p:txBody>
          <a:bodyPr>
            <a:normAutofit fontScale="90000"/>
          </a:bodyPr>
          <a:lstStyle/>
          <a:p>
            <a:pPr algn="r"/>
            <a:r>
              <a:rPr lang="fa-IR" dirty="0"/>
              <a:t>دردپاتو </a:t>
            </a:r>
            <a:r>
              <a:rPr lang="fa-IR" dirty="0" smtClean="0"/>
              <a:t>فیزیولوژیک: </a:t>
            </a:r>
            <a:r>
              <a:rPr lang="fa-IR" dirty="0"/>
              <a:t>در نتیجه فرایند های غیر طبیعی دریافت حسی توسط سیستم عصبی است که به علت آسیب دستگاه عصبی محیطی یا مرکزی یا </a:t>
            </a:r>
            <a:r>
              <a:rPr lang="fa-IR" dirty="0" smtClean="0"/>
              <a:t>هردو ایجاد میشود</a:t>
            </a:r>
            <a:br>
              <a:rPr lang="fa-IR" dirty="0" smtClean="0"/>
            </a:br>
            <a:r>
              <a:rPr lang="fa-IR" dirty="0" smtClean="0"/>
              <a:t>برخلاف درد های فیزیولوژیک دردر های نوروپاتیک ممکن است در غیاب آسیب بافتی یا التهاب مشخص رخ بدهد و ممکن است علت آن معلوم نباشد</a:t>
            </a:r>
            <a:br>
              <a:rPr lang="fa-IR" dirty="0" smtClean="0"/>
            </a:br>
            <a:r>
              <a:rPr lang="fa-IR" dirty="0" smtClean="0"/>
              <a:t>بیرون زدگی دیسک های بین مهره ای مکن است این درد را ایجاد کند </a:t>
            </a:r>
            <a:br>
              <a:rPr lang="fa-IR" dirty="0" smtClean="0"/>
            </a:br>
            <a:r>
              <a:rPr lang="en-US" dirty="0" smtClean="0"/>
              <a:t/>
            </a:r>
            <a:br>
              <a:rPr lang="en-US" dirty="0" smtClean="0"/>
            </a:br>
            <a:r>
              <a:rPr lang="fa-IR" dirty="0" smtClean="0"/>
              <a:t>  </a:t>
            </a:r>
            <a:endParaRPr lang="fa-IR" dirty="0"/>
          </a:p>
        </p:txBody>
      </p:sp>
    </p:spTree>
    <p:extLst>
      <p:ext uri="{BB962C8B-B14F-4D97-AF65-F5344CB8AC3E}">
        <p14:creationId xmlns:p14="http://schemas.microsoft.com/office/powerpoint/2010/main" val="127795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9221704" cy="2119090"/>
          </a:xfrm>
        </p:spPr>
        <p:txBody>
          <a:bodyPr/>
          <a:lstStyle/>
          <a:p>
            <a:r>
              <a:rPr lang="fa-IR" dirty="0" smtClean="0"/>
              <a:t>در بعضی مواقع بیمار درد فیزیولوژیک و نوروپاتیک را با هم تحمل میکند </a:t>
            </a:r>
            <a:endParaRPr lang="fa-IR" dirty="0"/>
          </a:p>
        </p:txBody>
      </p:sp>
      <p:sp>
        <p:nvSpPr>
          <p:cNvPr id="4" name="Rectangle 3"/>
          <p:cNvSpPr/>
          <p:nvPr/>
        </p:nvSpPr>
        <p:spPr>
          <a:xfrm>
            <a:off x="1016000" y="2967335"/>
            <a:ext cx="11176000" cy="1754326"/>
          </a:xfrm>
          <a:prstGeom prst="rect">
            <a:avLst/>
          </a:prstGeom>
        </p:spPr>
        <p:txBody>
          <a:bodyPr wrap="square">
            <a:spAutoFit/>
          </a:bodyPr>
          <a:lstStyle/>
          <a:p>
            <a:pPr algn="r"/>
            <a:r>
              <a:rPr lang="fa-IR" sz="3600" dirty="0"/>
              <a:t>مثال : بیمار به علت رشد تومور درد فیزیولوژیک داشته و در عین حال درد تیزو تیر کشنده پاتو فیزیولوژیک ناشی از تحت فشار قرار گرفتن ریشه عصبی را گزارش بکند </a:t>
            </a:r>
          </a:p>
        </p:txBody>
      </p:sp>
    </p:spTree>
    <p:extLst>
      <p:ext uri="{BB962C8B-B14F-4D97-AF65-F5344CB8AC3E}">
        <p14:creationId xmlns:p14="http://schemas.microsoft.com/office/powerpoint/2010/main" val="1190833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0221" y="282915"/>
            <a:ext cx="8911687" cy="5733147"/>
          </a:xfrm>
        </p:spPr>
        <p:txBody>
          <a:bodyPr>
            <a:normAutofit/>
          </a:bodyPr>
          <a:lstStyle/>
          <a:p>
            <a:r>
              <a:rPr lang="fa-IR" dirty="0" smtClean="0"/>
              <a:t>مکانیسم های درد نوروپاتیک</a:t>
            </a:r>
            <a:br>
              <a:rPr lang="fa-IR" dirty="0" smtClean="0"/>
            </a:br>
            <a:endParaRPr lang="fa-IR" dirty="0"/>
          </a:p>
        </p:txBody>
      </p:sp>
      <p:sp>
        <p:nvSpPr>
          <p:cNvPr id="4" name="Rectangle 3"/>
          <p:cNvSpPr/>
          <p:nvPr/>
        </p:nvSpPr>
        <p:spPr>
          <a:xfrm>
            <a:off x="1255594" y="829691"/>
            <a:ext cx="10934241" cy="5693866"/>
          </a:xfrm>
          <a:prstGeom prst="rect">
            <a:avLst/>
          </a:prstGeom>
        </p:spPr>
        <p:txBody>
          <a:bodyPr wrap="square">
            <a:spAutoFit/>
          </a:bodyPr>
          <a:lstStyle/>
          <a:p>
            <a:pPr algn="r"/>
            <a:r>
              <a:rPr lang="fa-IR" sz="2800" dirty="0"/>
              <a:t>1-انتهای بسیار حساس اعصاب محیطی ممکن آست اسیب ببیند وهمین آسیب باعث اختلال در نظم سیستم اعصاب شود که آن را انعطاف پذیری سیستم عصبی مینامند که مکانیسم آغاز گر درد فیزیولوژی است </a:t>
            </a:r>
          </a:p>
          <a:p>
            <a:pPr algn="r"/>
            <a:r>
              <a:rPr lang="fa-IR" sz="2800" dirty="0"/>
              <a:t>در این حالت تغییراتی در تعداد ومحل کانال های یونی ممکن است رخ بدهد</a:t>
            </a:r>
          </a:p>
          <a:p>
            <a:pPr algn="r"/>
            <a:r>
              <a:rPr lang="fa-IR" sz="2800" dirty="0"/>
              <a:t>مثلا کانال های سدیمی به طور غیر طبیعی در محل گیرنده های عصبی آسیب دیده تجمع میکند وباعث کاهش آستانه تحریک .دپولاریزاسیون عصبی . افزایش پاسخ به محرکها و ترشحات عصبی نابجا میشود. و این باعث حساس شدن محیطی میشود که پدیده در ایجاد درد فیزیولوژیک نقش دارد </a:t>
            </a:r>
          </a:p>
          <a:p>
            <a:pPr algn="r"/>
            <a:endParaRPr lang="fa-IR" sz="2800" dirty="0"/>
          </a:p>
          <a:p>
            <a:pPr algn="r"/>
            <a:r>
              <a:rPr lang="fa-IR" sz="2800" dirty="0"/>
              <a:t>بی حس کننده های موضعی از  جمله چسبهای لیدوکائین  تاثیراتی را در بافت محل استفاده ایجاد میکنند </a:t>
            </a:r>
          </a:p>
        </p:txBody>
      </p:sp>
    </p:spTree>
    <p:extLst>
      <p:ext uri="{BB962C8B-B14F-4D97-AF65-F5344CB8AC3E}">
        <p14:creationId xmlns:p14="http://schemas.microsoft.com/office/powerpoint/2010/main" val="610505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09"/>
            <a:ext cx="8911687" cy="3158181"/>
          </a:xfrm>
        </p:spPr>
        <p:txBody>
          <a:bodyPr>
            <a:normAutofit/>
          </a:bodyPr>
          <a:lstStyle/>
          <a:p>
            <a:pPr algn="r"/>
            <a:r>
              <a:rPr lang="fa-IR" dirty="0" smtClean="0"/>
              <a:t>فیزیولوژی درد 4 مرحله دارد :</a:t>
            </a:r>
            <a:br>
              <a:rPr lang="fa-IR" dirty="0" smtClean="0"/>
            </a:br>
            <a:r>
              <a:rPr lang="fa-IR" dirty="0" smtClean="0"/>
              <a:t>1-هدایت</a:t>
            </a:r>
            <a:br>
              <a:rPr lang="fa-IR" dirty="0" smtClean="0"/>
            </a:br>
            <a:r>
              <a:rPr lang="fa-IR" dirty="0" smtClean="0"/>
              <a:t>2- انتقال</a:t>
            </a:r>
            <a:br>
              <a:rPr lang="fa-IR" dirty="0" smtClean="0"/>
            </a:br>
            <a:r>
              <a:rPr lang="fa-IR" dirty="0" smtClean="0"/>
              <a:t>3- درک</a:t>
            </a:r>
            <a:br>
              <a:rPr lang="fa-IR" dirty="0" smtClean="0"/>
            </a:br>
            <a:r>
              <a:rPr lang="fa-IR" dirty="0" smtClean="0"/>
              <a:t>4-تعدیل </a:t>
            </a:r>
            <a:endParaRPr lang="en-US" dirty="0"/>
          </a:p>
        </p:txBody>
      </p:sp>
      <p:sp>
        <p:nvSpPr>
          <p:cNvPr id="3" name="Content Placeholder 2"/>
          <p:cNvSpPr>
            <a:spLocks noGrp="1"/>
          </p:cNvSpPr>
          <p:nvPr>
            <p:ph idx="1"/>
          </p:nvPr>
        </p:nvSpPr>
        <p:spPr>
          <a:xfrm>
            <a:off x="2175163" y="3976256"/>
            <a:ext cx="9218613" cy="2701636"/>
          </a:xfrm>
        </p:spPr>
        <p:txBody>
          <a:bodyPr>
            <a:normAutofit/>
          </a:bodyPr>
          <a:lstStyle/>
          <a:p>
            <a:pPr algn="r"/>
            <a:r>
              <a:rPr lang="fa-IR" sz="2000" dirty="0" smtClean="0"/>
              <a:t>هدایت : فرایندی است که طی آن محرکهای درد زا  مانند برش جراحی یا سوختگی نورون های آوران موسوم به گیرنده های درد را  در سطح پوست.بافت زیرجلد.احشا .یا در عضلات و استخوان فعال میکند </a:t>
            </a:r>
          </a:p>
          <a:p>
            <a:pPr algn="r"/>
            <a:r>
              <a:rPr lang="fa-IR" sz="2000" dirty="0" smtClean="0"/>
              <a:t>محرک درد زا باعث آزاد شدن تعدادی از مواد محرک مثل سروتونین .هیستامین. ماده </a:t>
            </a:r>
            <a:r>
              <a:rPr lang="fa-IR" sz="2000" dirty="0"/>
              <a:t> </a:t>
            </a:r>
            <a:r>
              <a:rPr lang="fa-IR" sz="2000" dirty="0" smtClean="0"/>
              <a:t>پی و پروستوگلاندین که درد را در طول مسیر درد حرکت میدهد هدایت میکند پروستا گلاندین ها ترکیبات چربی هستند که باعث شروع پاسخ التهابی وایجاد درد وتورم در ناحیه آسیب میشوند</a:t>
            </a:r>
            <a:endParaRPr lang="en-US" sz="2000" dirty="0"/>
          </a:p>
        </p:txBody>
      </p:sp>
    </p:spTree>
    <p:extLst>
      <p:ext uri="{BB962C8B-B14F-4D97-AF65-F5344CB8AC3E}">
        <p14:creationId xmlns:p14="http://schemas.microsoft.com/office/powerpoint/2010/main" val="1450484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9745" y="624109"/>
            <a:ext cx="9384867" cy="5347200"/>
          </a:xfrm>
        </p:spPr>
        <p:txBody>
          <a:bodyPr>
            <a:normAutofit/>
          </a:bodyPr>
          <a:lstStyle/>
          <a:p>
            <a:pPr algn="r"/>
            <a:r>
              <a:rPr lang="fa-IR" sz="3200" dirty="0" smtClean="0"/>
              <a:t>2-انتفال :</a:t>
            </a:r>
            <a:r>
              <a:rPr lang="fa-IR" sz="3200" dirty="0"/>
              <a:t> </a:t>
            </a:r>
            <a:r>
              <a:rPr lang="fa-IR" sz="3200" dirty="0" smtClean="0"/>
              <a:t>فرایندی است که در آن حس درد بع علت فعالیت های گیرنده درد پس از تحریک درد ناک به طور مستقیم یا در اثر آزاد شدن میانجی های درد از بافتهای صدمه دیده به طناب نخاعی و سپس از طریق شاخ خلفی نخاع به مراکز بالاتر میرود</a:t>
            </a:r>
            <a:endParaRPr lang="en-US" sz="3200" dirty="0"/>
          </a:p>
        </p:txBody>
      </p:sp>
      <p:sp>
        <p:nvSpPr>
          <p:cNvPr id="3" name="Content Placeholder 2"/>
          <p:cNvSpPr>
            <a:spLocks noGrp="1"/>
          </p:cNvSpPr>
          <p:nvPr>
            <p:ph idx="1"/>
          </p:nvPr>
        </p:nvSpPr>
        <p:spPr>
          <a:xfrm>
            <a:off x="1568863" y="4054104"/>
            <a:ext cx="10105302" cy="3422072"/>
          </a:xfrm>
        </p:spPr>
        <p:txBody>
          <a:bodyPr>
            <a:normAutofit/>
          </a:bodyPr>
          <a:lstStyle/>
          <a:p>
            <a:pPr algn="r"/>
            <a:r>
              <a:rPr lang="fa-IR" sz="2800" dirty="0" smtClean="0"/>
              <a:t>3- درک :مادر این مرحله نیازمند تحریک ساختار های بالای مغزی برای ایجاد آگاهی وعواطف مربوط به درد است فیزیولوژی درک درد در دست مطالعه وبررسی است </a:t>
            </a:r>
          </a:p>
          <a:p>
            <a:endParaRPr lang="fa-IR" sz="2800" dirty="0"/>
          </a:p>
          <a:p>
            <a:pPr algn="r"/>
            <a:r>
              <a:rPr lang="fa-IR" sz="2800" dirty="0" smtClean="0"/>
              <a:t>فرایند های مغزی قویا بر درک درد تاثیر دارد </a:t>
            </a:r>
            <a:endParaRPr lang="en-US" sz="2800" dirty="0"/>
          </a:p>
        </p:txBody>
      </p:sp>
    </p:spTree>
    <p:extLst>
      <p:ext uri="{BB962C8B-B14F-4D97-AF65-F5344CB8AC3E}">
        <p14:creationId xmlns:p14="http://schemas.microsoft.com/office/powerpoint/2010/main" val="2303636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4308108"/>
          </a:xfrm>
        </p:spPr>
        <p:txBody>
          <a:bodyPr>
            <a:normAutofit/>
          </a:bodyPr>
          <a:lstStyle/>
          <a:p>
            <a:pPr algn="r"/>
            <a:r>
              <a:rPr lang="fa-IR" dirty="0" smtClean="0"/>
              <a:t>4- تعدیل: بخش سری و شکمی .میانی پیاز مغز نقش مهم در تعدیل درد داردو مراکز بالا تر مغز از طریق تغییر فعالیت گروههای خاص نورونی این بخش سبب مهار یا تسهیل درد در شرایط روحی و هیجانی مختلف میشود</a:t>
            </a:r>
            <a:endParaRPr lang="en-US" dirty="0"/>
          </a:p>
        </p:txBody>
      </p:sp>
    </p:spTree>
    <p:extLst>
      <p:ext uri="{BB962C8B-B14F-4D97-AF65-F5344CB8AC3E}">
        <p14:creationId xmlns:p14="http://schemas.microsoft.com/office/powerpoint/2010/main" val="92930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5832108"/>
          </a:xfrm>
        </p:spPr>
        <p:txBody>
          <a:bodyPr>
            <a:normAutofit/>
          </a:bodyPr>
          <a:lstStyle/>
          <a:p>
            <a:pPr algn="r"/>
            <a:r>
              <a:rPr lang="fa-IR" sz="2400" dirty="0" smtClean="0"/>
              <a:t>ارزیابی درد</a:t>
            </a:r>
            <a:br>
              <a:rPr lang="fa-IR" sz="2400" dirty="0" smtClean="0"/>
            </a:br>
            <a:r>
              <a:rPr lang="fa-IR" sz="2400" dirty="0" smtClean="0"/>
              <a:t>ماهیت ذهنی بودن درد باعث ایجاد چالش هایی در ارزیابی ومدیریت  درد شده است هر چند خود گزارش دهی بیمار هنوز هم استاندارد برای ارزیابی وجود وشدت درد است اما گاهی مشکل زا است  متخصصان بالینی وپزشکان میتوانند حدس وگمان و عقاید خود را داشته باشند اما این عقاید نباید در درمان مناسب برای بیمار خللی وارد کند </a:t>
            </a:r>
            <a:br>
              <a:rPr lang="fa-IR" sz="2400" dirty="0" smtClean="0"/>
            </a:br>
            <a:r>
              <a:rPr lang="fa-IR" sz="2400" dirty="0" smtClean="0"/>
              <a:t>تذکر ! از انجایی که پذیرش و پاسخ به گزارش درد بیمار بدون شک با تجویز ضد درد  همراه است بنابراین اطمینان از وجود درد برای دریافت دارو ضروری است </a:t>
            </a:r>
            <a:br>
              <a:rPr lang="fa-IR" sz="2400" dirty="0" smtClean="0"/>
            </a:br>
            <a:endParaRPr lang="en-US" sz="2400" dirty="0"/>
          </a:p>
        </p:txBody>
      </p:sp>
    </p:spTree>
    <p:extLst>
      <p:ext uri="{BB962C8B-B14F-4D97-AF65-F5344CB8AC3E}">
        <p14:creationId xmlns:p14="http://schemas.microsoft.com/office/powerpoint/2010/main" val="2738178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3795490"/>
          </a:xfrm>
        </p:spPr>
        <p:txBody>
          <a:bodyPr>
            <a:normAutofit fontScale="90000"/>
          </a:bodyPr>
          <a:lstStyle/>
          <a:p>
            <a:pPr algn="r"/>
            <a:r>
              <a:rPr lang="fa-IR" dirty="0" smtClean="0"/>
              <a:t>تذکر:</a:t>
            </a:r>
            <a:br>
              <a:rPr lang="fa-IR" dirty="0" smtClean="0"/>
            </a:br>
            <a:r>
              <a:rPr lang="fa-IR" dirty="0" smtClean="0"/>
              <a:t>ارزیابی </a:t>
            </a:r>
            <a:r>
              <a:rPr lang="fa-IR" dirty="0"/>
              <a:t>درد باید قبل وبعد از دارو ضد درد بررسی شود</a:t>
            </a:r>
            <a:r>
              <a:rPr lang="fa-IR" dirty="0" smtClean="0"/>
              <a:t/>
            </a:r>
            <a:br>
              <a:rPr lang="fa-IR" dirty="0" smtClean="0"/>
            </a:br>
            <a:r>
              <a:rPr lang="fa-IR" dirty="0"/>
              <a:t/>
            </a:r>
            <a:br>
              <a:rPr lang="fa-IR" dirty="0"/>
            </a:br>
            <a:r>
              <a:rPr lang="fa-IR" dirty="0" smtClean="0"/>
              <a:t>- پرسنل و خانواده بیمار وسایر مشاهده کنندگان باید آموزش ببینند که در صورت هرگونه نگرانی در مورد کنترل درد بیماررستار مربوطه را آگاه کنند</a:t>
            </a:r>
            <a:endParaRPr lang="en-US" dirty="0"/>
          </a:p>
        </p:txBody>
      </p:sp>
    </p:spTree>
    <p:extLst>
      <p:ext uri="{BB962C8B-B14F-4D97-AF65-F5344CB8AC3E}">
        <p14:creationId xmlns:p14="http://schemas.microsoft.com/office/powerpoint/2010/main" val="2151759575"/>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08"/>
            <a:ext cx="8911687" cy="5892805"/>
          </a:xfrm>
        </p:spPr>
        <p:txBody>
          <a:bodyPr>
            <a:normAutofit/>
          </a:bodyPr>
          <a:lstStyle/>
          <a:p>
            <a:pPr algn="r"/>
            <a:r>
              <a:rPr lang="fa-IR" dirty="0" smtClean="0"/>
              <a:t>مولفه های ارزیابی جامع درد:</a:t>
            </a:r>
            <a:br>
              <a:rPr lang="fa-IR" dirty="0" smtClean="0"/>
            </a:br>
            <a:r>
              <a:rPr lang="fa-IR" dirty="0" smtClean="0"/>
              <a:t>- محل درد </a:t>
            </a:r>
            <a:br>
              <a:rPr lang="fa-IR" dirty="0" smtClean="0"/>
            </a:br>
            <a:r>
              <a:rPr lang="fa-IR" dirty="0" smtClean="0"/>
              <a:t>- شدت درد</a:t>
            </a:r>
            <a:br>
              <a:rPr lang="fa-IR" dirty="0" smtClean="0"/>
            </a:br>
            <a:r>
              <a:rPr lang="fa-IR" dirty="0" smtClean="0"/>
              <a:t>-کیفیت درد </a:t>
            </a:r>
            <a:br>
              <a:rPr lang="fa-IR" dirty="0" smtClean="0"/>
            </a:br>
            <a:r>
              <a:rPr lang="fa-IR" dirty="0" smtClean="0"/>
              <a:t>- شروع و دوره درد</a:t>
            </a:r>
            <a:br>
              <a:rPr lang="fa-IR" dirty="0" smtClean="0"/>
            </a:br>
            <a:r>
              <a:rPr lang="fa-IR" dirty="0" smtClean="0"/>
              <a:t>-عوامل شدید کننده و تسکین دهنده درد</a:t>
            </a:r>
            <a:br>
              <a:rPr lang="fa-IR" dirty="0" smtClean="0"/>
            </a:br>
            <a:r>
              <a:rPr lang="fa-IR" dirty="0" smtClean="0"/>
              <a:t>-تاثیر درد بر عملکرد و کیفیت زندگی</a:t>
            </a:r>
            <a:endParaRPr lang="fa-IR" dirty="0"/>
          </a:p>
        </p:txBody>
      </p:sp>
    </p:spTree>
    <p:extLst>
      <p:ext uri="{BB962C8B-B14F-4D97-AF65-F5344CB8AC3E}">
        <p14:creationId xmlns:p14="http://schemas.microsoft.com/office/powerpoint/2010/main" val="1432014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6072112"/>
          </a:xfrm>
        </p:spPr>
        <p:txBody>
          <a:bodyPr>
            <a:normAutofit fontScale="90000"/>
          </a:bodyPr>
          <a:lstStyle/>
          <a:p>
            <a:pPr algn="r"/>
            <a:r>
              <a:rPr lang="fa-IR" dirty="0" smtClean="0"/>
              <a:t>شدت درد را بر اساس ابزار های معتبر و قابل اطمینان بررسی میکنند ابزار هایی چون :</a:t>
            </a:r>
            <a:br>
              <a:rPr lang="fa-IR" dirty="0" smtClean="0"/>
            </a:br>
            <a:r>
              <a:rPr lang="fa-IR" dirty="0" smtClean="0"/>
              <a:t/>
            </a:r>
            <a:br>
              <a:rPr lang="fa-IR" dirty="0" smtClean="0"/>
            </a:br>
            <a:r>
              <a:rPr lang="fa-IR" dirty="0" smtClean="0"/>
              <a:t>- ابزار عددی بررسی درد : یک ابزار خطی افقی است که از 0 تا 10 شماره گذاری شده است </a:t>
            </a:r>
            <a:br>
              <a:rPr lang="fa-IR" dirty="0" smtClean="0"/>
            </a:br>
            <a:r>
              <a:rPr lang="fa-IR" dirty="0" smtClean="0"/>
              <a:t/>
            </a:r>
            <a:br>
              <a:rPr lang="fa-IR" dirty="0" smtClean="0"/>
            </a:br>
            <a:r>
              <a:rPr lang="fa-IR" dirty="0" smtClean="0"/>
              <a:t>-2 ابزاز بررسی درد چهره های ونگ بیکر: شامل 6 صورت کارتونی همراه با کلمه توصیف کننده</a:t>
            </a:r>
            <a:br>
              <a:rPr lang="fa-IR" dirty="0" smtClean="0"/>
            </a:br>
            <a:r>
              <a:rPr lang="fa-IR" dirty="0" smtClean="0"/>
              <a:t> </a:t>
            </a:r>
            <a:br>
              <a:rPr lang="fa-IR" dirty="0" smtClean="0"/>
            </a:br>
            <a:r>
              <a:rPr lang="fa-IR" dirty="0" smtClean="0"/>
              <a:t>3- مقیاس باز نگری شده درد چهره ای : 6 چهره کارتونی دارد که همیشه با اعداد 0 تا 10 شماره گذاری شذه اند</a:t>
            </a:r>
            <a:br>
              <a:rPr lang="fa-IR" dirty="0" smtClean="0"/>
            </a:br>
            <a:endParaRPr lang="en-US" dirty="0"/>
          </a:p>
        </p:txBody>
      </p:sp>
      <p:sp>
        <p:nvSpPr>
          <p:cNvPr id="3" name="Content Placeholder 2"/>
          <p:cNvSpPr>
            <a:spLocks noGrp="1"/>
          </p:cNvSpPr>
          <p:nvPr>
            <p:ph idx="1"/>
          </p:nvPr>
        </p:nvSpPr>
        <p:spPr>
          <a:xfrm>
            <a:off x="-6855039" y="3080378"/>
            <a:ext cx="8915400" cy="3777622"/>
          </a:xfrm>
        </p:spPr>
        <p:txBody>
          <a:bodyPr/>
          <a:lstStyle/>
          <a:p>
            <a:endParaRPr lang="en-US" dirty="0"/>
          </a:p>
        </p:txBody>
      </p:sp>
    </p:spTree>
    <p:extLst>
      <p:ext uri="{BB962C8B-B14F-4D97-AF65-F5344CB8AC3E}">
        <p14:creationId xmlns:p14="http://schemas.microsoft.com/office/powerpoint/2010/main" val="3547870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5217132"/>
          </a:xfrm>
        </p:spPr>
        <p:txBody>
          <a:bodyPr>
            <a:normAutofit/>
          </a:bodyPr>
          <a:lstStyle/>
          <a:p>
            <a:pPr algn="r"/>
            <a:r>
              <a:rPr lang="fa-IR" dirty="0" smtClean="0"/>
              <a:t>4- ابزاز زبانی توصیف کننده درد: ابزا ی است از کلمات شامل  بدون درد . درد کم. درد متوسط. دردشدید و بدترین درد</a:t>
            </a:r>
            <a:br>
              <a:rPr lang="fa-IR" dirty="0" smtClean="0"/>
            </a:br>
            <a:r>
              <a:rPr lang="fa-IR" dirty="0" smtClean="0"/>
              <a:t>5-مقیاس انالوگ دیدار : خط 10 سانتی افقی یا عمودی یا دو کلمه توصیفی بدون درد و یدتربن درد در دو انتها میباشد</a:t>
            </a:r>
            <a:endParaRPr lang="en-US" dirty="0"/>
          </a:p>
        </p:txBody>
      </p:sp>
    </p:spTree>
    <p:extLst>
      <p:ext uri="{BB962C8B-B14F-4D97-AF65-F5344CB8AC3E}">
        <p14:creationId xmlns:p14="http://schemas.microsoft.com/office/powerpoint/2010/main" val="1934340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6233890"/>
          </a:xfrm>
        </p:spPr>
        <p:txBody>
          <a:bodyPr>
            <a:normAutofit fontScale="90000"/>
          </a:bodyPr>
          <a:lstStyle/>
          <a:p>
            <a:pPr algn="r"/>
            <a:r>
              <a:rPr lang="fa-IR" dirty="0" smtClean="0"/>
              <a:t>عوامل موثر بر درد:</a:t>
            </a:r>
            <a:br>
              <a:rPr lang="fa-IR" dirty="0" smtClean="0"/>
            </a:br>
            <a:r>
              <a:rPr lang="fa-IR" dirty="0" smtClean="0"/>
              <a:t>متغییر های روانی موثر بر درد</a:t>
            </a:r>
            <a:br>
              <a:rPr lang="fa-IR" dirty="0" smtClean="0"/>
            </a:br>
            <a:r>
              <a:rPr lang="fa-IR" dirty="0" smtClean="0"/>
              <a:t>- شخصیت: افرادعصبی درد را شدید تر اخساس میکنند و اشخاصی که ارام هستند درد را خفیف اخساس میکنند </a:t>
            </a:r>
            <a:br>
              <a:rPr lang="fa-IR" dirty="0" smtClean="0"/>
            </a:br>
            <a:r>
              <a:rPr lang="fa-IR" dirty="0" smtClean="0"/>
              <a:t> </a:t>
            </a:r>
            <a:br>
              <a:rPr lang="fa-IR" dirty="0" smtClean="0"/>
            </a:br>
            <a:r>
              <a:rPr lang="fa-IR" dirty="0" smtClean="0"/>
              <a:t>-تجربه قبلی درد : شخص نمیتواند تجارب قبلی خود از درد را به هنگام بروز درد فعلی نادیده بگیرد</a:t>
            </a:r>
            <a:br>
              <a:rPr lang="fa-IR" dirty="0" smtClean="0"/>
            </a:br>
            <a:r>
              <a:rPr lang="fa-IR" dirty="0" smtClean="0"/>
              <a:t/>
            </a:r>
            <a:br>
              <a:rPr lang="fa-IR" dirty="0" smtClean="0"/>
            </a:br>
            <a:r>
              <a:rPr lang="fa-IR" dirty="0" smtClean="0"/>
              <a:t>-تصوربدنی: کسی که از وضعیت بدنی خود اگاهی داشته باشد معمولا درد را بهتر تحمل میکند</a:t>
            </a:r>
            <a:br>
              <a:rPr lang="fa-IR" dirty="0" smtClean="0"/>
            </a:br>
            <a:r>
              <a:rPr lang="fa-IR" dirty="0" smtClean="0"/>
              <a:t/>
            </a:r>
            <a:br>
              <a:rPr lang="fa-IR" dirty="0" smtClean="0"/>
            </a:br>
            <a:endParaRPr lang="en-US" dirty="0"/>
          </a:p>
        </p:txBody>
      </p:sp>
    </p:spTree>
    <p:extLst>
      <p:ext uri="{BB962C8B-B14F-4D97-AF65-F5344CB8AC3E}">
        <p14:creationId xmlns:p14="http://schemas.microsoft.com/office/powerpoint/2010/main" val="1409886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6008702"/>
          </a:xfrm>
        </p:spPr>
        <p:txBody>
          <a:bodyPr>
            <a:normAutofit fontScale="90000"/>
          </a:bodyPr>
          <a:lstStyle/>
          <a:p>
            <a:pPr algn="r"/>
            <a:r>
              <a:rPr lang="fa-IR" dirty="0"/>
              <a:t>-</a:t>
            </a:r>
            <a:r>
              <a:rPr lang="fa-IR" dirty="0" smtClean="0"/>
              <a:t>اظطراب : ممکت است در افراد ناشی از کاهش قدرت حرکتی. ایزوله بودن.نیامدن اقوام و خویشان باشد</a:t>
            </a:r>
            <a:br>
              <a:rPr lang="fa-IR" dirty="0" smtClean="0"/>
            </a:br>
            <a:r>
              <a:rPr lang="fa-IR" dirty="0"/>
              <a:t/>
            </a:r>
            <a:br>
              <a:rPr lang="fa-IR" dirty="0"/>
            </a:br>
            <a:r>
              <a:rPr lang="fa-IR" dirty="0" smtClean="0"/>
              <a:t>-درد </a:t>
            </a:r>
            <a:r>
              <a:rPr lang="fa-IR" dirty="0"/>
              <a:t>پیش بینی </a:t>
            </a:r>
            <a:r>
              <a:rPr lang="fa-IR" dirty="0" smtClean="0"/>
              <a:t>شده: فردی که عمل جراحی کرده ار قبل پبش بینی میکند که بعد از عمل درد دارد و تحمل بیشتری دارد</a:t>
            </a:r>
            <a:br>
              <a:rPr lang="fa-IR" dirty="0" smtClean="0"/>
            </a:br>
            <a:r>
              <a:rPr lang="fa-IR" dirty="0"/>
              <a:t/>
            </a:r>
            <a:br>
              <a:rPr lang="fa-IR" dirty="0"/>
            </a:br>
            <a:r>
              <a:rPr lang="fa-IR" dirty="0"/>
              <a:t>-مسیر </a:t>
            </a:r>
            <a:r>
              <a:rPr lang="fa-IR" dirty="0" smtClean="0"/>
              <a:t>درد: هر فرد انتظار  دارد که چند روز بعد از عمل درد رو به بهبودی رود اگر چنین باشد تحمل ان بیشتر است</a:t>
            </a:r>
            <a:br>
              <a:rPr lang="fa-IR" dirty="0" smtClean="0"/>
            </a:br>
            <a:r>
              <a:rPr lang="fa-IR" dirty="0"/>
              <a:t/>
            </a:r>
            <a:br>
              <a:rPr lang="fa-IR" dirty="0"/>
            </a:br>
            <a:endParaRPr lang="en-US" dirty="0"/>
          </a:p>
        </p:txBody>
      </p:sp>
    </p:spTree>
    <p:extLst>
      <p:ext uri="{BB962C8B-B14F-4D97-AF65-F5344CB8AC3E}">
        <p14:creationId xmlns:p14="http://schemas.microsoft.com/office/powerpoint/2010/main" val="2045583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5254" y="610463"/>
            <a:ext cx="8911687" cy="5626564"/>
          </a:xfrm>
        </p:spPr>
        <p:txBody>
          <a:bodyPr>
            <a:normAutofit/>
          </a:bodyPr>
          <a:lstStyle/>
          <a:p>
            <a:pPr algn="r"/>
            <a:r>
              <a:rPr lang="fa-IR" dirty="0"/>
              <a:t>-</a:t>
            </a:r>
            <a:r>
              <a:rPr lang="fa-IR" dirty="0" smtClean="0"/>
              <a:t>جنس :تحمل درد در زنان کمتر است</a:t>
            </a:r>
            <a:r>
              <a:rPr lang="fa-IR" dirty="0"/>
              <a:t/>
            </a:r>
            <a:br>
              <a:rPr lang="fa-IR" dirty="0"/>
            </a:br>
            <a:r>
              <a:rPr lang="fa-IR" dirty="0"/>
              <a:t>-</a:t>
            </a:r>
            <a:r>
              <a:rPr lang="fa-IR" dirty="0" smtClean="0"/>
              <a:t>سن : درک درد در کودکان و افراد سالمند کمتر است</a:t>
            </a:r>
            <a:br>
              <a:rPr lang="fa-IR" dirty="0" smtClean="0"/>
            </a:br>
            <a:r>
              <a:rPr lang="fa-IR" dirty="0"/>
              <a:t/>
            </a:r>
            <a:br>
              <a:rPr lang="fa-IR" dirty="0"/>
            </a:br>
            <a:r>
              <a:rPr lang="fa-IR" dirty="0"/>
              <a:t>-ترتیب </a:t>
            </a:r>
            <a:r>
              <a:rPr lang="fa-IR" dirty="0" smtClean="0"/>
              <a:t>تولد: در فرزند اول خانواده به علت برخورد های اولیه والدین نسبت به درد تحمل انها کمتر است</a:t>
            </a:r>
            <a:r>
              <a:rPr lang="fa-IR" dirty="0"/>
              <a:t/>
            </a:r>
            <a:br>
              <a:rPr lang="fa-IR" dirty="0"/>
            </a:br>
            <a:endParaRPr lang="en-US" dirty="0"/>
          </a:p>
        </p:txBody>
      </p:sp>
    </p:spTree>
    <p:extLst>
      <p:ext uri="{BB962C8B-B14F-4D97-AF65-F5344CB8AC3E}">
        <p14:creationId xmlns:p14="http://schemas.microsoft.com/office/powerpoint/2010/main" val="3324963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09"/>
            <a:ext cx="8911687" cy="6053781"/>
          </a:xfrm>
        </p:spPr>
        <p:txBody>
          <a:bodyPr>
            <a:normAutofit fontScale="90000"/>
          </a:bodyPr>
          <a:lstStyle/>
          <a:p>
            <a:pPr algn="r"/>
            <a:r>
              <a:rPr lang="fa-IR" dirty="0" smtClean="0"/>
              <a:t>اقدامات ومراقبت های پرستاری </a:t>
            </a:r>
            <a:br>
              <a:rPr lang="fa-IR" dirty="0" smtClean="0"/>
            </a:br>
            <a:r>
              <a:rPr lang="fa-IR" dirty="0" smtClean="0"/>
              <a:t>- شدت درد بیمار را ارزیابی کند </a:t>
            </a:r>
            <a:br>
              <a:rPr lang="fa-IR" dirty="0" smtClean="0"/>
            </a:br>
            <a:r>
              <a:rPr lang="fa-IR" dirty="0" smtClean="0"/>
              <a:t>- گزارش بیمار را بپذیرد </a:t>
            </a:r>
            <a:br>
              <a:rPr lang="fa-IR" dirty="0" smtClean="0"/>
            </a:br>
            <a:r>
              <a:rPr lang="fa-IR" dirty="0" smtClean="0"/>
              <a:t>- به بیمار در رسیدن به آسایش کمک کند </a:t>
            </a:r>
            <a:br>
              <a:rPr lang="fa-IR" dirty="0" smtClean="0"/>
            </a:br>
            <a:r>
              <a:rPr lang="fa-IR" dirty="0" smtClean="0"/>
              <a:t>-ضد درد ها را در صورت تجویز به کار برد </a:t>
            </a:r>
            <a:br>
              <a:rPr lang="fa-IR" dirty="0" smtClean="0"/>
            </a:br>
            <a:r>
              <a:rPr lang="fa-IR" dirty="0" smtClean="0"/>
              <a:t>-بیمار را آموزش دهد که از مداخلات غیر دارویی درمان استفاده بکند</a:t>
            </a:r>
            <a:br>
              <a:rPr lang="fa-IR" dirty="0" smtClean="0"/>
            </a:br>
            <a:r>
              <a:rPr lang="fa-IR" dirty="0" smtClean="0"/>
              <a:t>-بیما را مجددا ارزیابی کند </a:t>
            </a:r>
            <a:br>
              <a:rPr lang="fa-IR" dirty="0" smtClean="0"/>
            </a:br>
            <a:r>
              <a:rPr lang="fa-IR" dirty="0" smtClean="0"/>
              <a:t>- دستورات اضافی را در صورن نیاز کسب کند مثل بالا بردن دوز دارو</a:t>
            </a:r>
            <a:br>
              <a:rPr lang="fa-IR" dirty="0" smtClean="0"/>
            </a:br>
            <a:r>
              <a:rPr lang="fa-IR" dirty="0" smtClean="0"/>
              <a:t>- از بروز عوارض جانبی پیشگیری کند ودر صورن بروز اقدام به درمان کند </a:t>
            </a:r>
            <a:endParaRPr lang="en-US" dirty="0"/>
          </a:p>
        </p:txBody>
      </p:sp>
    </p:spTree>
    <p:extLst>
      <p:ext uri="{BB962C8B-B14F-4D97-AF65-F5344CB8AC3E}">
        <p14:creationId xmlns:p14="http://schemas.microsoft.com/office/powerpoint/2010/main" val="331497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8488" y="748801"/>
            <a:ext cx="8911687" cy="1280890"/>
          </a:xfrm>
        </p:spPr>
        <p:txBody>
          <a:bodyPr>
            <a:normAutofit/>
          </a:bodyPr>
          <a:lstStyle/>
          <a:p>
            <a:r>
              <a:rPr lang="fa-IR" sz="6000" dirty="0" smtClean="0"/>
              <a:t>(با تشکر )</a:t>
            </a:r>
            <a:endParaRPr lang="en-US" sz="6000" dirty="0"/>
          </a:p>
        </p:txBody>
      </p:sp>
    </p:spTree>
    <p:extLst>
      <p:ext uri="{BB962C8B-B14F-4D97-AF65-F5344CB8AC3E}">
        <p14:creationId xmlns:p14="http://schemas.microsoft.com/office/powerpoint/2010/main" val="2065625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Wisp">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386</TotalTime>
  <Words>791</Words>
  <Application>Microsoft Office PowerPoint</Application>
  <PresentationFormat>Custom</PresentationFormat>
  <Paragraphs>38</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Wisp</vt:lpstr>
      <vt:lpstr>(بسم الله الرحمن الرحیم)</vt:lpstr>
      <vt:lpstr>موضوع : مفهوم درد</vt:lpstr>
      <vt:lpstr>تعریف درد: انجمن درد آمریکادر سال 2008 درد را به عنوان یک تجربه ناخوشایند یا احساس روحی همراه با آسیب واقعی یا احتمالی تعریف میکندیعنی درد را به عنوان یک پدیده پیچیده موثر بر عملکرد روانی .اجتماعی.عاطفی و جسمی بیمارمعرفی کرده است </vt:lpstr>
      <vt:lpstr>تعریف بالینی: به این نکته توجه دارد که درد یک تجربه ذهنی و شخصی است در واقع همان چیزی است که فرد آن را گزارش میکند و همان محلی است که او بیان میکند</vt:lpstr>
      <vt:lpstr>تاثیرات درد :درد بر روی تمام افراد در تمام سنین . جنس .نژاد.طبقه های اجتماعی و اقتصادی مختلف تاثیر دارد درک درد در افراد مختلف تفاوت داردیعنی دو فرد درد مشترکی از اسیب بافتی را ممکن است به طور یکسان درک نکنند</vt:lpstr>
      <vt:lpstr>درد یکی از شایع ترین موقعیت هایی است که پرستاران با آن سرو کار دارند </vt:lpstr>
      <vt:lpstr>طبقه بندی انواع درد:در اغلب به دو گروه حاد ومزمن رده بندی میشود که از نظر مدت زمان متفاوت اند به عنوان مثال صدمه بافت در نتیجه جراحی یا درد ناشی از سوختگی پیش بینی میشود که در زمان کوتاهی درمان شود  درد مزمن خود به دو صورت است   درد با منشا سرطانی یا غیر سرطانی و میتواند دارای زمان محدود باشد(بهبودی در طی چند ماه) یا در دوره ای از زندگی بیمار تداوم داشته باشد</vt:lpstr>
      <vt:lpstr>در برخی مواقع بیمار درد مزمن و حاد را تجربه میکند مثلا بیمار مبتلا به سرطان درد مداوم و مزمن دارد در عین حال درد دوره ای افزاینده .درد شعله ور شونده یا درد حاد ناشی از اقدامات تکرار شونده جهت درمان سرطان را تجربه میکند  </vt:lpstr>
      <vt:lpstr>درد از لحاظ پاتولوژی دخیل در آن به دو دسته طبقه بندی میشود  - فیزیولوژیک  - پاتو فیزیولوژیک </vt:lpstr>
      <vt:lpstr>دردپاتو فیزیولوژیک: در نتیجه فرایند های غیر طبیعی دریافت حسی توسط سیستم عصبی است که به علت آسیب دستگاه عصبی محیطی یا مرکزی یا هردو ایجاد میشود برخلاف درد های فیزیولوژیک دردر های نوروپاتیک ممکن است در غیاب آسیب بافتی یا التهاب مشخص رخ بدهد و ممکن است علت آن معلوم نباشد بیرون زدگی دیسک های بین مهره ای مکن است این درد را ایجاد کند     </vt:lpstr>
      <vt:lpstr>در بعضی مواقع بیمار درد فیزیولوژیک و نوروپاتیک را با هم تحمل میکند </vt:lpstr>
      <vt:lpstr>مکانیسم های درد نوروپاتیک </vt:lpstr>
      <vt:lpstr>فیزیولوژی درد 4 مرحله دارد : 1-هدایت 2- انتقال 3- درک 4-تعدیل </vt:lpstr>
      <vt:lpstr>2-انتفال : فرایندی است که در آن حس درد بع علت فعالیت های گیرنده درد پس از تحریک درد ناک به طور مستقیم یا در اثر آزاد شدن میانجی های درد از بافتهای صدمه دیده به طناب نخاعی و سپس از طریق شاخ خلفی نخاع به مراکز بالاتر میرود</vt:lpstr>
      <vt:lpstr>4- تعدیل: بخش سری و شکمی .میانی پیاز مغز نقش مهم در تعدیل درد داردو مراکز بالا تر مغز از طریق تغییر فعالیت گروههای خاص نورونی این بخش سبب مهار یا تسهیل درد در شرایط روحی و هیجانی مختلف میشود</vt:lpstr>
      <vt:lpstr>ارزیابی درد ماهیت ذهنی بودن درد باعث ایجاد چالش هایی در ارزیابی ومدیریت  درد شده است هر چند خود گزارش دهی بیمار هنوز هم استاندارد برای ارزیابی وجود وشدت درد است اما گاهی مشکل زا است  متخصصان بالینی وپزشکان میتوانند حدس وگمان و عقاید خود را داشته باشند اما این عقاید نباید در درمان مناسب برای بیمار خللی وارد کند  تذکر ! از انجایی که پذیرش و پاسخ به گزارش درد بیمار بدون شک با تجویز ضد درد  همراه است بنابراین اطمینان از وجود درد برای دریافت دارو ضروری است  </vt:lpstr>
      <vt:lpstr>تذکر: ارزیابی درد باید قبل وبعد از دارو ضد درد بررسی شود  - پرسنل و خانواده بیمار وسایر مشاهده کنندگان باید آموزش ببینند که در صورت هرگونه نگرانی در مورد کنترل درد بیماررستار مربوطه را آگاه کنند</vt:lpstr>
      <vt:lpstr>مولفه های ارزیابی جامع درد: - محل درد  - شدت درد -کیفیت درد  - شروع و دوره درد -عوامل شدید کننده و تسکین دهنده درد -تاثیر درد بر عملکرد و کیفیت زندگی</vt:lpstr>
      <vt:lpstr>شدت درد را بر اساس ابزار های معتبر و قابل اطمینان بررسی میکنند ابزار هایی چون :  - ابزار عددی بررسی درد : یک ابزار خطی افقی است که از 0 تا 10 شماره گذاری شده است   -2 ابزاز بررسی درد چهره های ونگ بیکر: شامل 6 صورت کارتونی همراه با کلمه توصیف کننده   3- مقیاس باز نگری شده درد چهره ای : 6 چهره کارتونی دارد که همیشه با اعداد 0 تا 10 شماره گذاری شذه اند </vt:lpstr>
      <vt:lpstr>4- ابزاز زبانی توصیف کننده درد: ابزا ی است از کلمات شامل  بدون درد . درد کم. درد متوسط. دردشدید و بدترین درد 5-مقیاس انالوگ دیدار : خط 10 سانتی افقی یا عمودی یا دو کلمه توصیفی بدون درد و یدتربن درد در دو انتها میباشد</vt:lpstr>
      <vt:lpstr>عوامل موثر بر درد: متغییر های روانی موثر بر درد - شخصیت: افرادعصبی درد را شدید تر اخساس میکنند و اشخاصی که ارام هستند درد را خفیف اخساس میکنند    -تجربه قبلی درد : شخص نمیتواند تجارب قبلی خود از درد را به هنگام بروز درد فعلی نادیده بگیرد  -تصوربدنی: کسی که از وضعیت بدنی خود اگاهی داشته باشد معمولا درد را بهتر تحمل میکند  </vt:lpstr>
      <vt:lpstr>-اظطراب : ممکت است در افراد ناشی از کاهش قدرت حرکتی. ایزوله بودن.نیامدن اقوام و خویشان باشد  -درد پیش بینی شده: فردی که عمل جراحی کرده ار قبل پبش بینی میکند که بعد از عمل درد دارد و تحمل بیشتری دارد  -مسیر درد: هر فرد انتظار  دارد که چند روز بعد از عمل درد رو به بهبودی رود اگر چنین باشد تحمل ان بیشتر است  </vt:lpstr>
      <vt:lpstr>-جنس :تحمل درد در زنان کمتر است -سن : درک درد در کودکان و افراد سالمند کمتر است  -ترتیب تولد: در فرزند اول خانواده به علت برخورد های اولیه والدین نسبت به درد تحمل انها کمتر است </vt:lpstr>
      <vt:lpstr>اقدامات ومراقبت های پرستاری  - شدت درد بیمار را ارزیابی کند  - گزارش بیمار را بپذیرد  - به بیمار در رسیدن به آسایش کمک کند  -ضد درد ها را در صورت تجویز به کار برد  -بیمار را آموزش دهد که از مداخلات غیر دارویی درمان استفاده بکند -بیما را مجددا ارزیابی کند  - دستورات اضافی را در صورن نیاز کسب کند مثل بالا بردن دوز دارو - از بروز عوارض جانبی پیشگیری کند ودر صورن بروز اقدام به درمان کند </vt:lpstr>
      <vt:lpstr>(با تشکر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akbar250</dc:creator>
  <cp:lastModifiedBy>Windows User</cp:lastModifiedBy>
  <cp:revision>48</cp:revision>
  <dcterms:created xsi:type="dcterms:W3CDTF">2018-04-13T13:35:20Z</dcterms:created>
  <dcterms:modified xsi:type="dcterms:W3CDTF">2020-04-29T14:41:24Z</dcterms:modified>
</cp:coreProperties>
</file>