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4" r:id="rId2"/>
    <p:sldId id="256" r:id="rId3"/>
    <p:sldId id="265" r:id="rId4"/>
    <p:sldId id="266" r:id="rId5"/>
    <p:sldId id="267" r:id="rId6"/>
    <p:sldId id="270" r:id="rId7"/>
    <p:sldId id="272" r:id="rId8"/>
    <p:sldId id="27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1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r" rtl="1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r" rtl="1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r" rtl="1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r" rtl="1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r" rtl="1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r" rtl="1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r" rtl="1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r" rtl="1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r" rtl="1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315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057400"/>
            <a:ext cx="7848600" cy="1520952"/>
          </a:xfrm>
        </p:spPr>
        <p:txBody>
          <a:bodyPr>
            <a:noAutofit/>
          </a:bodyPr>
          <a:lstStyle/>
          <a:p>
            <a:pPr algn="r"/>
            <a:r>
              <a:rPr lang="fa-IR" sz="2000" b="0" dirty="0" smtClean="0">
                <a:solidFill>
                  <a:srgbClr val="FFFF00"/>
                </a:solidFill>
                <a:cs typeface="+mn-cs"/>
              </a:rPr>
              <a:t/>
            </a:r>
            <a:br>
              <a:rPr lang="fa-IR" sz="2000" b="0" dirty="0" smtClean="0">
                <a:solidFill>
                  <a:srgbClr val="FFFF00"/>
                </a:solidFill>
                <a:cs typeface="+mn-cs"/>
              </a:rPr>
            </a:br>
            <a:endParaRPr lang="fa-IR" sz="2000" b="0" dirty="0">
              <a:solidFill>
                <a:schemeClr val="tx1"/>
              </a:solidFill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828800"/>
            <a:ext cx="7848600" cy="1956816"/>
          </a:xfrm>
        </p:spPr>
        <p:txBody>
          <a:bodyPr>
            <a:normAutofit/>
          </a:bodyPr>
          <a:lstStyle/>
          <a:p>
            <a:pPr algn="ctr"/>
            <a:r>
              <a:rPr lang="fa-IR" sz="5400" dirty="0" smtClean="0"/>
              <a:t>مفهوم خود و ابعاد آن</a:t>
            </a:r>
            <a:endParaRPr lang="fa-IR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685800"/>
            <a:ext cx="7848600" cy="3032760"/>
          </a:xfrm>
        </p:spPr>
        <p:txBody>
          <a:bodyPr>
            <a:normAutofit fontScale="92500" lnSpcReduction="10000"/>
          </a:bodyPr>
          <a:lstStyle/>
          <a:p>
            <a:pPr algn="r">
              <a:lnSpc>
                <a:spcPct val="150000"/>
              </a:lnSpc>
            </a:pPr>
            <a:r>
              <a:rPr lang="fa-IR" dirty="0" smtClean="0"/>
              <a:t>علل پیدایش مفهوم خود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1_واکنش دیگران:</a:t>
            </a:r>
            <a:r>
              <a:rPr lang="fa-IR" dirty="0" smtClean="0">
                <a:solidFill>
                  <a:srgbClr val="FFFF00"/>
                </a:solidFill>
              </a:rPr>
              <a:t>مهم ترین منشا پیدایش مفهوم خود،رفتار و واکنش دیگران نسبت به فرد است.انسان برای دیدن خود به واکنش های دیگران توجه می کند و تصویر خود را در واکنش های دیگران می جوید.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2_واکنش والدین:</a:t>
            </a:r>
            <a:r>
              <a:rPr lang="fa-IR" dirty="0" smtClean="0">
                <a:solidFill>
                  <a:srgbClr val="FFFF00"/>
                </a:solidFill>
              </a:rPr>
              <a:t>یکی دیگر از علل پیدایش مفهوم خود،نوع برخورد والدین با کودک است.والدینی که رفتار های طرد کننده با کودکان  خود دارند،در آن ها احساس خود کم بینی ایجاد می کنند.</a:t>
            </a:r>
            <a:endParaRPr lang="fa-I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3210" y="3886200"/>
            <a:ext cx="6163590" cy="15302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381000"/>
            <a:ext cx="8001000" cy="6324600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</a:pPr>
            <a:r>
              <a:rPr lang="fa-IR" sz="2400" dirty="0" smtClean="0">
                <a:solidFill>
                  <a:srgbClr val="FFFF00"/>
                </a:solidFill>
              </a:rPr>
              <a:t>1_خودابتدایی(از تولدتا دوسالگی):</a:t>
            </a:r>
            <a:r>
              <a:rPr lang="fa-IR" dirty="0" smtClean="0"/>
              <a:t>در این مرحله نوزاد اساسا مشغول یادگیری محیط اطرافش که شامل اشخاص (بخصوص مادر)واشیا است.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_دیلکسون این دوران را به 4 مرحله تقسیم نموده است:</a:t>
            </a:r>
          </a:p>
          <a:p>
            <a:pPr algn="r">
              <a:lnSpc>
                <a:spcPct val="150000"/>
              </a:lnSpc>
            </a:pPr>
            <a:r>
              <a:rPr lang="fa-IR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1-مادر(چهارماهگی):</a:t>
            </a:r>
            <a:r>
              <a:rPr lang="fa-IR" dirty="0" smtClean="0"/>
              <a:t>کودک به تصویر خود در آینه توجهی ندارد ولی به تصویر مادر واکنش نشان می دهد.</a:t>
            </a:r>
          </a:p>
          <a:p>
            <a:pPr algn="r">
              <a:lnSpc>
                <a:spcPct val="150000"/>
              </a:lnSpc>
            </a:pPr>
            <a:r>
              <a:rPr lang="fa-IR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2-هم بازی(پنج تا شش ماهگی):</a:t>
            </a:r>
            <a:r>
              <a:rPr lang="fa-IR" dirty="0" smtClean="0"/>
              <a:t>در این مرحله،واکنش کودک به تصویر خود و کودک دیگر یکسان است.</a:t>
            </a:r>
          </a:p>
          <a:p>
            <a:pPr algn="r">
              <a:lnSpc>
                <a:spcPct val="150000"/>
              </a:lnSpc>
            </a:pPr>
            <a:r>
              <a:rPr lang="fa-IR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3-اداسازی (هفت تا یازده ماهگی):</a:t>
            </a:r>
            <a:r>
              <a:rPr lang="fa-IR" dirty="0" smtClean="0"/>
              <a:t>کودک به روابط بین خود و تصویر درون آینه پی می برد و بین خود و دیگری فرق می گذارد.</a:t>
            </a:r>
          </a:p>
          <a:p>
            <a:pPr algn="r">
              <a:lnSpc>
                <a:spcPct val="150000"/>
              </a:lnSpc>
            </a:pPr>
            <a:r>
              <a:rPr lang="fa-IR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4-خودبازشناسی دیداری(دوازده ماهگی به بعد):</a:t>
            </a:r>
            <a:r>
              <a:rPr lang="fa-IR" dirty="0" smtClean="0"/>
              <a:t> کودک در آینه خیره می شود و خود را کاملا باز میشناسد.</a:t>
            </a:r>
            <a:endParaRPr lang="fa-IR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r"/>
            <a:endParaRPr lang="fa-IR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r"/>
            <a:endParaRPr lang="fa-IR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r"/>
            <a:endParaRPr lang="fa-IR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762000"/>
            <a:ext cx="8001000" cy="2971800"/>
          </a:xfrm>
        </p:spPr>
        <p:txBody>
          <a:bodyPr>
            <a:normAutofit fontScale="92500"/>
          </a:bodyPr>
          <a:lstStyle/>
          <a:p>
            <a:pPr algn="r">
              <a:lnSpc>
                <a:spcPct val="150000"/>
              </a:lnSpc>
            </a:pPr>
            <a:r>
              <a:rPr lang="fa-IR" sz="2400" dirty="0" smtClean="0">
                <a:solidFill>
                  <a:srgbClr val="FFFF00"/>
                </a:solidFill>
              </a:rPr>
              <a:t>2_خود بیرونی (دوتاسیزده ماهگی):</a:t>
            </a:r>
            <a:r>
              <a:rPr lang="fa-IR" dirty="0" smtClean="0"/>
              <a:t>در آغاز این مرحله پیدایش مفهوم خود صرفا جنبه ی فیزیکی دارد و خود بعنوان عضوی از بدن تلقی می شود.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کم کم در حدود هشت سالگی تمایز بین ذهن و بدن صورت می گیرد و کودک جنبه های روانی را به ابعاد فیزیکی خود اضافه میکند.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درپایان تکوین خودبیرونی،خود آگاهی درونی شکل می گیرد یعنی کودک از فراینذ ها درونی خود و دیگران که علت رفتار آن هاست آگاه می شود.</a:t>
            </a:r>
          </a:p>
        </p:txBody>
      </p:sp>
      <p:sp>
        <p:nvSpPr>
          <p:cNvPr id="2" name="Rectangle 1"/>
          <p:cNvSpPr/>
          <p:nvPr/>
        </p:nvSpPr>
        <p:spPr>
          <a:xfrm>
            <a:off x="1676400" y="3962400"/>
            <a:ext cx="6858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sz="2400" dirty="0">
                <a:solidFill>
                  <a:srgbClr val="FFFF00"/>
                </a:solidFill>
              </a:rPr>
              <a:t>3_خود درونی(سیزده سالگی به بعد):</a:t>
            </a:r>
            <a:r>
              <a:rPr lang="fa-IR" sz="2400" dirty="0">
                <a:solidFill>
                  <a:schemeClr val="tx1">
                    <a:lumMod val="95000"/>
                  </a:schemeClr>
                </a:solidFill>
              </a:rPr>
              <a:t>مهم ترین تغییرات شناختی که در دوران نوجوانی رخ می دهد،توانایی تفکر انتزاعی است که خود پنداری را تحت تاثیر قرار می دهد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6770" y="30480"/>
            <a:ext cx="7848600" cy="3429000"/>
          </a:xfrm>
        </p:spPr>
        <p:txBody>
          <a:bodyPr/>
          <a:lstStyle/>
          <a:p>
            <a:pPr algn="r">
              <a:lnSpc>
                <a:spcPct val="150000"/>
              </a:lnSpc>
            </a:pPr>
            <a:r>
              <a:rPr lang="fa-IR" dirty="0" smtClean="0">
                <a:solidFill>
                  <a:srgbClr val="FFFF00"/>
                </a:solidFill>
              </a:rPr>
              <a:t>_اریکسون به هشت مرحله در رشد شخصیت اشاره دارد که در پنج مرحله ی اول،خودپنداری ممکن است درجهت مثبت یا منفی شکل بگیرد:</a:t>
            </a:r>
          </a:p>
          <a:p>
            <a:pPr algn="r">
              <a:lnSpc>
                <a:spcPct val="150000"/>
              </a:lnSpc>
            </a:pPr>
            <a:r>
              <a:rPr lang="fa-IR" dirty="0" smtClean="0">
                <a:solidFill>
                  <a:srgbClr val="FFFF00"/>
                </a:solidFill>
              </a:rPr>
              <a:t>1_</a:t>
            </a:r>
            <a:r>
              <a:rPr lang="fa-IR" dirty="0" smtClean="0"/>
              <a:t>کسب اعتقاد بنیادی در برابر عدم کسب اعتقاد</a:t>
            </a:r>
          </a:p>
          <a:p>
            <a:pPr algn="r">
              <a:lnSpc>
                <a:spcPct val="150000"/>
              </a:lnSpc>
            </a:pPr>
            <a:r>
              <a:rPr lang="fa-IR" dirty="0" smtClean="0">
                <a:solidFill>
                  <a:srgbClr val="FFFF00"/>
                </a:solidFill>
              </a:rPr>
              <a:t>2_</a:t>
            </a:r>
            <a:r>
              <a:rPr lang="fa-IR" dirty="0" smtClean="0"/>
              <a:t>کسب خودمختاری در برابر شک و تردید</a:t>
            </a:r>
          </a:p>
          <a:p>
            <a:pPr algn="r">
              <a:lnSpc>
                <a:spcPct val="150000"/>
              </a:lnSpc>
            </a:pPr>
            <a:r>
              <a:rPr lang="fa-IR" dirty="0" smtClean="0">
                <a:solidFill>
                  <a:srgbClr val="FFFF00"/>
                </a:solidFill>
              </a:rPr>
              <a:t>3_</a:t>
            </a:r>
            <a:r>
              <a:rPr lang="fa-IR" dirty="0" smtClean="0"/>
              <a:t>کسب ابتکار و خلاقیت در برابر احساس تقصیر و گناه</a:t>
            </a:r>
          </a:p>
          <a:p>
            <a:pPr algn="r">
              <a:lnSpc>
                <a:spcPct val="150000"/>
              </a:lnSpc>
            </a:pPr>
            <a:r>
              <a:rPr lang="fa-IR" dirty="0" smtClean="0">
                <a:solidFill>
                  <a:srgbClr val="FFFF00"/>
                </a:solidFill>
              </a:rPr>
              <a:t>4_</a:t>
            </a:r>
            <a:r>
              <a:rPr lang="fa-IR" dirty="0" smtClean="0"/>
              <a:t>سعی و کوشش دربرابر احساس حقارت</a:t>
            </a:r>
          </a:p>
          <a:p>
            <a:pPr algn="r">
              <a:lnSpc>
                <a:spcPct val="150000"/>
              </a:lnSpc>
            </a:pPr>
            <a:r>
              <a:rPr lang="fa-IR" dirty="0" smtClean="0">
                <a:solidFill>
                  <a:srgbClr val="FFFF00"/>
                </a:solidFill>
              </a:rPr>
              <a:t>5_</a:t>
            </a:r>
            <a:r>
              <a:rPr lang="fa-IR" dirty="0" smtClean="0"/>
              <a:t>انسجام خود در برابر آشفتگی نقش</a:t>
            </a:r>
            <a:endParaRPr lang="fa-IR" dirty="0"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3380" y="3451860"/>
            <a:ext cx="875538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rtl="1">
              <a:lnSpc>
                <a:spcPct val="150000"/>
              </a:lnSpc>
              <a:buClr>
                <a:srgbClr val="D6ECFF"/>
              </a:buClr>
              <a:buSzPct val="95000"/>
            </a:pPr>
            <a:r>
              <a:rPr lang="fa-IR" sz="2000" dirty="0">
                <a:solidFill>
                  <a:prstClr val="white"/>
                </a:solidFill>
              </a:rPr>
              <a:t>بر اساس نظریه ی رشد شناختی پیاژه،کودک در فاصله ی تولد تا دوسالگی اساسا به فعالیت هایی اهمیت می دهد که به طور مستقیم روی او تاثیر میگذارند و هنوز نمی تواند بین خود ودنیای خارج تفاوتی قایل شود. در سنین دوم تا هفت سالگی،افکار کودک هنوز برخودش متمرکز می باشد،معتقد است همه ی جهان را همانطور که او می بیند دیگران نز به همان گونه می بینند. در سنین هفت تا یازده سالگی به تدریج کودک از خودمحوری در می آید و دنیا را از دید دیگران نیز نگاه می کند.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57200"/>
            <a:ext cx="7848600" cy="3886200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</a:pPr>
            <a:r>
              <a:rPr lang="fa-IR" dirty="0" smtClean="0"/>
              <a:t>خصوصیات افراد با احساس ارزشمندی پایین: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1_</a:t>
            </a:r>
            <a:r>
              <a:rPr lang="fa-IR" dirty="0" smtClean="0">
                <a:solidFill>
                  <a:srgbClr val="FFFF00"/>
                </a:solidFill>
              </a:rPr>
              <a:t>مشکللات روانشناختی مثل اضطراب و بی خوابی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2_</a:t>
            </a:r>
            <a:r>
              <a:rPr lang="fa-IR" dirty="0" smtClean="0">
                <a:solidFill>
                  <a:srgbClr val="FFFF00"/>
                </a:solidFill>
              </a:rPr>
              <a:t>از شکست می ترسند اگر در کاری شکست خوردند دوباره حاضر به امتحان آن نیستند.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3_</a:t>
            </a:r>
            <a:r>
              <a:rPr lang="fa-IR" dirty="0" smtClean="0">
                <a:solidFill>
                  <a:srgbClr val="FFFF00"/>
                </a:solidFill>
              </a:rPr>
              <a:t>احساس طرد شدگی می کنند.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4_</a:t>
            </a:r>
            <a:r>
              <a:rPr lang="fa-IR" dirty="0" smtClean="0">
                <a:solidFill>
                  <a:srgbClr val="FFFF00"/>
                </a:solidFill>
              </a:rPr>
              <a:t>تمایل به انزوا و گوشه گیری دارند.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5_</a:t>
            </a:r>
            <a:r>
              <a:rPr lang="fa-IR" dirty="0" smtClean="0">
                <a:solidFill>
                  <a:srgbClr val="FFFF00"/>
                </a:solidFill>
              </a:rPr>
              <a:t>برای خود اهداف کمک ارزشی در نظر میگیرند.لذا انگیزه ی پیشرفت در آنها پایین است.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381000"/>
            <a:ext cx="7696200" cy="2971800"/>
          </a:xfrm>
        </p:spPr>
        <p:txBody>
          <a:bodyPr/>
          <a:lstStyle/>
          <a:p>
            <a:pPr algn="r">
              <a:lnSpc>
                <a:spcPct val="150000"/>
              </a:lnSpc>
            </a:pPr>
            <a:r>
              <a:rPr lang="fa-IR" dirty="0" smtClean="0"/>
              <a:t>خصوصیات افراد  با احساس ارزشمندی بالا: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1_</a:t>
            </a:r>
            <a:r>
              <a:rPr lang="fa-IR" dirty="0" smtClean="0">
                <a:solidFill>
                  <a:srgbClr val="FFFF00"/>
                </a:solidFill>
              </a:rPr>
              <a:t>در اکثر زمینه های زندگی خود را فردی موفق می دانند.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2_</a:t>
            </a:r>
            <a:r>
              <a:rPr lang="fa-IR" dirty="0" smtClean="0">
                <a:solidFill>
                  <a:srgbClr val="FFFF00"/>
                </a:solidFill>
              </a:rPr>
              <a:t>در امور درسی موفق تر هستند.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3_</a:t>
            </a:r>
            <a:r>
              <a:rPr lang="fa-IR" dirty="0" smtClean="0">
                <a:solidFill>
                  <a:srgbClr val="FFFF00"/>
                </a:solidFill>
              </a:rPr>
              <a:t>در روابط بین فردی مشکلات کمتری دارند.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4_</a:t>
            </a:r>
            <a:r>
              <a:rPr lang="fa-IR" dirty="0" smtClean="0">
                <a:solidFill>
                  <a:srgbClr val="FFFF00"/>
                </a:solidFill>
              </a:rPr>
              <a:t>در مقابل استرس های زندگی ایستادگی میکند.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5_</a:t>
            </a:r>
            <a:r>
              <a:rPr lang="fa-IR" dirty="0" smtClean="0">
                <a:solidFill>
                  <a:srgbClr val="FFFF00"/>
                </a:solidFill>
              </a:rPr>
              <a:t>از توان مهرورزی بالایی برخوردارند.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226</TotalTime>
  <Words>572</Words>
  <Application>Microsoft Office PowerPoint</Application>
  <PresentationFormat>On-screen Show (4:3)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Consolas</vt:lpstr>
      <vt:lpstr>Corbel</vt:lpstr>
      <vt:lpstr>Tahoma</vt:lpstr>
      <vt:lpstr>Wingdings</vt:lpstr>
      <vt:lpstr>Wingdings 2</vt:lpstr>
      <vt:lpstr>Wingdings 3</vt:lpstr>
      <vt:lpstr>Metro</vt:lpstr>
      <vt:lpstr>بنام خدا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انواع خود: 1-خود فیزیکی:تصوری که هرفرد از بدن خود دارد. 2-خود روان شناختی:تصورات ادراکی،شناختی و هیجانی که فرد از خود دارد. 3-خود اجتماعی:تصوری که فرداز نقش خود در اجتماع دارد.</dc:title>
  <dc:creator>abi</dc:creator>
  <cp:lastModifiedBy>Windows User</cp:lastModifiedBy>
  <cp:revision>28</cp:revision>
  <dcterms:created xsi:type="dcterms:W3CDTF">2006-08-16T00:00:00Z</dcterms:created>
  <dcterms:modified xsi:type="dcterms:W3CDTF">2020-02-19T15:39:27Z</dcterms:modified>
</cp:coreProperties>
</file>