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444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73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375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277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60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948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00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933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1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0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594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2A2-6C92-4038-AE15-1E6E56C74ED4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76ED3-AEBC-4DF2-96DF-1A3656498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477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3400" y="2895600"/>
            <a:ext cx="7772400" cy="1470025"/>
          </a:xfrm>
        </p:spPr>
        <p:txBody>
          <a:bodyPr>
            <a:normAutofit/>
          </a:bodyPr>
          <a:lstStyle/>
          <a:p>
            <a:r>
              <a:rPr lang="fa-IR" sz="6600" b="1" dirty="0" smtClean="0"/>
              <a:t>بسم الله الرحمن الرحیم</a:t>
            </a:r>
            <a:endParaRPr 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113196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286000"/>
            <a:ext cx="6400800" cy="1752600"/>
          </a:xfrm>
        </p:spPr>
        <p:txBody>
          <a:bodyPr/>
          <a:lstStyle/>
          <a:p>
            <a:r>
              <a:rPr lang="fa-IR" b="1" dirty="0">
                <a:solidFill>
                  <a:srgbClr val="FF0000"/>
                </a:solidFill>
              </a:rPr>
              <a:t>مفهوم خانواده، تعاریف خانواده، انواع خانواده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sepehr\Desktop\AndroidOnlineNews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6" y="3429000"/>
            <a:ext cx="4071937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0140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تعاریف خانواده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/>
              <a:t>فریدمن 1982: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یک خانواده از دو نفر یا تعداد بیشتری از افراد تشکیل شده است که از نظر عاطفی به یکدیگر وابسته هستند، در یک مکتان بسته جغرافیایی زندگی کرده و هدف مشترکی دارند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131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</a:rPr>
              <a:t>استونسون 1977: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گروهی از افراد متشکل از دو نفر یا بیشتر که</a:t>
            </a:r>
          </a:p>
          <a:p>
            <a:pPr algn="r" rtl="1"/>
            <a:r>
              <a:rPr lang="fa-IR" dirty="0" smtClean="0"/>
              <a:t> الف- بوسیله خون، ازدواج، فرزند خواندگی یا موافقت و رضایت متقابل به هم وابسته می شوند</a:t>
            </a:r>
          </a:p>
          <a:p>
            <a:pPr algn="r" rtl="1"/>
            <a:r>
              <a:rPr lang="fa-IR" dirty="0" smtClean="0"/>
              <a:t>ب- با توجه به موقعیت ها و نقش های متعدد در نظام اجتماعی با هم تعامل می کنند</a:t>
            </a:r>
          </a:p>
          <a:p>
            <a:pPr algn="r" rtl="1"/>
            <a:r>
              <a:rPr lang="fa-IR" dirty="0" smtClean="0"/>
              <a:t>ج- در خانواده یک فرهنگ مشترک را بوجود آورده و در جهت حفظ آن تلاش می کنند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347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</a:rPr>
              <a:t>لاندی 2001: </a:t>
            </a:r>
          </a:p>
          <a:p>
            <a:pPr algn="r" rtl="1"/>
            <a:r>
              <a:rPr lang="fa-IR" dirty="0" smtClean="0"/>
              <a:t>خانواده یک سیستم اجتماعی و ترکیبی از چند نسل بهم پیوسته است که از طریق تولد، ازدواج، عادت یا پذیرش یکدیگر و یا داشتن دارائی، اهداف، حقوق و مسئولیت های مشترک یکدیگر را شناخته و با هم زندگی می کنند.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068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</a:rPr>
              <a:t>دین اسلام:</a:t>
            </a:r>
          </a:p>
          <a:p>
            <a:pPr algn="r" rtl="1"/>
            <a:r>
              <a:rPr lang="fa-IR" b="1" dirty="0">
                <a:solidFill>
                  <a:srgbClr val="FF0000"/>
                </a:solidFill>
              </a:rPr>
              <a:t> </a:t>
            </a:r>
            <a:r>
              <a:rPr lang="fa-IR" dirty="0" smtClean="0"/>
              <a:t>خانواده گروهی متشکل از افراد دارای کیفیت مدنی حقوقی می باشند که هسته اولیه آن را ازدواج مشروع زن و مرد تشکیل می دهد و نکاح عقدی است که بر اساس آن رابطه زوجیت بین زن و مرد برقرار شده و پس از آن طرفین دارای حقوق و وظایف جدید می شوند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02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</a:rPr>
              <a:t>وزارت بهداشت و درمان:</a:t>
            </a:r>
          </a:p>
          <a:p>
            <a:pPr algn="r" rtl="1"/>
            <a:r>
              <a:rPr lang="fa-IR" dirty="0" smtClean="0"/>
              <a:t>هر تعداد افرادی که زیر یک سقف ستند، دارای سفره مشترک و منبع درآمد مشترک هستند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728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477962"/>
          </a:xfrm>
        </p:spPr>
        <p:txBody>
          <a:bodyPr>
            <a:normAutofit fontScale="90000"/>
          </a:bodyPr>
          <a:lstStyle/>
          <a:p>
            <a:pPr rtl="1"/>
            <a:r>
              <a:rPr lang="fa-IR" b="1" dirty="0" smtClean="0">
                <a:solidFill>
                  <a:srgbClr val="FF0000"/>
                </a:solidFill>
              </a:rPr>
              <a:t>خصوصیات کلی در تمام واحدهای خانواده:</a:t>
            </a:r>
            <a:br>
              <a:rPr lang="fa-IR" b="1" dirty="0" smtClean="0">
                <a:solidFill>
                  <a:srgbClr val="FF0000"/>
                </a:solidFill>
              </a:rPr>
            </a:br>
            <a:r>
              <a:rPr lang="en-US" b="1" dirty="0" err="1" smtClean="0">
                <a:solidFill>
                  <a:srgbClr val="FF0000"/>
                </a:solidFill>
              </a:rPr>
              <a:t>Allender</a:t>
            </a:r>
            <a:r>
              <a:rPr lang="en-US" b="1" dirty="0" smtClean="0">
                <a:solidFill>
                  <a:srgbClr val="FF0000"/>
                </a:solidFill>
              </a:rPr>
              <a:t>&amp; </a:t>
            </a:r>
            <a:r>
              <a:rPr lang="en-US" b="1" dirty="0" err="1" smtClean="0">
                <a:solidFill>
                  <a:srgbClr val="FF0000"/>
                </a:solidFill>
              </a:rPr>
              <a:t>Spradly&amp;Turner</a:t>
            </a:r>
            <a:r>
              <a:rPr lang="en-US" b="1" dirty="0" smtClean="0">
                <a:solidFill>
                  <a:srgbClr val="FF0000"/>
                </a:solidFill>
              </a:rPr>
              <a:t>&amp; </a:t>
            </a:r>
            <a:r>
              <a:rPr lang="en-US" b="1" dirty="0" err="1" smtClean="0">
                <a:solidFill>
                  <a:srgbClr val="FF0000"/>
                </a:solidFill>
              </a:rPr>
              <a:t>chavigny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pPr algn="r" rtl="1"/>
            <a:r>
              <a:rPr lang="fa-IR" dirty="0" smtClean="0"/>
              <a:t>سیستم اجتماعی کوچک</a:t>
            </a:r>
          </a:p>
          <a:p>
            <a:pPr algn="r" rtl="1"/>
            <a:r>
              <a:rPr lang="fa-IR" dirty="0" smtClean="0"/>
              <a:t>دارای قوانین و ارزش های فرهنگی خاص خود</a:t>
            </a:r>
          </a:p>
          <a:p>
            <a:pPr algn="r" rtl="1"/>
            <a:r>
              <a:rPr lang="fa-IR" dirty="0" smtClean="0"/>
              <a:t>هر خانواده ساختار مخصوص خود را دارد</a:t>
            </a:r>
          </a:p>
          <a:p>
            <a:pPr algn="r" rtl="1"/>
            <a:r>
              <a:rPr lang="fa-IR" dirty="0" smtClean="0"/>
              <a:t>هر خانواده اعمال اساسی معینی را انجام می دهد</a:t>
            </a:r>
          </a:p>
          <a:p>
            <a:pPr algn="r" rtl="1"/>
            <a:r>
              <a:rPr lang="fa-IR" dirty="0" smtClean="0"/>
              <a:t>هر خانواده دارای مرحل تکاملی مختلفی می باشد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309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/>
              <a:t>انواع خانواده: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0200" y="1600200"/>
            <a:ext cx="3276600" cy="4525963"/>
          </a:xfrm>
        </p:spPr>
        <p:txBody>
          <a:bodyPr>
            <a:normAutofit fontScale="92500"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خانواده هسته ایی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خانواده گسترده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خانواده تک والدینی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خانواده زیستی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خانواده مرکب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خانواده مادر مرکز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خانواده گروهی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/>
              <a:t>خانواده فرزند محور</a:t>
            </a:r>
          </a:p>
          <a:p>
            <a:pPr marL="514350" indent="-514350" algn="r" rtl="1">
              <a:buFont typeface="+mj-lt"/>
              <a:buAutoNum type="arabicPeriod"/>
            </a:pPr>
            <a:endParaRPr lang="fa-IR" dirty="0" smtClean="0"/>
          </a:p>
          <a:p>
            <a:pPr algn="r" rtl="1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90600" y="1524000"/>
            <a:ext cx="3581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200" dirty="0" smtClean="0"/>
              <a:t>9- خانواده راه یابی</a:t>
            </a:r>
          </a:p>
          <a:p>
            <a:pPr algn="r" rtl="1"/>
            <a:r>
              <a:rPr lang="fa-IR" sz="3200" dirty="0" smtClean="0"/>
              <a:t>10. خانواده ستاکی</a:t>
            </a:r>
          </a:p>
          <a:p>
            <a:pPr algn="r" rtl="1"/>
            <a:r>
              <a:rPr lang="fa-IR" sz="3200" dirty="0" smtClean="0"/>
              <a:t>11. خانواده پدر مادری یا والدینی</a:t>
            </a:r>
          </a:p>
          <a:p>
            <a:pPr algn="r" rtl="1"/>
            <a:r>
              <a:rPr lang="fa-IR" sz="3200" dirty="0" smtClean="0"/>
              <a:t>12. خانواده تک نفری</a:t>
            </a:r>
          </a:p>
          <a:p>
            <a:pPr algn="r" rtl="1"/>
            <a:r>
              <a:rPr lang="fa-IR" sz="3200" dirty="0" smtClean="0"/>
              <a:t>13. خانواده با والدین نوجوان</a:t>
            </a:r>
          </a:p>
          <a:p>
            <a:pPr algn="r" rtl="1"/>
            <a:r>
              <a:rPr lang="fa-IR" sz="3200" dirty="0" smtClean="0"/>
              <a:t>14. خانواده رضاعی</a:t>
            </a:r>
          </a:p>
          <a:p>
            <a:pPr algn="r" rtl="1"/>
            <a:r>
              <a:rPr lang="fa-IR" sz="3200" dirty="0" smtClean="0"/>
              <a:t>15. خانواده با پیوند موقتی</a:t>
            </a:r>
          </a:p>
        </p:txBody>
      </p:sp>
    </p:spTree>
    <p:extLst>
      <p:ext uri="{BB962C8B-B14F-4D97-AF65-F5344CB8AC3E}">
        <p14:creationId xmlns:p14="http://schemas.microsoft.com/office/powerpoint/2010/main" val="3506689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Nuclear f.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تاکید بر روابط زن و شوهر است نه روابط خویشاوندان</a:t>
            </a:r>
          </a:p>
          <a:p>
            <a:pPr algn="r" rtl="1"/>
            <a:r>
              <a:rPr lang="fa-IR" dirty="0" smtClean="0"/>
              <a:t>دور از خانواده ها زندگی می کنند</a:t>
            </a:r>
          </a:p>
          <a:p>
            <a:pPr algn="r" rtl="1"/>
            <a:r>
              <a:rPr lang="fa-IR" dirty="0" smtClean="0"/>
              <a:t>استقلال زن و شوهر</a:t>
            </a:r>
          </a:p>
          <a:p>
            <a:pPr algn="r" rtl="1"/>
            <a:r>
              <a:rPr lang="fa-IR" dirty="0" smtClean="0"/>
              <a:t>فاصله مکانی </a:t>
            </a:r>
          </a:p>
          <a:p>
            <a:pPr algn="r" rtl="1"/>
            <a:r>
              <a:rPr lang="fa-IR" dirty="0" smtClean="0"/>
              <a:t>فرزندان پس از دوره جوانی خانواده را ترک می کنند</a:t>
            </a:r>
          </a:p>
          <a:p>
            <a:pPr algn="r" rtl="1"/>
            <a:r>
              <a:rPr lang="fa-IR" dirty="0" smtClean="0"/>
              <a:t>این خانواده از مظاهر جامعه صنعتی است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21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b="1" dirty="0" smtClean="0"/>
              <a:t>خصوصیات</a:t>
            </a:r>
            <a:r>
              <a:rPr lang="fa-IR" b="1" dirty="0"/>
              <a:t> </a:t>
            </a:r>
            <a:r>
              <a:rPr lang="fa-IR" b="1" dirty="0" smtClean="0"/>
              <a:t>خانواده هسته ایی: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عمر کوتاه و ناپایدار</a:t>
            </a:r>
          </a:p>
          <a:p>
            <a:pPr algn="r" rtl="1"/>
            <a:r>
              <a:rPr lang="fa-IR" dirty="0" smtClean="0"/>
              <a:t>رابطه زن و شوهر بر اساس تساوی، همفکری و توافق</a:t>
            </a:r>
          </a:p>
          <a:p>
            <a:pPr algn="r" rtl="1"/>
            <a:r>
              <a:rPr lang="fa-IR" dirty="0" smtClean="0"/>
              <a:t>افزایش حقوق فرزندان نسبت به خانواده های قدیم</a:t>
            </a:r>
          </a:p>
          <a:p>
            <a:pPr algn="r" rtl="1"/>
            <a:r>
              <a:rPr lang="fa-IR" dirty="0" smtClean="0"/>
              <a:t>احترام بیشتر به فرزندان توسط والدین</a:t>
            </a:r>
          </a:p>
          <a:p>
            <a:pPr algn="r" rtl="1"/>
            <a:r>
              <a:rPr lang="fa-IR" dirty="0" smtClean="0"/>
              <a:t>این خانواده ها شخصیت پرور هستند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تقبل مسئولیت ها توسط اعضای خانواده</a:t>
            </a:r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02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Extended 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چند نسل با یکدیگر زندگی می کنند</a:t>
            </a:r>
          </a:p>
          <a:p>
            <a:pPr algn="r" rtl="1"/>
            <a:r>
              <a:rPr lang="fa-IR" dirty="0" smtClean="0"/>
              <a:t>تحرک جغرافیایی ندارند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/>
              <a:t> </a:t>
            </a:r>
            <a:r>
              <a:rPr lang="fa-IR" dirty="0" smtClean="0"/>
              <a:t>گسترش خانواده: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عمودی: ورود عروس جدید</a:t>
            </a:r>
          </a:p>
          <a:p>
            <a:pPr algn="r" rtl="1"/>
            <a:r>
              <a:rPr lang="fa-IR" dirty="0" smtClean="0"/>
              <a:t>افقی: با افزوده شدن  افراد فامیل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96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Single parent 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24200"/>
          </a:xfrm>
        </p:spPr>
        <p:txBody>
          <a:bodyPr/>
          <a:lstStyle/>
          <a:p>
            <a:pPr algn="r" rtl="1"/>
            <a:r>
              <a:rPr lang="fa-IR" dirty="0" smtClean="0"/>
              <a:t>یک سرپرست دارد بعلت مرگ، طلاق، ترک موقت و ....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این خانواده در معرض استرس فراوان، مشکلات بهداشتی پیچیده است در آمد پایین و بهداشت نامطلوب و فقر و تغذیه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21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Biological 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این خانواده دارای مشروعیت اجتماعی است</a:t>
            </a:r>
          </a:p>
          <a:p>
            <a:pPr algn="r" rtl="1"/>
            <a:r>
              <a:rPr lang="fa-IR" dirty="0" smtClean="0"/>
              <a:t>ولی </a:t>
            </a:r>
            <a:r>
              <a:rPr lang="fa-IR" b="1" dirty="0" smtClean="0"/>
              <a:t>فاقد توانایی حضانت از فرزندان </a:t>
            </a:r>
            <a:r>
              <a:rPr lang="fa-IR" dirty="0" smtClean="0"/>
              <a:t>می باشد</a:t>
            </a:r>
          </a:p>
          <a:p>
            <a:pPr algn="r" rtl="1"/>
            <a:r>
              <a:rPr lang="fa-IR" dirty="0" smtClean="0"/>
              <a:t>والدین تنها نقش والد دارند</a:t>
            </a:r>
          </a:p>
          <a:p>
            <a:pPr algn="r" rtl="1"/>
            <a:r>
              <a:rPr lang="fa-IR" dirty="0" smtClean="0"/>
              <a:t>در اجتماعی کردن فرزندان احساس مسئولیت نمی کنند</a:t>
            </a:r>
          </a:p>
          <a:p>
            <a:pPr algn="r" rtl="1"/>
            <a:r>
              <a:rPr lang="fa-IR" dirty="0" smtClean="0"/>
              <a:t>فقط به ابعاد زیستی (خوراک و پوشاک) توجه دارند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65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Composite 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2895600"/>
          </a:xfrm>
        </p:spPr>
        <p:txBody>
          <a:bodyPr/>
          <a:lstStyle/>
          <a:p>
            <a:pPr algn="r" rtl="1"/>
            <a:r>
              <a:rPr lang="fa-IR" dirty="0" smtClean="0"/>
              <a:t>گروهی اجتماعی شامل دو یا چند خانواده هسته ایی که در یک خانواده زندگی می کنند. مانند خانواده چند زنی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 یک خانواده گسترده در شزاطی معین می تواند به این نام خوانده شود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65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Matricentric</a:t>
            </a:r>
            <a:r>
              <a:rPr lang="en-US" dirty="0" smtClean="0"/>
              <a:t> 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 برابر خانواده پدر مرکز است</a:t>
            </a:r>
          </a:p>
          <a:p>
            <a:pPr algn="r" rtl="1"/>
            <a:r>
              <a:rPr lang="fa-IR" dirty="0" smtClean="0"/>
              <a:t>خانواده ایی که در آن زن اهمیت بیشتری دارد</a:t>
            </a:r>
          </a:p>
          <a:p>
            <a:pPr algn="r" rtl="1"/>
            <a:r>
              <a:rPr lang="fa-IR" dirty="0" smtClean="0"/>
              <a:t>تصمیمات مهم را اتخاذ می کند و در امور اصلی نظر قطعی را می دهد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21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Command F</a:t>
            </a:r>
            <a:r>
              <a:rPr lang="fa-IR" dirty="0" smtClean="0"/>
              <a:t>خانواده گروهی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گروهی از افراد که با یکدیگر زندگی می کنند و رابطه آنها لزوما خویشاوندی نیست</a:t>
            </a:r>
          </a:p>
          <a:p>
            <a:pPr algn="r" rtl="1"/>
            <a:r>
              <a:rPr lang="fa-IR" dirty="0" smtClean="0"/>
              <a:t>بر مبنای ارزش های اجتماعی و علایق و انگیزه های خاص است</a:t>
            </a:r>
          </a:p>
          <a:p>
            <a:pPr algn="r" rtl="1"/>
            <a:r>
              <a:rPr lang="fa-IR" dirty="0" smtClean="0"/>
              <a:t>امکان مشکل تطابق با برنامه های مراقبت بهداشتی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71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خانواده فرزند محور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تعداد فرزندان اندک</a:t>
            </a:r>
          </a:p>
          <a:p>
            <a:pPr algn="r" rtl="1"/>
            <a:r>
              <a:rPr lang="fa-IR" dirty="0" smtClean="0"/>
              <a:t>هزینه های آنان(فرزندان) بالا و کار اقتصادی آنان در خانه نادر است</a:t>
            </a:r>
          </a:p>
          <a:p>
            <a:pPr algn="r" rtl="1"/>
            <a:r>
              <a:rPr lang="fa-IR" dirty="0" smtClean="0"/>
              <a:t>فرزندان در این خانواده ارزش محوری دارند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2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خانواده راه یابی </a:t>
            </a:r>
            <a:r>
              <a:rPr lang="en-US" dirty="0" smtClean="0"/>
              <a:t>Family of orientation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2819400"/>
          </a:xfrm>
        </p:spPr>
        <p:txBody>
          <a:bodyPr/>
          <a:lstStyle/>
          <a:p>
            <a:pPr algn="r" rtl="1"/>
            <a:r>
              <a:rPr lang="fa-IR" dirty="0" smtClean="0"/>
              <a:t>خانواده خواستگاه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خانواده ایی که شخص از آن بر می خیزد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94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خانواده ستاکی</a:t>
            </a:r>
            <a:r>
              <a:rPr lang="en-US" dirty="0" smtClean="0"/>
              <a:t>stem 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 </a:t>
            </a:r>
            <a:r>
              <a:rPr lang="fa-IR" dirty="0" smtClean="0"/>
              <a:t>در این خانواده ها فرزندان به دلایل مختلف به شهرها یا مناطق دور دست می روند</a:t>
            </a:r>
          </a:p>
          <a:p>
            <a:pPr algn="r" rtl="1"/>
            <a:r>
              <a:rPr lang="fa-IR" dirty="0" smtClean="0"/>
              <a:t>اما در مواقع حساس در خانواده حاضرند</a:t>
            </a:r>
          </a:p>
          <a:p>
            <a:pPr algn="r" rtl="1"/>
            <a:r>
              <a:rPr lang="fa-IR" dirty="0" smtClean="0"/>
              <a:t>و علی رغم دوری عضو ساکن در خانواده به حساب می آیند</a:t>
            </a:r>
          </a:p>
          <a:p>
            <a:pPr algn="r" rtl="1"/>
            <a:r>
              <a:rPr lang="fa-IR" dirty="0" smtClean="0"/>
              <a:t>هرم قدرت افقی و پیوندها عاطفی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41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Paternal F</a:t>
            </a:r>
            <a:r>
              <a:rPr lang="fa-IR" dirty="0" smtClean="0"/>
              <a:t> خانواده پدر مادری یا والدینی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خانواده ایی که دوران پایانی حیاتش می باشد</a:t>
            </a:r>
          </a:p>
          <a:p>
            <a:pPr algn="r" rtl="1"/>
            <a:r>
              <a:rPr lang="fa-IR" dirty="0" smtClean="0"/>
              <a:t>و ازجهاتی شبیه به مرحله ی اولیه سیکل خانواده است</a:t>
            </a:r>
          </a:p>
          <a:p>
            <a:pPr algn="r" rtl="1"/>
            <a:r>
              <a:rPr lang="fa-IR" dirty="0" smtClean="0"/>
              <a:t>فاقد فرزند هستند و بازگشت دوران تنهایی اولیه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3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Single adult Alone</a:t>
            </a:r>
            <a:r>
              <a:rPr lang="fa-IR" dirty="0" smtClean="0"/>
              <a:t> خانواده تک نفری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خانواده ایی که یک فرد بالغ به تنهایی در آن زندگی می کند</a:t>
            </a:r>
          </a:p>
          <a:p>
            <a:pPr algn="r" rtl="1"/>
            <a:r>
              <a:rPr lang="fa-IR" dirty="0" smtClean="0"/>
              <a:t>بعلت تحصیل، شغل  و ....</a:t>
            </a:r>
          </a:p>
          <a:p>
            <a:pPr algn="r" rtl="1"/>
            <a:r>
              <a:rPr lang="fa-IR" dirty="0" smtClean="0"/>
              <a:t>یا فرد پیری که بعل جدایی یا طلاق یا مرگ همسر و ترک فرزندان تنها زندگی می کند</a:t>
            </a:r>
          </a:p>
          <a:p>
            <a:pPr algn="r" rtl="1"/>
            <a:r>
              <a:rPr lang="fa-IR" dirty="0" smtClean="0"/>
              <a:t>اگر چه شخص تنها زندگی می کند خانواده محسوب نمی شود ولی بعضی محققین آنرا جز طبقه بندی خانواده می آورند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42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1"/>
            <a:r>
              <a:rPr lang="fa-IR" dirty="0" smtClean="0"/>
              <a:t>خانواده با والدین نوجوان</a:t>
            </a:r>
            <a:r>
              <a:rPr lang="en-US" dirty="0" err="1" smtClean="0"/>
              <a:t>Adolescenc</a:t>
            </a:r>
            <a:r>
              <a:rPr lang="en-US" dirty="0" smtClean="0"/>
              <a:t> Parent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 خانواده هسته ایی که والدین آن هنوز در مرحله یادگیری وظایف تکاملی دوران نوجوانی هستند</a:t>
            </a:r>
          </a:p>
          <a:p>
            <a:pPr algn="r" rtl="1"/>
            <a:r>
              <a:rPr lang="fa-IR" dirty="0" smtClean="0"/>
              <a:t>از لحاظ جسمی، روانی و اقتصادی آمادگی والد بودن ندارند</a:t>
            </a:r>
          </a:p>
          <a:p>
            <a:pPr algn="r" rtl="1"/>
            <a:r>
              <a:rPr lang="fa-IR" dirty="0" smtClean="0"/>
              <a:t>مشکلات بسیار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74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خانواده رضاعی</a:t>
            </a:r>
            <a:r>
              <a:rPr lang="en-US" dirty="0" smtClean="0"/>
              <a:t> Blended 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خانواده ناتنی</a:t>
            </a:r>
          </a:p>
          <a:p>
            <a:pPr algn="r" rtl="1"/>
            <a:r>
              <a:rPr lang="fa-IR" dirty="0" smtClean="0"/>
              <a:t>خانواده  هسته ایی که فرزند حاصل ازدواج قبلی یک از والدین است</a:t>
            </a:r>
          </a:p>
          <a:p>
            <a:pPr algn="r" rtl="1"/>
            <a:r>
              <a:rPr lang="fa-IR" dirty="0" smtClean="0"/>
              <a:t>عدم پذیرش والدین جدید توسط فرزند</a:t>
            </a:r>
          </a:p>
          <a:p>
            <a:pPr algn="r" rtl="1"/>
            <a:r>
              <a:rPr lang="fa-IR" dirty="0" smtClean="0"/>
              <a:t>( مقاومت)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9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خانواده پیوند موقت </a:t>
            </a:r>
            <a:r>
              <a:rPr lang="en-US" dirty="0" smtClean="0"/>
              <a:t>Cohabitation 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خانواده هسته ایی بدون برقراری پیوند زناشویی می باشد که احتمال موقتی بودن هست</a:t>
            </a:r>
          </a:p>
          <a:p>
            <a:pPr marL="0" indent="0" algn="r" rtl="1">
              <a:buNone/>
            </a:pPr>
            <a:r>
              <a:rPr lang="fa-IR" dirty="0" smtClean="0"/>
              <a:t>فرار از </a:t>
            </a:r>
            <a:r>
              <a:rPr lang="fa-IR" smtClean="0"/>
              <a:t>تنهایی وتجربه رابطه قبل از ازدواج </a:t>
            </a:r>
            <a:r>
              <a:rPr lang="fa-IR" dirty="0" smtClean="0"/>
              <a:t>... علل تشکیل این خانواده است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52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932</Words>
  <Application>Microsoft Office PowerPoint</Application>
  <PresentationFormat>On-screen Show (4:3)</PresentationFormat>
  <Paragraphs>114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بسم الله الرحمن الرحیم</vt:lpstr>
      <vt:lpstr>PowerPoint Presentation</vt:lpstr>
      <vt:lpstr>تعاریف خانواده</vt:lpstr>
      <vt:lpstr>PowerPoint Presentation</vt:lpstr>
      <vt:lpstr>PowerPoint Presentation</vt:lpstr>
      <vt:lpstr>PowerPoint Presentation</vt:lpstr>
      <vt:lpstr>PowerPoint Presentation</vt:lpstr>
      <vt:lpstr>خصوصیات کلی در تمام واحدهای خانواده: Allender&amp; Spradly&amp;Turner&amp; chavigny</vt:lpstr>
      <vt:lpstr>انواع خانواده:</vt:lpstr>
      <vt:lpstr>Nuclear f.</vt:lpstr>
      <vt:lpstr>خصوصیات خانواده هسته ایی:</vt:lpstr>
      <vt:lpstr>Extended F</vt:lpstr>
      <vt:lpstr>Single parent F</vt:lpstr>
      <vt:lpstr>Biological F</vt:lpstr>
      <vt:lpstr>Composite F</vt:lpstr>
      <vt:lpstr>Matricentric F</vt:lpstr>
      <vt:lpstr>Command Fخانواده گروهی</vt:lpstr>
      <vt:lpstr>خانواده فرزند محور</vt:lpstr>
      <vt:lpstr>خانواده راه یابی Family of orientation</vt:lpstr>
      <vt:lpstr>خانواده ستاکیstem F</vt:lpstr>
      <vt:lpstr>Paternal F خانواده پدر مادری یا والدینی</vt:lpstr>
      <vt:lpstr>Single adult Alone خانواده تک نفری</vt:lpstr>
      <vt:lpstr>خانواده با والدین نوجوانAdolescenc Parent</vt:lpstr>
      <vt:lpstr>خانواده رضاعی Blended F</vt:lpstr>
      <vt:lpstr>خانواده پیوند موقت Cohabitation F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MN</dc:creator>
  <cp:lastModifiedBy>Windows User</cp:lastModifiedBy>
  <cp:revision>7</cp:revision>
  <dcterms:created xsi:type="dcterms:W3CDTF">2018-09-26T09:47:00Z</dcterms:created>
  <dcterms:modified xsi:type="dcterms:W3CDTF">2020-04-27T18:39:43Z</dcterms:modified>
</cp:coreProperties>
</file>