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99" r:id="rId2"/>
    <p:sldId id="277" r:id="rId3"/>
    <p:sldId id="298" r:id="rId4"/>
    <p:sldId id="279" r:id="rId5"/>
    <p:sldId id="280" r:id="rId6"/>
    <p:sldId id="281" r:id="rId7"/>
    <p:sldId id="283" r:id="rId8"/>
    <p:sldId id="286" r:id="rId9"/>
    <p:sldId id="287" r:id="rId10"/>
    <p:sldId id="297" r:id="rId11"/>
    <p:sldId id="294" r:id="rId12"/>
    <p:sldId id="295" r:id="rId13"/>
    <p:sldId id="296" r:id="rId14"/>
    <p:sldId id="288" r:id="rId15"/>
    <p:sldId id="29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ED085"/>
    <a:srgbClr val="F37171"/>
    <a:srgbClr val="EC7066"/>
    <a:srgbClr val="44BE9B"/>
    <a:srgbClr val="F69898"/>
    <a:srgbClr val="FFAD53"/>
    <a:srgbClr val="47A1F3"/>
    <a:srgbClr val="FFFF93"/>
    <a:srgbClr val="FFD966"/>
    <a:srgbClr val="15FF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809" autoAdjust="0"/>
    <p:restoredTop sz="94434" autoAdjust="0"/>
  </p:normalViewPr>
  <p:slideViewPr>
    <p:cSldViewPr snapToGrid="0">
      <p:cViewPr varScale="1">
        <p:scale>
          <a:sx n="69" d="100"/>
          <a:sy n="69" d="100"/>
        </p:scale>
        <p:origin x="-1608"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1D5DBE-7005-496C-BB1E-CB3EBF464A44}" type="datetimeFigureOut">
              <a:rPr lang="en-US" smtClean="0"/>
              <a:t>5/9/2020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7D4653-567B-4267-85AC-A1C8EB3BB680}" type="slidenum">
              <a:rPr lang="en-US" smtClean="0"/>
              <a:t>‹#›</a:t>
            </a:fld>
            <a:endParaRPr lang="en-US"/>
          </a:p>
        </p:txBody>
      </p:sp>
    </p:spTree>
    <p:extLst>
      <p:ext uri="{BB962C8B-B14F-4D97-AF65-F5344CB8AC3E}">
        <p14:creationId xmlns:p14="http://schemas.microsoft.com/office/powerpoint/2010/main" val="23464282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7D4653-567B-4267-85AC-A1C8EB3BB680}" type="slidenum">
              <a:rPr lang="en-US" smtClean="0"/>
              <a:t>2</a:t>
            </a:fld>
            <a:endParaRPr lang="en-US"/>
          </a:p>
        </p:txBody>
      </p:sp>
    </p:spTree>
    <p:extLst>
      <p:ext uri="{BB962C8B-B14F-4D97-AF65-F5344CB8AC3E}">
        <p14:creationId xmlns:p14="http://schemas.microsoft.com/office/powerpoint/2010/main" val="8688195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7D4653-567B-4267-85AC-A1C8EB3BB680}" type="slidenum">
              <a:rPr lang="en-US" smtClean="0"/>
              <a:t>3</a:t>
            </a:fld>
            <a:endParaRPr lang="en-US"/>
          </a:p>
        </p:txBody>
      </p:sp>
    </p:spTree>
    <p:extLst>
      <p:ext uri="{BB962C8B-B14F-4D97-AF65-F5344CB8AC3E}">
        <p14:creationId xmlns:p14="http://schemas.microsoft.com/office/powerpoint/2010/main" val="4854782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297D4653-567B-4267-85AC-A1C8EB3BB680}" type="slidenum">
              <a:rPr lang="en-US" smtClean="0"/>
              <a:t>4</a:t>
            </a:fld>
            <a:endParaRPr lang="en-US"/>
          </a:p>
        </p:txBody>
      </p:sp>
    </p:spTree>
    <p:extLst>
      <p:ext uri="{BB962C8B-B14F-4D97-AF65-F5344CB8AC3E}">
        <p14:creationId xmlns:p14="http://schemas.microsoft.com/office/powerpoint/2010/main" val="3764887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E9CD8FA-BF3B-48B2-9A86-92D650EDFFAB}" type="datetime1">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B9E70-1ED3-4AD9-ABD0-B3E79730FC1D}" type="slidenum">
              <a:rPr lang="en-US" smtClean="0"/>
              <a:t>‹#›</a:t>
            </a:fld>
            <a:endParaRPr lang="en-US"/>
          </a:p>
        </p:txBody>
      </p:sp>
    </p:spTree>
    <p:extLst>
      <p:ext uri="{BB962C8B-B14F-4D97-AF65-F5344CB8AC3E}">
        <p14:creationId xmlns:p14="http://schemas.microsoft.com/office/powerpoint/2010/main" val="3002195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E25EA53-F570-4CE9-BEF1-CE877ECB19D8}" type="datetime1">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B9E70-1ED3-4AD9-ABD0-B3E79730FC1D}" type="slidenum">
              <a:rPr lang="en-US" smtClean="0"/>
              <a:t>‹#›</a:t>
            </a:fld>
            <a:endParaRPr lang="en-US"/>
          </a:p>
        </p:txBody>
      </p:sp>
    </p:spTree>
    <p:extLst>
      <p:ext uri="{BB962C8B-B14F-4D97-AF65-F5344CB8AC3E}">
        <p14:creationId xmlns:p14="http://schemas.microsoft.com/office/powerpoint/2010/main" val="2280594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108C529-4154-4B71-A4F0-C9E0FA75C802}" type="datetime1">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B9E70-1ED3-4AD9-ABD0-B3E79730FC1D}" type="slidenum">
              <a:rPr lang="en-US" smtClean="0"/>
              <a:t>‹#›</a:t>
            </a:fld>
            <a:endParaRPr lang="en-US"/>
          </a:p>
        </p:txBody>
      </p:sp>
    </p:spTree>
    <p:extLst>
      <p:ext uri="{BB962C8B-B14F-4D97-AF65-F5344CB8AC3E}">
        <p14:creationId xmlns:p14="http://schemas.microsoft.com/office/powerpoint/2010/main" val="2540932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A7FA98C-50FB-4245-8931-16B10435C164}" type="datetime1">
              <a:rPr lang="en-US" smtClean="0"/>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BB9E70-1ED3-4AD9-ABD0-B3E79730FC1D}" type="slidenum">
              <a:rPr lang="en-US" smtClean="0"/>
              <a:t>‹#›</a:t>
            </a:fld>
            <a:endParaRPr lang="en-US"/>
          </a:p>
        </p:txBody>
      </p:sp>
    </p:spTree>
    <p:extLst>
      <p:ext uri="{BB962C8B-B14F-4D97-AF65-F5344CB8AC3E}">
        <p14:creationId xmlns:p14="http://schemas.microsoft.com/office/powerpoint/2010/main" val="2145297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CE353A5-BECC-4521-B88A-40CD141B54C7}" type="datetime1">
              <a:rPr lang="en-US" smtClean="0"/>
              <a:t>5/9/2020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BB9E70-1ED3-4AD9-ABD0-B3E79730FC1D}" type="slidenum">
              <a:rPr lang="en-US" smtClean="0"/>
              <a:t>‹#›</a:t>
            </a:fld>
            <a:endParaRPr lang="en-US"/>
          </a:p>
        </p:txBody>
      </p:sp>
    </p:spTree>
    <p:extLst>
      <p:ext uri="{BB962C8B-B14F-4D97-AF65-F5344CB8AC3E}">
        <p14:creationId xmlns:p14="http://schemas.microsoft.com/office/powerpoint/2010/main" val="160362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D854D3A-6E2B-47F2-AC58-7711508A10E8}" type="datetime1">
              <a:rPr lang="en-US" smtClean="0"/>
              <a:t>5/9/2020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BB9E70-1ED3-4AD9-ABD0-B3E79730FC1D}" type="slidenum">
              <a:rPr lang="en-US" smtClean="0"/>
              <a:t>‹#›</a:t>
            </a:fld>
            <a:endParaRPr lang="en-US"/>
          </a:p>
        </p:txBody>
      </p:sp>
    </p:spTree>
    <p:extLst>
      <p:ext uri="{BB962C8B-B14F-4D97-AF65-F5344CB8AC3E}">
        <p14:creationId xmlns:p14="http://schemas.microsoft.com/office/powerpoint/2010/main" val="3732234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73F5A2-C986-49F5-8F4A-6EEA6971FC26}" type="datetime1">
              <a:rPr lang="en-US" smtClean="0"/>
              <a:t>5/9/2020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9BB9E70-1ED3-4AD9-ABD0-B3E79730FC1D}" type="slidenum">
              <a:rPr lang="en-US" smtClean="0"/>
              <a:t>‹#›</a:t>
            </a:fld>
            <a:endParaRPr lang="en-US"/>
          </a:p>
        </p:txBody>
      </p:sp>
    </p:spTree>
    <p:extLst>
      <p:ext uri="{BB962C8B-B14F-4D97-AF65-F5344CB8AC3E}">
        <p14:creationId xmlns:p14="http://schemas.microsoft.com/office/powerpoint/2010/main" val="2081343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D7571B-50F4-4DD8-B2BE-BB719C4571B1}" type="datetime1">
              <a:rPr lang="en-US" smtClean="0"/>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BB9E70-1ED3-4AD9-ABD0-B3E79730FC1D}" type="slidenum">
              <a:rPr lang="en-US" smtClean="0"/>
              <a:t>‹#›</a:t>
            </a:fld>
            <a:endParaRPr lang="en-US"/>
          </a:p>
        </p:txBody>
      </p:sp>
    </p:spTree>
    <p:extLst>
      <p:ext uri="{BB962C8B-B14F-4D97-AF65-F5344CB8AC3E}">
        <p14:creationId xmlns:p14="http://schemas.microsoft.com/office/powerpoint/2010/main" val="993836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0C1C0A-265E-4223-AB93-75560560C713}" type="datetime1">
              <a:rPr lang="en-US" smtClean="0"/>
              <a:t>5/9/2020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BB9E70-1ED3-4AD9-ABD0-B3E79730FC1D}" type="slidenum">
              <a:rPr lang="en-US" smtClean="0"/>
              <a:t>‹#›</a:t>
            </a:fld>
            <a:endParaRPr lang="en-US"/>
          </a:p>
        </p:txBody>
      </p:sp>
    </p:spTree>
    <p:extLst>
      <p:ext uri="{BB962C8B-B14F-4D97-AF65-F5344CB8AC3E}">
        <p14:creationId xmlns:p14="http://schemas.microsoft.com/office/powerpoint/2010/main" val="1932597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4BAEC3-9325-4369-B5EE-655F2735F068}" type="datetime1">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B9E70-1ED3-4AD9-ABD0-B3E79730FC1D}" type="slidenum">
              <a:rPr lang="en-US" smtClean="0"/>
              <a:t>‹#›</a:t>
            </a:fld>
            <a:endParaRPr lang="en-US"/>
          </a:p>
        </p:txBody>
      </p:sp>
    </p:spTree>
    <p:extLst>
      <p:ext uri="{BB962C8B-B14F-4D97-AF65-F5344CB8AC3E}">
        <p14:creationId xmlns:p14="http://schemas.microsoft.com/office/powerpoint/2010/main" val="2217512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6D11D4F-90D8-4F8B-92C0-215703E95280}" type="datetime1">
              <a:rPr lang="en-US" smtClean="0"/>
              <a:t>5/9/2020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BB9E70-1ED3-4AD9-ABD0-B3E79730FC1D}" type="slidenum">
              <a:rPr lang="en-US" smtClean="0"/>
              <a:t>‹#›</a:t>
            </a:fld>
            <a:endParaRPr lang="en-US"/>
          </a:p>
        </p:txBody>
      </p:sp>
    </p:spTree>
    <p:extLst>
      <p:ext uri="{BB962C8B-B14F-4D97-AF65-F5344CB8AC3E}">
        <p14:creationId xmlns:p14="http://schemas.microsoft.com/office/powerpoint/2010/main" val="793093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A95546-2336-4EE0-8DE6-F2675C25916D}" type="datetime1">
              <a:rPr lang="en-US" smtClean="0"/>
              <a:t>5/9/2020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BB9E70-1ED3-4AD9-ABD0-B3E79730FC1D}" type="slidenum">
              <a:rPr lang="en-US" smtClean="0"/>
              <a:t>‹#›</a:t>
            </a:fld>
            <a:endParaRPr lang="en-US"/>
          </a:p>
        </p:txBody>
      </p:sp>
    </p:spTree>
    <p:extLst>
      <p:ext uri="{BB962C8B-B14F-4D97-AF65-F5344CB8AC3E}">
        <p14:creationId xmlns:p14="http://schemas.microsoft.com/office/powerpoint/2010/main" val="33624292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F9BB9E70-1ED3-4AD9-ABD0-B3E79730FC1D}" type="slidenum">
              <a:rPr lang="en-US" smtClean="0"/>
              <a:t>1</a:t>
            </a:fld>
            <a:endParaRPr lang="en-US"/>
          </a:p>
        </p:txBody>
      </p:sp>
    </p:spTree>
    <p:extLst>
      <p:ext uri="{BB962C8B-B14F-4D97-AF65-F5344CB8AC3E}">
        <p14:creationId xmlns:p14="http://schemas.microsoft.com/office/powerpoint/2010/main" val="1365367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70668" y="496310"/>
            <a:ext cx="3378969" cy="461665"/>
          </a:xfrm>
          <a:prstGeom prst="rect">
            <a:avLst/>
          </a:prstGeom>
          <a:noFill/>
        </p:spPr>
        <p:txBody>
          <a:bodyPr wrap="square" rtlCol="0">
            <a:spAutoFit/>
          </a:bodyPr>
          <a:lstStyle/>
          <a:p>
            <a:pPr algn="ctr"/>
            <a:r>
              <a:rPr lang="fa-IR" sz="2400" b="1" dirty="0" smtClean="0">
                <a:latin typeface="B Yekan+" panose="02000503030000020004" pitchFamily="2" charset="-78"/>
                <a:cs typeface="B Yekan" panose="00000400000000000000" pitchFamily="2" charset="-78"/>
              </a:rPr>
              <a:t>مفرغ</a:t>
            </a:r>
            <a:endParaRPr lang="en-US" sz="2400" b="1" dirty="0">
              <a:latin typeface="B Yekan+" panose="02000503030000020004" pitchFamily="2" charset="-78"/>
              <a:cs typeface="B Yekan" panose="00000400000000000000" pitchFamily="2" charset="-78"/>
            </a:endParaRPr>
          </a:p>
        </p:txBody>
      </p:sp>
      <p:cxnSp>
        <p:nvCxnSpPr>
          <p:cNvPr id="13" name="Straight Connector 12"/>
          <p:cNvCxnSpPr/>
          <p:nvPr/>
        </p:nvCxnSpPr>
        <p:spPr>
          <a:xfrm>
            <a:off x="3892176"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14" name="TextBox 13"/>
          <p:cNvSpPr txBox="1"/>
          <p:nvPr/>
        </p:nvSpPr>
        <p:spPr>
          <a:xfrm>
            <a:off x="2970666" y="1063194"/>
            <a:ext cx="3378969" cy="338554"/>
          </a:xfrm>
          <a:prstGeom prst="rect">
            <a:avLst/>
          </a:prstGeom>
          <a:noFill/>
        </p:spPr>
        <p:txBody>
          <a:bodyPr wrap="square" rtlCol="0">
            <a:spAutoFit/>
          </a:bodyPr>
          <a:lstStyle/>
          <a:p>
            <a:pPr lvl="0" algn="ctr" rtl="1"/>
            <a:r>
              <a:rPr lang="ar-SA" sz="1600" dirty="0">
                <a:solidFill>
                  <a:srgbClr val="44BE9B"/>
                </a:solidFill>
                <a:cs typeface="B Yekan" panose="00000400000000000000" pitchFamily="2" charset="-78"/>
              </a:rPr>
              <a:t>‌تاريخچه </a:t>
            </a:r>
            <a:r>
              <a:rPr lang="en-US" sz="1600" dirty="0">
                <a:solidFill>
                  <a:srgbClr val="44BE9B"/>
                </a:solidFill>
                <a:cs typeface="B Yekan" panose="00000400000000000000" pitchFamily="2" charset="-78"/>
              </a:rPr>
              <a:t> </a:t>
            </a:r>
            <a:endParaRPr lang="en-US" sz="1600" b="1" dirty="0">
              <a:solidFill>
                <a:srgbClr val="44BE9B"/>
              </a:solidFill>
              <a:cs typeface="B Yekan" panose="00000400000000000000" pitchFamily="2" charset="-78"/>
            </a:endParaRPr>
          </a:p>
        </p:txBody>
      </p:sp>
      <p:grpSp>
        <p:nvGrpSpPr>
          <p:cNvPr id="18" name="Group 17"/>
          <p:cNvGrpSpPr/>
          <p:nvPr/>
        </p:nvGrpSpPr>
        <p:grpSpPr>
          <a:xfrm>
            <a:off x="1872144" y="2044785"/>
            <a:ext cx="1013884" cy="3155949"/>
            <a:chOff x="2286000" y="1952626"/>
            <a:chExt cx="912813" cy="2366962"/>
          </a:xfrm>
        </p:grpSpPr>
        <p:sp>
          <p:nvSpPr>
            <p:cNvPr id="19" name="Freeform 5"/>
            <p:cNvSpPr>
              <a:spLocks/>
            </p:cNvSpPr>
            <p:nvPr/>
          </p:nvSpPr>
          <p:spPr bwMode="auto">
            <a:xfrm>
              <a:off x="2289862" y="1952626"/>
              <a:ext cx="908949" cy="1182688"/>
            </a:xfrm>
            <a:custGeom>
              <a:avLst/>
              <a:gdLst>
                <a:gd name="T0" fmla="*/ 0 w 941"/>
                <a:gd name="T1" fmla="*/ 0 h 745"/>
                <a:gd name="T2" fmla="*/ 518 w 941"/>
                <a:gd name="T3" fmla="*/ 0 h 745"/>
                <a:gd name="T4" fmla="*/ 941 w 941"/>
                <a:gd name="T5" fmla="*/ 745 h 745"/>
              </a:gdLst>
              <a:ahLst/>
              <a:cxnLst>
                <a:cxn ang="0">
                  <a:pos x="T0" y="T1"/>
                </a:cxn>
                <a:cxn ang="0">
                  <a:pos x="T2" y="T3"/>
                </a:cxn>
                <a:cxn ang="0">
                  <a:pos x="T4" y="T5"/>
                </a:cxn>
              </a:cxnLst>
              <a:rect l="0" t="0" r="r" b="b"/>
              <a:pathLst>
                <a:path w="941" h="745">
                  <a:moveTo>
                    <a:pt x="0" y="0"/>
                  </a:moveTo>
                  <a:lnTo>
                    <a:pt x="518" y="0"/>
                  </a:lnTo>
                  <a:lnTo>
                    <a:pt x="941" y="745"/>
                  </a:lnTo>
                </a:path>
              </a:pathLst>
            </a:custGeom>
            <a:noFill/>
            <a:ln w="28575" cap="flat">
              <a:solidFill>
                <a:srgbClr val="44BE9B"/>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en-US" sz="2400"/>
            </a:p>
          </p:txBody>
        </p:sp>
        <p:sp>
          <p:nvSpPr>
            <p:cNvPr id="20" name="Freeform 6"/>
            <p:cNvSpPr>
              <a:spLocks/>
            </p:cNvSpPr>
            <p:nvPr/>
          </p:nvSpPr>
          <p:spPr bwMode="auto">
            <a:xfrm>
              <a:off x="2286000" y="3135313"/>
              <a:ext cx="912813" cy="1184275"/>
            </a:xfrm>
            <a:custGeom>
              <a:avLst/>
              <a:gdLst>
                <a:gd name="T0" fmla="*/ 4 w 945"/>
                <a:gd name="T1" fmla="*/ 746 h 746"/>
                <a:gd name="T2" fmla="*/ 522 w 945"/>
                <a:gd name="T3" fmla="*/ 746 h 746"/>
                <a:gd name="T4" fmla="*/ 945 w 945"/>
                <a:gd name="T5" fmla="*/ 0 h 746"/>
                <a:gd name="T6" fmla="*/ 0 w 945"/>
                <a:gd name="T7" fmla="*/ 0 h 746"/>
              </a:gdLst>
              <a:ahLst/>
              <a:cxnLst>
                <a:cxn ang="0">
                  <a:pos x="T0" y="T1"/>
                </a:cxn>
                <a:cxn ang="0">
                  <a:pos x="T2" y="T3"/>
                </a:cxn>
                <a:cxn ang="0">
                  <a:pos x="T4" y="T5"/>
                </a:cxn>
                <a:cxn ang="0">
                  <a:pos x="T6" y="T7"/>
                </a:cxn>
              </a:cxnLst>
              <a:rect l="0" t="0" r="r" b="b"/>
              <a:pathLst>
                <a:path w="945" h="746">
                  <a:moveTo>
                    <a:pt x="4" y="746"/>
                  </a:moveTo>
                  <a:lnTo>
                    <a:pt x="522" y="746"/>
                  </a:lnTo>
                  <a:lnTo>
                    <a:pt x="945" y="0"/>
                  </a:lnTo>
                  <a:lnTo>
                    <a:pt x="0" y="0"/>
                  </a:lnTo>
                </a:path>
              </a:pathLst>
            </a:custGeom>
            <a:noFill/>
            <a:ln w="28575" cap="flat">
              <a:solidFill>
                <a:srgbClr val="44BE9B"/>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en-US" sz="2400"/>
            </a:p>
          </p:txBody>
        </p:sp>
      </p:grpSp>
      <p:grpSp>
        <p:nvGrpSpPr>
          <p:cNvPr id="21" name="Group 20"/>
          <p:cNvGrpSpPr/>
          <p:nvPr/>
        </p:nvGrpSpPr>
        <p:grpSpPr>
          <a:xfrm rot="10800000">
            <a:off x="6253684" y="2053948"/>
            <a:ext cx="1013884" cy="3155949"/>
            <a:chOff x="2286000" y="1952626"/>
            <a:chExt cx="912813" cy="2366962"/>
          </a:xfrm>
        </p:grpSpPr>
        <p:sp>
          <p:nvSpPr>
            <p:cNvPr id="22" name="Freeform 5"/>
            <p:cNvSpPr>
              <a:spLocks/>
            </p:cNvSpPr>
            <p:nvPr/>
          </p:nvSpPr>
          <p:spPr bwMode="auto">
            <a:xfrm>
              <a:off x="2289862" y="1952626"/>
              <a:ext cx="908949" cy="1182688"/>
            </a:xfrm>
            <a:custGeom>
              <a:avLst/>
              <a:gdLst>
                <a:gd name="T0" fmla="*/ 0 w 941"/>
                <a:gd name="T1" fmla="*/ 0 h 745"/>
                <a:gd name="T2" fmla="*/ 518 w 941"/>
                <a:gd name="T3" fmla="*/ 0 h 745"/>
                <a:gd name="T4" fmla="*/ 941 w 941"/>
                <a:gd name="T5" fmla="*/ 745 h 745"/>
              </a:gdLst>
              <a:ahLst/>
              <a:cxnLst>
                <a:cxn ang="0">
                  <a:pos x="T0" y="T1"/>
                </a:cxn>
                <a:cxn ang="0">
                  <a:pos x="T2" y="T3"/>
                </a:cxn>
                <a:cxn ang="0">
                  <a:pos x="T4" y="T5"/>
                </a:cxn>
              </a:cxnLst>
              <a:rect l="0" t="0" r="r" b="b"/>
              <a:pathLst>
                <a:path w="941" h="745">
                  <a:moveTo>
                    <a:pt x="0" y="0"/>
                  </a:moveTo>
                  <a:lnTo>
                    <a:pt x="518" y="0"/>
                  </a:lnTo>
                  <a:lnTo>
                    <a:pt x="941" y="745"/>
                  </a:lnTo>
                </a:path>
              </a:pathLst>
            </a:custGeom>
            <a:noFill/>
            <a:ln w="28575" cap="flat">
              <a:solidFill>
                <a:srgbClr val="44BE9B"/>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en-US" sz="2400"/>
            </a:p>
          </p:txBody>
        </p:sp>
        <p:sp>
          <p:nvSpPr>
            <p:cNvPr id="23" name="Freeform 6"/>
            <p:cNvSpPr>
              <a:spLocks/>
            </p:cNvSpPr>
            <p:nvPr/>
          </p:nvSpPr>
          <p:spPr bwMode="auto">
            <a:xfrm>
              <a:off x="2286000" y="3135313"/>
              <a:ext cx="912813" cy="1184275"/>
            </a:xfrm>
            <a:custGeom>
              <a:avLst/>
              <a:gdLst>
                <a:gd name="T0" fmla="*/ 4 w 945"/>
                <a:gd name="T1" fmla="*/ 746 h 746"/>
                <a:gd name="T2" fmla="*/ 522 w 945"/>
                <a:gd name="T3" fmla="*/ 746 h 746"/>
                <a:gd name="T4" fmla="*/ 945 w 945"/>
                <a:gd name="T5" fmla="*/ 0 h 746"/>
                <a:gd name="T6" fmla="*/ 0 w 945"/>
                <a:gd name="T7" fmla="*/ 0 h 746"/>
              </a:gdLst>
              <a:ahLst/>
              <a:cxnLst>
                <a:cxn ang="0">
                  <a:pos x="T0" y="T1"/>
                </a:cxn>
                <a:cxn ang="0">
                  <a:pos x="T2" y="T3"/>
                </a:cxn>
                <a:cxn ang="0">
                  <a:pos x="T4" y="T5"/>
                </a:cxn>
                <a:cxn ang="0">
                  <a:pos x="T6" y="T7"/>
                </a:cxn>
              </a:cxnLst>
              <a:rect l="0" t="0" r="r" b="b"/>
              <a:pathLst>
                <a:path w="945" h="746">
                  <a:moveTo>
                    <a:pt x="4" y="746"/>
                  </a:moveTo>
                  <a:lnTo>
                    <a:pt x="522" y="746"/>
                  </a:lnTo>
                  <a:lnTo>
                    <a:pt x="945" y="0"/>
                  </a:lnTo>
                  <a:lnTo>
                    <a:pt x="0" y="0"/>
                  </a:lnTo>
                </a:path>
              </a:pathLst>
            </a:custGeom>
            <a:noFill/>
            <a:ln w="28575" cap="flat">
              <a:solidFill>
                <a:srgbClr val="44BE9B"/>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en-US" sz="2400"/>
            </a:p>
          </p:txBody>
        </p:sp>
      </p:grpSp>
      <p:sp>
        <p:nvSpPr>
          <p:cNvPr id="38" name="TextBox 37"/>
          <p:cNvSpPr txBox="1"/>
          <p:nvPr/>
        </p:nvSpPr>
        <p:spPr>
          <a:xfrm>
            <a:off x="6635269" y="2036339"/>
            <a:ext cx="1771752" cy="338554"/>
          </a:xfrm>
          <a:prstGeom prst="rect">
            <a:avLst/>
          </a:prstGeom>
          <a:noFill/>
        </p:spPr>
        <p:txBody>
          <a:bodyPr wrap="square" rtlCol="0">
            <a:spAutoFit/>
          </a:bodyPr>
          <a:lstStyle/>
          <a:p>
            <a:pPr lvl="0" algn="ctr" rtl="1"/>
            <a:r>
              <a:rPr lang="fa-IR" sz="1600" dirty="0" smtClean="0">
                <a:cs typeface="B Yekan" panose="00000400000000000000" pitchFamily="2" charset="-78"/>
              </a:rPr>
              <a:t>مفهوم مفرغ</a:t>
            </a:r>
            <a:endParaRPr lang="en-US" sz="1600" dirty="0">
              <a:cs typeface="B Yekan" panose="00000400000000000000" pitchFamily="2" charset="-78"/>
            </a:endParaRPr>
          </a:p>
        </p:txBody>
      </p:sp>
      <p:sp>
        <p:nvSpPr>
          <p:cNvPr id="39" name="TextBox 38"/>
          <p:cNvSpPr txBox="1"/>
          <p:nvPr/>
        </p:nvSpPr>
        <p:spPr>
          <a:xfrm>
            <a:off x="6635269" y="3650590"/>
            <a:ext cx="1771752" cy="338554"/>
          </a:xfrm>
          <a:prstGeom prst="rect">
            <a:avLst/>
          </a:prstGeom>
          <a:noFill/>
        </p:spPr>
        <p:txBody>
          <a:bodyPr wrap="square" rtlCol="0">
            <a:spAutoFit/>
          </a:bodyPr>
          <a:lstStyle/>
          <a:p>
            <a:pPr lvl="0" algn="ctr" rtl="1"/>
            <a:r>
              <a:rPr lang="fa-IR" sz="1600" dirty="0" smtClean="0">
                <a:cs typeface="B Yekan" panose="00000400000000000000" pitchFamily="2" charset="-78"/>
              </a:rPr>
              <a:t>عصر مفرغ</a:t>
            </a:r>
            <a:endParaRPr lang="en-US" sz="1600" dirty="0">
              <a:cs typeface="B Yekan" panose="00000400000000000000" pitchFamily="2" charset="-78"/>
            </a:endParaRPr>
          </a:p>
        </p:txBody>
      </p:sp>
      <p:sp>
        <p:nvSpPr>
          <p:cNvPr id="40" name="TextBox 39"/>
          <p:cNvSpPr txBox="1"/>
          <p:nvPr/>
        </p:nvSpPr>
        <p:spPr>
          <a:xfrm>
            <a:off x="6581651" y="5261070"/>
            <a:ext cx="2166570" cy="584775"/>
          </a:xfrm>
          <a:prstGeom prst="rect">
            <a:avLst/>
          </a:prstGeom>
          <a:noFill/>
        </p:spPr>
        <p:txBody>
          <a:bodyPr wrap="square" rtlCol="0">
            <a:spAutoFit/>
          </a:bodyPr>
          <a:lstStyle/>
          <a:p>
            <a:pPr lvl="0" algn="ctr" rtl="1"/>
            <a:r>
              <a:rPr lang="fa-IR" sz="1600" dirty="0" smtClean="0">
                <a:cs typeface="B Yekan" panose="00000400000000000000" pitchFamily="2" charset="-78"/>
              </a:rPr>
              <a:t>تاریخچه مفرغ در دوره ساسانی</a:t>
            </a:r>
            <a:endParaRPr lang="en-US" sz="1600" dirty="0">
              <a:cs typeface="B Yekan" panose="00000400000000000000" pitchFamily="2" charset="-78"/>
            </a:endParaRPr>
          </a:p>
        </p:txBody>
      </p:sp>
      <p:sp>
        <p:nvSpPr>
          <p:cNvPr id="41" name="TextBox 40"/>
          <p:cNvSpPr txBox="1"/>
          <p:nvPr/>
        </p:nvSpPr>
        <p:spPr>
          <a:xfrm>
            <a:off x="798125" y="2080518"/>
            <a:ext cx="1771752" cy="338554"/>
          </a:xfrm>
          <a:prstGeom prst="rect">
            <a:avLst/>
          </a:prstGeom>
          <a:noFill/>
        </p:spPr>
        <p:txBody>
          <a:bodyPr wrap="square" rtlCol="0">
            <a:spAutoFit/>
          </a:bodyPr>
          <a:lstStyle/>
          <a:p>
            <a:pPr lvl="0" algn="ctr" rtl="1"/>
            <a:r>
              <a:rPr lang="fa-IR" sz="1600" dirty="0" smtClean="0">
                <a:cs typeface="B Yekan" panose="00000400000000000000" pitchFamily="2" charset="-78"/>
              </a:rPr>
              <a:t>مفرغ در ایران</a:t>
            </a:r>
            <a:endParaRPr lang="en-US" sz="1600" dirty="0">
              <a:cs typeface="B Yekan" panose="00000400000000000000" pitchFamily="2" charset="-78"/>
            </a:endParaRPr>
          </a:p>
        </p:txBody>
      </p:sp>
      <p:sp>
        <p:nvSpPr>
          <p:cNvPr id="42" name="TextBox 41"/>
          <p:cNvSpPr txBox="1"/>
          <p:nvPr/>
        </p:nvSpPr>
        <p:spPr>
          <a:xfrm>
            <a:off x="798125" y="3677013"/>
            <a:ext cx="1771752" cy="338554"/>
          </a:xfrm>
          <a:prstGeom prst="rect">
            <a:avLst/>
          </a:prstGeom>
          <a:noFill/>
        </p:spPr>
        <p:txBody>
          <a:bodyPr wrap="square" rtlCol="0">
            <a:spAutoFit/>
          </a:bodyPr>
          <a:lstStyle/>
          <a:p>
            <a:pPr lvl="0" algn="ctr" rtl="1"/>
            <a:r>
              <a:rPr lang="fa-IR" sz="1600" dirty="0" smtClean="0">
                <a:cs typeface="B Yekan" panose="00000400000000000000" pitchFamily="2" charset="-78"/>
              </a:rPr>
              <a:t>مفرغ در لرستان</a:t>
            </a:r>
            <a:endParaRPr lang="en-US" sz="1600" dirty="0">
              <a:cs typeface="B Yekan" panose="00000400000000000000" pitchFamily="2" charset="-78"/>
            </a:endParaRPr>
          </a:p>
        </p:txBody>
      </p:sp>
      <p:sp>
        <p:nvSpPr>
          <p:cNvPr id="43" name="TextBox 42"/>
          <p:cNvSpPr txBox="1"/>
          <p:nvPr/>
        </p:nvSpPr>
        <p:spPr>
          <a:xfrm>
            <a:off x="552461" y="5300804"/>
            <a:ext cx="2021408" cy="338554"/>
          </a:xfrm>
          <a:prstGeom prst="rect">
            <a:avLst/>
          </a:prstGeom>
          <a:noFill/>
        </p:spPr>
        <p:txBody>
          <a:bodyPr wrap="square" rtlCol="0">
            <a:spAutoFit/>
          </a:bodyPr>
          <a:lstStyle/>
          <a:p>
            <a:pPr lvl="0" algn="ctr" rtl="1"/>
            <a:r>
              <a:rPr lang="fa-IR" sz="1600" dirty="0" smtClean="0">
                <a:cs typeface="B Yekan" panose="00000400000000000000" pitchFamily="2" charset="-78"/>
              </a:rPr>
              <a:t>مفرغ در اروپا وآمریکا</a:t>
            </a:r>
            <a:endParaRPr lang="en-US" sz="1600" dirty="0">
              <a:cs typeface="B Yekan" panose="00000400000000000000" pitchFamily="2" charset="-78"/>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3324" y="2238233"/>
            <a:ext cx="3308772" cy="2678352"/>
          </a:xfrm>
          <a:prstGeom prst="rect">
            <a:avLst/>
          </a:prstGeom>
        </p:spPr>
      </p:pic>
      <p:sp>
        <p:nvSpPr>
          <p:cNvPr id="3" name="Slide Number Placeholder 2"/>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2</a:t>
            </a:fld>
            <a:endParaRPr lang="en-US" sz="2800" b="1">
              <a:latin typeface="Lucida Sans Typewriter" panose="020B0509030504030204" pitchFamily="49" charset="0"/>
            </a:endParaRPr>
          </a:p>
        </p:txBody>
      </p:sp>
    </p:spTree>
    <p:extLst>
      <p:ext uri="{BB962C8B-B14F-4D97-AF65-F5344CB8AC3E}">
        <p14:creationId xmlns:p14="http://schemas.microsoft.com/office/powerpoint/2010/main" val="592437449"/>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70668" y="496310"/>
            <a:ext cx="3378969" cy="461665"/>
          </a:xfrm>
          <a:prstGeom prst="rect">
            <a:avLst/>
          </a:prstGeom>
          <a:noFill/>
        </p:spPr>
        <p:txBody>
          <a:bodyPr wrap="square" rtlCol="0">
            <a:spAutoFit/>
          </a:bodyPr>
          <a:lstStyle/>
          <a:p>
            <a:pPr algn="ctr"/>
            <a:r>
              <a:rPr lang="fa-IR" sz="2400" b="1" dirty="0" smtClean="0">
                <a:latin typeface="B Yekan+" panose="02000503030000020004" pitchFamily="2" charset="-78"/>
                <a:cs typeface="B Yekan" panose="00000400000000000000" pitchFamily="2" charset="-78"/>
              </a:rPr>
              <a:t>مفهوم مفرغ</a:t>
            </a:r>
            <a:endParaRPr lang="en-US" sz="2400" b="1" dirty="0">
              <a:latin typeface="B Yekan+" panose="02000503030000020004" pitchFamily="2" charset="-78"/>
              <a:cs typeface="B Yekan" panose="00000400000000000000" pitchFamily="2" charset="-78"/>
            </a:endParaRPr>
          </a:p>
        </p:txBody>
      </p:sp>
      <p:cxnSp>
        <p:nvCxnSpPr>
          <p:cNvPr id="13" name="Straight Connector 12"/>
          <p:cNvCxnSpPr/>
          <p:nvPr/>
        </p:nvCxnSpPr>
        <p:spPr>
          <a:xfrm>
            <a:off x="3892176"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2" name="Rectangle 1"/>
          <p:cNvSpPr/>
          <p:nvPr/>
        </p:nvSpPr>
        <p:spPr>
          <a:xfrm>
            <a:off x="545910" y="4760753"/>
            <a:ext cx="7888405" cy="1631216"/>
          </a:xfrm>
          <a:prstGeom prst="rect">
            <a:avLst/>
          </a:prstGeom>
        </p:spPr>
        <p:txBody>
          <a:bodyPr wrap="square">
            <a:spAutoFit/>
          </a:bodyPr>
          <a:lstStyle/>
          <a:p>
            <a:pPr algn="just" rtl="1"/>
            <a:r>
              <a:rPr lang="en-US" sz="2000" dirty="0" smtClean="0">
                <a:cs typeface="B Nazanin" panose="00000400000000000000" pitchFamily="2" charset="-78"/>
              </a:rPr>
              <a:t>     </a:t>
            </a:r>
            <a:r>
              <a:rPr lang="fa-IR" sz="2000" dirty="0" smtClean="0">
                <a:cs typeface="B Nazanin" panose="00000400000000000000" pitchFamily="2" charset="-78"/>
              </a:rPr>
              <a:t>مِفرَغ </a:t>
            </a:r>
            <a:r>
              <a:rPr lang="fa-IR" sz="2000" dirty="0">
                <a:cs typeface="B Nazanin" panose="00000400000000000000" pitchFamily="2" charset="-78"/>
              </a:rPr>
              <a:t>یا برنز آلیاژی است از مس و قلع که با آن ابزارهای مختلف و مجسمه را تهیه می‌کنند. مفرغ قدیمی‌ترین آلیاژی است که انسان آن را تهیه کرده‌است، زیرا در معادن مس معمولاً فلز مس به طور طبیعی با قلع به صورت یک آلیاژ طبیعی وجود دارد به همین دلیل معمولاً نخستین ابزارهای مصنوعی فلزی که در قدیم توسط بشر ساخته شده غالباً از مفرغ است.</a:t>
            </a:r>
          </a:p>
          <a:p>
            <a:pPr algn="just" rtl="1"/>
            <a:r>
              <a:rPr lang="en-US" sz="2000" dirty="0" smtClean="0">
                <a:cs typeface="B Nazanin" panose="00000400000000000000" pitchFamily="2" charset="-78"/>
              </a:rPr>
              <a:t> </a:t>
            </a:r>
            <a:endParaRPr lang="fa-IR" sz="2000" dirty="0">
              <a:cs typeface="B Nazanin" panose="00000400000000000000" pitchFamily="2" charset="-78"/>
            </a:endParaRPr>
          </a:p>
        </p:txBody>
      </p:sp>
      <p:sp>
        <p:nvSpPr>
          <p:cNvPr id="7" name="Freeform 465"/>
          <p:cNvSpPr>
            <a:spLocks noEditPoints="1"/>
          </p:cNvSpPr>
          <p:nvPr/>
        </p:nvSpPr>
        <p:spPr bwMode="auto">
          <a:xfrm>
            <a:off x="8022176" y="4303553"/>
            <a:ext cx="548640" cy="457200"/>
          </a:xfrm>
          <a:custGeom>
            <a:avLst/>
            <a:gdLst>
              <a:gd name="T0" fmla="*/ 0 w 148"/>
              <a:gd name="T1" fmla="*/ 91 h 129"/>
              <a:gd name="T2" fmla="*/ 13 w 148"/>
              <a:gd name="T3" fmla="*/ 104 h 129"/>
              <a:gd name="T4" fmla="*/ 32 w 148"/>
              <a:gd name="T5" fmla="*/ 104 h 129"/>
              <a:gd name="T6" fmla="*/ 32 w 148"/>
              <a:gd name="T7" fmla="*/ 123 h 129"/>
              <a:gd name="T8" fmla="*/ 38 w 148"/>
              <a:gd name="T9" fmla="*/ 129 h 129"/>
              <a:gd name="T10" fmla="*/ 43 w 148"/>
              <a:gd name="T11" fmla="*/ 127 h 129"/>
              <a:gd name="T12" fmla="*/ 66 w 148"/>
              <a:gd name="T13" fmla="*/ 104 h 129"/>
              <a:gd name="T14" fmla="*/ 135 w 148"/>
              <a:gd name="T15" fmla="*/ 104 h 129"/>
              <a:gd name="T16" fmla="*/ 148 w 148"/>
              <a:gd name="T17" fmla="*/ 91 h 129"/>
              <a:gd name="T18" fmla="*/ 148 w 148"/>
              <a:gd name="T19" fmla="*/ 13 h 129"/>
              <a:gd name="T20" fmla="*/ 135 w 148"/>
              <a:gd name="T21" fmla="*/ 0 h 129"/>
              <a:gd name="T22" fmla="*/ 13 w 148"/>
              <a:gd name="T23" fmla="*/ 0 h 129"/>
              <a:gd name="T24" fmla="*/ 0 w 148"/>
              <a:gd name="T25" fmla="*/ 13 h 129"/>
              <a:gd name="T26" fmla="*/ 0 w 148"/>
              <a:gd name="T27" fmla="*/ 91 h 129"/>
              <a:gd name="T28" fmla="*/ 38 w 148"/>
              <a:gd name="T29" fmla="*/ 55 h 129"/>
              <a:gd name="T30" fmla="*/ 46 w 148"/>
              <a:gd name="T31" fmla="*/ 47 h 129"/>
              <a:gd name="T32" fmla="*/ 54 w 148"/>
              <a:gd name="T33" fmla="*/ 55 h 129"/>
              <a:gd name="T34" fmla="*/ 46 w 148"/>
              <a:gd name="T35" fmla="*/ 63 h 129"/>
              <a:gd name="T36" fmla="*/ 38 w 148"/>
              <a:gd name="T37" fmla="*/ 55 h 129"/>
              <a:gd name="T38" fmla="*/ 66 w 148"/>
              <a:gd name="T39" fmla="*/ 55 h 129"/>
              <a:gd name="T40" fmla="*/ 74 w 148"/>
              <a:gd name="T41" fmla="*/ 47 h 129"/>
              <a:gd name="T42" fmla="*/ 82 w 148"/>
              <a:gd name="T43" fmla="*/ 55 h 129"/>
              <a:gd name="T44" fmla="*/ 74 w 148"/>
              <a:gd name="T45" fmla="*/ 63 h 129"/>
              <a:gd name="T46" fmla="*/ 66 w 148"/>
              <a:gd name="T47" fmla="*/ 55 h 129"/>
              <a:gd name="T48" fmla="*/ 94 w 148"/>
              <a:gd name="T49" fmla="*/ 55 h 129"/>
              <a:gd name="T50" fmla="*/ 102 w 148"/>
              <a:gd name="T51" fmla="*/ 47 h 129"/>
              <a:gd name="T52" fmla="*/ 110 w 148"/>
              <a:gd name="T53" fmla="*/ 55 h 129"/>
              <a:gd name="T54" fmla="*/ 102 w 148"/>
              <a:gd name="T55" fmla="*/ 63 h 129"/>
              <a:gd name="T56" fmla="*/ 94 w 148"/>
              <a:gd name="T57" fmla="*/ 5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 h="129">
                <a:moveTo>
                  <a:pt x="0" y="91"/>
                </a:moveTo>
                <a:cubicBezTo>
                  <a:pt x="0" y="98"/>
                  <a:pt x="6" y="104"/>
                  <a:pt x="13" y="104"/>
                </a:cubicBezTo>
                <a:cubicBezTo>
                  <a:pt x="32" y="104"/>
                  <a:pt x="32" y="104"/>
                  <a:pt x="32" y="104"/>
                </a:cubicBezTo>
                <a:cubicBezTo>
                  <a:pt x="32" y="123"/>
                  <a:pt x="32" y="123"/>
                  <a:pt x="32" y="123"/>
                </a:cubicBezTo>
                <a:cubicBezTo>
                  <a:pt x="32" y="126"/>
                  <a:pt x="35" y="129"/>
                  <a:pt x="38" y="129"/>
                </a:cubicBezTo>
                <a:cubicBezTo>
                  <a:pt x="40" y="129"/>
                  <a:pt x="41" y="128"/>
                  <a:pt x="43" y="127"/>
                </a:cubicBezTo>
                <a:cubicBezTo>
                  <a:pt x="66" y="104"/>
                  <a:pt x="66" y="104"/>
                  <a:pt x="66" y="104"/>
                </a:cubicBezTo>
                <a:cubicBezTo>
                  <a:pt x="135" y="104"/>
                  <a:pt x="135" y="104"/>
                  <a:pt x="135" y="104"/>
                </a:cubicBezTo>
                <a:cubicBezTo>
                  <a:pt x="142" y="104"/>
                  <a:pt x="148" y="98"/>
                  <a:pt x="148" y="91"/>
                </a:cubicBezTo>
                <a:cubicBezTo>
                  <a:pt x="148" y="13"/>
                  <a:pt x="148" y="13"/>
                  <a:pt x="148" y="13"/>
                </a:cubicBezTo>
                <a:cubicBezTo>
                  <a:pt x="148" y="6"/>
                  <a:pt x="142" y="0"/>
                  <a:pt x="135" y="0"/>
                </a:cubicBezTo>
                <a:cubicBezTo>
                  <a:pt x="13" y="0"/>
                  <a:pt x="13" y="0"/>
                  <a:pt x="13" y="0"/>
                </a:cubicBezTo>
                <a:cubicBezTo>
                  <a:pt x="6" y="0"/>
                  <a:pt x="0" y="6"/>
                  <a:pt x="0" y="13"/>
                </a:cubicBezTo>
                <a:lnTo>
                  <a:pt x="0" y="91"/>
                </a:lnTo>
                <a:close/>
                <a:moveTo>
                  <a:pt x="38" y="55"/>
                </a:moveTo>
                <a:cubicBezTo>
                  <a:pt x="38" y="51"/>
                  <a:pt x="42" y="47"/>
                  <a:pt x="46" y="47"/>
                </a:cubicBezTo>
                <a:cubicBezTo>
                  <a:pt x="50" y="47"/>
                  <a:pt x="54" y="51"/>
                  <a:pt x="54" y="55"/>
                </a:cubicBezTo>
                <a:cubicBezTo>
                  <a:pt x="54" y="59"/>
                  <a:pt x="50" y="63"/>
                  <a:pt x="46" y="63"/>
                </a:cubicBezTo>
                <a:cubicBezTo>
                  <a:pt x="42" y="63"/>
                  <a:pt x="38" y="59"/>
                  <a:pt x="38" y="55"/>
                </a:cubicBezTo>
                <a:close/>
                <a:moveTo>
                  <a:pt x="66" y="55"/>
                </a:moveTo>
                <a:cubicBezTo>
                  <a:pt x="66" y="51"/>
                  <a:pt x="70" y="47"/>
                  <a:pt x="74" y="47"/>
                </a:cubicBezTo>
                <a:cubicBezTo>
                  <a:pt x="78" y="47"/>
                  <a:pt x="82" y="51"/>
                  <a:pt x="82" y="55"/>
                </a:cubicBezTo>
                <a:cubicBezTo>
                  <a:pt x="82" y="59"/>
                  <a:pt x="78" y="63"/>
                  <a:pt x="74" y="63"/>
                </a:cubicBezTo>
                <a:cubicBezTo>
                  <a:pt x="70" y="63"/>
                  <a:pt x="66" y="59"/>
                  <a:pt x="66" y="55"/>
                </a:cubicBezTo>
                <a:close/>
                <a:moveTo>
                  <a:pt x="94" y="55"/>
                </a:moveTo>
                <a:cubicBezTo>
                  <a:pt x="94" y="51"/>
                  <a:pt x="98" y="47"/>
                  <a:pt x="102" y="47"/>
                </a:cubicBezTo>
                <a:cubicBezTo>
                  <a:pt x="107" y="47"/>
                  <a:pt x="110" y="51"/>
                  <a:pt x="110" y="55"/>
                </a:cubicBezTo>
                <a:cubicBezTo>
                  <a:pt x="110" y="59"/>
                  <a:pt x="107" y="63"/>
                  <a:pt x="102" y="63"/>
                </a:cubicBezTo>
                <a:cubicBezTo>
                  <a:pt x="98" y="63"/>
                  <a:pt x="94" y="59"/>
                  <a:pt x="94" y="55"/>
                </a:cubicBezTo>
                <a:close/>
              </a:path>
            </a:pathLst>
          </a:custGeom>
          <a:solidFill>
            <a:srgbClr val="EC7066"/>
          </a:solidFill>
          <a:ln>
            <a:noFill/>
          </a:ln>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19221" t="29398" r="17922" b="13718"/>
          <a:stretch/>
        </p:blipFill>
        <p:spPr>
          <a:xfrm>
            <a:off x="1325174" y="1232471"/>
            <a:ext cx="6493651" cy="3071082"/>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38233" y="1578970"/>
            <a:ext cx="4592470" cy="2228755"/>
          </a:xfrm>
          <a:prstGeom prst="rect">
            <a:avLst/>
          </a:prstGeom>
        </p:spPr>
      </p:pic>
      <p:sp>
        <p:nvSpPr>
          <p:cNvPr id="5" name="Slide Number Placeholder 4"/>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3</a:t>
            </a:fld>
            <a:endParaRPr lang="en-US" sz="2800" b="1" dirty="0">
              <a:latin typeface="Lucida Sans Typewriter" panose="020B0509030504030204" pitchFamily="49" charset="0"/>
            </a:endParaRPr>
          </a:p>
        </p:txBody>
      </p:sp>
      <p:cxnSp>
        <p:nvCxnSpPr>
          <p:cNvPr id="16" name="Straight Connector 15"/>
          <p:cNvCxnSpPr/>
          <p:nvPr/>
        </p:nvCxnSpPr>
        <p:spPr>
          <a:xfrm flipV="1">
            <a:off x="2656059" y="6223216"/>
            <a:ext cx="3801891" cy="0"/>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59704557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666424" y="496310"/>
            <a:ext cx="3811153" cy="461665"/>
          </a:xfrm>
          <a:prstGeom prst="rect">
            <a:avLst/>
          </a:prstGeom>
          <a:noFill/>
        </p:spPr>
        <p:txBody>
          <a:bodyPr wrap="square" rtlCol="0">
            <a:spAutoFit/>
          </a:bodyPr>
          <a:lstStyle/>
          <a:p>
            <a:pPr algn="ctr"/>
            <a:r>
              <a:rPr lang="fa-IR" sz="2400" b="1" dirty="0" smtClean="0">
                <a:latin typeface="B Yekan+" panose="02000503030000020004" pitchFamily="2" charset="-78"/>
                <a:cs typeface="B Yekan" panose="00000400000000000000" pitchFamily="2" charset="-78"/>
              </a:rPr>
              <a:t>عصر مفرغ</a:t>
            </a:r>
            <a:endParaRPr lang="en-US" sz="2400" b="1" dirty="0">
              <a:latin typeface="B Yekan+" panose="02000503030000020004" pitchFamily="2" charset="-78"/>
              <a:cs typeface="B Yekan" panose="00000400000000000000" pitchFamily="2" charset="-78"/>
            </a:endParaRPr>
          </a:p>
        </p:txBody>
      </p:sp>
      <p:cxnSp>
        <p:nvCxnSpPr>
          <p:cNvPr id="13" name="Straight Connector 12"/>
          <p:cNvCxnSpPr/>
          <p:nvPr/>
        </p:nvCxnSpPr>
        <p:spPr>
          <a:xfrm>
            <a:off x="3804027"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39" name="Freeform 465"/>
          <p:cNvSpPr>
            <a:spLocks noEditPoints="1"/>
          </p:cNvSpPr>
          <p:nvPr/>
        </p:nvSpPr>
        <p:spPr bwMode="auto">
          <a:xfrm>
            <a:off x="7994881" y="1508078"/>
            <a:ext cx="548640" cy="457200"/>
          </a:xfrm>
          <a:custGeom>
            <a:avLst/>
            <a:gdLst>
              <a:gd name="T0" fmla="*/ 0 w 148"/>
              <a:gd name="T1" fmla="*/ 91 h 129"/>
              <a:gd name="T2" fmla="*/ 13 w 148"/>
              <a:gd name="T3" fmla="*/ 104 h 129"/>
              <a:gd name="T4" fmla="*/ 32 w 148"/>
              <a:gd name="T5" fmla="*/ 104 h 129"/>
              <a:gd name="T6" fmla="*/ 32 w 148"/>
              <a:gd name="T7" fmla="*/ 123 h 129"/>
              <a:gd name="T8" fmla="*/ 38 w 148"/>
              <a:gd name="T9" fmla="*/ 129 h 129"/>
              <a:gd name="T10" fmla="*/ 43 w 148"/>
              <a:gd name="T11" fmla="*/ 127 h 129"/>
              <a:gd name="T12" fmla="*/ 66 w 148"/>
              <a:gd name="T13" fmla="*/ 104 h 129"/>
              <a:gd name="T14" fmla="*/ 135 w 148"/>
              <a:gd name="T15" fmla="*/ 104 h 129"/>
              <a:gd name="T16" fmla="*/ 148 w 148"/>
              <a:gd name="T17" fmla="*/ 91 h 129"/>
              <a:gd name="T18" fmla="*/ 148 w 148"/>
              <a:gd name="T19" fmla="*/ 13 h 129"/>
              <a:gd name="T20" fmla="*/ 135 w 148"/>
              <a:gd name="T21" fmla="*/ 0 h 129"/>
              <a:gd name="T22" fmla="*/ 13 w 148"/>
              <a:gd name="T23" fmla="*/ 0 h 129"/>
              <a:gd name="T24" fmla="*/ 0 w 148"/>
              <a:gd name="T25" fmla="*/ 13 h 129"/>
              <a:gd name="T26" fmla="*/ 0 w 148"/>
              <a:gd name="T27" fmla="*/ 91 h 129"/>
              <a:gd name="T28" fmla="*/ 38 w 148"/>
              <a:gd name="T29" fmla="*/ 55 h 129"/>
              <a:gd name="T30" fmla="*/ 46 w 148"/>
              <a:gd name="T31" fmla="*/ 47 h 129"/>
              <a:gd name="T32" fmla="*/ 54 w 148"/>
              <a:gd name="T33" fmla="*/ 55 h 129"/>
              <a:gd name="T34" fmla="*/ 46 w 148"/>
              <a:gd name="T35" fmla="*/ 63 h 129"/>
              <a:gd name="T36" fmla="*/ 38 w 148"/>
              <a:gd name="T37" fmla="*/ 55 h 129"/>
              <a:gd name="T38" fmla="*/ 66 w 148"/>
              <a:gd name="T39" fmla="*/ 55 h 129"/>
              <a:gd name="T40" fmla="*/ 74 w 148"/>
              <a:gd name="T41" fmla="*/ 47 h 129"/>
              <a:gd name="T42" fmla="*/ 82 w 148"/>
              <a:gd name="T43" fmla="*/ 55 h 129"/>
              <a:gd name="T44" fmla="*/ 74 w 148"/>
              <a:gd name="T45" fmla="*/ 63 h 129"/>
              <a:gd name="T46" fmla="*/ 66 w 148"/>
              <a:gd name="T47" fmla="*/ 55 h 129"/>
              <a:gd name="T48" fmla="*/ 94 w 148"/>
              <a:gd name="T49" fmla="*/ 55 h 129"/>
              <a:gd name="T50" fmla="*/ 102 w 148"/>
              <a:gd name="T51" fmla="*/ 47 h 129"/>
              <a:gd name="T52" fmla="*/ 110 w 148"/>
              <a:gd name="T53" fmla="*/ 55 h 129"/>
              <a:gd name="T54" fmla="*/ 102 w 148"/>
              <a:gd name="T55" fmla="*/ 63 h 129"/>
              <a:gd name="T56" fmla="*/ 94 w 148"/>
              <a:gd name="T57" fmla="*/ 5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 h="129">
                <a:moveTo>
                  <a:pt x="0" y="91"/>
                </a:moveTo>
                <a:cubicBezTo>
                  <a:pt x="0" y="98"/>
                  <a:pt x="6" y="104"/>
                  <a:pt x="13" y="104"/>
                </a:cubicBezTo>
                <a:cubicBezTo>
                  <a:pt x="32" y="104"/>
                  <a:pt x="32" y="104"/>
                  <a:pt x="32" y="104"/>
                </a:cubicBezTo>
                <a:cubicBezTo>
                  <a:pt x="32" y="123"/>
                  <a:pt x="32" y="123"/>
                  <a:pt x="32" y="123"/>
                </a:cubicBezTo>
                <a:cubicBezTo>
                  <a:pt x="32" y="126"/>
                  <a:pt x="35" y="129"/>
                  <a:pt x="38" y="129"/>
                </a:cubicBezTo>
                <a:cubicBezTo>
                  <a:pt x="40" y="129"/>
                  <a:pt x="41" y="128"/>
                  <a:pt x="43" y="127"/>
                </a:cubicBezTo>
                <a:cubicBezTo>
                  <a:pt x="66" y="104"/>
                  <a:pt x="66" y="104"/>
                  <a:pt x="66" y="104"/>
                </a:cubicBezTo>
                <a:cubicBezTo>
                  <a:pt x="135" y="104"/>
                  <a:pt x="135" y="104"/>
                  <a:pt x="135" y="104"/>
                </a:cubicBezTo>
                <a:cubicBezTo>
                  <a:pt x="142" y="104"/>
                  <a:pt x="148" y="98"/>
                  <a:pt x="148" y="91"/>
                </a:cubicBezTo>
                <a:cubicBezTo>
                  <a:pt x="148" y="13"/>
                  <a:pt x="148" y="13"/>
                  <a:pt x="148" y="13"/>
                </a:cubicBezTo>
                <a:cubicBezTo>
                  <a:pt x="148" y="6"/>
                  <a:pt x="142" y="0"/>
                  <a:pt x="135" y="0"/>
                </a:cubicBezTo>
                <a:cubicBezTo>
                  <a:pt x="13" y="0"/>
                  <a:pt x="13" y="0"/>
                  <a:pt x="13" y="0"/>
                </a:cubicBezTo>
                <a:cubicBezTo>
                  <a:pt x="6" y="0"/>
                  <a:pt x="0" y="6"/>
                  <a:pt x="0" y="13"/>
                </a:cubicBezTo>
                <a:lnTo>
                  <a:pt x="0" y="91"/>
                </a:lnTo>
                <a:close/>
                <a:moveTo>
                  <a:pt x="38" y="55"/>
                </a:moveTo>
                <a:cubicBezTo>
                  <a:pt x="38" y="51"/>
                  <a:pt x="42" y="47"/>
                  <a:pt x="46" y="47"/>
                </a:cubicBezTo>
                <a:cubicBezTo>
                  <a:pt x="50" y="47"/>
                  <a:pt x="54" y="51"/>
                  <a:pt x="54" y="55"/>
                </a:cubicBezTo>
                <a:cubicBezTo>
                  <a:pt x="54" y="59"/>
                  <a:pt x="50" y="63"/>
                  <a:pt x="46" y="63"/>
                </a:cubicBezTo>
                <a:cubicBezTo>
                  <a:pt x="42" y="63"/>
                  <a:pt x="38" y="59"/>
                  <a:pt x="38" y="55"/>
                </a:cubicBezTo>
                <a:close/>
                <a:moveTo>
                  <a:pt x="66" y="55"/>
                </a:moveTo>
                <a:cubicBezTo>
                  <a:pt x="66" y="51"/>
                  <a:pt x="70" y="47"/>
                  <a:pt x="74" y="47"/>
                </a:cubicBezTo>
                <a:cubicBezTo>
                  <a:pt x="78" y="47"/>
                  <a:pt x="82" y="51"/>
                  <a:pt x="82" y="55"/>
                </a:cubicBezTo>
                <a:cubicBezTo>
                  <a:pt x="82" y="59"/>
                  <a:pt x="78" y="63"/>
                  <a:pt x="74" y="63"/>
                </a:cubicBezTo>
                <a:cubicBezTo>
                  <a:pt x="70" y="63"/>
                  <a:pt x="66" y="59"/>
                  <a:pt x="66" y="55"/>
                </a:cubicBezTo>
                <a:close/>
                <a:moveTo>
                  <a:pt x="94" y="55"/>
                </a:moveTo>
                <a:cubicBezTo>
                  <a:pt x="94" y="51"/>
                  <a:pt x="98" y="47"/>
                  <a:pt x="102" y="47"/>
                </a:cubicBezTo>
                <a:cubicBezTo>
                  <a:pt x="107" y="47"/>
                  <a:pt x="110" y="51"/>
                  <a:pt x="110" y="55"/>
                </a:cubicBezTo>
                <a:cubicBezTo>
                  <a:pt x="110" y="59"/>
                  <a:pt x="107" y="63"/>
                  <a:pt x="102" y="63"/>
                </a:cubicBezTo>
                <a:cubicBezTo>
                  <a:pt x="98" y="63"/>
                  <a:pt x="94" y="59"/>
                  <a:pt x="94" y="55"/>
                </a:cubicBezTo>
                <a:close/>
              </a:path>
            </a:pathLst>
          </a:custGeom>
          <a:solidFill>
            <a:srgbClr val="EC7066"/>
          </a:solidFill>
          <a:ln>
            <a:noFill/>
          </a:ln>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771098" y="1965278"/>
            <a:ext cx="7601803" cy="2246769"/>
          </a:xfrm>
          <a:prstGeom prst="rect">
            <a:avLst/>
          </a:prstGeom>
          <a:noFill/>
        </p:spPr>
        <p:txBody>
          <a:bodyPr wrap="square" rtlCol="0">
            <a:spAutoFit/>
          </a:bodyPr>
          <a:lstStyle/>
          <a:p>
            <a:pPr algn="just" rtl="1"/>
            <a:r>
              <a:rPr lang="en-US" sz="2000" dirty="0" smtClean="0">
                <a:cs typeface="B Nazanin" panose="00000400000000000000" pitchFamily="2" charset="-78"/>
              </a:rPr>
              <a:t>     </a:t>
            </a:r>
            <a:r>
              <a:rPr lang="fa-IR" sz="2000" dirty="0" smtClean="0">
                <a:cs typeface="B Nazanin" panose="00000400000000000000" pitchFamily="2" charset="-78"/>
              </a:rPr>
              <a:t>عصر </a:t>
            </a:r>
            <a:r>
              <a:rPr lang="fa-IR" sz="2000" dirty="0">
                <a:cs typeface="B Nazanin" panose="00000400000000000000" pitchFamily="2" charset="-78"/>
              </a:rPr>
              <a:t>مفرغ دومین قسمت از عصر فلزات است که پس از دوره مس قرار می‌گیرد. این تقسیم بندی به این جهت است که مصنوعات فلزی این دوره از زندگی بشر بیشتر ترکیبی از مس و قلع است بطوری که کاوشهای دیرین‌شناسی نشان داده ساکنان ایران از پنج هزار سال قبل از میلاد مسیح نیز آلیاژ مفرغ را می‌شناخته‌اند و از آن برای ساختن مصنوعات فلزی خود استفاده می‌کرده‌اند و مصنوعات مفرغی نیز که در سایر نقاط دنیا ضمن حفاری‌ها به دست آمده قدیمی تر از این تاریخ نیست. بنابراین می‌توانیم شروع دوره مفرغ را از پنج هزار سال قبل از میلاد مسیح که شروع دوره آهن است بدانیم.</a:t>
            </a:r>
            <a:endParaRPr lang="en-US" sz="2000" dirty="0">
              <a:cs typeface="B Nazanin" panose="00000400000000000000" pitchFamily="2" charset="-78"/>
            </a:endParaRPr>
          </a:p>
        </p:txBody>
      </p:sp>
      <p:sp>
        <p:nvSpPr>
          <p:cNvPr id="5" name="Slide Number Placeholder 4"/>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4</a:t>
            </a:fld>
            <a:endParaRPr lang="en-US" sz="2800" b="1">
              <a:latin typeface="Lucida Sans Typewriter" panose="020B0509030504030204" pitchFamily="49" charset="0"/>
            </a:endParaRPr>
          </a:p>
        </p:txBody>
      </p:sp>
      <p:cxnSp>
        <p:nvCxnSpPr>
          <p:cNvPr id="15" name="Straight Connector 14"/>
          <p:cNvCxnSpPr/>
          <p:nvPr/>
        </p:nvCxnSpPr>
        <p:spPr>
          <a:xfrm flipV="1">
            <a:off x="2798516" y="4367120"/>
            <a:ext cx="3801891" cy="0"/>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759396876"/>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666424" y="496310"/>
            <a:ext cx="3811153" cy="461665"/>
          </a:xfrm>
          <a:prstGeom prst="rect">
            <a:avLst/>
          </a:prstGeom>
          <a:noFill/>
        </p:spPr>
        <p:txBody>
          <a:bodyPr wrap="square" rtlCol="0">
            <a:spAutoFit/>
          </a:bodyPr>
          <a:lstStyle/>
          <a:p>
            <a:pPr lvl="0" algn="ctr" rtl="1"/>
            <a:r>
              <a:rPr lang="fa-IR" sz="2400" dirty="0">
                <a:cs typeface="B Yekan" panose="00000400000000000000" pitchFamily="2" charset="-78"/>
              </a:rPr>
              <a:t>تاریخچه مفرغ در دوره ساسانی</a:t>
            </a:r>
            <a:endParaRPr lang="en-US" sz="2400" dirty="0">
              <a:cs typeface="B Yekan" panose="00000400000000000000" pitchFamily="2" charset="-78"/>
            </a:endParaRPr>
          </a:p>
        </p:txBody>
      </p:sp>
      <p:cxnSp>
        <p:nvCxnSpPr>
          <p:cNvPr id="13" name="Straight Connector 12"/>
          <p:cNvCxnSpPr/>
          <p:nvPr/>
        </p:nvCxnSpPr>
        <p:spPr>
          <a:xfrm>
            <a:off x="3804027"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pic>
        <p:nvPicPr>
          <p:cNvPr id="33" name="Picture 32"/>
          <p:cNvPicPr>
            <a:picLocks noChangeAspect="1"/>
          </p:cNvPicPr>
          <p:nvPr/>
        </p:nvPicPr>
        <p:blipFill rotWithShape="1">
          <a:blip r:embed="rId2">
            <a:extLst>
              <a:ext uri="{28A0092B-C50C-407E-A947-70E740481C1C}">
                <a14:useLocalDpi xmlns:a14="http://schemas.microsoft.com/office/drawing/2010/main" val="0"/>
              </a:ext>
            </a:extLst>
          </a:blip>
          <a:srcRect l="19221" t="29398" r="17922" b="13718"/>
          <a:stretch/>
        </p:blipFill>
        <p:spPr>
          <a:xfrm>
            <a:off x="1325174" y="1232471"/>
            <a:ext cx="6493651" cy="2766323"/>
          </a:xfrm>
          <a:prstGeom prst="rect">
            <a:avLst/>
          </a:prstGeom>
        </p:spPr>
      </p:pic>
      <p:sp>
        <p:nvSpPr>
          <p:cNvPr id="39" name="Freeform 465"/>
          <p:cNvSpPr>
            <a:spLocks noEditPoints="1"/>
          </p:cNvSpPr>
          <p:nvPr/>
        </p:nvSpPr>
        <p:spPr bwMode="auto">
          <a:xfrm>
            <a:off x="7447606" y="3816090"/>
            <a:ext cx="548640" cy="457200"/>
          </a:xfrm>
          <a:custGeom>
            <a:avLst/>
            <a:gdLst>
              <a:gd name="T0" fmla="*/ 0 w 148"/>
              <a:gd name="T1" fmla="*/ 91 h 129"/>
              <a:gd name="T2" fmla="*/ 13 w 148"/>
              <a:gd name="T3" fmla="*/ 104 h 129"/>
              <a:gd name="T4" fmla="*/ 32 w 148"/>
              <a:gd name="T5" fmla="*/ 104 h 129"/>
              <a:gd name="T6" fmla="*/ 32 w 148"/>
              <a:gd name="T7" fmla="*/ 123 h 129"/>
              <a:gd name="T8" fmla="*/ 38 w 148"/>
              <a:gd name="T9" fmla="*/ 129 h 129"/>
              <a:gd name="T10" fmla="*/ 43 w 148"/>
              <a:gd name="T11" fmla="*/ 127 h 129"/>
              <a:gd name="T12" fmla="*/ 66 w 148"/>
              <a:gd name="T13" fmla="*/ 104 h 129"/>
              <a:gd name="T14" fmla="*/ 135 w 148"/>
              <a:gd name="T15" fmla="*/ 104 h 129"/>
              <a:gd name="T16" fmla="*/ 148 w 148"/>
              <a:gd name="T17" fmla="*/ 91 h 129"/>
              <a:gd name="T18" fmla="*/ 148 w 148"/>
              <a:gd name="T19" fmla="*/ 13 h 129"/>
              <a:gd name="T20" fmla="*/ 135 w 148"/>
              <a:gd name="T21" fmla="*/ 0 h 129"/>
              <a:gd name="T22" fmla="*/ 13 w 148"/>
              <a:gd name="T23" fmla="*/ 0 h 129"/>
              <a:gd name="T24" fmla="*/ 0 w 148"/>
              <a:gd name="T25" fmla="*/ 13 h 129"/>
              <a:gd name="T26" fmla="*/ 0 w 148"/>
              <a:gd name="T27" fmla="*/ 91 h 129"/>
              <a:gd name="T28" fmla="*/ 38 w 148"/>
              <a:gd name="T29" fmla="*/ 55 h 129"/>
              <a:gd name="T30" fmla="*/ 46 w 148"/>
              <a:gd name="T31" fmla="*/ 47 h 129"/>
              <a:gd name="T32" fmla="*/ 54 w 148"/>
              <a:gd name="T33" fmla="*/ 55 h 129"/>
              <a:gd name="T34" fmla="*/ 46 w 148"/>
              <a:gd name="T35" fmla="*/ 63 h 129"/>
              <a:gd name="T36" fmla="*/ 38 w 148"/>
              <a:gd name="T37" fmla="*/ 55 h 129"/>
              <a:gd name="T38" fmla="*/ 66 w 148"/>
              <a:gd name="T39" fmla="*/ 55 h 129"/>
              <a:gd name="T40" fmla="*/ 74 w 148"/>
              <a:gd name="T41" fmla="*/ 47 h 129"/>
              <a:gd name="T42" fmla="*/ 82 w 148"/>
              <a:gd name="T43" fmla="*/ 55 h 129"/>
              <a:gd name="T44" fmla="*/ 74 w 148"/>
              <a:gd name="T45" fmla="*/ 63 h 129"/>
              <a:gd name="T46" fmla="*/ 66 w 148"/>
              <a:gd name="T47" fmla="*/ 55 h 129"/>
              <a:gd name="T48" fmla="*/ 94 w 148"/>
              <a:gd name="T49" fmla="*/ 55 h 129"/>
              <a:gd name="T50" fmla="*/ 102 w 148"/>
              <a:gd name="T51" fmla="*/ 47 h 129"/>
              <a:gd name="T52" fmla="*/ 110 w 148"/>
              <a:gd name="T53" fmla="*/ 55 h 129"/>
              <a:gd name="T54" fmla="*/ 102 w 148"/>
              <a:gd name="T55" fmla="*/ 63 h 129"/>
              <a:gd name="T56" fmla="*/ 94 w 148"/>
              <a:gd name="T57" fmla="*/ 5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 h="129">
                <a:moveTo>
                  <a:pt x="0" y="91"/>
                </a:moveTo>
                <a:cubicBezTo>
                  <a:pt x="0" y="98"/>
                  <a:pt x="6" y="104"/>
                  <a:pt x="13" y="104"/>
                </a:cubicBezTo>
                <a:cubicBezTo>
                  <a:pt x="32" y="104"/>
                  <a:pt x="32" y="104"/>
                  <a:pt x="32" y="104"/>
                </a:cubicBezTo>
                <a:cubicBezTo>
                  <a:pt x="32" y="123"/>
                  <a:pt x="32" y="123"/>
                  <a:pt x="32" y="123"/>
                </a:cubicBezTo>
                <a:cubicBezTo>
                  <a:pt x="32" y="126"/>
                  <a:pt x="35" y="129"/>
                  <a:pt x="38" y="129"/>
                </a:cubicBezTo>
                <a:cubicBezTo>
                  <a:pt x="40" y="129"/>
                  <a:pt x="41" y="128"/>
                  <a:pt x="43" y="127"/>
                </a:cubicBezTo>
                <a:cubicBezTo>
                  <a:pt x="66" y="104"/>
                  <a:pt x="66" y="104"/>
                  <a:pt x="66" y="104"/>
                </a:cubicBezTo>
                <a:cubicBezTo>
                  <a:pt x="135" y="104"/>
                  <a:pt x="135" y="104"/>
                  <a:pt x="135" y="104"/>
                </a:cubicBezTo>
                <a:cubicBezTo>
                  <a:pt x="142" y="104"/>
                  <a:pt x="148" y="98"/>
                  <a:pt x="148" y="91"/>
                </a:cubicBezTo>
                <a:cubicBezTo>
                  <a:pt x="148" y="13"/>
                  <a:pt x="148" y="13"/>
                  <a:pt x="148" y="13"/>
                </a:cubicBezTo>
                <a:cubicBezTo>
                  <a:pt x="148" y="6"/>
                  <a:pt x="142" y="0"/>
                  <a:pt x="135" y="0"/>
                </a:cubicBezTo>
                <a:cubicBezTo>
                  <a:pt x="13" y="0"/>
                  <a:pt x="13" y="0"/>
                  <a:pt x="13" y="0"/>
                </a:cubicBezTo>
                <a:cubicBezTo>
                  <a:pt x="6" y="0"/>
                  <a:pt x="0" y="6"/>
                  <a:pt x="0" y="13"/>
                </a:cubicBezTo>
                <a:lnTo>
                  <a:pt x="0" y="91"/>
                </a:lnTo>
                <a:close/>
                <a:moveTo>
                  <a:pt x="38" y="55"/>
                </a:moveTo>
                <a:cubicBezTo>
                  <a:pt x="38" y="51"/>
                  <a:pt x="42" y="47"/>
                  <a:pt x="46" y="47"/>
                </a:cubicBezTo>
                <a:cubicBezTo>
                  <a:pt x="50" y="47"/>
                  <a:pt x="54" y="51"/>
                  <a:pt x="54" y="55"/>
                </a:cubicBezTo>
                <a:cubicBezTo>
                  <a:pt x="54" y="59"/>
                  <a:pt x="50" y="63"/>
                  <a:pt x="46" y="63"/>
                </a:cubicBezTo>
                <a:cubicBezTo>
                  <a:pt x="42" y="63"/>
                  <a:pt x="38" y="59"/>
                  <a:pt x="38" y="55"/>
                </a:cubicBezTo>
                <a:close/>
                <a:moveTo>
                  <a:pt x="66" y="55"/>
                </a:moveTo>
                <a:cubicBezTo>
                  <a:pt x="66" y="51"/>
                  <a:pt x="70" y="47"/>
                  <a:pt x="74" y="47"/>
                </a:cubicBezTo>
                <a:cubicBezTo>
                  <a:pt x="78" y="47"/>
                  <a:pt x="82" y="51"/>
                  <a:pt x="82" y="55"/>
                </a:cubicBezTo>
                <a:cubicBezTo>
                  <a:pt x="82" y="59"/>
                  <a:pt x="78" y="63"/>
                  <a:pt x="74" y="63"/>
                </a:cubicBezTo>
                <a:cubicBezTo>
                  <a:pt x="70" y="63"/>
                  <a:pt x="66" y="59"/>
                  <a:pt x="66" y="55"/>
                </a:cubicBezTo>
                <a:close/>
                <a:moveTo>
                  <a:pt x="94" y="55"/>
                </a:moveTo>
                <a:cubicBezTo>
                  <a:pt x="94" y="51"/>
                  <a:pt x="98" y="47"/>
                  <a:pt x="102" y="47"/>
                </a:cubicBezTo>
                <a:cubicBezTo>
                  <a:pt x="107" y="47"/>
                  <a:pt x="110" y="51"/>
                  <a:pt x="110" y="55"/>
                </a:cubicBezTo>
                <a:cubicBezTo>
                  <a:pt x="110" y="59"/>
                  <a:pt x="107" y="63"/>
                  <a:pt x="102" y="63"/>
                </a:cubicBezTo>
                <a:cubicBezTo>
                  <a:pt x="98" y="63"/>
                  <a:pt x="94" y="59"/>
                  <a:pt x="94" y="55"/>
                </a:cubicBezTo>
                <a:close/>
              </a:path>
            </a:pathLst>
          </a:custGeom>
          <a:solidFill>
            <a:srgbClr val="EC7066"/>
          </a:solidFill>
          <a:ln>
            <a:noFill/>
          </a:ln>
        </p:spPr>
        <p:txBody>
          <a:bodyPr vert="horz" wrap="square" lIns="91440" tIns="45720" rIns="91440" bIns="45720" numCol="1" anchor="t" anchorCtr="0" compatLnSpc="1">
            <a:prstTxWarp prst="textNoShape">
              <a:avLst/>
            </a:prstTxWarp>
          </a:bodyPr>
          <a:lstStyle/>
          <a:p>
            <a:endParaRPr lang="en-GB"/>
          </a:p>
        </p:txBody>
      </p:sp>
      <p:sp>
        <p:nvSpPr>
          <p:cNvPr id="2" name="TextBox 1"/>
          <p:cNvSpPr txBox="1"/>
          <p:nvPr/>
        </p:nvSpPr>
        <p:spPr>
          <a:xfrm>
            <a:off x="1173708" y="4273290"/>
            <a:ext cx="6548218" cy="2246769"/>
          </a:xfrm>
          <a:prstGeom prst="rect">
            <a:avLst/>
          </a:prstGeom>
          <a:noFill/>
        </p:spPr>
        <p:txBody>
          <a:bodyPr wrap="square" rtlCol="0">
            <a:spAutoFit/>
          </a:bodyPr>
          <a:lstStyle/>
          <a:p>
            <a:pPr algn="just" rtl="1"/>
            <a:r>
              <a:rPr lang="en-US" sz="2000" dirty="0" smtClean="0">
                <a:cs typeface="B Nazanin" panose="00000400000000000000" pitchFamily="2" charset="-78"/>
              </a:rPr>
              <a:t>   </a:t>
            </a:r>
            <a:r>
              <a:rPr lang="fa-IR" sz="2000" dirty="0" smtClean="0">
                <a:cs typeface="B Nazanin" panose="00000400000000000000" pitchFamily="2" charset="-78"/>
              </a:rPr>
              <a:t>اشیای </a:t>
            </a:r>
            <a:r>
              <a:rPr lang="fa-IR" sz="2000" dirty="0">
                <a:cs typeface="B Nazanin" panose="00000400000000000000" pitchFamily="2" charset="-78"/>
              </a:rPr>
              <a:t>مفرغی حتی بیش از جام های مشهور نقره صفات بزرگی و پهلوانی هنر ساسانی را جلوه می دهند. تنگ های مفرغی اغلب بسیار بزرگ است و شکلی سترگ دارد. ظرافت دل پسند قطع و اندازه های کهن مفرغ های ادوار گذشته با ذوق شاهان ساسانی که معتقد بودند از جانب خداوند به فرمانروایی ایران، یعنی «بزرگ ترین و شریف ترین کشورها»، مامور شده اند متناسب نبود. به همین دلیل صنعتگران این دوره برای تطبیق دادن هنر مفرغ با سلیقه پادشاهان، که در واقع حامیان اصلی این هنر نیز بودند، به بزرگ کردن قطع آثار و ظروف </a:t>
            </a:r>
            <a:r>
              <a:rPr lang="fa-IR" sz="2000" dirty="0" smtClean="0">
                <a:cs typeface="B Nazanin" panose="00000400000000000000" pitchFamily="2" charset="-78"/>
              </a:rPr>
              <a:t>پرداختند</a:t>
            </a:r>
            <a:r>
              <a:rPr lang="en-US" sz="2000" dirty="0" smtClean="0">
                <a:cs typeface="B Nazanin" panose="00000400000000000000" pitchFamily="2" charset="-78"/>
              </a:rPr>
              <a:t> </a:t>
            </a:r>
            <a:endParaRPr lang="en-US" sz="2000" dirty="0">
              <a:cs typeface="B Nazanin" panose="00000400000000000000"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28" y="1555845"/>
            <a:ext cx="4585648" cy="2019868"/>
          </a:xfrm>
          <a:prstGeom prst="rect">
            <a:avLst/>
          </a:prstGeom>
        </p:spPr>
      </p:pic>
      <p:sp>
        <p:nvSpPr>
          <p:cNvPr id="5" name="Slide Number Placeholder 4"/>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5</a:t>
            </a:fld>
            <a:endParaRPr lang="en-US" sz="2800" b="1" dirty="0">
              <a:latin typeface="Lucida Sans Typewriter" panose="020B0509030504030204" pitchFamily="49" charset="0"/>
            </a:endParaRPr>
          </a:p>
        </p:txBody>
      </p:sp>
      <p:cxnSp>
        <p:nvCxnSpPr>
          <p:cNvPr id="15" name="Straight Connector 14"/>
          <p:cNvCxnSpPr/>
          <p:nvPr/>
        </p:nvCxnSpPr>
        <p:spPr>
          <a:xfrm flipV="1">
            <a:off x="2546871" y="6566045"/>
            <a:ext cx="3801891" cy="0"/>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799056216"/>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666424" y="496310"/>
            <a:ext cx="3811153" cy="461665"/>
          </a:xfrm>
          <a:prstGeom prst="rect">
            <a:avLst/>
          </a:prstGeom>
          <a:noFill/>
        </p:spPr>
        <p:txBody>
          <a:bodyPr wrap="square" rtlCol="0">
            <a:spAutoFit/>
          </a:bodyPr>
          <a:lstStyle/>
          <a:p>
            <a:pPr lvl="0" algn="ctr" rtl="1"/>
            <a:r>
              <a:rPr lang="fa-IR" sz="2400" dirty="0">
                <a:cs typeface="B Yekan" panose="00000400000000000000" pitchFamily="2" charset="-78"/>
              </a:rPr>
              <a:t>تاریخچه مفرغ در دوره ساسانی</a:t>
            </a:r>
            <a:endParaRPr lang="en-US" sz="2400" dirty="0">
              <a:cs typeface="B Yekan" panose="00000400000000000000" pitchFamily="2" charset="-78"/>
            </a:endParaRPr>
          </a:p>
        </p:txBody>
      </p:sp>
      <p:cxnSp>
        <p:nvCxnSpPr>
          <p:cNvPr id="13" name="Straight Connector 12"/>
          <p:cNvCxnSpPr/>
          <p:nvPr/>
        </p:nvCxnSpPr>
        <p:spPr>
          <a:xfrm>
            <a:off x="3804027"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18" name="TextBox 17"/>
          <p:cNvSpPr txBox="1"/>
          <p:nvPr/>
        </p:nvSpPr>
        <p:spPr>
          <a:xfrm>
            <a:off x="1122663" y="1663695"/>
            <a:ext cx="6889412" cy="3170099"/>
          </a:xfrm>
          <a:prstGeom prst="rect">
            <a:avLst/>
          </a:prstGeom>
          <a:noFill/>
        </p:spPr>
        <p:txBody>
          <a:bodyPr wrap="square" rtlCol="0">
            <a:spAutoFit/>
          </a:bodyPr>
          <a:lstStyle/>
          <a:p>
            <a:pPr algn="just" rtl="1"/>
            <a:r>
              <a:rPr lang="fa-IR" sz="2000" dirty="0" smtClean="0">
                <a:latin typeface="B Yekan+" panose="02000503030000020004" pitchFamily="2" charset="-78"/>
                <a:cs typeface="B Nazanin" panose="00000400000000000000" pitchFamily="2" charset="-78"/>
              </a:rPr>
              <a:t>     به </a:t>
            </a:r>
            <a:r>
              <a:rPr lang="fa-IR" sz="2000" dirty="0">
                <a:latin typeface="B Yekan+" panose="02000503030000020004" pitchFamily="2" charset="-78"/>
                <a:cs typeface="B Nazanin" panose="00000400000000000000" pitchFamily="2" charset="-78"/>
              </a:rPr>
              <a:t>طور کلی سیاست هنری دوره ساسانی در نمایش این قدرت روزافزون خلاصه می شد و هنرمندان آن دوره روش سترگ نمایی را مناسب ترین روش برای رسیدن به چنین هدفی دیدند. امروزه هنگام بررسی هنر دوره ساسانی، با بزرگ نمایی در همه نوع هنر روبرو هستیم؛ از کاخ سازی گرفته تا فرش، حجاری، صنایع دستی و…</a:t>
            </a:r>
          </a:p>
          <a:p>
            <a:pPr algn="just" rtl="1"/>
            <a:r>
              <a:rPr lang="fa-IR" sz="2000" dirty="0">
                <a:latin typeface="B Yekan+" panose="02000503030000020004" pitchFamily="2" charset="-78"/>
                <a:cs typeface="B Nazanin" panose="00000400000000000000" pitchFamily="2" charset="-78"/>
              </a:rPr>
              <a:t>مثلا مجالس اعطای سلطنت از طرف خداوند به شاهان ساسانی و پیروزی های پیاپی ایشان، بر حجاری های عظیمی که در سنگ های طبیعی کنده شده بود و در سر شاهراه ها قرار داشت، به بینندگان نشان می داد که قدرت و اقتدار از آن کیست. و یا تالار وسیع بارعام در کاخ تیسفون با فرش بزرگ زربفتی که به انواع گوهرها مزین بود ، مفروش شده بود و این خود نشانه ثروت و شانی به شمار می رفت که به همه نیروهای خارجی و امیران محلی نشان می داد که هرگونه خیال خصومت بیهوده و بی فایده است</a:t>
            </a:r>
            <a:r>
              <a:rPr lang="fa-IR" sz="2000" dirty="0" smtClean="0">
                <a:latin typeface="B Yekan+" panose="02000503030000020004" pitchFamily="2" charset="-78"/>
                <a:cs typeface="B Nazanin" panose="00000400000000000000" pitchFamily="2" charset="-78"/>
              </a:rPr>
              <a:t>.</a:t>
            </a:r>
            <a:endParaRPr lang="fa-IR" sz="2000" dirty="0">
              <a:latin typeface="B Yekan+" panose="02000503030000020004" pitchFamily="2" charset="-78"/>
              <a:cs typeface="B Nazanin" panose="00000400000000000000" pitchFamily="2" charset="-78"/>
            </a:endParaRPr>
          </a:p>
        </p:txBody>
      </p:sp>
      <p:cxnSp>
        <p:nvCxnSpPr>
          <p:cNvPr id="19" name="Straight Connector 18"/>
          <p:cNvCxnSpPr/>
          <p:nvPr/>
        </p:nvCxnSpPr>
        <p:spPr>
          <a:xfrm flipV="1">
            <a:off x="2675686" y="4967622"/>
            <a:ext cx="3801891" cy="0"/>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15" name="Freeform 465"/>
          <p:cNvSpPr>
            <a:spLocks noEditPoints="1"/>
          </p:cNvSpPr>
          <p:nvPr/>
        </p:nvSpPr>
        <p:spPr bwMode="auto">
          <a:xfrm>
            <a:off x="7611379" y="1332197"/>
            <a:ext cx="548640" cy="457200"/>
          </a:xfrm>
          <a:custGeom>
            <a:avLst/>
            <a:gdLst>
              <a:gd name="T0" fmla="*/ 0 w 148"/>
              <a:gd name="T1" fmla="*/ 91 h 129"/>
              <a:gd name="T2" fmla="*/ 13 w 148"/>
              <a:gd name="T3" fmla="*/ 104 h 129"/>
              <a:gd name="T4" fmla="*/ 32 w 148"/>
              <a:gd name="T5" fmla="*/ 104 h 129"/>
              <a:gd name="T6" fmla="*/ 32 w 148"/>
              <a:gd name="T7" fmla="*/ 123 h 129"/>
              <a:gd name="T8" fmla="*/ 38 w 148"/>
              <a:gd name="T9" fmla="*/ 129 h 129"/>
              <a:gd name="T10" fmla="*/ 43 w 148"/>
              <a:gd name="T11" fmla="*/ 127 h 129"/>
              <a:gd name="T12" fmla="*/ 66 w 148"/>
              <a:gd name="T13" fmla="*/ 104 h 129"/>
              <a:gd name="T14" fmla="*/ 135 w 148"/>
              <a:gd name="T15" fmla="*/ 104 h 129"/>
              <a:gd name="T16" fmla="*/ 148 w 148"/>
              <a:gd name="T17" fmla="*/ 91 h 129"/>
              <a:gd name="T18" fmla="*/ 148 w 148"/>
              <a:gd name="T19" fmla="*/ 13 h 129"/>
              <a:gd name="T20" fmla="*/ 135 w 148"/>
              <a:gd name="T21" fmla="*/ 0 h 129"/>
              <a:gd name="T22" fmla="*/ 13 w 148"/>
              <a:gd name="T23" fmla="*/ 0 h 129"/>
              <a:gd name="T24" fmla="*/ 0 w 148"/>
              <a:gd name="T25" fmla="*/ 13 h 129"/>
              <a:gd name="T26" fmla="*/ 0 w 148"/>
              <a:gd name="T27" fmla="*/ 91 h 129"/>
              <a:gd name="T28" fmla="*/ 38 w 148"/>
              <a:gd name="T29" fmla="*/ 55 h 129"/>
              <a:gd name="T30" fmla="*/ 46 w 148"/>
              <a:gd name="T31" fmla="*/ 47 h 129"/>
              <a:gd name="T32" fmla="*/ 54 w 148"/>
              <a:gd name="T33" fmla="*/ 55 h 129"/>
              <a:gd name="T34" fmla="*/ 46 w 148"/>
              <a:gd name="T35" fmla="*/ 63 h 129"/>
              <a:gd name="T36" fmla="*/ 38 w 148"/>
              <a:gd name="T37" fmla="*/ 55 h 129"/>
              <a:gd name="T38" fmla="*/ 66 w 148"/>
              <a:gd name="T39" fmla="*/ 55 h 129"/>
              <a:gd name="T40" fmla="*/ 74 w 148"/>
              <a:gd name="T41" fmla="*/ 47 h 129"/>
              <a:gd name="T42" fmla="*/ 82 w 148"/>
              <a:gd name="T43" fmla="*/ 55 h 129"/>
              <a:gd name="T44" fmla="*/ 74 w 148"/>
              <a:gd name="T45" fmla="*/ 63 h 129"/>
              <a:gd name="T46" fmla="*/ 66 w 148"/>
              <a:gd name="T47" fmla="*/ 55 h 129"/>
              <a:gd name="T48" fmla="*/ 94 w 148"/>
              <a:gd name="T49" fmla="*/ 55 h 129"/>
              <a:gd name="T50" fmla="*/ 102 w 148"/>
              <a:gd name="T51" fmla="*/ 47 h 129"/>
              <a:gd name="T52" fmla="*/ 110 w 148"/>
              <a:gd name="T53" fmla="*/ 55 h 129"/>
              <a:gd name="T54" fmla="*/ 102 w 148"/>
              <a:gd name="T55" fmla="*/ 63 h 129"/>
              <a:gd name="T56" fmla="*/ 94 w 148"/>
              <a:gd name="T57" fmla="*/ 5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 h="129">
                <a:moveTo>
                  <a:pt x="0" y="91"/>
                </a:moveTo>
                <a:cubicBezTo>
                  <a:pt x="0" y="98"/>
                  <a:pt x="6" y="104"/>
                  <a:pt x="13" y="104"/>
                </a:cubicBezTo>
                <a:cubicBezTo>
                  <a:pt x="32" y="104"/>
                  <a:pt x="32" y="104"/>
                  <a:pt x="32" y="104"/>
                </a:cubicBezTo>
                <a:cubicBezTo>
                  <a:pt x="32" y="123"/>
                  <a:pt x="32" y="123"/>
                  <a:pt x="32" y="123"/>
                </a:cubicBezTo>
                <a:cubicBezTo>
                  <a:pt x="32" y="126"/>
                  <a:pt x="35" y="129"/>
                  <a:pt x="38" y="129"/>
                </a:cubicBezTo>
                <a:cubicBezTo>
                  <a:pt x="40" y="129"/>
                  <a:pt x="41" y="128"/>
                  <a:pt x="43" y="127"/>
                </a:cubicBezTo>
                <a:cubicBezTo>
                  <a:pt x="66" y="104"/>
                  <a:pt x="66" y="104"/>
                  <a:pt x="66" y="104"/>
                </a:cubicBezTo>
                <a:cubicBezTo>
                  <a:pt x="135" y="104"/>
                  <a:pt x="135" y="104"/>
                  <a:pt x="135" y="104"/>
                </a:cubicBezTo>
                <a:cubicBezTo>
                  <a:pt x="142" y="104"/>
                  <a:pt x="148" y="98"/>
                  <a:pt x="148" y="91"/>
                </a:cubicBezTo>
                <a:cubicBezTo>
                  <a:pt x="148" y="13"/>
                  <a:pt x="148" y="13"/>
                  <a:pt x="148" y="13"/>
                </a:cubicBezTo>
                <a:cubicBezTo>
                  <a:pt x="148" y="6"/>
                  <a:pt x="142" y="0"/>
                  <a:pt x="135" y="0"/>
                </a:cubicBezTo>
                <a:cubicBezTo>
                  <a:pt x="13" y="0"/>
                  <a:pt x="13" y="0"/>
                  <a:pt x="13" y="0"/>
                </a:cubicBezTo>
                <a:cubicBezTo>
                  <a:pt x="6" y="0"/>
                  <a:pt x="0" y="6"/>
                  <a:pt x="0" y="13"/>
                </a:cubicBezTo>
                <a:lnTo>
                  <a:pt x="0" y="91"/>
                </a:lnTo>
                <a:close/>
                <a:moveTo>
                  <a:pt x="38" y="55"/>
                </a:moveTo>
                <a:cubicBezTo>
                  <a:pt x="38" y="51"/>
                  <a:pt x="42" y="47"/>
                  <a:pt x="46" y="47"/>
                </a:cubicBezTo>
                <a:cubicBezTo>
                  <a:pt x="50" y="47"/>
                  <a:pt x="54" y="51"/>
                  <a:pt x="54" y="55"/>
                </a:cubicBezTo>
                <a:cubicBezTo>
                  <a:pt x="54" y="59"/>
                  <a:pt x="50" y="63"/>
                  <a:pt x="46" y="63"/>
                </a:cubicBezTo>
                <a:cubicBezTo>
                  <a:pt x="42" y="63"/>
                  <a:pt x="38" y="59"/>
                  <a:pt x="38" y="55"/>
                </a:cubicBezTo>
                <a:close/>
                <a:moveTo>
                  <a:pt x="66" y="55"/>
                </a:moveTo>
                <a:cubicBezTo>
                  <a:pt x="66" y="51"/>
                  <a:pt x="70" y="47"/>
                  <a:pt x="74" y="47"/>
                </a:cubicBezTo>
                <a:cubicBezTo>
                  <a:pt x="78" y="47"/>
                  <a:pt x="82" y="51"/>
                  <a:pt x="82" y="55"/>
                </a:cubicBezTo>
                <a:cubicBezTo>
                  <a:pt x="82" y="59"/>
                  <a:pt x="78" y="63"/>
                  <a:pt x="74" y="63"/>
                </a:cubicBezTo>
                <a:cubicBezTo>
                  <a:pt x="70" y="63"/>
                  <a:pt x="66" y="59"/>
                  <a:pt x="66" y="55"/>
                </a:cubicBezTo>
                <a:close/>
                <a:moveTo>
                  <a:pt x="94" y="55"/>
                </a:moveTo>
                <a:cubicBezTo>
                  <a:pt x="94" y="51"/>
                  <a:pt x="98" y="47"/>
                  <a:pt x="102" y="47"/>
                </a:cubicBezTo>
                <a:cubicBezTo>
                  <a:pt x="107" y="47"/>
                  <a:pt x="110" y="51"/>
                  <a:pt x="110" y="55"/>
                </a:cubicBezTo>
                <a:cubicBezTo>
                  <a:pt x="110" y="59"/>
                  <a:pt x="107" y="63"/>
                  <a:pt x="102" y="63"/>
                </a:cubicBezTo>
                <a:cubicBezTo>
                  <a:pt x="98" y="63"/>
                  <a:pt x="94" y="59"/>
                  <a:pt x="94" y="55"/>
                </a:cubicBezTo>
                <a:close/>
              </a:path>
            </a:pathLst>
          </a:custGeom>
          <a:solidFill>
            <a:srgbClr val="EC7066"/>
          </a:solidFill>
          <a:ln>
            <a:noFill/>
          </a:ln>
        </p:spPr>
        <p:txBody>
          <a:bodyPr vert="horz" wrap="square" lIns="91440" tIns="45720" rIns="91440" bIns="45720" numCol="1" anchor="t" anchorCtr="0" compatLnSpc="1">
            <a:prstTxWarp prst="textNoShape">
              <a:avLst/>
            </a:prstTxWarp>
          </a:bodyPr>
          <a:lstStyle/>
          <a:p>
            <a:endParaRPr lang="en-GB"/>
          </a:p>
        </p:txBody>
      </p:sp>
      <p:sp>
        <p:nvSpPr>
          <p:cNvPr id="7" name="Slide Number Placeholder 6"/>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6</a:t>
            </a:fld>
            <a:endParaRPr lang="en-US" sz="2800" b="1" dirty="0">
              <a:latin typeface="Lucida Sans Typewriter" panose="020B0509030504030204" pitchFamily="49" charset="0"/>
            </a:endParaRPr>
          </a:p>
        </p:txBody>
      </p:sp>
    </p:spTree>
    <p:extLst>
      <p:ext uri="{BB962C8B-B14F-4D97-AF65-F5344CB8AC3E}">
        <p14:creationId xmlns:p14="http://schemas.microsoft.com/office/powerpoint/2010/main" val="494579950"/>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666424" y="496310"/>
            <a:ext cx="3811153" cy="830997"/>
          </a:xfrm>
          <a:prstGeom prst="rect">
            <a:avLst/>
          </a:prstGeom>
          <a:noFill/>
        </p:spPr>
        <p:txBody>
          <a:bodyPr wrap="square" rtlCol="0">
            <a:spAutoFit/>
          </a:bodyPr>
          <a:lstStyle/>
          <a:p>
            <a:pPr lvl="0" algn="ctr"/>
            <a:r>
              <a:rPr lang="fa-IR" sz="2400" dirty="0">
                <a:cs typeface="B Yekan" panose="00000400000000000000" pitchFamily="2" charset="-78"/>
              </a:rPr>
              <a:t>تاریخچه مفرغ در دوره ساسانی</a:t>
            </a:r>
            <a:endParaRPr lang="en-US" sz="2400" dirty="0">
              <a:cs typeface="B Yekan" panose="00000400000000000000" pitchFamily="2" charset="-78"/>
            </a:endParaRPr>
          </a:p>
          <a:p>
            <a:pPr algn="ctr"/>
            <a:endParaRPr lang="en-US" sz="2400" b="1" dirty="0">
              <a:latin typeface="B Yekan+" panose="02000503030000020004" pitchFamily="2" charset="-78"/>
              <a:cs typeface="B Yekan" panose="00000400000000000000" pitchFamily="2" charset="-78"/>
            </a:endParaRPr>
          </a:p>
        </p:txBody>
      </p:sp>
      <p:cxnSp>
        <p:nvCxnSpPr>
          <p:cNvPr id="13" name="Straight Connector 12"/>
          <p:cNvCxnSpPr/>
          <p:nvPr/>
        </p:nvCxnSpPr>
        <p:spPr>
          <a:xfrm>
            <a:off x="3804027"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2" name="Rectangle 1"/>
          <p:cNvSpPr/>
          <p:nvPr/>
        </p:nvSpPr>
        <p:spPr>
          <a:xfrm>
            <a:off x="1105469" y="3908526"/>
            <a:ext cx="6612340" cy="2554545"/>
          </a:xfrm>
          <a:prstGeom prst="rect">
            <a:avLst/>
          </a:prstGeom>
        </p:spPr>
        <p:txBody>
          <a:bodyPr wrap="square">
            <a:spAutoFit/>
          </a:bodyPr>
          <a:lstStyle/>
          <a:p>
            <a:pPr algn="just" rtl="1"/>
            <a:r>
              <a:rPr lang="fa-IR" sz="2000" dirty="0" smtClean="0">
                <a:solidFill>
                  <a:srgbClr val="5F6569"/>
                </a:solidFill>
                <a:latin typeface="shabnam"/>
                <a:ea typeface="Calibri" panose="020F0502020204030204" pitchFamily="34" charset="0"/>
                <a:cs typeface="B Nazanin" panose="00000400000000000000" pitchFamily="2" charset="-78"/>
              </a:rPr>
              <a:t>     </a:t>
            </a:r>
            <a:r>
              <a:rPr lang="ar-SA" sz="2000" dirty="0" smtClean="0">
                <a:solidFill>
                  <a:srgbClr val="5F6569"/>
                </a:solidFill>
                <a:latin typeface="shabnam"/>
                <a:ea typeface="Calibri" panose="020F0502020204030204" pitchFamily="34" charset="0"/>
                <a:cs typeface="B Nazanin" panose="00000400000000000000" pitchFamily="2" charset="-78"/>
              </a:rPr>
              <a:t>پس </a:t>
            </a:r>
            <a:r>
              <a:rPr lang="ar-SA" sz="2000" dirty="0">
                <a:solidFill>
                  <a:srgbClr val="5F6569"/>
                </a:solidFill>
                <a:latin typeface="shabnam"/>
                <a:ea typeface="Calibri" panose="020F0502020204030204" pitchFamily="34" charset="0"/>
                <a:cs typeface="B Nazanin" panose="00000400000000000000" pitchFamily="2" charset="-78"/>
              </a:rPr>
              <a:t>اگر در هنر مفرغ سازی با ظروف بزرگ و عظیم روبه رو می شویم نباید این موضوع را یک استثنا در نظر بگیریم بلکه این هنر نیز پیرو همان سیاست بزرگ نمایی برای القای عظمت امپراتوری ساسانی به وجود آمد</a:t>
            </a:r>
            <a:r>
              <a:rPr lang="en-US" sz="2000" dirty="0">
                <a:solidFill>
                  <a:srgbClr val="5F6569"/>
                </a:solidFill>
                <a:latin typeface="shabnam"/>
                <a:ea typeface="Calibri" panose="020F0502020204030204" pitchFamily="34" charset="0"/>
                <a:cs typeface="B Nazanin" panose="00000400000000000000" pitchFamily="2" charset="-78"/>
              </a:rPr>
              <a:t>.</a:t>
            </a:r>
            <a:br>
              <a:rPr lang="en-US" sz="2000" dirty="0">
                <a:solidFill>
                  <a:srgbClr val="5F6569"/>
                </a:solidFill>
                <a:latin typeface="shabnam"/>
                <a:ea typeface="Calibri" panose="020F0502020204030204" pitchFamily="34" charset="0"/>
                <a:cs typeface="B Nazanin" panose="00000400000000000000" pitchFamily="2" charset="-78"/>
              </a:rPr>
            </a:br>
            <a:r>
              <a:rPr lang="ar-SA" sz="2000" dirty="0">
                <a:solidFill>
                  <a:srgbClr val="5F6569"/>
                </a:solidFill>
                <a:latin typeface="shabnam"/>
                <a:ea typeface="Calibri" panose="020F0502020204030204" pitchFamily="34" charset="0"/>
                <a:cs typeface="B Nazanin" panose="00000400000000000000" pitchFamily="2" charset="-78"/>
              </a:rPr>
              <a:t>یکی از باشکوه ترین نمونه های تنگ مفرغی  که نماینده ی زبان دار همه ی انواع آن است به ظرف های گلابی شکل و نازک شیوه ی قدیم تر شباهت دارد اما بسیار بلندتر و سنگین تر و قوی تر است. در  مجالس بزرگ بزم، که شاهان ساسانی سخت دوست می داشتند ، ریختن شراب از چنین تنگی تنها از ساقیان درشت اندام و نیرومند برمی آمد.</a:t>
            </a:r>
            <a:endParaRPr lang="en-US" sz="2000" dirty="0">
              <a:cs typeface="B Nazanin" panose="00000400000000000000" pitchFamily="2" charset="-78"/>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1881" y="1107032"/>
            <a:ext cx="4225696" cy="2591511"/>
          </a:xfrm>
          <a:prstGeom prst="rect">
            <a:avLst/>
          </a:prstGeom>
        </p:spPr>
      </p:pic>
      <p:sp>
        <p:nvSpPr>
          <p:cNvPr id="19" name="Freeform 465"/>
          <p:cNvSpPr>
            <a:spLocks noEditPoints="1"/>
          </p:cNvSpPr>
          <p:nvPr/>
        </p:nvSpPr>
        <p:spPr bwMode="auto">
          <a:xfrm>
            <a:off x="7297481" y="3574935"/>
            <a:ext cx="548640" cy="457200"/>
          </a:xfrm>
          <a:custGeom>
            <a:avLst/>
            <a:gdLst>
              <a:gd name="T0" fmla="*/ 0 w 148"/>
              <a:gd name="T1" fmla="*/ 91 h 129"/>
              <a:gd name="T2" fmla="*/ 13 w 148"/>
              <a:gd name="T3" fmla="*/ 104 h 129"/>
              <a:gd name="T4" fmla="*/ 32 w 148"/>
              <a:gd name="T5" fmla="*/ 104 h 129"/>
              <a:gd name="T6" fmla="*/ 32 w 148"/>
              <a:gd name="T7" fmla="*/ 123 h 129"/>
              <a:gd name="T8" fmla="*/ 38 w 148"/>
              <a:gd name="T9" fmla="*/ 129 h 129"/>
              <a:gd name="T10" fmla="*/ 43 w 148"/>
              <a:gd name="T11" fmla="*/ 127 h 129"/>
              <a:gd name="T12" fmla="*/ 66 w 148"/>
              <a:gd name="T13" fmla="*/ 104 h 129"/>
              <a:gd name="T14" fmla="*/ 135 w 148"/>
              <a:gd name="T15" fmla="*/ 104 h 129"/>
              <a:gd name="T16" fmla="*/ 148 w 148"/>
              <a:gd name="T17" fmla="*/ 91 h 129"/>
              <a:gd name="T18" fmla="*/ 148 w 148"/>
              <a:gd name="T19" fmla="*/ 13 h 129"/>
              <a:gd name="T20" fmla="*/ 135 w 148"/>
              <a:gd name="T21" fmla="*/ 0 h 129"/>
              <a:gd name="T22" fmla="*/ 13 w 148"/>
              <a:gd name="T23" fmla="*/ 0 h 129"/>
              <a:gd name="T24" fmla="*/ 0 w 148"/>
              <a:gd name="T25" fmla="*/ 13 h 129"/>
              <a:gd name="T26" fmla="*/ 0 w 148"/>
              <a:gd name="T27" fmla="*/ 91 h 129"/>
              <a:gd name="T28" fmla="*/ 38 w 148"/>
              <a:gd name="T29" fmla="*/ 55 h 129"/>
              <a:gd name="T30" fmla="*/ 46 w 148"/>
              <a:gd name="T31" fmla="*/ 47 h 129"/>
              <a:gd name="T32" fmla="*/ 54 w 148"/>
              <a:gd name="T33" fmla="*/ 55 h 129"/>
              <a:gd name="T34" fmla="*/ 46 w 148"/>
              <a:gd name="T35" fmla="*/ 63 h 129"/>
              <a:gd name="T36" fmla="*/ 38 w 148"/>
              <a:gd name="T37" fmla="*/ 55 h 129"/>
              <a:gd name="T38" fmla="*/ 66 w 148"/>
              <a:gd name="T39" fmla="*/ 55 h 129"/>
              <a:gd name="T40" fmla="*/ 74 w 148"/>
              <a:gd name="T41" fmla="*/ 47 h 129"/>
              <a:gd name="T42" fmla="*/ 82 w 148"/>
              <a:gd name="T43" fmla="*/ 55 h 129"/>
              <a:gd name="T44" fmla="*/ 74 w 148"/>
              <a:gd name="T45" fmla="*/ 63 h 129"/>
              <a:gd name="T46" fmla="*/ 66 w 148"/>
              <a:gd name="T47" fmla="*/ 55 h 129"/>
              <a:gd name="T48" fmla="*/ 94 w 148"/>
              <a:gd name="T49" fmla="*/ 55 h 129"/>
              <a:gd name="T50" fmla="*/ 102 w 148"/>
              <a:gd name="T51" fmla="*/ 47 h 129"/>
              <a:gd name="T52" fmla="*/ 110 w 148"/>
              <a:gd name="T53" fmla="*/ 55 h 129"/>
              <a:gd name="T54" fmla="*/ 102 w 148"/>
              <a:gd name="T55" fmla="*/ 63 h 129"/>
              <a:gd name="T56" fmla="*/ 94 w 148"/>
              <a:gd name="T57" fmla="*/ 5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 h="129">
                <a:moveTo>
                  <a:pt x="0" y="91"/>
                </a:moveTo>
                <a:cubicBezTo>
                  <a:pt x="0" y="98"/>
                  <a:pt x="6" y="104"/>
                  <a:pt x="13" y="104"/>
                </a:cubicBezTo>
                <a:cubicBezTo>
                  <a:pt x="32" y="104"/>
                  <a:pt x="32" y="104"/>
                  <a:pt x="32" y="104"/>
                </a:cubicBezTo>
                <a:cubicBezTo>
                  <a:pt x="32" y="123"/>
                  <a:pt x="32" y="123"/>
                  <a:pt x="32" y="123"/>
                </a:cubicBezTo>
                <a:cubicBezTo>
                  <a:pt x="32" y="126"/>
                  <a:pt x="35" y="129"/>
                  <a:pt x="38" y="129"/>
                </a:cubicBezTo>
                <a:cubicBezTo>
                  <a:pt x="40" y="129"/>
                  <a:pt x="41" y="128"/>
                  <a:pt x="43" y="127"/>
                </a:cubicBezTo>
                <a:cubicBezTo>
                  <a:pt x="66" y="104"/>
                  <a:pt x="66" y="104"/>
                  <a:pt x="66" y="104"/>
                </a:cubicBezTo>
                <a:cubicBezTo>
                  <a:pt x="135" y="104"/>
                  <a:pt x="135" y="104"/>
                  <a:pt x="135" y="104"/>
                </a:cubicBezTo>
                <a:cubicBezTo>
                  <a:pt x="142" y="104"/>
                  <a:pt x="148" y="98"/>
                  <a:pt x="148" y="91"/>
                </a:cubicBezTo>
                <a:cubicBezTo>
                  <a:pt x="148" y="13"/>
                  <a:pt x="148" y="13"/>
                  <a:pt x="148" y="13"/>
                </a:cubicBezTo>
                <a:cubicBezTo>
                  <a:pt x="148" y="6"/>
                  <a:pt x="142" y="0"/>
                  <a:pt x="135" y="0"/>
                </a:cubicBezTo>
                <a:cubicBezTo>
                  <a:pt x="13" y="0"/>
                  <a:pt x="13" y="0"/>
                  <a:pt x="13" y="0"/>
                </a:cubicBezTo>
                <a:cubicBezTo>
                  <a:pt x="6" y="0"/>
                  <a:pt x="0" y="6"/>
                  <a:pt x="0" y="13"/>
                </a:cubicBezTo>
                <a:lnTo>
                  <a:pt x="0" y="91"/>
                </a:lnTo>
                <a:close/>
                <a:moveTo>
                  <a:pt x="38" y="55"/>
                </a:moveTo>
                <a:cubicBezTo>
                  <a:pt x="38" y="51"/>
                  <a:pt x="42" y="47"/>
                  <a:pt x="46" y="47"/>
                </a:cubicBezTo>
                <a:cubicBezTo>
                  <a:pt x="50" y="47"/>
                  <a:pt x="54" y="51"/>
                  <a:pt x="54" y="55"/>
                </a:cubicBezTo>
                <a:cubicBezTo>
                  <a:pt x="54" y="59"/>
                  <a:pt x="50" y="63"/>
                  <a:pt x="46" y="63"/>
                </a:cubicBezTo>
                <a:cubicBezTo>
                  <a:pt x="42" y="63"/>
                  <a:pt x="38" y="59"/>
                  <a:pt x="38" y="55"/>
                </a:cubicBezTo>
                <a:close/>
                <a:moveTo>
                  <a:pt x="66" y="55"/>
                </a:moveTo>
                <a:cubicBezTo>
                  <a:pt x="66" y="51"/>
                  <a:pt x="70" y="47"/>
                  <a:pt x="74" y="47"/>
                </a:cubicBezTo>
                <a:cubicBezTo>
                  <a:pt x="78" y="47"/>
                  <a:pt x="82" y="51"/>
                  <a:pt x="82" y="55"/>
                </a:cubicBezTo>
                <a:cubicBezTo>
                  <a:pt x="82" y="59"/>
                  <a:pt x="78" y="63"/>
                  <a:pt x="74" y="63"/>
                </a:cubicBezTo>
                <a:cubicBezTo>
                  <a:pt x="70" y="63"/>
                  <a:pt x="66" y="59"/>
                  <a:pt x="66" y="55"/>
                </a:cubicBezTo>
                <a:close/>
                <a:moveTo>
                  <a:pt x="94" y="55"/>
                </a:moveTo>
                <a:cubicBezTo>
                  <a:pt x="94" y="51"/>
                  <a:pt x="98" y="47"/>
                  <a:pt x="102" y="47"/>
                </a:cubicBezTo>
                <a:cubicBezTo>
                  <a:pt x="107" y="47"/>
                  <a:pt x="110" y="51"/>
                  <a:pt x="110" y="55"/>
                </a:cubicBezTo>
                <a:cubicBezTo>
                  <a:pt x="110" y="59"/>
                  <a:pt x="107" y="63"/>
                  <a:pt x="102" y="63"/>
                </a:cubicBezTo>
                <a:cubicBezTo>
                  <a:pt x="98" y="63"/>
                  <a:pt x="94" y="59"/>
                  <a:pt x="94" y="55"/>
                </a:cubicBezTo>
                <a:close/>
              </a:path>
            </a:pathLst>
          </a:custGeom>
          <a:solidFill>
            <a:srgbClr val="EC7066"/>
          </a:solidFill>
          <a:ln>
            <a:noFill/>
          </a:ln>
        </p:spPr>
        <p:txBody>
          <a:bodyPr vert="horz" wrap="square" lIns="91440" tIns="45720" rIns="91440" bIns="45720" numCol="1" anchor="t" anchorCtr="0" compatLnSpc="1">
            <a:prstTxWarp prst="textNoShape">
              <a:avLst/>
            </a:prstTxWarp>
          </a:bodyPr>
          <a:lstStyle/>
          <a:p>
            <a:endParaRPr lang="en-GB"/>
          </a:p>
        </p:txBody>
      </p:sp>
      <p:sp>
        <p:nvSpPr>
          <p:cNvPr id="10" name="Slide Number Placeholder 9"/>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7</a:t>
            </a:fld>
            <a:endParaRPr lang="en-US" sz="2800" b="1" dirty="0">
              <a:latin typeface="Lucida Sans Typewriter" panose="020B0509030504030204" pitchFamily="49" charset="0"/>
            </a:endParaRPr>
          </a:p>
        </p:txBody>
      </p:sp>
      <p:cxnSp>
        <p:nvCxnSpPr>
          <p:cNvPr id="22" name="Straight Connector 21"/>
          <p:cNvCxnSpPr/>
          <p:nvPr/>
        </p:nvCxnSpPr>
        <p:spPr>
          <a:xfrm flipV="1">
            <a:off x="2656059" y="6503851"/>
            <a:ext cx="3801891" cy="0"/>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783568496"/>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70668" y="496310"/>
            <a:ext cx="3378969" cy="461665"/>
          </a:xfrm>
          <a:prstGeom prst="rect">
            <a:avLst/>
          </a:prstGeom>
          <a:noFill/>
        </p:spPr>
        <p:txBody>
          <a:bodyPr wrap="square" rtlCol="0">
            <a:spAutoFit/>
          </a:bodyPr>
          <a:lstStyle/>
          <a:p>
            <a:pPr algn="ctr"/>
            <a:r>
              <a:rPr lang="fa-IR" sz="2400" b="1" dirty="0" smtClean="0">
                <a:latin typeface="B Yekan+" panose="02000503030000020004" pitchFamily="2" charset="-78"/>
                <a:cs typeface="B Yekan" panose="00000400000000000000" pitchFamily="2" charset="-78"/>
              </a:rPr>
              <a:t>مفرغ در ایران</a:t>
            </a:r>
            <a:endParaRPr lang="en-US" sz="2400" b="1" dirty="0">
              <a:latin typeface="B Yekan+" panose="02000503030000020004" pitchFamily="2" charset="-78"/>
              <a:cs typeface="B Yekan" panose="00000400000000000000" pitchFamily="2" charset="-78"/>
            </a:endParaRPr>
          </a:p>
        </p:txBody>
      </p:sp>
      <p:cxnSp>
        <p:nvCxnSpPr>
          <p:cNvPr id="13" name="Straight Connector 12"/>
          <p:cNvCxnSpPr/>
          <p:nvPr/>
        </p:nvCxnSpPr>
        <p:spPr>
          <a:xfrm>
            <a:off x="3892176"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3" name="Rectangle 2"/>
          <p:cNvSpPr/>
          <p:nvPr/>
        </p:nvSpPr>
        <p:spPr>
          <a:xfrm>
            <a:off x="545909" y="1825471"/>
            <a:ext cx="8188657" cy="2246769"/>
          </a:xfrm>
          <a:prstGeom prst="rect">
            <a:avLst/>
          </a:prstGeom>
        </p:spPr>
        <p:txBody>
          <a:bodyPr wrap="square">
            <a:spAutoFit/>
          </a:bodyPr>
          <a:lstStyle/>
          <a:p>
            <a:pPr algn="just" rtl="1">
              <a:spcBef>
                <a:spcPts val="600"/>
              </a:spcBef>
              <a:spcAft>
                <a:spcPts val="600"/>
              </a:spcAft>
            </a:pPr>
            <a:r>
              <a:rPr lang="fa-IR" sz="2000" dirty="0" smtClean="0">
                <a:latin typeface="Calibri" panose="020F0502020204030204" pitchFamily="34" charset="0"/>
                <a:ea typeface="Calibri" panose="020F0502020204030204" pitchFamily="34" charset="0"/>
                <a:cs typeface="B Nazanin" panose="00000400000000000000" pitchFamily="2" charset="-78"/>
              </a:rPr>
              <a:t>     ایران </a:t>
            </a:r>
            <a:r>
              <a:rPr lang="fa-IR" sz="2000" dirty="0">
                <a:latin typeface="Calibri" panose="020F0502020204030204" pitchFamily="34" charset="0"/>
                <a:ea typeface="Calibri" panose="020F0502020204030204" pitchFamily="34" charset="0"/>
                <a:cs typeface="B Nazanin" panose="00000400000000000000" pitchFamily="2" charset="-78"/>
              </a:rPr>
              <a:t>دارای پیشینه بسیار طولانی در امر ذوب سنگ معدن و استخراج فلز مس می‌باشد، آثار بدست آمده از تپه قبرستان دشت قزوین متعلق به نیمه دوم هزاره پنجم پیش از میلاد، تپه علی کش در دهلران، تپه سیلک، تل ابلیس در بخش مرکزی رشته کوههای کرمان و کاوشهای بمپور و شهداد گویای این مطلب است. فلز کاران قدیمی به مرور در جهت بهره گیری از عناصر و ترکیب آنها، به ماده‌ای محکم تر از آلیاژ مس و قلع دست یافتند که اصطلاحاً مفرغ نامیده می‌شود. بدین ترتیب مفرغ بصورت یکی از برجسته‌ترین صنایع فلات ایران در آمد. عصر مفرغ در ایران به سه دوره فرعی تقسیم می‌شود که عبارتند از:</a:t>
            </a:r>
            <a:endParaRPr lang="en-US" sz="2000" dirty="0">
              <a:effectLst/>
              <a:latin typeface="Calibri" panose="020F0502020204030204" pitchFamily="34" charset="0"/>
              <a:ea typeface="Calibri" panose="020F0502020204030204" pitchFamily="34" charset="0"/>
              <a:cs typeface="B Nazanin" panose="00000400000000000000" pitchFamily="2" charset="-78"/>
            </a:endParaRPr>
          </a:p>
        </p:txBody>
      </p:sp>
      <p:sp>
        <p:nvSpPr>
          <p:cNvPr id="9" name="Freeform 465"/>
          <p:cNvSpPr>
            <a:spLocks noEditPoints="1"/>
          </p:cNvSpPr>
          <p:nvPr/>
        </p:nvSpPr>
        <p:spPr bwMode="auto">
          <a:xfrm>
            <a:off x="8185926" y="1420543"/>
            <a:ext cx="548640" cy="457200"/>
          </a:xfrm>
          <a:custGeom>
            <a:avLst/>
            <a:gdLst>
              <a:gd name="T0" fmla="*/ 0 w 148"/>
              <a:gd name="T1" fmla="*/ 91 h 129"/>
              <a:gd name="T2" fmla="*/ 13 w 148"/>
              <a:gd name="T3" fmla="*/ 104 h 129"/>
              <a:gd name="T4" fmla="*/ 32 w 148"/>
              <a:gd name="T5" fmla="*/ 104 h 129"/>
              <a:gd name="T6" fmla="*/ 32 w 148"/>
              <a:gd name="T7" fmla="*/ 123 h 129"/>
              <a:gd name="T8" fmla="*/ 38 w 148"/>
              <a:gd name="T9" fmla="*/ 129 h 129"/>
              <a:gd name="T10" fmla="*/ 43 w 148"/>
              <a:gd name="T11" fmla="*/ 127 h 129"/>
              <a:gd name="T12" fmla="*/ 66 w 148"/>
              <a:gd name="T13" fmla="*/ 104 h 129"/>
              <a:gd name="T14" fmla="*/ 135 w 148"/>
              <a:gd name="T15" fmla="*/ 104 h 129"/>
              <a:gd name="T16" fmla="*/ 148 w 148"/>
              <a:gd name="T17" fmla="*/ 91 h 129"/>
              <a:gd name="T18" fmla="*/ 148 w 148"/>
              <a:gd name="T19" fmla="*/ 13 h 129"/>
              <a:gd name="T20" fmla="*/ 135 w 148"/>
              <a:gd name="T21" fmla="*/ 0 h 129"/>
              <a:gd name="T22" fmla="*/ 13 w 148"/>
              <a:gd name="T23" fmla="*/ 0 h 129"/>
              <a:gd name="T24" fmla="*/ 0 w 148"/>
              <a:gd name="T25" fmla="*/ 13 h 129"/>
              <a:gd name="T26" fmla="*/ 0 w 148"/>
              <a:gd name="T27" fmla="*/ 91 h 129"/>
              <a:gd name="T28" fmla="*/ 38 w 148"/>
              <a:gd name="T29" fmla="*/ 55 h 129"/>
              <a:gd name="T30" fmla="*/ 46 w 148"/>
              <a:gd name="T31" fmla="*/ 47 h 129"/>
              <a:gd name="T32" fmla="*/ 54 w 148"/>
              <a:gd name="T33" fmla="*/ 55 h 129"/>
              <a:gd name="T34" fmla="*/ 46 w 148"/>
              <a:gd name="T35" fmla="*/ 63 h 129"/>
              <a:gd name="T36" fmla="*/ 38 w 148"/>
              <a:gd name="T37" fmla="*/ 55 h 129"/>
              <a:gd name="T38" fmla="*/ 66 w 148"/>
              <a:gd name="T39" fmla="*/ 55 h 129"/>
              <a:gd name="T40" fmla="*/ 74 w 148"/>
              <a:gd name="T41" fmla="*/ 47 h 129"/>
              <a:gd name="T42" fmla="*/ 82 w 148"/>
              <a:gd name="T43" fmla="*/ 55 h 129"/>
              <a:gd name="T44" fmla="*/ 74 w 148"/>
              <a:gd name="T45" fmla="*/ 63 h 129"/>
              <a:gd name="T46" fmla="*/ 66 w 148"/>
              <a:gd name="T47" fmla="*/ 55 h 129"/>
              <a:gd name="T48" fmla="*/ 94 w 148"/>
              <a:gd name="T49" fmla="*/ 55 h 129"/>
              <a:gd name="T50" fmla="*/ 102 w 148"/>
              <a:gd name="T51" fmla="*/ 47 h 129"/>
              <a:gd name="T52" fmla="*/ 110 w 148"/>
              <a:gd name="T53" fmla="*/ 55 h 129"/>
              <a:gd name="T54" fmla="*/ 102 w 148"/>
              <a:gd name="T55" fmla="*/ 63 h 129"/>
              <a:gd name="T56" fmla="*/ 94 w 148"/>
              <a:gd name="T57" fmla="*/ 5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 h="129">
                <a:moveTo>
                  <a:pt x="0" y="91"/>
                </a:moveTo>
                <a:cubicBezTo>
                  <a:pt x="0" y="98"/>
                  <a:pt x="6" y="104"/>
                  <a:pt x="13" y="104"/>
                </a:cubicBezTo>
                <a:cubicBezTo>
                  <a:pt x="32" y="104"/>
                  <a:pt x="32" y="104"/>
                  <a:pt x="32" y="104"/>
                </a:cubicBezTo>
                <a:cubicBezTo>
                  <a:pt x="32" y="123"/>
                  <a:pt x="32" y="123"/>
                  <a:pt x="32" y="123"/>
                </a:cubicBezTo>
                <a:cubicBezTo>
                  <a:pt x="32" y="126"/>
                  <a:pt x="35" y="129"/>
                  <a:pt x="38" y="129"/>
                </a:cubicBezTo>
                <a:cubicBezTo>
                  <a:pt x="40" y="129"/>
                  <a:pt x="41" y="128"/>
                  <a:pt x="43" y="127"/>
                </a:cubicBezTo>
                <a:cubicBezTo>
                  <a:pt x="66" y="104"/>
                  <a:pt x="66" y="104"/>
                  <a:pt x="66" y="104"/>
                </a:cubicBezTo>
                <a:cubicBezTo>
                  <a:pt x="135" y="104"/>
                  <a:pt x="135" y="104"/>
                  <a:pt x="135" y="104"/>
                </a:cubicBezTo>
                <a:cubicBezTo>
                  <a:pt x="142" y="104"/>
                  <a:pt x="148" y="98"/>
                  <a:pt x="148" y="91"/>
                </a:cubicBezTo>
                <a:cubicBezTo>
                  <a:pt x="148" y="13"/>
                  <a:pt x="148" y="13"/>
                  <a:pt x="148" y="13"/>
                </a:cubicBezTo>
                <a:cubicBezTo>
                  <a:pt x="148" y="6"/>
                  <a:pt x="142" y="0"/>
                  <a:pt x="135" y="0"/>
                </a:cubicBezTo>
                <a:cubicBezTo>
                  <a:pt x="13" y="0"/>
                  <a:pt x="13" y="0"/>
                  <a:pt x="13" y="0"/>
                </a:cubicBezTo>
                <a:cubicBezTo>
                  <a:pt x="6" y="0"/>
                  <a:pt x="0" y="6"/>
                  <a:pt x="0" y="13"/>
                </a:cubicBezTo>
                <a:lnTo>
                  <a:pt x="0" y="91"/>
                </a:lnTo>
                <a:close/>
                <a:moveTo>
                  <a:pt x="38" y="55"/>
                </a:moveTo>
                <a:cubicBezTo>
                  <a:pt x="38" y="51"/>
                  <a:pt x="42" y="47"/>
                  <a:pt x="46" y="47"/>
                </a:cubicBezTo>
                <a:cubicBezTo>
                  <a:pt x="50" y="47"/>
                  <a:pt x="54" y="51"/>
                  <a:pt x="54" y="55"/>
                </a:cubicBezTo>
                <a:cubicBezTo>
                  <a:pt x="54" y="59"/>
                  <a:pt x="50" y="63"/>
                  <a:pt x="46" y="63"/>
                </a:cubicBezTo>
                <a:cubicBezTo>
                  <a:pt x="42" y="63"/>
                  <a:pt x="38" y="59"/>
                  <a:pt x="38" y="55"/>
                </a:cubicBezTo>
                <a:close/>
                <a:moveTo>
                  <a:pt x="66" y="55"/>
                </a:moveTo>
                <a:cubicBezTo>
                  <a:pt x="66" y="51"/>
                  <a:pt x="70" y="47"/>
                  <a:pt x="74" y="47"/>
                </a:cubicBezTo>
                <a:cubicBezTo>
                  <a:pt x="78" y="47"/>
                  <a:pt x="82" y="51"/>
                  <a:pt x="82" y="55"/>
                </a:cubicBezTo>
                <a:cubicBezTo>
                  <a:pt x="82" y="59"/>
                  <a:pt x="78" y="63"/>
                  <a:pt x="74" y="63"/>
                </a:cubicBezTo>
                <a:cubicBezTo>
                  <a:pt x="70" y="63"/>
                  <a:pt x="66" y="59"/>
                  <a:pt x="66" y="55"/>
                </a:cubicBezTo>
                <a:close/>
                <a:moveTo>
                  <a:pt x="94" y="55"/>
                </a:moveTo>
                <a:cubicBezTo>
                  <a:pt x="94" y="51"/>
                  <a:pt x="98" y="47"/>
                  <a:pt x="102" y="47"/>
                </a:cubicBezTo>
                <a:cubicBezTo>
                  <a:pt x="107" y="47"/>
                  <a:pt x="110" y="51"/>
                  <a:pt x="110" y="55"/>
                </a:cubicBezTo>
                <a:cubicBezTo>
                  <a:pt x="110" y="59"/>
                  <a:pt x="107" y="63"/>
                  <a:pt x="102" y="63"/>
                </a:cubicBezTo>
                <a:cubicBezTo>
                  <a:pt x="98" y="63"/>
                  <a:pt x="94" y="59"/>
                  <a:pt x="94" y="55"/>
                </a:cubicBezTo>
                <a:close/>
              </a:path>
            </a:pathLst>
          </a:custGeom>
          <a:solidFill>
            <a:srgbClr val="EC7066"/>
          </a:solidFill>
          <a:ln>
            <a:noFill/>
          </a:ln>
        </p:spPr>
        <p:txBody>
          <a:bodyPr vert="horz" wrap="square" lIns="91440" tIns="45720" rIns="91440" bIns="45720" numCol="1" anchor="t" anchorCtr="0" compatLnSpc="1">
            <a:prstTxWarp prst="textNoShape">
              <a:avLst/>
            </a:prstTxWarp>
          </a:bodyPr>
          <a:lstStyle/>
          <a:p>
            <a:endParaRPr lang="en-GB"/>
          </a:p>
        </p:txBody>
      </p:sp>
      <p:sp>
        <p:nvSpPr>
          <p:cNvPr id="4" name="Slide Number Placeholder 3"/>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8</a:t>
            </a:fld>
            <a:endParaRPr lang="en-US" sz="2800" b="1">
              <a:latin typeface="Lucida Sans Typewriter" panose="020B0509030504030204" pitchFamily="49" charset="0"/>
            </a:endParaRPr>
          </a:p>
        </p:txBody>
      </p:sp>
      <p:cxnSp>
        <p:nvCxnSpPr>
          <p:cNvPr id="11" name="Straight Connector 10"/>
          <p:cNvCxnSpPr/>
          <p:nvPr/>
        </p:nvCxnSpPr>
        <p:spPr>
          <a:xfrm flipV="1">
            <a:off x="2656059" y="4449007"/>
            <a:ext cx="3801891" cy="0"/>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648016294"/>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70668" y="496310"/>
            <a:ext cx="3378969" cy="461665"/>
          </a:xfrm>
          <a:prstGeom prst="rect">
            <a:avLst/>
          </a:prstGeom>
          <a:noFill/>
        </p:spPr>
        <p:txBody>
          <a:bodyPr wrap="square" rtlCol="0">
            <a:spAutoFit/>
          </a:bodyPr>
          <a:lstStyle/>
          <a:p>
            <a:pPr algn="ctr"/>
            <a:r>
              <a:rPr lang="fa-IR" sz="2400" b="1" dirty="0">
                <a:latin typeface="B Yekan+" panose="02000503030000020004" pitchFamily="2" charset="-78"/>
                <a:cs typeface="B Yekan" panose="00000400000000000000" pitchFamily="2" charset="-78"/>
              </a:rPr>
              <a:t>مفرغ در ایران</a:t>
            </a:r>
            <a:endParaRPr lang="en-US" sz="2400" b="1" dirty="0">
              <a:latin typeface="B Yekan+" panose="02000503030000020004" pitchFamily="2" charset="-78"/>
              <a:cs typeface="B Yekan" panose="00000400000000000000" pitchFamily="2" charset="-78"/>
            </a:endParaRPr>
          </a:p>
        </p:txBody>
      </p:sp>
      <p:cxnSp>
        <p:nvCxnSpPr>
          <p:cNvPr id="13" name="Straight Connector 12"/>
          <p:cNvCxnSpPr/>
          <p:nvPr/>
        </p:nvCxnSpPr>
        <p:spPr>
          <a:xfrm>
            <a:off x="3892176"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7" name="Freeform 465"/>
          <p:cNvSpPr>
            <a:spLocks noEditPoints="1"/>
          </p:cNvSpPr>
          <p:nvPr/>
        </p:nvSpPr>
        <p:spPr bwMode="auto">
          <a:xfrm>
            <a:off x="7964857" y="1789832"/>
            <a:ext cx="548640" cy="457200"/>
          </a:xfrm>
          <a:custGeom>
            <a:avLst/>
            <a:gdLst>
              <a:gd name="T0" fmla="*/ 0 w 148"/>
              <a:gd name="T1" fmla="*/ 91 h 129"/>
              <a:gd name="T2" fmla="*/ 13 w 148"/>
              <a:gd name="T3" fmla="*/ 104 h 129"/>
              <a:gd name="T4" fmla="*/ 32 w 148"/>
              <a:gd name="T5" fmla="*/ 104 h 129"/>
              <a:gd name="T6" fmla="*/ 32 w 148"/>
              <a:gd name="T7" fmla="*/ 123 h 129"/>
              <a:gd name="T8" fmla="*/ 38 w 148"/>
              <a:gd name="T9" fmla="*/ 129 h 129"/>
              <a:gd name="T10" fmla="*/ 43 w 148"/>
              <a:gd name="T11" fmla="*/ 127 h 129"/>
              <a:gd name="T12" fmla="*/ 66 w 148"/>
              <a:gd name="T13" fmla="*/ 104 h 129"/>
              <a:gd name="T14" fmla="*/ 135 w 148"/>
              <a:gd name="T15" fmla="*/ 104 h 129"/>
              <a:gd name="T16" fmla="*/ 148 w 148"/>
              <a:gd name="T17" fmla="*/ 91 h 129"/>
              <a:gd name="T18" fmla="*/ 148 w 148"/>
              <a:gd name="T19" fmla="*/ 13 h 129"/>
              <a:gd name="T20" fmla="*/ 135 w 148"/>
              <a:gd name="T21" fmla="*/ 0 h 129"/>
              <a:gd name="T22" fmla="*/ 13 w 148"/>
              <a:gd name="T23" fmla="*/ 0 h 129"/>
              <a:gd name="T24" fmla="*/ 0 w 148"/>
              <a:gd name="T25" fmla="*/ 13 h 129"/>
              <a:gd name="T26" fmla="*/ 0 w 148"/>
              <a:gd name="T27" fmla="*/ 91 h 129"/>
              <a:gd name="T28" fmla="*/ 38 w 148"/>
              <a:gd name="T29" fmla="*/ 55 h 129"/>
              <a:gd name="T30" fmla="*/ 46 w 148"/>
              <a:gd name="T31" fmla="*/ 47 h 129"/>
              <a:gd name="T32" fmla="*/ 54 w 148"/>
              <a:gd name="T33" fmla="*/ 55 h 129"/>
              <a:gd name="T34" fmla="*/ 46 w 148"/>
              <a:gd name="T35" fmla="*/ 63 h 129"/>
              <a:gd name="T36" fmla="*/ 38 w 148"/>
              <a:gd name="T37" fmla="*/ 55 h 129"/>
              <a:gd name="T38" fmla="*/ 66 w 148"/>
              <a:gd name="T39" fmla="*/ 55 h 129"/>
              <a:gd name="T40" fmla="*/ 74 w 148"/>
              <a:gd name="T41" fmla="*/ 47 h 129"/>
              <a:gd name="T42" fmla="*/ 82 w 148"/>
              <a:gd name="T43" fmla="*/ 55 h 129"/>
              <a:gd name="T44" fmla="*/ 74 w 148"/>
              <a:gd name="T45" fmla="*/ 63 h 129"/>
              <a:gd name="T46" fmla="*/ 66 w 148"/>
              <a:gd name="T47" fmla="*/ 55 h 129"/>
              <a:gd name="T48" fmla="*/ 94 w 148"/>
              <a:gd name="T49" fmla="*/ 55 h 129"/>
              <a:gd name="T50" fmla="*/ 102 w 148"/>
              <a:gd name="T51" fmla="*/ 47 h 129"/>
              <a:gd name="T52" fmla="*/ 110 w 148"/>
              <a:gd name="T53" fmla="*/ 55 h 129"/>
              <a:gd name="T54" fmla="*/ 102 w 148"/>
              <a:gd name="T55" fmla="*/ 63 h 129"/>
              <a:gd name="T56" fmla="*/ 94 w 148"/>
              <a:gd name="T57" fmla="*/ 5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 h="129">
                <a:moveTo>
                  <a:pt x="0" y="91"/>
                </a:moveTo>
                <a:cubicBezTo>
                  <a:pt x="0" y="98"/>
                  <a:pt x="6" y="104"/>
                  <a:pt x="13" y="104"/>
                </a:cubicBezTo>
                <a:cubicBezTo>
                  <a:pt x="32" y="104"/>
                  <a:pt x="32" y="104"/>
                  <a:pt x="32" y="104"/>
                </a:cubicBezTo>
                <a:cubicBezTo>
                  <a:pt x="32" y="123"/>
                  <a:pt x="32" y="123"/>
                  <a:pt x="32" y="123"/>
                </a:cubicBezTo>
                <a:cubicBezTo>
                  <a:pt x="32" y="126"/>
                  <a:pt x="35" y="129"/>
                  <a:pt x="38" y="129"/>
                </a:cubicBezTo>
                <a:cubicBezTo>
                  <a:pt x="40" y="129"/>
                  <a:pt x="41" y="128"/>
                  <a:pt x="43" y="127"/>
                </a:cubicBezTo>
                <a:cubicBezTo>
                  <a:pt x="66" y="104"/>
                  <a:pt x="66" y="104"/>
                  <a:pt x="66" y="104"/>
                </a:cubicBezTo>
                <a:cubicBezTo>
                  <a:pt x="135" y="104"/>
                  <a:pt x="135" y="104"/>
                  <a:pt x="135" y="104"/>
                </a:cubicBezTo>
                <a:cubicBezTo>
                  <a:pt x="142" y="104"/>
                  <a:pt x="148" y="98"/>
                  <a:pt x="148" y="91"/>
                </a:cubicBezTo>
                <a:cubicBezTo>
                  <a:pt x="148" y="13"/>
                  <a:pt x="148" y="13"/>
                  <a:pt x="148" y="13"/>
                </a:cubicBezTo>
                <a:cubicBezTo>
                  <a:pt x="148" y="6"/>
                  <a:pt x="142" y="0"/>
                  <a:pt x="135" y="0"/>
                </a:cubicBezTo>
                <a:cubicBezTo>
                  <a:pt x="13" y="0"/>
                  <a:pt x="13" y="0"/>
                  <a:pt x="13" y="0"/>
                </a:cubicBezTo>
                <a:cubicBezTo>
                  <a:pt x="6" y="0"/>
                  <a:pt x="0" y="6"/>
                  <a:pt x="0" y="13"/>
                </a:cubicBezTo>
                <a:lnTo>
                  <a:pt x="0" y="91"/>
                </a:lnTo>
                <a:close/>
                <a:moveTo>
                  <a:pt x="38" y="55"/>
                </a:moveTo>
                <a:cubicBezTo>
                  <a:pt x="38" y="51"/>
                  <a:pt x="42" y="47"/>
                  <a:pt x="46" y="47"/>
                </a:cubicBezTo>
                <a:cubicBezTo>
                  <a:pt x="50" y="47"/>
                  <a:pt x="54" y="51"/>
                  <a:pt x="54" y="55"/>
                </a:cubicBezTo>
                <a:cubicBezTo>
                  <a:pt x="54" y="59"/>
                  <a:pt x="50" y="63"/>
                  <a:pt x="46" y="63"/>
                </a:cubicBezTo>
                <a:cubicBezTo>
                  <a:pt x="42" y="63"/>
                  <a:pt x="38" y="59"/>
                  <a:pt x="38" y="55"/>
                </a:cubicBezTo>
                <a:close/>
                <a:moveTo>
                  <a:pt x="66" y="55"/>
                </a:moveTo>
                <a:cubicBezTo>
                  <a:pt x="66" y="51"/>
                  <a:pt x="70" y="47"/>
                  <a:pt x="74" y="47"/>
                </a:cubicBezTo>
                <a:cubicBezTo>
                  <a:pt x="78" y="47"/>
                  <a:pt x="82" y="51"/>
                  <a:pt x="82" y="55"/>
                </a:cubicBezTo>
                <a:cubicBezTo>
                  <a:pt x="82" y="59"/>
                  <a:pt x="78" y="63"/>
                  <a:pt x="74" y="63"/>
                </a:cubicBezTo>
                <a:cubicBezTo>
                  <a:pt x="70" y="63"/>
                  <a:pt x="66" y="59"/>
                  <a:pt x="66" y="55"/>
                </a:cubicBezTo>
                <a:close/>
                <a:moveTo>
                  <a:pt x="94" y="55"/>
                </a:moveTo>
                <a:cubicBezTo>
                  <a:pt x="94" y="51"/>
                  <a:pt x="98" y="47"/>
                  <a:pt x="102" y="47"/>
                </a:cubicBezTo>
                <a:cubicBezTo>
                  <a:pt x="107" y="47"/>
                  <a:pt x="110" y="51"/>
                  <a:pt x="110" y="55"/>
                </a:cubicBezTo>
                <a:cubicBezTo>
                  <a:pt x="110" y="59"/>
                  <a:pt x="107" y="63"/>
                  <a:pt x="102" y="63"/>
                </a:cubicBezTo>
                <a:cubicBezTo>
                  <a:pt x="98" y="63"/>
                  <a:pt x="94" y="59"/>
                  <a:pt x="94" y="55"/>
                </a:cubicBezTo>
                <a:close/>
              </a:path>
            </a:pathLst>
          </a:custGeom>
          <a:solidFill>
            <a:srgbClr val="EC7066"/>
          </a:solidFill>
          <a:ln>
            <a:noFill/>
          </a:ln>
        </p:spPr>
        <p:txBody>
          <a:bodyPr vert="horz" wrap="square" lIns="91440" tIns="45720" rIns="91440" bIns="45720" numCol="1" anchor="t" anchorCtr="0" compatLnSpc="1">
            <a:prstTxWarp prst="textNoShape">
              <a:avLst/>
            </a:prstTxWarp>
          </a:bodyPr>
          <a:lstStyle/>
          <a:p>
            <a:endParaRPr lang="en-GB"/>
          </a:p>
        </p:txBody>
      </p:sp>
      <p:sp>
        <p:nvSpPr>
          <p:cNvPr id="8" name="TextBox 7"/>
          <p:cNvSpPr txBox="1"/>
          <p:nvPr/>
        </p:nvSpPr>
        <p:spPr>
          <a:xfrm>
            <a:off x="1624085" y="2247032"/>
            <a:ext cx="6889412" cy="2862322"/>
          </a:xfrm>
          <a:prstGeom prst="rect">
            <a:avLst/>
          </a:prstGeom>
          <a:noFill/>
        </p:spPr>
        <p:txBody>
          <a:bodyPr wrap="square" rtlCol="0">
            <a:spAutoFit/>
          </a:bodyPr>
          <a:lstStyle/>
          <a:p>
            <a:pPr lvl="0" algn="just" rtl="1"/>
            <a:r>
              <a:rPr lang="fa-IR" sz="2000" dirty="0">
                <a:cs typeface="B Nazanin" panose="00000400000000000000" pitchFamily="2" charset="-78"/>
              </a:rPr>
              <a:t>•	عصر مفرغ قدیم از ۲۰۰۰ – ۳۰۰۰ پیش از میلاد</a:t>
            </a:r>
          </a:p>
          <a:p>
            <a:pPr lvl="0" algn="just" rtl="1"/>
            <a:r>
              <a:rPr lang="fa-IR" sz="2000" dirty="0">
                <a:cs typeface="B Nazanin" panose="00000400000000000000" pitchFamily="2" charset="-78"/>
              </a:rPr>
              <a:t>•	عصر مفرغ میانه از ۱۶۰۰ – ۲۰۰۰ پیش از میلاد</a:t>
            </a:r>
          </a:p>
          <a:p>
            <a:pPr lvl="0" algn="just" rtl="1"/>
            <a:r>
              <a:rPr lang="fa-IR" sz="2000" dirty="0">
                <a:cs typeface="B Nazanin" panose="00000400000000000000" pitchFamily="2" charset="-78"/>
              </a:rPr>
              <a:t>•	عصر مفرغ جدید از ۱۲۰۰ – ۱۶۰۰ پیش از میلاد</a:t>
            </a:r>
          </a:p>
          <a:p>
            <a:pPr lvl="0" algn="just" rtl="1"/>
            <a:r>
              <a:rPr lang="fa-IR" sz="2000" dirty="0">
                <a:cs typeface="B Nazanin" panose="00000400000000000000" pitchFamily="2" charset="-78"/>
              </a:rPr>
              <a:t>«از آثاری که در حفریات سیلک و گورهای آن امروز به دست آمده است عبارت است از ..... اسلحه‌ای چون خنجر و سپر و پیکان و شمشیر که آن‌ها را با آهن و مفرغ ساخته‌اند</a:t>
            </a:r>
            <a:r>
              <a:rPr lang="fa-IR" sz="2000" dirty="0" smtClean="0">
                <a:cs typeface="B Nazanin" panose="00000400000000000000" pitchFamily="2" charset="-78"/>
              </a:rPr>
              <a:t>.» </a:t>
            </a:r>
            <a:r>
              <a:rPr lang="fa-IR" sz="2000" dirty="0">
                <a:cs typeface="B Nazanin" panose="00000400000000000000" pitchFamily="2" charset="-78"/>
              </a:rPr>
              <a:t>«از قرن نهم پیش از میلاد بر اثر توسعه روز افزون دادوستد، تجارت آهن رو به ترقی گذاشت ..... اما با وجود ازدیاد اشیای آهنین، آلات و ادوات مسی و مفرغی ارزش خود را از دست نداد و در گورهای آن دوره اشیای ساخته شده از مفرغ و مس بسیار وجود دارد</a:t>
            </a:r>
            <a:r>
              <a:rPr lang="fa-IR" sz="2000" dirty="0" smtClean="0">
                <a:cs typeface="B Nazanin" panose="00000400000000000000" pitchFamily="2" charset="-78"/>
              </a:rPr>
              <a:t>.»</a:t>
            </a:r>
            <a:endParaRPr lang="fa-IR" sz="2000" dirty="0">
              <a:cs typeface="B Nazanin" panose="00000400000000000000" pitchFamily="2" charset="-78"/>
            </a:endParaRPr>
          </a:p>
        </p:txBody>
      </p:sp>
      <p:sp>
        <p:nvSpPr>
          <p:cNvPr id="3" name="Slide Number Placeholder 2"/>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9</a:t>
            </a:fld>
            <a:endParaRPr lang="en-US" b="1" dirty="0">
              <a:latin typeface="Lucida Sans Typewriter" panose="020B0509030504030204" pitchFamily="49" charset="0"/>
            </a:endParaRPr>
          </a:p>
        </p:txBody>
      </p:sp>
      <p:cxnSp>
        <p:nvCxnSpPr>
          <p:cNvPr id="22" name="Straight Connector 21"/>
          <p:cNvCxnSpPr/>
          <p:nvPr/>
        </p:nvCxnSpPr>
        <p:spPr>
          <a:xfrm flipV="1">
            <a:off x="2675686" y="4967622"/>
            <a:ext cx="3801891" cy="0"/>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4167641342"/>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70668" y="496310"/>
            <a:ext cx="3378969" cy="461665"/>
          </a:xfrm>
          <a:prstGeom prst="rect">
            <a:avLst/>
          </a:prstGeom>
          <a:noFill/>
        </p:spPr>
        <p:txBody>
          <a:bodyPr wrap="square" rtlCol="0">
            <a:spAutoFit/>
          </a:bodyPr>
          <a:lstStyle/>
          <a:p>
            <a:pPr algn="ctr"/>
            <a:r>
              <a:rPr lang="fa-IR" sz="2400" b="1" dirty="0" smtClean="0">
                <a:latin typeface="B Yekan+" panose="02000503030000020004" pitchFamily="2" charset="-78"/>
                <a:cs typeface="B Yekan" panose="00000400000000000000" pitchFamily="2" charset="-78"/>
              </a:rPr>
              <a:t>مفرغ در لرستان</a:t>
            </a:r>
            <a:endParaRPr lang="en-US" sz="2400" b="1" dirty="0">
              <a:latin typeface="B Yekan+" panose="02000503030000020004" pitchFamily="2" charset="-78"/>
              <a:cs typeface="B Yekan" panose="00000400000000000000" pitchFamily="2" charset="-78"/>
            </a:endParaRPr>
          </a:p>
        </p:txBody>
      </p:sp>
      <p:cxnSp>
        <p:nvCxnSpPr>
          <p:cNvPr id="13" name="Straight Connector 12"/>
          <p:cNvCxnSpPr/>
          <p:nvPr/>
        </p:nvCxnSpPr>
        <p:spPr>
          <a:xfrm>
            <a:off x="3892176"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11" name="Freeform 465"/>
          <p:cNvSpPr>
            <a:spLocks noEditPoints="1"/>
          </p:cNvSpPr>
          <p:nvPr/>
        </p:nvSpPr>
        <p:spPr bwMode="auto">
          <a:xfrm>
            <a:off x="7564415" y="3691917"/>
            <a:ext cx="548640" cy="457200"/>
          </a:xfrm>
          <a:custGeom>
            <a:avLst/>
            <a:gdLst>
              <a:gd name="T0" fmla="*/ 0 w 148"/>
              <a:gd name="T1" fmla="*/ 91 h 129"/>
              <a:gd name="T2" fmla="*/ 13 w 148"/>
              <a:gd name="T3" fmla="*/ 104 h 129"/>
              <a:gd name="T4" fmla="*/ 32 w 148"/>
              <a:gd name="T5" fmla="*/ 104 h 129"/>
              <a:gd name="T6" fmla="*/ 32 w 148"/>
              <a:gd name="T7" fmla="*/ 123 h 129"/>
              <a:gd name="T8" fmla="*/ 38 w 148"/>
              <a:gd name="T9" fmla="*/ 129 h 129"/>
              <a:gd name="T10" fmla="*/ 43 w 148"/>
              <a:gd name="T11" fmla="*/ 127 h 129"/>
              <a:gd name="T12" fmla="*/ 66 w 148"/>
              <a:gd name="T13" fmla="*/ 104 h 129"/>
              <a:gd name="T14" fmla="*/ 135 w 148"/>
              <a:gd name="T15" fmla="*/ 104 h 129"/>
              <a:gd name="T16" fmla="*/ 148 w 148"/>
              <a:gd name="T17" fmla="*/ 91 h 129"/>
              <a:gd name="T18" fmla="*/ 148 w 148"/>
              <a:gd name="T19" fmla="*/ 13 h 129"/>
              <a:gd name="T20" fmla="*/ 135 w 148"/>
              <a:gd name="T21" fmla="*/ 0 h 129"/>
              <a:gd name="T22" fmla="*/ 13 w 148"/>
              <a:gd name="T23" fmla="*/ 0 h 129"/>
              <a:gd name="T24" fmla="*/ 0 w 148"/>
              <a:gd name="T25" fmla="*/ 13 h 129"/>
              <a:gd name="T26" fmla="*/ 0 w 148"/>
              <a:gd name="T27" fmla="*/ 91 h 129"/>
              <a:gd name="T28" fmla="*/ 38 w 148"/>
              <a:gd name="T29" fmla="*/ 55 h 129"/>
              <a:gd name="T30" fmla="*/ 46 w 148"/>
              <a:gd name="T31" fmla="*/ 47 h 129"/>
              <a:gd name="T32" fmla="*/ 54 w 148"/>
              <a:gd name="T33" fmla="*/ 55 h 129"/>
              <a:gd name="T34" fmla="*/ 46 w 148"/>
              <a:gd name="T35" fmla="*/ 63 h 129"/>
              <a:gd name="T36" fmla="*/ 38 w 148"/>
              <a:gd name="T37" fmla="*/ 55 h 129"/>
              <a:gd name="T38" fmla="*/ 66 w 148"/>
              <a:gd name="T39" fmla="*/ 55 h 129"/>
              <a:gd name="T40" fmla="*/ 74 w 148"/>
              <a:gd name="T41" fmla="*/ 47 h 129"/>
              <a:gd name="T42" fmla="*/ 82 w 148"/>
              <a:gd name="T43" fmla="*/ 55 h 129"/>
              <a:gd name="T44" fmla="*/ 74 w 148"/>
              <a:gd name="T45" fmla="*/ 63 h 129"/>
              <a:gd name="T46" fmla="*/ 66 w 148"/>
              <a:gd name="T47" fmla="*/ 55 h 129"/>
              <a:gd name="T48" fmla="*/ 94 w 148"/>
              <a:gd name="T49" fmla="*/ 55 h 129"/>
              <a:gd name="T50" fmla="*/ 102 w 148"/>
              <a:gd name="T51" fmla="*/ 47 h 129"/>
              <a:gd name="T52" fmla="*/ 110 w 148"/>
              <a:gd name="T53" fmla="*/ 55 h 129"/>
              <a:gd name="T54" fmla="*/ 102 w 148"/>
              <a:gd name="T55" fmla="*/ 63 h 129"/>
              <a:gd name="T56" fmla="*/ 94 w 148"/>
              <a:gd name="T57" fmla="*/ 5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 h="129">
                <a:moveTo>
                  <a:pt x="0" y="91"/>
                </a:moveTo>
                <a:cubicBezTo>
                  <a:pt x="0" y="98"/>
                  <a:pt x="6" y="104"/>
                  <a:pt x="13" y="104"/>
                </a:cubicBezTo>
                <a:cubicBezTo>
                  <a:pt x="32" y="104"/>
                  <a:pt x="32" y="104"/>
                  <a:pt x="32" y="104"/>
                </a:cubicBezTo>
                <a:cubicBezTo>
                  <a:pt x="32" y="123"/>
                  <a:pt x="32" y="123"/>
                  <a:pt x="32" y="123"/>
                </a:cubicBezTo>
                <a:cubicBezTo>
                  <a:pt x="32" y="126"/>
                  <a:pt x="35" y="129"/>
                  <a:pt x="38" y="129"/>
                </a:cubicBezTo>
                <a:cubicBezTo>
                  <a:pt x="40" y="129"/>
                  <a:pt x="41" y="128"/>
                  <a:pt x="43" y="127"/>
                </a:cubicBezTo>
                <a:cubicBezTo>
                  <a:pt x="66" y="104"/>
                  <a:pt x="66" y="104"/>
                  <a:pt x="66" y="104"/>
                </a:cubicBezTo>
                <a:cubicBezTo>
                  <a:pt x="135" y="104"/>
                  <a:pt x="135" y="104"/>
                  <a:pt x="135" y="104"/>
                </a:cubicBezTo>
                <a:cubicBezTo>
                  <a:pt x="142" y="104"/>
                  <a:pt x="148" y="98"/>
                  <a:pt x="148" y="91"/>
                </a:cubicBezTo>
                <a:cubicBezTo>
                  <a:pt x="148" y="13"/>
                  <a:pt x="148" y="13"/>
                  <a:pt x="148" y="13"/>
                </a:cubicBezTo>
                <a:cubicBezTo>
                  <a:pt x="148" y="6"/>
                  <a:pt x="142" y="0"/>
                  <a:pt x="135" y="0"/>
                </a:cubicBezTo>
                <a:cubicBezTo>
                  <a:pt x="13" y="0"/>
                  <a:pt x="13" y="0"/>
                  <a:pt x="13" y="0"/>
                </a:cubicBezTo>
                <a:cubicBezTo>
                  <a:pt x="6" y="0"/>
                  <a:pt x="0" y="6"/>
                  <a:pt x="0" y="13"/>
                </a:cubicBezTo>
                <a:lnTo>
                  <a:pt x="0" y="91"/>
                </a:lnTo>
                <a:close/>
                <a:moveTo>
                  <a:pt x="38" y="55"/>
                </a:moveTo>
                <a:cubicBezTo>
                  <a:pt x="38" y="51"/>
                  <a:pt x="42" y="47"/>
                  <a:pt x="46" y="47"/>
                </a:cubicBezTo>
                <a:cubicBezTo>
                  <a:pt x="50" y="47"/>
                  <a:pt x="54" y="51"/>
                  <a:pt x="54" y="55"/>
                </a:cubicBezTo>
                <a:cubicBezTo>
                  <a:pt x="54" y="59"/>
                  <a:pt x="50" y="63"/>
                  <a:pt x="46" y="63"/>
                </a:cubicBezTo>
                <a:cubicBezTo>
                  <a:pt x="42" y="63"/>
                  <a:pt x="38" y="59"/>
                  <a:pt x="38" y="55"/>
                </a:cubicBezTo>
                <a:close/>
                <a:moveTo>
                  <a:pt x="66" y="55"/>
                </a:moveTo>
                <a:cubicBezTo>
                  <a:pt x="66" y="51"/>
                  <a:pt x="70" y="47"/>
                  <a:pt x="74" y="47"/>
                </a:cubicBezTo>
                <a:cubicBezTo>
                  <a:pt x="78" y="47"/>
                  <a:pt x="82" y="51"/>
                  <a:pt x="82" y="55"/>
                </a:cubicBezTo>
                <a:cubicBezTo>
                  <a:pt x="82" y="59"/>
                  <a:pt x="78" y="63"/>
                  <a:pt x="74" y="63"/>
                </a:cubicBezTo>
                <a:cubicBezTo>
                  <a:pt x="70" y="63"/>
                  <a:pt x="66" y="59"/>
                  <a:pt x="66" y="55"/>
                </a:cubicBezTo>
                <a:close/>
                <a:moveTo>
                  <a:pt x="94" y="55"/>
                </a:moveTo>
                <a:cubicBezTo>
                  <a:pt x="94" y="51"/>
                  <a:pt x="98" y="47"/>
                  <a:pt x="102" y="47"/>
                </a:cubicBezTo>
                <a:cubicBezTo>
                  <a:pt x="107" y="47"/>
                  <a:pt x="110" y="51"/>
                  <a:pt x="110" y="55"/>
                </a:cubicBezTo>
                <a:cubicBezTo>
                  <a:pt x="110" y="59"/>
                  <a:pt x="107" y="63"/>
                  <a:pt x="102" y="63"/>
                </a:cubicBezTo>
                <a:cubicBezTo>
                  <a:pt x="98" y="63"/>
                  <a:pt x="94" y="59"/>
                  <a:pt x="94" y="55"/>
                </a:cubicBezTo>
                <a:close/>
              </a:path>
            </a:pathLst>
          </a:custGeom>
          <a:solidFill>
            <a:srgbClr val="EC7066"/>
          </a:solidFill>
          <a:ln>
            <a:noFill/>
          </a:ln>
        </p:spPr>
        <p:txBody>
          <a:bodyPr vert="horz" wrap="square" lIns="91440" tIns="45720" rIns="91440" bIns="45720" numCol="1" anchor="t" anchorCtr="0" compatLnSpc="1">
            <a:prstTxWarp prst="textNoShape">
              <a:avLst/>
            </a:prstTxWarp>
          </a:bodyPr>
          <a:lstStyle/>
          <a:p>
            <a:endParaRPr lang="en-GB"/>
          </a:p>
        </p:txBody>
      </p:sp>
      <p:sp>
        <p:nvSpPr>
          <p:cNvPr id="15" name="TextBox 14"/>
          <p:cNvSpPr txBox="1"/>
          <p:nvPr/>
        </p:nvSpPr>
        <p:spPr>
          <a:xfrm>
            <a:off x="949323" y="4149117"/>
            <a:ext cx="6889412" cy="2246769"/>
          </a:xfrm>
          <a:prstGeom prst="rect">
            <a:avLst/>
          </a:prstGeom>
          <a:noFill/>
        </p:spPr>
        <p:txBody>
          <a:bodyPr wrap="square" rtlCol="0">
            <a:spAutoFit/>
          </a:bodyPr>
          <a:lstStyle/>
          <a:p>
            <a:pPr algn="just" rtl="1"/>
            <a:r>
              <a:rPr lang="fa-IR" sz="2000" dirty="0" smtClean="0">
                <a:cs typeface="B Nazanin" panose="00000400000000000000" pitchFamily="2" charset="-78"/>
              </a:rPr>
              <a:t>   یکی </a:t>
            </a:r>
            <a:r>
              <a:rPr lang="fa-IR" sz="2000" dirty="0">
                <a:cs typeface="B Nazanin" panose="00000400000000000000" pitchFamily="2" charset="-78"/>
              </a:rPr>
              <a:t>از مناطق شاخص ایران در زمینه صنعت مفرغ، ناحیه لرستان است. لرستان در مرکز نوار غربی ایران و از مجموعه دره‌های تنگ و باریک و کوههای مرتفع تشکیل شده‌است. شواهد موجود اشاره به فلزکاری لرستان از هزاره چهارم پیش از میلاد دارد. مجموعه اشیای فلزی منسوب به لرستان از نیمه قرن گذشته توسط محققین و پژوهشگران مختلف بسیار مورد توجه قرار گرفته و زینت بخش اکثر موزه‌های بزرگ جهان می‌باشد. پژوهشگران، هنر مفرغ کاریلرستان را نتیجه کارهای ساده‌ای می‌دانند که بیان کننده چندین قرن انقلاب مادی ملتی کشاورز و جنگجو است. </a:t>
            </a:r>
            <a:endParaRPr lang="en-US" sz="2000" dirty="0">
              <a:cs typeface="B Nazanin" panose="00000400000000000000" pitchFamily="2" charset="-78"/>
            </a:endParaRPr>
          </a:p>
        </p:txBody>
      </p:sp>
      <p:grpSp>
        <p:nvGrpSpPr>
          <p:cNvPr id="19" name="Group 18"/>
          <p:cNvGrpSpPr/>
          <p:nvPr/>
        </p:nvGrpSpPr>
        <p:grpSpPr>
          <a:xfrm>
            <a:off x="1930944" y="1201003"/>
            <a:ext cx="5200226" cy="2756848"/>
            <a:chOff x="3667125" y="2889250"/>
            <a:chExt cx="1009650" cy="781051"/>
          </a:xfrm>
          <a:solidFill>
            <a:schemeClr val="tx1">
              <a:lumMod val="50000"/>
              <a:lumOff val="50000"/>
            </a:schemeClr>
          </a:solidFill>
        </p:grpSpPr>
        <p:sp>
          <p:nvSpPr>
            <p:cNvPr id="20" name="Freeform 19"/>
            <p:cNvSpPr>
              <a:spLocks/>
            </p:cNvSpPr>
            <p:nvPr/>
          </p:nvSpPr>
          <p:spPr bwMode="auto">
            <a:xfrm>
              <a:off x="4002088" y="3522663"/>
              <a:ext cx="339725" cy="147638"/>
            </a:xfrm>
            <a:custGeom>
              <a:avLst/>
              <a:gdLst>
                <a:gd name="T0" fmla="*/ 86 w 90"/>
                <a:gd name="T1" fmla="*/ 34 h 39"/>
                <a:gd name="T2" fmla="*/ 79 w 90"/>
                <a:gd name="T3" fmla="*/ 28 h 39"/>
                <a:gd name="T4" fmla="*/ 75 w 90"/>
                <a:gd name="T5" fmla="*/ 22 h 39"/>
                <a:gd name="T6" fmla="*/ 73 w 90"/>
                <a:gd name="T7" fmla="*/ 0 h 39"/>
                <a:gd name="T8" fmla="*/ 17 w 90"/>
                <a:gd name="T9" fmla="*/ 0 h 39"/>
                <a:gd name="T10" fmla="*/ 15 w 90"/>
                <a:gd name="T11" fmla="*/ 22 h 39"/>
                <a:gd name="T12" fmla="*/ 12 w 90"/>
                <a:gd name="T13" fmla="*/ 28 h 39"/>
                <a:gd name="T14" fmla="*/ 4 w 90"/>
                <a:gd name="T15" fmla="*/ 34 h 39"/>
                <a:gd name="T16" fmla="*/ 6 w 90"/>
                <a:gd name="T17" fmla="*/ 38 h 39"/>
                <a:gd name="T18" fmla="*/ 39 w 90"/>
                <a:gd name="T19" fmla="*/ 39 h 39"/>
                <a:gd name="T20" fmla="*/ 51 w 90"/>
                <a:gd name="T21" fmla="*/ 39 h 39"/>
                <a:gd name="T22" fmla="*/ 84 w 90"/>
                <a:gd name="T23" fmla="*/ 38 h 39"/>
                <a:gd name="T24" fmla="*/ 86 w 90"/>
                <a:gd name="T25" fmla="*/ 3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39">
                  <a:moveTo>
                    <a:pt x="86" y="34"/>
                  </a:moveTo>
                  <a:cubicBezTo>
                    <a:pt x="86" y="34"/>
                    <a:pt x="81" y="30"/>
                    <a:pt x="79" y="28"/>
                  </a:cubicBezTo>
                  <a:cubicBezTo>
                    <a:pt x="76" y="25"/>
                    <a:pt x="75" y="22"/>
                    <a:pt x="75" y="22"/>
                  </a:cubicBezTo>
                  <a:cubicBezTo>
                    <a:pt x="73" y="0"/>
                    <a:pt x="73" y="0"/>
                    <a:pt x="73" y="0"/>
                  </a:cubicBezTo>
                  <a:cubicBezTo>
                    <a:pt x="17" y="0"/>
                    <a:pt x="17" y="0"/>
                    <a:pt x="17" y="0"/>
                  </a:cubicBezTo>
                  <a:cubicBezTo>
                    <a:pt x="15" y="22"/>
                    <a:pt x="15" y="22"/>
                    <a:pt x="15" y="22"/>
                  </a:cubicBezTo>
                  <a:cubicBezTo>
                    <a:pt x="15" y="22"/>
                    <a:pt x="14" y="25"/>
                    <a:pt x="12" y="28"/>
                  </a:cubicBezTo>
                  <a:cubicBezTo>
                    <a:pt x="9" y="30"/>
                    <a:pt x="4" y="34"/>
                    <a:pt x="4" y="34"/>
                  </a:cubicBezTo>
                  <a:cubicBezTo>
                    <a:pt x="4" y="34"/>
                    <a:pt x="0" y="37"/>
                    <a:pt x="6" y="38"/>
                  </a:cubicBezTo>
                  <a:cubicBezTo>
                    <a:pt x="10" y="39"/>
                    <a:pt x="26" y="39"/>
                    <a:pt x="39" y="39"/>
                  </a:cubicBezTo>
                  <a:cubicBezTo>
                    <a:pt x="51" y="39"/>
                    <a:pt x="51" y="39"/>
                    <a:pt x="51" y="39"/>
                  </a:cubicBezTo>
                  <a:cubicBezTo>
                    <a:pt x="64" y="39"/>
                    <a:pt x="80" y="39"/>
                    <a:pt x="84" y="38"/>
                  </a:cubicBezTo>
                  <a:cubicBezTo>
                    <a:pt x="90" y="37"/>
                    <a:pt x="86" y="34"/>
                    <a:pt x="86" y="3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sp>
          <p:nvSpPr>
            <p:cNvPr id="21" name="Freeform 20"/>
            <p:cNvSpPr>
              <a:spLocks noEditPoints="1"/>
            </p:cNvSpPr>
            <p:nvPr/>
          </p:nvSpPr>
          <p:spPr bwMode="auto">
            <a:xfrm>
              <a:off x="3667125" y="2889250"/>
              <a:ext cx="1009650" cy="619125"/>
            </a:xfrm>
            <a:custGeom>
              <a:avLst/>
              <a:gdLst>
                <a:gd name="T0" fmla="*/ 262 w 268"/>
                <a:gd name="T1" fmla="*/ 0 h 164"/>
                <a:gd name="T2" fmla="*/ 6 w 268"/>
                <a:gd name="T3" fmla="*/ 0 h 164"/>
                <a:gd name="T4" fmla="*/ 0 w 268"/>
                <a:gd name="T5" fmla="*/ 7 h 164"/>
                <a:gd name="T6" fmla="*/ 0 w 268"/>
                <a:gd name="T7" fmla="*/ 157 h 164"/>
                <a:gd name="T8" fmla="*/ 6 w 268"/>
                <a:gd name="T9" fmla="*/ 164 h 164"/>
                <a:gd name="T10" fmla="*/ 101 w 268"/>
                <a:gd name="T11" fmla="*/ 164 h 164"/>
                <a:gd name="T12" fmla="*/ 106 w 268"/>
                <a:gd name="T13" fmla="*/ 164 h 164"/>
                <a:gd name="T14" fmla="*/ 162 w 268"/>
                <a:gd name="T15" fmla="*/ 164 h 164"/>
                <a:gd name="T16" fmla="*/ 168 w 268"/>
                <a:gd name="T17" fmla="*/ 164 h 164"/>
                <a:gd name="T18" fmla="*/ 262 w 268"/>
                <a:gd name="T19" fmla="*/ 164 h 164"/>
                <a:gd name="T20" fmla="*/ 268 w 268"/>
                <a:gd name="T21" fmla="*/ 157 h 164"/>
                <a:gd name="T22" fmla="*/ 268 w 268"/>
                <a:gd name="T23" fmla="*/ 7 h 164"/>
                <a:gd name="T24" fmla="*/ 262 w 268"/>
                <a:gd name="T25" fmla="*/ 0 h 164"/>
                <a:gd name="T26" fmla="*/ 257 w 268"/>
                <a:gd name="T27" fmla="*/ 152 h 164"/>
                <a:gd name="T28" fmla="*/ 10 w 268"/>
                <a:gd name="T29" fmla="*/ 152 h 164"/>
                <a:gd name="T30" fmla="*/ 10 w 268"/>
                <a:gd name="T31" fmla="*/ 12 h 164"/>
                <a:gd name="T32" fmla="*/ 257 w 268"/>
                <a:gd name="T33" fmla="*/ 12 h 164"/>
                <a:gd name="T34" fmla="*/ 257 w 268"/>
                <a:gd name="T35" fmla="*/ 15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8" h="164">
                  <a:moveTo>
                    <a:pt x="262" y="0"/>
                  </a:moveTo>
                  <a:cubicBezTo>
                    <a:pt x="6" y="0"/>
                    <a:pt x="6" y="0"/>
                    <a:pt x="6" y="0"/>
                  </a:cubicBezTo>
                  <a:cubicBezTo>
                    <a:pt x="3" y="0"/>
                    <a:pt x="0" y="4"/>
                    <a:pt x="0" y="7"/>
                  </a:cubicBezTo>
                  <a:cubicBezTo>
                    <a:pt x="0" y="157"/>
                    <a:pt x="0" y="157"/>
                    <a:pt x="0" y="157"/>
                  </a:cubicBezTo>
                  <a:cubicBezTo>
                    <a:pt x="0" y="161"/>
                    <a:pt x="3" y="164"/>
                    <a:pt x="6" y="164"/>
                  </a:cubicBezTo>
                  <a:cubicBezTo>
                    <a:pt x="101" y="164"/>
                    <a:pt x="101" y="164"/>
                    <a:pt x="101" y="164"/>
                  </a:cubicBezTo>
                  <a:cubicBezTo>
                    <a:pt x="106" y="164"/>
                    <a:pt x="106" y="164"/>
                    <a:pt x="106" y="164"/>
                  </a:cubicBezTo>
                  <a:cubicBezTo>
                    <a:pt x="162" y="164"/>
                    <a:pt x="162" y="164"/>
                    <a:pt x="162" y="164"/>
                  </a:cubicBezTo>
                  <a:cubicBezTo>
                    <a:pt x="168" y="164"/>
                    <a:pt x="168" y="164"/>
                    <a:pt x="168" y="164"/>
                  </a:cubicBezTo>
                  <a:cubicBezTo>
                    <a:pt x="262" y="164"/>
                    <a:pt x="262" y="164"/>
                    <a:pt x="262" y="164"/>
                  </a:cubicBezTo>
                  <a:cubicBezTo>
                    <a:pt x="265" y="164"/>
                    <a:pt x="268" y="161"/>
                    <a:pt x="268" y="157"/>
                  </a:cubicBezTo>
                  <a:cubicBezTo>
                    <a:pt x="268" y="7"/>
                    <a:pt x="268" y="7"/>
                    <a:pt x="268" y="7"/>
                  </a:cubicBezTo>
                  <a:cubicBezTo>
                    <a:pt x="268" y="4"/>
                    <a:pt x="265" y="0"/>
                    <a:pt x="262" y="0"/>
                  </a:cubicBezTo>
                  <a:moveTo>
                    <a:pt x="257" y="152"/>
                  </a:moveTo>
                  <a:cubicBezTo>
                    <a:pt x="10" y="152"/>
                    <a:pt x="10" y="152"/>
                    <a:pt x="10" y="152"/>
                  </a:cubicBezTo>
                  <a:cubicBezTo>
                    <a:pt x="10" y="12"/>
                    <a:pt x="10" y="12"/>
                    <a:pt x="10" y="12"/>
                  </a:cubicBezTo>
                  <a:cubicBezTo>
                    <a:pt x="257" y="12"/>
                    <a:pt x="257" y="12"/>
                    <a:pt x="257" y="12"/>
                  </a:cubicBezTo>
                  <a:lnTo>
                    <a:pt x="257"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p>
          </p:txBody>
        </p: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8107" y="1254403"/>
            <a:ext cx="4872251" cy="1991069"/>
          </a:xfrm>
          <a:prstGeom prst="rect">
            <a:avLst/>
          </a:prstGeom>
        </p:spPr>
      </p:pic>
      <p:sp>
        <p:nvSpPr>
          <p:cNvPr id="4" name="Slide Number Placeholder 3"/>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10</a:t>
            </a:fld>
            <a:endParaRPr lang="en-US" b="1" dirty="0">
              <a:latin typeface="Lucida Sans Typewriter" panose="020B0509030504030204" pitchFamily="49" charset="0"/>
            </a:endParaRPr>
          </a:p>
        </p:txBody>
      </p:sp>
      <p:cxnSp>
        <p:nvCxnSpPr>
          <p:cNvPr id="22" name="Straight Connector 21"/>
          <p:cNvCxnSpPr/>
          <p:nvPr/>
        </p:nvCxnSpPr>
        <p:spPr>
          <a:xfrm flipV="1">
            <a:off x="2547746" y="6509819"/>
            <a:ext cx="3801891" cy="0"/>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450794692"/>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70668" y="496310"/>
            <a:ext cx="3378969" cy="461665"/>
          </a:xfrm>
          <a:prstGeom prst="rect">
            <a:avLst/>
          </a:prstGeom>
          <a:noFill/>
        </p:spPr>
        <p:txBody>
          <a:bodyPr wrap="square" rtlCol="0">
            <a:spAutoFit/>
          </a:bodyPr>
          <a:lstStyle/>
          <a:p>
            <a:pPr algn="ctr"/>
            <a:r>
              <a:rPr lang="fa-IR" sz="2400" b="1" dirty="0" smtClean="0">
                <a:latin typeface="B Yekan+" panose="02000503030000020004" pitchFamily="2" charset="-78"/>
                <a:cs typeface="B Yekan" panose="00000400000000000000" pitchFamily="2" charset="-78"/>
              </a:rPr>
              <a:t>مفرغ در لرستان</a:t>
            </a:r>
            <a:endParaRPr lang="en-US" sz="2400" b="1" dirty="0">
              <a:latin typeface="B Yekan+" panose="02000503030000020004" pitchFamily="2" charset="-78"/>
              <a:cs typeface="B Yekan" panose="00000400000000000000" pitchFamily="2" charset="-78"/>
            </a:endParaRPr>
          </a:p>
        </p:txBody>
      </p:sp>
      <p:cxnSp>
        <p:nvCxnSpPr>
          <p:cNvPr id="13" name="Straight Connector 12"/>
          <p:cNvCxnSpPr/>
          <p:nvPr/>
        </p:nvCxnSpPr>
        <p:spPr>
          <a:xfrm>
            <a:off x="3892176"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11" name="Freeform 465"/>
          <p:cNvSpPr>
            <a:spLocks noEditPoints="1"/>
          </p:cNvSpPr>
          <p:nvPr/>
        </p:nvSpPr>
        <p:spPr bwMode="auto">
          <a:xfrm>
            <a:off x="7638698" y="1899014"/>
            <a:ext cx="548640" cy="457200"/>
          </a:xfrm>
          <a:custGeom>
            <a:avLst/>
            <a:gdLst>
              <a:gd name="T0" fmla="*/ 0 w 148"/>
              <a:gd name="T1" fmla="*/ 91 h 129"/>
              <a:gd name="T2" fmla="*/ 13 w 148"/>
              <a:gd name="T3" fmla="*/ 104 h 129"/>
              <a:gd name="T4" fmla="*/ 32 w 148"/>
              <a:gd name="T5" fmla="*/ 104 h 129"/>
              <a:gd name="T6" fmla="*/ 32 w 148"/>
              <a:gd name="T7" fmla="*/ 123 h 129"/>
              <a:gd name="T8" fmla="*/ 38 w 148"/>
              <a:gd name="T9" fmla="*/ 129 h 129"/>
              <a:gd name="T10" fmla="*/ 43 w 148"/>
              <a:gd name="T11" fmla="*/ 127 h 129"/>
              <a:gd name="T12" fmla="*/ 66 w 148"/>
              <a:gd name="T13" fmla="*/ 104 h 129"/>
              <a:gd name="T14" fmla="*/ 135 w 148"/>
              <a:gd name="T15" fmla="*/ 104 h 129"/>
              <a:gd name="T16" fmla="*/ 148 w 148"/>
              <a:gd name="T17" fmla="*/ 91 h 129"/>
              <a:gd name="T18" fmla="*/ 148 w 148"/>
              <a:gd name="T19" fmla="*/ 13 h 129"/>
              <a:gd name="T20" fmla="*/ 135 w 148"/>
              <a:gd name="T21" fmla="*/ 0 h 129"/>
              <a:gd name="T22" fmla="*/ 13 w 148"/>
              <a:gd name="T23" fmla="*/ 0 h 129"/>
              <a:gd name="T24" fmla="*/ 0 w 148"/>
              <a:gd name="T25" fmla="*/ 13 h 129"/>
              <a:gd name="T26" fmla="*/ 0 w 148"/>
              <a:gd name="T27" fmla="*/ 91 h 129"/>
              <a:gd name="T28" fmla="*/ 38 w 148"/>
              <a:gd name="T29" fmla="*/ 55 h 129"/>
              <a:gd name="T30" fmla="*/ 46 w 148"/>
              <a:gd name="T31" fmla="*/ 47 h 129"/>
              <a:gd name="T32" fmla="*/ 54 w 148"/>
              <a:gd name="T33" fmla="*/ 55 h 129"/>
              <a:gd name="T34" fmla="*/ 46 w 148"/>
              <a:gd name="T35" fmla="*/ 63 h 129"/>
              <a:gd name="T36" fmla="*/ 38 w 148"/>
              <a:gd name="T37" fmla="*/ 55 h 129"/>
              <a:gd name="T38" fmla="*/ 66 w 148"/>
              <a:gd name="T39" fmla="*/ 55 h 129"/>
              <a:gd name="T40" fmla="*/ 74 w 148"/>
              <a:gd name="T41" fmla="*/ 47 h 129"/>
              <a:gd name="T42" fmla="*/ 82 w 148"/>
              <a:gd name="T43" fmla="*/ 55 h 129"/>
              <a:gd name="T44" fmla="*/ 74 w 148"/>
              <a:gd name="T45" fmla="*/ 63 h 129"/>
              <a:gd name="T46" fmla="*/ 66 w 148"/>
              <a:gd name="T47" fmla="*/ 55 h 129"/>
              <a:gd name="T48" fmla="*/ 94 w 148"/>
              <a:gd name="T49" fmla="*/ 55 h 129"/>
              <a:gd name="T50" fmla="*/ 102 w 148"/>
              <a:gd name="T51" fmla="*/ 47 h 129"/>
              <a:gd name="T52" fmla="*/ 110 w 148"/>
              <a:gd name="T53" fmla="*/ 55 h 129"/>
              <a:gd name="T54" fmla="*/ 102 w 148"/>
              <a:gd name="T55" fmla="*/ 63 h 129"/>
              <a:gd name="T56" fmla="*/ 94 w 148"/>
              <a:gd name="T57" fmla="*/ 5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 h="129">
                <a:moveTo>
                  <a:pt x="0" y="91"/>
                </a:moveTo>
                <a:cubicBezTo>
                  <a:pt x="0" y="98"/>
                  <a:pt x="6" y="104"/>
                  <a:pt x="13" y="104"/>
                </a:cubicBezTo>
                <a:cubicBezTo>
                  <a:pt x="32" y="104"/>
                  <a:pt x="32" y="104"/>
                  <a:pt x="32" y="104"/>
                </a:cubicBezTo>
                <a:cubicBezTo>
                  <a:pt x="32" y="123"/>
                  <a:pt x="32" y="123"/>
                  <a:pt x="32" y="123"/>
                </a:cubicBezTo>
                <a:cubicBezTo>
                  <a:pt x="32" y="126"/>
                  <a:pt x="35" y="129"/>
                  <a:pt x="38" y="129"/>
                </a:cubicBezTo>
                <a:cubicBezTo>
                  <a:pt x="40" y="129"/>
                  <a:pt x="41" y="128"/>
                  <a:pt x="43" y="127"/>
                </a:cubicBezTo>
                <a:cubicBezTo>
                  <a:pt x="66" y="104"/>
                  <a:pt x="66" y="104"/>
                  <a:pt x="66" y="104"/>
                </a:cubicBezTo>
                <a:cubicBezTo>
                  <a:pt x="135" y="104"/>
                  <a:pt x="135" y="104"/>
                  <a:pt x="135" y="104"/>
                </a:cubicBezTo>
                <a:cubicBezTo>
                  <a:pt x="142" y="104"/>
                  <a:pt x="148" y="98"/>
                  <a:pt x="148" y="91"/>
                </a:cubicBezTo>
                <a:cubicBezTo>
                  <a:pt x="148" y="13"/>
                  <a:pt x="148" y="13"/>
                  <a:pt x="148" y="13"/>
                </a:cubicBezTo>
                <a:cubicBezTo>
                  <a:pt x="148" y="6"/>
                  <a:pt x="142" y="0"/>
                  <a:pt x="135" y="0"/>
                </a:cubicBezTo>
                <a:cubicBezTo>
                  <a:pt x="13" y="0"/>
                  <a:pt x="13" y="0"/>
                  <a:pt x="13" y="0"/>
                </a:cubicBezTo>
                <a:cubicBezTo>
                  <a:pt x="6" y="0"/>
                  <a:pt x="0" y="6"/>
                  <a:pt x="0" y="13"/>
                </a:cubicBezTo>
                <a:lnTo>
                  <a:pt x="0" y="91"/>
                </a:lnTo>
                <a:close/>
                <a:moveTo>
                  <a:pt x="38" y="55"/>
                </a:moveTo>
                <a:cubicBezTo>
                  <a:pt x="38" y="51"/>
                  <a:pt x="42" y="47"/>
                  <a:pt x="46" y="47"/>
                </a:cubicBezTo>
                <a:cubicBezTo>
                  <a:pt x="50" y="47"/>
                  <a:pt x="54" y="51"/>
                  <a:pt x="54" y="55"/>
                </a:cubicBezTo>
                <a:cubicBezTo>
                  <a:pt x="54" y="59"/>
                  <a:pt x="50" y="63"/>
                  <a:pt x="46" y="63"/>
                </a:cubicBezTo>
                <a:cubicBezTo>
                  <a:pt x="42" y="63"/>
                  <a:pt x="38" y="59"/>
                  <a:pt x="38" y="55"/>
                </a:cubicBezTo>
                <a:close/>
                <a:moveTo>
                  <a:pt x="66" y="55"/>
                </a:moveTo>
                <a:cubicBezTo>
                  <a:pt x="66" y="51"/>
                  <a:pt x="70" y="47"/>
                  <a:pt x="74" y="47"/>
                </a:cubicBezTo>
                <a:cubicBezTo>
                  <a:pt x="78" y="47"/>
                  <a:pt x="82" y="51"/>
                  <a:pt x="82" y="55"/>
                </a:cubicBezTo>
                <a:cubicBezTo>
                  <a:pt x="82" y="59"/>
                  <a:pt x="78" y="63"/>
                  <a:pt x="74" y="63"/>
                </a:cubicBezTo>
                <a:cubicBezTo>
                  <a:pt x="70" y="63"/>
                  <a:pt x="66" y="59"/>
                  <a:pt x="66" y="55"/>
                </a:cubicBezTo>
                <a:close/>
                <a:moveTo>
                  <a:pt x="94" y="55"/>
                </a:moveTo>
                <a:cubicBezTo>
                  <a:pt x="94" y="51"/>
                  <a:pt x="98" y="47"/>
                  <a:pt x="102" y="47"/>
                </a:cubicBezTo>
                <a:cubicBezTo>
                  <a:pt x="107" y="47"/>
                  <a:pt x="110" y="51"/>
                  <a:pt x="110" y="55"/>
                </a:cubicBezTo>
                <a:cubicBezTo>
                  <a:pt x="110" y="59"/>
                  <a:pt x="107" y="63"/>
                  <a:pt x="102" y="63"/>
                </a:cubicBezTo>
                <a:cubicBezTo>
                  <a:pt x="98" y="63"/>
                  <a:pt x="94" y="59"/>
                  <a:pt x="94" y="55"/>
                </a:cubicBezTo>
                <a:close/>
              </a:path>
            </a:pathLst>
          </a:custGeom>
          <a:solidFill>
            <a:srgbClr val="EC7066"/>
          </a:solidFill>
          <a:ln>
            <a:noFill/>
          </a:ln>
        </p:spPr>
        <p:txBody>
          <a:bodyPr vert="horz" wrap="square" lIns="91440" tIns="45720" rIns="91440" bIns="45720" numCol="1" anchor="t" anchorCtr="0" compatLnSpc="1">
            <a:prstTxWarp prst="textNoShape">
              <a:avLst/>
            </a:prstTxWarp>
          </a:bodyPr>
          <a:lstStyle/>
          <a:p>
            <a:endParaRPr lang="en-GB"/>
          </a:p>
        </p:txBody>
      </p:sp>
      <p:sp>
        <p:nvSpPr>
          <p:cNvPr id="15" name="TextBox 14"/>
          <p:cNvSpPr txBox="1"/>
          <p:nvPr/>
        </p:nvSpPr>
        <p:spPr>
          <a:xfrm>
            <a:off x="1023606" y="2356214"/>
            <a:ext cx="6889412" cy="2246769"/>
          </a:xfrm>
          <a:prstGeom prst="rect">
            <a:avLst/>
          </a:prstGeom>
          <a:noFill/>
        </p:spPr>
        <p:txBody>
          <a:bodyPr wrap="square" rtlCol="0">
            <a:spAutoFit/>
          </a:bodyPr>
          <a:lstStyle/>
          <a:p>
            <a:pPr algn="just" rtl="1"/>
            <a:r>
              <a:rPr lang="fa-IR" sz="2000" dirty="0" smtClean="0">
                <a:cs typeface="B Nazanin" panose="00000400000000000000" pitchFamily="2" charset="-78"/>
              </a:rPr>
              <a:t>   این </a:t>
            </a:r>
            <a:r>
              <a:rPr lang="fa-IR" sz="2000" dirty="0">
                <a:cs typeface="B Nazanin" panose="00000400000000000000" pitchFamily="2" charset="-78"/>
              </a:rPr>
              <a:t>هنر در هزاره چهارم قبل از میلاد به اوج خود رسید. اهمیت هنر مفرغ کاری لرستان، انتقال هنر و سنن اجدادی، انتقال مفاهیم و موضوعات مشترک مذهبی و بیان قانون مندی‌هایی است که برای همه اقوام سوارکار، جنگاور و کشاورز دنیای قدیم، به نحوی تحسین‌انگیز، دل‌نشین، پسندیده و ستودنی بوده‌است. اشیاء، وسایل و ابزار به جا مانده از هنرمندان خردمند زاگرس، بسیار و بی‌شمار است که از آنها می‌توان به جنگ‌افزارها شامل خنجر، شمشیر، گرز و... ساز و برگ سوارکاری، وسایل زینتی و انواع ظروف و وسایل پذیرایی مخصوص اشاره کرد.</a:t>
            </a:r>
            <a:endParaRPr lang="en-US" sz="2000" dirty="0">
              <a:latin typeface="B Yekan+" panose="02000503030000020004" pitchFamily="2" charset="-78"/>
              <a:cs typeface="B Nazanin" panose="00000400000000000000" pitchFamily="2" charset="-78"/>
            </a:endParaRPr>
          </a:p>
        </p:txBody>
      </p:sp>
      <p:sp>
        <p:nvSpPr>
          <p:cNvPr id="3" name="Slide Number Placeholder 2"/>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11</a:t>
            </a:fld>
            <a:endParaRPr lang="en-US" b="1" dirty="0">
              <a:latin typeface="Lucida Sans Typewriter" panose="020B0509030504030204" pitchFamily="49" charset="0"/>
            </a:endParaRPr>
          </a:p>
        </p:txBody>
      </p:sp>
      <p:cxnSp>
        <p:nvCxnSpPr>
          <p:cNvPr id="16" name="Straight Connector 15"/>
          <p:cNvCxnSpPr/>
          <p:nvPr/>
        </p:nvCxnSpPr>
        <p:spPr>
          <a:xfrm flipV="1">
            <a:off x="2547746" y="4872087"/>
            <a:ext cx="3801891" cy="0"/>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480940226"/>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Connector 12"/>
          <p:cNvCxnSpPr/>
          <p:nvPr/>
        </p:nvCxnSpPr>
        <p:spPr>
          <a:xfrm>
            <a:off x="3892176"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11" name="Freeform 465"/>
          <p:cNvSpPr>
            <a:spLocks noEditPoints="1"/>
          </p:cNvSpPr>
          <p:nvPr/>
        </p:nvSpPr>
        <p:spPr bwMode="auto">
          <a:xfrm>
            <a:off x="6995865" y="4776048"/>
            <a:ext cx="548640" cy="457200"/>
          </a:xfrm>
          <a:custGeom>
            <a:avLst/>
            <a:gdLst>
              <a:gd name="T0" fmla="*/ 0 w 148"/>
              <a:gd name="T1" fmla="*/ 91 h 129"/>
              <a:gd name="T2" fmla="*/ 13 w 148"/>
              <a:gd name="T3" fmla="*/ 104 h 129"/>
              <a:gd name="T4" fmla="*/ 32 w 148"/>
              <a:gd name="T5" fmla="*/ 104 h 129"/>
              <a:gd name="T6" fmla="*/ 32 w 148"/>
              <a:gd name="T7" fmla="*/ 123 h 129"/>
              <a:gd name="T8" fmla="*/ 38 w 148"/>
              <a:gd name="T9" fmla="*/ 129 h 129"/>
              <a:gd name="T10" fmla="*/ 43 w 148"/>
              <a:gd name="T11" fmla="*/ 127 h 129"/>
              <a:gd name="T12" fmla="*/ 66 w 148"/>
              <a:gd name="T13" fmla="*/ 104 h 129"/>
              <a:gd name="T14" fmla="*/ 135 w 148"/>
              <a:gd name="T15" fmla="*/ 104 h 129"/>
              <a:gd name="T16" fmla="*/ 148 w 148"/>
              <a:gd name="T17" fmla="*/ 91 h 129"/>
              <a:gd name="T18" fmla="*/ 148 w 148"/>
              <a:gd name="T19" fmla="*/ 13 h 129"/>
              <a:gd name="T20" fmla="*/ 135 w 148"/>
              <a:gd name="T21" fmla="*/ 0 h 129"/>
              <a:gd name="T22" fmla="*/ 13 w 148"/>
              <a:gd name="T23" fmla="*/ 0 h 129"/>
              <a:gd name="T24" fmla="*/ 0 w 148"/>
              <a:gd name="T25" fmla="*/ 13 h 129"/>
              <a:gd name="T26" fmla="*/ 0 w 148"/>
              <a:gd name="T27" fmla="*/ 91 h 129"/>
              <a:gd name="T28" fmla="*/ 38 w 148"/>
              <a:gd name="T29" fmla="*/ 55 h 129"/>
              <a:gd name="T30" fmla="*/ 46 w 148"/>
              <a:gd name="T31" fmla="*/ 47 h 129"/>
              <a:gd name="T32" fmla="*/ 54 w 148"/>
              <a:gd name="T33" fmla="*/ 55 h 129"/>
              <a:gd name="T34" fmla="*/ 46 w 148"/>
              <a:gd name="T35" fmla="*/ 63 h 129"/>
              <a:gd name="T36" fmla="*/ 38 w 148"/>
              <a:gd name="T37" fmla="*/ 55 h 129"/>
              <a:gd name="T38" fmla="*/ 66 w 148"/>
              <a:gd name="T39" fmla="*/ 55 h 129"/>
              <a:gd name="T40" fmla="*/ 74 w 148"/>
              <a:gd name="T41" fmla="*/ 47 h 129"/>
              <a:gd name="T42" fmla="*/ 82 w 148"/>
              <a:gd name="T43" fmla="*/ 55 h 129"/>
              <a:gd name="T44" fmla="*/ 74 w 148"/>
              <a:gd name="T45" fmla="*/ 63 h 129"/>
              <a:gd name="T46" fmla="*/ 66 w 148"/>
              <a:gd name="T47" fmla="*/ 55 h 129"/>
              <a:gd name="T48" fmla="*/ 94 w 148"/>
              <a:gd name="T49" fmla="*/ 55 h 129"/>
              <a:gd name="T50" fmla="*/ 102 w 148"/>
              <a:gd name="T51" fmla="*/ 47 h 129"/>
              <a:gd name="T52" fmla="*/ 110 w 148"/>
              <a:gd name="T53" fmla="*/ 55 h 129"/>
              <a:gd name="T54" fmla="*/ 102 w 148"/>
              <a:gd name="T55" fmla="*/ 63 h 129"/>
              <a:gd name="T56" fmla="*/ 94 w 148"/>
              <a:gd name="T57" fmla="*/ 5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 h="129">
                <a:moveTo>
                  <a:pt x="0" y="91"/>
                </a:moveTo>
                <a:cubicBezTo>
                  <a:pt x="0" y="98"/>
                  <a:pt x="6" y="104"/>
                  <a:pt x="13" y="104"/>
                </a:cubicBezTo>
                <a:cubicBezTo>
                  <a:pt x="32" y="104"/>
                  <a:pt x="32" y="104"/>
                  <a:pt x="32" y="104"/>
                </a:cubicBezTo>
                <a:cubicBezTo>
                  <a:pt x="32" y="123"/>
                  <a:pt x="32" y="123"/>
                  <a:pt x="32" y="123"/>
                </a:cubicBezTo>
                <a:cubicBezTo>
                  <a:pt x="32" y="126"/>
                  <a:pt x="35" y="129"/>
                  <a:pt x="38" y="129"/>
                </a:cubicBezTo>
                <a:cubicBezTo>
                  <a:pt x="40" y="129"/>
                  <a:pt x="41" y="128"/>
                  <a:pt x="43" y="127"/>
                </a:cubicBezTo>
                <a:cubicBezTo>
                  <a:pt x="66" y="104"/>
                  <a:pt x="66" y="104"/>
                  <a:pt x="66" y="104"/>
                </a:cubicBezTo>
                <a:cubicBezTo>
                  <a:pt x="135" y="104"/>
                  <a:pt x="135" y="104"/>
                  <a:pt x="135" y="104"/>
                </a:cubicBezTo>
                <a:cubicBezTo>
                  <a:pt x="142" y="104"/>
                  <a:pt x="148" y="98"/>
                  <a:pt x="148" y="91"/>
                </a:cubicBezTo>
                <a:cubicBezTo>
                  <a:pt x="148" y="13"/>
                  <a:pt x="148" y="13"/>
                  <a:pt x="148" y="13"/>
                </a:cubicBezTo>
                <a:cubicBezTo>
                  <a:pt x="148" y="6"/>
                  <a:pt x="142" y="0"/>
                  <a:pt x="135" y="0"/>
                </a:cubicBezTo>
                <a:cubicBezTo>
                  <a:pt x="13" y="0"/>
                  <a:pt x="13" y="0"/>
                  <a:pt x="13" y="0"/>
                </a:cubicBezTo>
                <a:cubicBezTo>
                  <a:pt x="6" y="0"/>
                  <a:pt x="0" y="6"/>
                  <a:pt x="0" y="13"/>
                </a:cubicBezTo>
                <a:lnTo>
                  <a:pt x="0" y="91"/>
                </a:lnTo>
                <a:close/>
                <a:moveTo>
                  <a:pt x="38" y="55"/>
                </a:moveTo>
                <a:cubicBezTo>
                  <a:pt x="38" y="51"/>
                  <a:pt x="42" y="47"/>
                  <a:pt x="46" y="47"/>
                </a:cubicBezTo>
                <a:cubicBezTo>
                  <a:pt x="50" y="47"/>
                  <a:pt x="54" y="51"/>
                  <a:pt x="54" y="55"/>
                </a:cubicBezTo>
                <a:cubicBezTo>
                  <a:pt x="54" y="59"/>
                  <a:pt x="50" y="63"/>
                  <a:pt x="46" y="63"/>
                </a:cubicBezTo>
                <a:cubicBezTo>
                  <a:pt x="42" y="63"/>
                  <a:pt x="38" y="59"/>
                  <a:pt x="38" y="55"/>
                </a:cubicBezTo>
                <a:close/>
                <a:moveTo>
                  <a:pt x="66" y="55"/>
                </a:moveTo>
                <a:cubicBezTo>
                  <a:pt x="66" y="51"/>
                  <a:pt x="70" y="47"/>
                  <a:pt x="74" y="47"/>
                </a:cubicBezTo>
                <a:cubicBezTo>
                  <a:pt x="78" y="47"/>
                  <a:pt x="82" y="51"/>
                  <a:pt x="82" y="55"/>
                </a:cubicBezTo>
                <a:cubicBezTo>
                  <a:pt x="82" y="59"/>
                  <a:pt x="78" y="63"/>
                  <a:pt x="74" y="63"/>
                </a:cubicBezTo>
                <a:cubicBezTo>
                  <a:pt x="70" y="63"/>
                  <a:pt x="66" y="59"/>
                  <a:pt x="66" y="55"/>
                </a:cubicBezTo>
                <a:close/>
                <a:moveTo>
                  <a:pt x="94" y="55"/>
                </a:moveTo>
                <a:cubicBezTo>
                  <a:pt x="94" y="51"/>
                  <a:pt x="98" y="47"/>
                  <a:pt x="102" y="47"/>
                </a:cubicBezTo>
                <a:cubicBezTo>
                  <a:pt x="107" y="47"/>
                  <a:pt x="110" y="51"/>
                  <a:pt x="110" y="55"/>
                </a:cubicBezTo>
                <a:cubicBezTo>
                  <a:pt x="110" y="59"/>
                  <a:pt x="107" y="63"/>
                  <a:pt x="102" y="63"/>
                </a:cubicBezTo>
                <a:cubicBezTo>
                  <a:pt x="98" y="63"/>
                  <a:pt x="94" y="59"/>
                  <a:pt x="94" y="55"/>
                </a:cubicBezTo>
                <a:close/>
              </a:path>
            </a:pathLst>
          </a:custGeom>
          <a:solidFill>
            <a:srgbClr val="EC7066"/>
          </a:solidFill>
          <a:ln>
            <a:noFill/>
          </a:ln>
        </p:spPr>
        <p:txBody>
          <a:bodyPr vert="horz" wrap="square" lIns="91440" tIns="45720" rIns="91440" bIns="45720" numCol="1" anchor="t" anchorCtr="0" compatLnSpc="1">
            <a:prstTxWarp prst="textNoShape">
              <a:avLst/>
            </a:prstTxWarp>
          </a:bodyPr>
          <a:lstStyle/>
          <a:p>
            <a:endParaRPr lang="en-GB"/>
          </a:p>
        </p:txBody>
      </p:sp>
      <p:sp>
        <p:nvSpPr>
          <p:cNvPr id="15" name="TextBox 14"/>
          <p:cNvSpPr txBox="1"/>
          <p:nvPr/>
        </p:nvSpPr>
        <p:spPr>
          <a:xfrm>
            <a:off x="655093" y="5226784"/>
            <a:ext cx="6889412" cy="1631216"/>
          </a:xfrm>
          <a:prstGeom prst="rect">
            <a:avLst/>
          </a:prstGeom>
          <a:noFill/>
        </p:spPr>
        <p:txBody>
          <a:bodyPr wrap="square" rtlCol="0">
            <a:spAutoFit/>
          </a:bodyPr>
          <a:lstStyle/>
          <a:p>
            <a:pPr algn="just" rtl="1"/>
            <a:r>
              <a:rPr lang="fa-IR" sz="2000" dirty="0" smtClean="0">
                <a:latin typeface="B Yekan+" panose="02000503030000020004" pitchFamily="2" charset="-78"/>
                <a:cs typeface="B Nazanin" panose="00000400000000000000" pitchFamily="2" charset="-78"/>
              </a:rPr>
              <a:t>      مفرغ </a:t>
            </a:r>
            <a:r>
              <a:rPr lang="fa-IR" sz="2000" dirty="0">
                <a:latin typeface="B Yekan+" panose="02000503030000020004" pitchFamily="2" charset="-78"/>
                <a:cs typeface="B Nazanin" panose="00000400000000000000" pitchFamily="2" charset="-78"/>
              </a:rPr>
              <a:t>به سه صورت مورد استفاده قرار می‌گرفته‌است: برای ظرفهای کلیسا، برای نیازهای روزمره، و در کارهای مورد نیاز. استفاده از کاسه‌های مفرغی از قرون وسطی در کلیساهای انگلیس متداول شده‌است. در انگلیس ساختن بشقاب و فنجانهای مفرغی بسیار رایج بود. اما در همان زمان اشخاص ثروتمندتر از ظروف نقره‌ای استفاده می‌کردند و استفاده از ظروف مفرغی فقط مختص </a:t>
            </a:r>
            <a:r>
              <a:rPr lang="fa-IR" sz="2000" dirty="0" smtClean="0">
                <a:latin typeface="B Yekan+" panose="02000503030000020004" pitchFamily="2" charset="-78"/>
                <a:cs typeface="B Nazanin" panose="00000400000000000000" pitchFamily="2" charset="-78"/>
              </a:rPr>
              <a:t>طبقه </a:t>
            </a:r>
            <a:r>
              <a:rPr lang="fa-IR" sz="2000" dirty="0">
                <a:latin typeface="B Yekan+" panose="02000503030000020004" pitchFamily="2" charset="-78"/>
                <a:cs typeface="B Nazanin" panose="00000400000000000000" pitchFamily="2" charset="-78"/>
              </a:rPr>
              <a:t>متوسط بود. </a:t>
            </a:r>
            <a:endParaRPr lang="en-US" sz="2000" dirty="0">
              <a:latin typeface="B Yekan+" panose="02000503030000020004" pitchFamily="2" charset="-78"/>
              <a:cs typeface="B Nazanin" panose="00000400000000000000" pitchFamily="2" charset="-78"/>
            </a:endParaRPr>
          </a:p>
        </p:txBody>
      </p:sp>
      <p:sp>
        <p:nvSpPr>
          <p:cNvPr id="16" name="TextBox 15"/>
          <p:cNvSpPr txBox="1"/>
          <p:nvPr/>
        </p:nvSpPr>
        <p:spPr>
          <a:xfrm>
            <a:off x="2970668" y="496310"/>
            <a:ext cx="3378969" cy="461665"/>
          </a:xfrm>
          <a:prstGeom prst="rect">
            <a:avLst/>
          </a:prstGeom>
          <a:noFill/>
        </p:spPr>
        <p:txBody>
          <a:bodyPr wrap="square" rtlCol="0">
            <a:spAutoFit/>
          </a:bodyPr>
          <a:lstStyle/>
          <a:p>
            <a:pPr algn="ctr"/>
            <a:r>
              <a:rPr lang="fa-IR" sz="2400" b="1" dirty="0" smtClean="0">
                <a:latin typeface="B Yekan+" panose="02000503030000020004" pitchFamily="2" charset="-78"/>
                <a:cs typeface="B Yekan" panose="00000400000000000000" pitchFamily="2" charset="-78"/>
              </a:rPr>
              <a:t>مفرغ در اروپا وآمریکا</a:t>
            </a:r>
            <a:endParaRPr lang="en-US" sz="2400" b="1" dirty="0">
              <a:latin typeface="B Yekan+" panose="02000503030000020004" pitchFamily="2" charset="-78"/>
              <a:cs typeface="B Yekan" panose="00000400000000000000" pitchFamily="2" charset="-78"/>
            </a:endParaRPr>
          </a:p>
        </p:txBody>
      </p:sp>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l="19221" t="29398" r="17922" b="13718"/>
          <a:stretch/>
        </p:blipFill>
        <p:spPr>
          <a:xfrm>
            <a:off x="1325174" y="1232471"/>
            <a:ext cx="6493651" cy="3543577"/>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92824" y="1678676"/>
            <a:ext cx="4490113" cy="2524836"/>
          </a:xfrm>
          <a:prstGeom prst="rect">
            <a:avLst/>
          </a:prstGeom>
        </p:spPr>
      </p:pic>
      <p:sp>
        <p:nvSpPr>
          <p:cNvPr id="5" name="Slide Number Placeholder 4"/>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12</a:t>
            </a:fld>
            <a:endParaRPr lang="en-US" b="1" dirty="0">
              <a:latin typeface="Lucida Sans Typewriter" panose="020B0509030504030204" pitchFamily="49" charset="0"/>
            </a:endParaRPr>
          </a:p>
        </p:txBody>
      </p:sp>
      <p:cxnSp>
        <p:nvCxnSpPr>
          <p:cNvPr id="21" name="Straight Connector 20"/>
          <p:cNvCxnSpPr/>
          <p:nvPr/>
        </p:nvCxnSpPr>
        <p:spPr>
          <a:xfrm flipV="1">
            <a:off x="2547746" y="6830541"/>
            <a:ext cx="3801891" cy="0"/>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232004570"/>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70668" y="496310"/>
            <a:ext cx="3378969" cy="830997"/>
          </a:xfrm>
          <a:prstGeom prst="rect">
            <a:avLst/>
          </a:prstGeom>
          <a:noFill/>
        </p:spPr>
        <p:txBody>
          <a:bodyPr wrap="square" rtlCol="0">
            <a:spAutoFit/>
          </a:bodyPr>
          <a:lstStyle/>
          <a:p>
            <a:pPr algn="ctr"/>
            <a:r>
              <a:rPr lang="fa-IR" sz="2400" b="1" dirty="0">
                <a:latin typeface="B Yekan+" panose="02000503030000020004" pitchFamily="2" charset="-78"/>
                <a:cs typeface="B Yekan" panose="00000400000000000000" pitchFamily="2" charset="-78"/>
              </a:rPr>
              <a:t>مفرغ در اروپا وآمریکا</a:t>
            </a:r>
            <a:endParaRPr lang="en-US" sz="2400" b="1" dirty="0">
              <a:latin typeface="B Yekan+" panose="02000503030000020004" pitchFamily="2" charset="-78"/>
              <a:cs typeface="B Yekan" panose="00000400000000000000" pitchFamily="2" charset="-78"/>
            </a:endParaRPr>
          </a:p>
          <a:p>
            <a:pPr algn="ctr"/>
            <a:endParaRPr lang="en-US" sz="2400" b="1" dirty="0">
              <a:latin typeface="B Yekan+" panose="02000503030000020004" pitchFamily="2" charset="-78"/>
              <a:cs typeface="B Yekan" panose="00000400000000000000" pitchFamily="2" charset="-78"/>
            </a:endParaRPr>
          </a:p>
        </p:txBody>
      </p:sp>
      <p:cxnSp>
        <p:nvCxnSpPr>
          <p:cNvPr id="13" name="Straight Connector 12"/>
          <p:cNvCxnSpPr/>
          <p:nvPr/>
        </p:nvCxnSpPr>
        <p:spPr>
          <a:xfrm>
            <a:off x="3892176"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11" name="Freeform 465"/>
          <p:cNvSpPr>
            <a:spLocks noEditPoints="1"/>
          </p:cNvSpPr>
          <p:nvPr/>
        </p:nvSpPr>
        <p:spPr bwMode="auto">
          <a:xfrm>
            <a:off x="7421675" y="1939958"/>
            <a:ext cx="548640" cy="457200"/>
          </a:xfrm>
          <a:custGeom>
            <a:avLst/>
            <a:gdLst>
              <a:gd name="T0" fmla="*/ 0 w 148"/>
              <a:gd name="T1" fmla="*/ 91 h 129"/>
              <a:gd name="T2" fmla="*/ 13 w 148"/>
              <a:gd name="T3" fmla="*/ 104 h 129"/>
              <a:gd name="T4" fmla="*/ 32 w 148"/>
              <a:gd name="T5" fmla="*/ 104 h 129"/>
              <a:gd name="T6" fmla="*/ 32 w 148"/>
              <a:gd name="T7" fmla="*/ 123 h 129"/>
              <a:gd name="T8" fmla="*/ 38 w 148"/>
              <a:gd name="T9" fmla="*/ 129 h 129"/>
              <a:gd name="T10" fmla="*/ 43 w 148"/>
              <a:gd name="T11" fmla="*/ 127 h 129"/>
              <a:gd name="T12" fmla="*/ 66 w 148"/>
              <a:gd name="T13" fmla="*/ 104 h 129"/>
              <a:gd name="T14" fmla="*/ 135 w 148"/>
              <a:gd name="T15" fmla="*/ 104 h 129"/>
              <a:gd name="T16" fmla="*/ 148 w 148"/>
              <a:gd name="T17" fmla="*/ 91 h 129"/>
              <a:gd name="T18" fmla="*/ 148 w 148"/>
              <a:gd name="T19" fmla="*/ 13 h 129"/>
              <a:gd name="T20" fmla="*/ 135 w 148"/>
              <a:gd name="T21" fmla="*/ 0 h 129"/>
              <a:gd name="T22" fmla="*/ 13 w 148"/>
              <a:gd name="T23" fmla="*/ 0 h 129"/>
              <a:gd name="T24" fmla="*/ 0 w 148"/>
              <a:gd name="T25" fmla="*/ 13 h 129"/>
              <a:gd name="T26" fmla="*/ 0 w 148"/>
              <a:gd name="T27" fmla="*/ 91 h 129"/>
              <a:gd name="T28" fmla="*/ 38 w 148"/>
              <a:gd name="T29" fmla="*/ 55 h 129"/>
              <a:gd name="T30" fmla="*/ 46 w 148"/>
              <a:gd name="T31" fmla="*/ 47 h 129"/>
              <a:gd name="T32" fmla="*/ 54 w 148"/>
              <a:gd name="T33" fmla="*/ 55 h 129"/>
              <a:gd name="T34" fmla="*/ 46 w 148"/>
              <a:gd name="T35" fmla="*/ 63 h 129"/>
              <a:gd name="T36" fmla="*/ 38 w 148"/>
              <a:gd name="T37" fmla="*/ 55 h 129"/>
              <a:gd name="T38" fmla="*/ 66 w 148"/>
              <a:gd name="T39" fmla="*/ 55 h 129"/>
              <a:gd name="T40" fmla="*/ 74 w 148"/>
              <a:gd name="T41" fmla="*/ 47 h 129"/>
              <a:gd name="T42" fmla="*/ 82 w 148"/>
              <a:gd name="T43" fmla="*/ 55 h 129"/>
              <a:gd name="T44" fmla="*/ 74 w 148"/>
              <a:gd name="T45" fmla="*/ 63 h 129"/>
              <a:gd name="T46" fmla="*/ 66 w 148"/>
              <a:gd name="T47" fmla="*/ 55 h 129"/>
              <a:gd name="T48" fmla="*/ 94 w 148"/>
              <a:gd name="T49" fmla="*/ 55 h 129"/>
              <a:gd name="T50" fmla="*/ 102 w 148"/>
              <a:gd name="T51" fmla="*/ 47 h 129"/>
              <a:gd name="T52" fmla="*/ 110 w 148"/>
              <a:gd name="T53" fmla="*/ 55 h 129"/>
              <a:gd name="T54" fmla="*/ 102 w 148"/>
              <a:gd name="T55" fmla="*/ 63 h 129"/>
              <a:gd name="T56" fmla="*/ 94 w 148"/>
              <a:gd name="T57" fmla="*/ 55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8" h="129">
                <a:moveTo>
                  <a:pt x="0" y="91"/>
                </a:moveTo>
                <a:cubicBezTo>
                  <a:pt x="0" y="98"/>
                  <a:pt x="6" y="104"/>
                  <a:pt x="13" y="104"/>
                </a:cubicBezTo>
                <a:cubicBezTo>
                  <a:pt x="32" y="104"/>
                  <a:pt x="32" y="104"/>
                  <a:pt x="32" y="104"/>
                </a:cubicBezTo>
                <a:cubicBezTo>
                  <a:pt x="32" y="123"/>
                  <a:pt x="32" y="123"/>
                  <a:pt x="32" y="123"/>
                </a:cubicBezTo>
                <a:cubicBezTo>
                  <a:pt x="32" y="126"/>
                  <a:pt x="35" y="129"/>
                  <a:pt x="38" y="129"/>
                </a:cubicBezTo>
                <a:cubicBezTo>
                  <a:pt x="40" y="129"/>
                  <a:pt x="41" y="128"/>
                  <a:pt x="43" y="127"/>
                </a:cubicBezTo>
                <a:cubicBezTo>
                  <a:pt x="66" y="104"/>
                  <a:pt x="66" y="104"/>
                  <a:pt x="66" y="104"/>
                </a:cubicBezTo>
                <a:cubicBezTo>
                  <a:pt x="135" y="104"/>
                  <a:pt x="135" y="104"/>
                  <a:pt x="135" y="104"/>
                </a:cubicBezTo>
                <a:cubicBezTo>
                  <a:pt x="142" y="104"/>
                  <a:pt x="148" y="98"/>
                  <a:pt x="148" y="91"/>
                </a:cubicBezTo>
                <a:cubicBezTo>
                  <a:pt x="148" y="13"/>
                  <a:pt x="148" y="13"/>
                  <a:pt x="148" y="13"/>
                </a:cubicBezTo>
                <a:cubicBezTo>
                  <a:pt x="148" y="6"/>
                  <a:pt x="142" y="0"/>
                  <a:pt x="135" y="0"/>
                </a:cubicBezTo>
                <a:cubicBezTo>
                  <a:pt x="13" y="0"/>
                  <a:pt x="13" y="0"/>
                  <a:pt x="13" y="0"/>
                </a:cubicBezTo>
                <a:cubicBezTo>
                  <a:pt x="6" y="0"/>
                  <a:pt x="0" y="6"/>
                  <a:pt x="0" y="13"/>
                </a:cubicBezTo>
                <a:lnTo>
                  <a:pt x="0" y="91"/>
                </a:lnTo>
                <a:close/>
                <a:moveTo>
                  <a:pt x="38" y="55"/>
                </a:moveTo>
                <a:cubicBezTo>
                  <a:pt x="38" y="51"/>
                  <a:pt x="42" y="47"/>
                  <a:pt x="46" y="47"/>
                </a:cubicBezTo>
                <a:cubicBezTo>
                  <a:pt x="50" y="47"/>
                  <a:pt x="54" y="51"/>
                  <a:pt x="54" y="55"/>
                </a:cubicBezTo>
                <a:cubicBezTo>
                  <a:pt x="54" y="59"/>
                  <a:pt x="50" y="63"/>
                  <a:pt x="46" y="63"/>
                </a:cubicBezTo>
                <a:cubicBezTo>
                  <a:pt x="42" y="63"/>
                  <a:pt x="38" y="59"/>
                  <a:pt x="38" y="55"/>
                </a:cubicBezTo>
                <a:close/>
                <a:moveTo>
                  <a:pt x="66" y="55"/>
                </a:moveTo>
                <a:cubicBezTo>
                  <a:pt x="66" y="51"/>
                  <a:pt x="70" y="47"/>
                  <a:pt x="74" y="47"/>
                </a:cubicBezTo>
                <a:cubicBezTo>
                  <a:pt x="78" y="47"/>
                  <a:pt x="82" y="51"/>
                  <a:pt x="82" y="55"/>
                </a:cubicBezTo>
                <a:cubicBezTo>
                  <a:pt x="82" y="59"/>
                  <a:pt x="78" y="63"/>
                  <a:pt x="74" y="63"/>
                </a:cubicBezTo>
                <a:cubicBezTo>
                  <a:pt x="70" y="63"/>
                  <a:pt x="66" y="59"/>
                  <a:pt x="66" y="55"/>
                </a:cubicBezTo>
                <a:close/>
                <a:moveTo>
                  <a:pt x="94" y="55"/>
                </a:moveTo>
                <a:cubicBezTo>
                  <a:pt x="94" y="51"/>
                  <a:pt x="98" y="47"/>
                  <a:pt x="102" y="47"/>
                </a:cubicBezTo>
                <a:cubicBezTo>
                  <a:pt x="107" y="47"/>
                  <a:pt x="110" y="51"/>
                  <a:pt x="110" y="55"/>
                </a:cubicBezTo>
                <a:cubicBezTo>
                  <a:pt x="110" y="59"/>
                  <a:pt x="107" y="63"/>
                  <a:pt x="102" y="63"/>
                </a:cubicBezTo>
                <a:cubicBezTo>
                  <a:pt x="98" y="63"/>
                  <a:pt x="94" y="59"/>
                  <a:pt x="94" y="55"/>
                </a:cubicBezTo>
                <a:close/>
              </a:path>
            </a:pathLst>
          </a:custGeom>
          <a:solidFill>
            <a:srgbClr val="EC7066"/>
          </a:solidFill>
          <a:ln>
            <a:noFill/>
          </a:ln>
        </p:spPr>
        <p:txBody>
          <a:bodyPr vert="horz" wrap="square" lIns="91440" tIns="45720" rIns="91440" bIns="45720" numCol="1" anchor="t" anchorCtr="0" compatLnSpc="1">
            <a:prstTxWarp prst="textNoShape">
              <a:avLst/>
            </a:prstTxWarp>
          </a:bodyPr>
          <a:lstStyle/>
          <a:p>
            <a:endParaRPr lang="en-GB"/>
          </a:p>
        </p:txBody>
      </p:sp>
      <p:sp>
        <p:nvSpPr>
          <p:cNvPr id="15" name="TextBox 14"/>
          <p:cNvSpPr txBox="1"/>
          <p:nvPr/>
        </p:nvSpPr>
        <p:spPr>
          <a:xfrm>
            <a:off x="929413" y="2397158"/>
            <a:ext cx="6889412" cy="2554545"/>
          </a:xfrm>
          <a:prstGeom prst="rect">
            <a:avLst/>
          </a:prstGeom>
          <a:noFill/>
        </p:spPr>
        <p:txBody>
          <a:bodyPr wrap="square" rtlCol="0">
            <a:spAutoFit/>
          </a:bodyPr>
          <a:lstStyle/>
          <a:p>
            <a:pPr algn="just" rtl="1"/>
            <a:r>
              <a:rPr lang="fa-IR" sz="2000" dirty="0" smtClean="0">
                <a:latin typeface="B Yekan+" panose="02000503030000020004" pitchFamily="2" charset="-78"/>
                <a:cs typeface="B Nazanin" panose="00000400000000000000" pitchFamily="2" charset="-78"/>
              </a:rPr>
              <a:t>      در فرانسه، در قرن چهاردهم، از مفرغ برای ساختن ظرفهای نوشابه، بشقاب، نمکدان، و قابلمه‌های غذا استفاده می‌کردند. در قرن چهاردهم در آلمان کارخانه‌ای تأسیس شد که در آن محصولاتی از مفرغ می‌ساختند در همان زمان در بلژیک، هلند، سوئیس، روسیه و اسکاندیناوی نیز ظروف مفرغی ساخته می‌شد. در ایالات متحده از مفرغ، در دوره‌های اولیه کشف این قاره استفاده می‌شد و مقداری ظروف مفرغی مربوط به قرن هفدهم وجود دارد، اما تولید اساسی آن بین سالهای ۱۷۵۰ (میلادی) و ۱۸۵۰ (میلادی) انجام پذیرفت. در آن زمان از مفرغ برای تهیهٔ تمام ظروف آشپزخانه استفاده می‌شد.</a:t>
            </a:r>
            <a:endParaRPr lang="en-US" sz="2000" dirty="0">
              <a:latin typeface="B Yekan+" panose="02000503030000020004" pitchFamily="2" charset="-78"/>
              <a:cs typeface="B Nazanin" panose="00000400000000000000" pitchFamily="2" charset="-78"/>
            </a:endParaRPr>
          </a:p>
        </p:txBody>
      </p:sp>
      <p:sp>
        <p:nvSpPr>
          <p:cNvPr id="4" name="Slide Number Placeholder 3"/>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13</a:t>
            </a:fld>
            <a:endParaRPr lang="en-US" b="1" dirty="0">
              <a:latin typeface="Lucida Sans Typewriter" panose="020B0509030504030204" pitchFamily="49" charset="0"/>
            </a:endParaRPr>
          </a:p>
        </p:txBody>
      </p:sp>
      <p:cxnSp>
        <p:nvCxnSpPr>
          <p:cNvPr id="16" name="Straight Connector 15"/>
          <p:cNvCxnSpPr/>
          <p:nvPr/>
        </p:nvCxnSpPr>
        <p:spPr>
          <a:xfrm flipV="1">
            <a:off x="2675686" y="4926678"/>
            <a:ext cx="3801891" cy="0"/>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430834135"/>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2970668" y="482662"/>
            <a:ext cx="3378969" cy="830997"/>
          </a:xfrm>
          <a:prstGeom prst="rect">
            <a:avLst/>
          </a:prstGeom>
          <a:noFill/>
        </p:spPr>
        <p:txBody>
          <a:bodyPr wrap="square" rtlCol="0">
            <a:spAutoFit/>
          </a:bodyPr>
          <a:lstStyle/>
          <a:p>
            <a:pPr algn="ctr"/>
            <a:r>
              <a:rPr lang="fa-IR" sz="2400" b="1" dirty="0" smtClean="0">
                <a:latin typeface="B Yekan+" panose="02000503030000020004" pitchFamily="2" charset="-78"/>
                <a:cs typeface="B Yekan" panose="00000400000000000000" pitchFamily="2" charset="-78"/>
              </a:rPr>
              <a:t>عکسای متفاوت از مفرغ های مختلف</a:t>
            </a:r>
            <a:endParaRPr lang="en-US" sz="2400" b="1" dirty="0">
              <a:latin typeface="B Yekan+" panose="02000503030000020004" pitchFamily="2" charset="-78"/>
              <a:cs typeface="B Yekan" panose="00000400000000000000" pitchFamily="2" charset="-78"/>
            </a:endParaRPr>
          </a:p>
        </p:txBody>
      </p:sp>
      <p:cxnSp>
        <p:nvCxnSpPr>
          <p:cNvPr id="11" name="Straight Connector 10"/>
          <p:cNvCxnSpPr/>
          <p:nvPr/>
        </p:nvCxnSpPr>
        <p:spPr>
          <a:xfrm>
            <a:off x="3892178" y="1313659"/>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65027" y="1651379"/>
            <a:ext cx="3135573" cy="1954786"/>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81684" y="1651379"/>
            <a:ext cx="3057098" cy="1954786"/>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66282" y="4300495"/>
            <a:ext cx="3370996" cy="1840997"/>
          </a:xfrm>
          <a:prstGeom prst="rect">
            <a:avLst/>
          </a:prstGeom>
        </p:spPr>
      </p:pic>
      <p:sp>
        <p:nvSpPr>
          <p:cNvPr id="15" name="Slide Number Placeholder 14"/>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14</a:t>
            </a:fld>
            <a:endParaRPr lang="en-US" sz="2800" b="1" dirty="0">
              <a:latin typeface="Lucida Sans Typewriter" panose="020B0509030504030204" pitchFamily="49" charset="0"/>
            </a:endParaRPr>
          </a:p>
        </p:txBody>
      </p:sp>
    </p:spTree>
    <p:extLst>
      <p:ext uri="{BB962C8B-B14F-4D97-AF65-F5344CB8AC3E}">
        <p14:creationId xmlns:p14="http://schemas.microsoft.com/office/powerpoint/2010/main" val="2663313248"/>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970668" y="496310"/>
            <a:ext cx="3378969" cy="461665"/>
          </a:xfrm>
          <a:prstGeom prst="rect">
            <a:avLst/>
          </a:prstGeom>
          <a:noFill/>
        </p:spPr>
        <p:txBody>
          <a:bodyPr wrap="square" rtlCol="0">
            <a:spAutoFit/>
          </a:bodyPr>
          <a:lstStyle/>
          <a:p>
            <a:pPr algn="ctr"/>
            <a:r>
              <a:rPr lang="fa-IR" sz="2400" b="1" dirty="0" smtClean="0">
                <a:latin typeface="B Yekan+" panose="02000503030000020004" pitchFamily="2" charset="-78"/>
                <a:cs typeface="B Yekan" panose="00000400000000000000" pitchFamily="2" charset="-78"/>
              </a:rPr>
              <a:t>مفرغ</a:t>
            </a:r>
            <a:endParaRPr lang="en-US" sz="2400" b="1" dirty="0">
              <a:latin typeface="B Yekan+" panose="02000503030000020004" pitchFamily="2" charset="-78"/>
              <a:cs typeface="B Yekan" panose="00000400000000000000" pitchFamily="2" charset="-78"/>
            </a:endParaRPr>
          </a:p>
        </p:txBody>
      </p:sp>
      <p:cxnSp>
        <p:nvCxnSpPr>
          <p:cNvPr id="13" name="Straight Connector 12"/>
          <p:cNvCxnSpPr/>
          <p:nvPr/>
        </p:nvCxnSpPr>
        <p:spPr>
          <a:xfrm>
            <a:off x="3892176" y="1009794"/>
            <a:ext cx="1535947" cy="1581"/>
          </a:xfrm>
          <a:prstGeom prst="line">
            <a:avLst/>
          </a:prstGeom>
          <a:ln w="28575">
            <a:headEnd type="oval" w="med" len="med"/>
            <a:tailEnd type="oval" w="med" len="med"/>
          </a:ln>
        </p:spPr>
        <p:style>
          <a:lnRef idx="1">
            <a:schemeClr val="accent2"/>
          </a:lnRef>
          <a:fillRef idx="0">
            <a:schemeClr val="accent2"/>
          </a:fillRef>
          <a:effectRef idx="0">
            <a:schemeClr val="accent2"/>
          </a:effectRef>
          <a:fontRef idx="minor">
            <a:schemeClr val="tx1"/>
          </a:fontRef>
        </p:style>
      </p:cxnSp>
      <p:sp>
        <p:nvSpPr>
          <p:cNvPr id="14" name="TextBox 13"/>
          <p:cNvSpPr txBox="1"/>
          <p:nvPr/>
        </p:nvSpPr>
        <p:spPr>
          <a:xfrm>
            <a:off x="2292396" y="1063194"/>
            <a:ext cx="4559209" cy="369332"/>
          </a:xfrm>
          <a:prstGeom prst="rect">
            <a:avLst/>
          </a:prstGeom>
          <a:noFill/>
        </p:spPr>
        <p:txBody>
          <a:bodyPr wrap="square" rtlCol="0">
            <a:spAutoFit/>
          </a:bodyPr>
          <a:lstStyle/>
          <a:p>
            <a:pPr algn="ctr" rtl="1"/>
            <a:r>
              <a:rPr lang="fa-IR" b="1" dirty="0" smtClean="0">
                <a:solidFill>
                  <a:srgbClr val="44BE9B"/>
                </a:solidFill>
                <a:latin typeface="Calibri" panose="020F0502020204030204" pitchFamily="34" charset="0"/>
                <a:ea typeface="Calibri" panose="020F0502020204030204" pitchFamily="34" charset="0"/>
                <a:cs typeface="B Yekan" panose="00000400000000000000" pitchFamily="2" charset="-78"/>
              </a:rPr>
              <a:t>پرسش و پاسخ</a:t>
            </a:r>
            <a:endParaRPr lang="en-US" dirty="0">
              <a:solidFill>
                <a:srgbClr val="44BE9B"/>
              </a:solidFill>
              <a:cs typeface="B Yekan" panose="00000400000000000000" pitchFamily="2" charset="-78"/>
            </a:endParaRPr>
          </a:p>
        </p:txBody>
      </p:sp>
      <p:sp>
        <p:nvSpPr>
          <p:cNvPr id="8" name="TextBox 7"/>
          <p:cNvSpPr txBox="1"/>
          <p:nvPr/>
        </p:nvSpPr>
        <p:spPr>
          <a:xfrm>
            <a:off x="3599814" y="1537745"/>
            <a:ext cx="1944372" cy="4508927"/>
          </a:xfrm>
          <a:prstGeom prst="rect">
            <a:avLst/>
          </a:prstGeom>
          <a:noFill/>
        </p:spPr>
        <p:txBody>
          <a:bodyPr wrap="square" rtlCol="0">
            <a:spAutoFit/>
          </a:bodyPr>
          <a:lstStyle/>
          <a:p>
            <a:pPr algn="ctr" rtl="1"/>
            <a:r>
              <a:rPr lang="fa-IR" sz="28700" dirty="0" smtClean="0">
                <a:solidFill>
                  <a:srgbClr val="44BE9B"/>
                </a:solidFill>
                <a:cs typeface="B Yekan" panose="00000400000000000000" pitchFamily="2" charset="-78"/>
              </a:rPr>
              <a:t>؟</a:t>
            </a:r>
            <a:endParaRPr lang="en-US" sz="28700" dirty="0">
              <a:solidFill>
                <a:srgbClr val="44BE9B"/>
              </a:solidFill>
              <a:cs typeface="B Yekan" panose="00000400000000000000" pitchFamily="2" charset="-78"/>
            </a:endParaRPr>
          </a:p>
        </p:txBody>
      </p:sp>
      <p:sp>
        <p:nvSpPr>
          <p:cNvPr id="2" name="Slide Number Placeholder 1"/>
          <p:cNvSpPr>
            <a:spLocks noGrp="1"/>
          </p:cNvSpPr>
          <p:nvPr>
            <p:ph type="sldNum" sz="quarter" idx="12"/>
          </p:nvPr>
        </p:nvSpPr>
        <p:spPr/>
        <p:txBody>
          <a:bodyPr/>
          <a:lstStyle/>
          <a:p>
            <a:fld id="{F9BB9E70-1ED3-4AD9-ABD0-B3E79730FC1D}" type="slidenum">
              <a:rPr lang="en-US" sz="2800" b="1" smtClean="0">
                <a:latin typeface="Lucida Sans Typewriter" panose="020B0509030504030204" pitchFamily="49" charset="0"/>
              </a:rPr>
              <a:t>15</a:t>
            </a:fld>
            <a:endParaRPr lang="en-US" sz="2800" b="1">
              <a:latin typeface="Lucida Sans Typewriter" panose="020B0509030504030204" pitchFamily="49" charset="0"/>
            </a:endParaRPr>
          </a:p>
        </p:txBody>
      </p:sp>
    </p:spTree>
    <p:extLst>
      <p:ext uri="{BB962C8B-B14F-4D97-AF65-F5344CB8AC3E}">
        <p14:creationId xmlns:p14="http://schemas.microsoft.com/office/powerpoint/2010/main" val="1923223374"/>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1743</TotalTime>
  <Words>1107</Words>
  <Application>Microsoft Office PowerPoint</Application>
  <PresentationFormat>On-screen Show (4:3)</PresentationFormat>
  <Paragraphs>58</Paragraphs>
  <Slides>15</Slides>
  <Notes>3</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Windows User</cp:lastModifiedBy>
  <cp:revision>313</cp:revision>
  <dcterms:created xsi:type="dcterms:W3CDTF">2016-03-15T14:32:07Z</dcterms:created>
  <dcterms:modified xsi:type="dcterms:W3CDTF">2020-05-09T01:41:26Z</dcterms:modified>
</cp:coreProperties>
</file>