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saveSubsetFonts="1">
  <p:sldMasterIdLst>
    <p:sldMasterId id="2147483648" r:id="rId1"/>
  </p:sldMasterIdLst>
  <p:notesMasterIdLst>
    <p:notesMasterId r:id="rId44"/>
  </p:notesMasterIdLst>
  <p:sldIdLst>
    <p:sldId id="310" r:id="rId2"/>
    <p:sldId id="256" r:id="rId3"/>
    <p:sldId id="312" r:id="rId4"/>
    <p:sldId id="311" r:id="rId5"/>
    <p:sldId id="264" r:id="rId6"/>
    <p:sldId id="257" r:id="rId7"/>
    <p:sldId id="298" r:id="rId8"/>
    <p:sldId id="297" r:id="rId9"/>
    <p:sldId id="299" r:id="rId10"/>
    <p:sldId id="301" r:id="rId11"/>
    <p:sldId id="300" r:id="rId12"/>
    <p:sldId id="260" r:id="rId13"/>
    <p:sldId id="266" r:id="rId14"/>
    <p:sldId id="294" r:id="rId15"/>
    <p:sldId id="295" r:id="rId16"/>
    <p:sldId id="259" r:id="rId17"/>
    <p:sldId id="268" r:id="rId18"/>
    <p:sldId id="270" r:id="rId19"/>
    <p:sldId id="288" r:id="rId20"/>
    <p:sldId id="289" r:id="rId21"/>
    <p:sldId id="290" r:id="rId22"/>
    <p:sldId id="291" r:id="rId23"/>
    <p:sldId id="309" r:id="rId24"/>
    <p:sldId id="292" r:id="rId25"/>
    <p:sldId id="258" r:id="rId26"/>
    <p:sldId id="275" r:id="rId27"/>
    <p:sldId id="276" r:id="rId28"/>
    <p:sldId id="282" r:id="rId29"/>
    <p:sldId id="283" r:id="rId30"/>
    <p:sldId id="284" r:id="rId31"/>
    <p:sldId id="272" r:id="rId32"/>
    <p:sldId id="273" r:id="rId33"/>
    <p:sldId id="274" r:id="rId34"/>
    <p:sldId id="285" r:id="rId35"/>
    <p:sldId id="286" r:id="rId36"/>
    <p:sldId id="287" r:id="rId37"/>
    <p:sldId id="262" r:id="rId38"/>
    <p:sldId id="303" r:id="rId39"/>
    <p:sldId id="304" r:id="rId40"/>
    <p:sldId id="305" r:id="rId41"/>
    <p:sldId id="308" r:id="rId42"/>
    <p:sldId id="306" r:id="rId43"/>
  </p:sldIdLst>
  <p:sldSz cx="9144000" cy="6858000" type="screen4x3"/>
  <p:notesSz cx="6858000" cy="9144000"/>
  <p:defaultTextStyle>
    <a:defPPr>
      <a:defRPr lang="ar-SA"/>
    </a:defPPr>
    <a:lvl1pPr algn="r" rtl="1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r" rtl="1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r" rtl="1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r" rtl="1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r" rtl="1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r" defTabSz="914400" rtl="1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r" defTabSz="914400" rtl="1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r" defTabSz="914400" rtl="1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r" defTabSz="914400" rtl="1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33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84363" autoAdjust="0"/>
    <p:restoredTop sz="94617" autoAdjust="0"/>
  </p:normalViewPr>
  <p:slideViewPr>
    <p:cSldViewPr>
      <p:cViewPr varScale="1">
        <p:scale>
          <a:sx n="70" d="100"/>
          <a:sy n="70" d="100"/>
        </p:scale>
        <p:origin x="-1380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theme" Target="theme/theme1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tableStyles" Target="tableStyles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viewProps" Target="viewProps.xml"/><Relationship Id="rId20" Type="http://schemas.openxmlformats.org/officeDocument/2006/relationships/slide" Target="slides/slide19.xml"/><Relationship Id="rId41" Type="http://schemas.openxmlformats.org/officeDocument/2006/relationships/slide" Target="slides/slide40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latin typeface="Arial" pitchFamily="34" charset="0"/>
                <a:cs typeface="Arial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6867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1588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200">
                <a:latin typeface="Arial" pitchFamily="34" charset="0"/>
                <a:cs typeface="Arial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5060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6869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</a:p>
        </p:txBody>
      </p:sp>
      <p:sp>
        <p:nvSpPr>
          <p:cNvPr id="36870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3886200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Arial" pitchFamily="34" charset="0"/>
                <a:cs typeface="Arial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6871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1588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l">
              <a:defRPr sz="1200">
                <a:latin typeface="Arial" pitchFamily="34" charset="0"/>
                <a:cs typeface="Arial" pitchFamily="34" charset="0"/>
              </a:defRPr>
            </a:lvl1pPr>
          </a:lstStyle>
          <a:p>
            <a:pPr>
              <a:defRPr/>
            </a:pPr>
            <a:fld id="{CCB16D30-10DC-47DA-BBFE-EDB73DC21AD8}" type="slidenum">
              <a:rPr lang="fa-IR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6139412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r" rtl="1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1pPr>
    <a:lvl2pPr marL="457200" algn="r" rtl="1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2pPr>
    <a:lvl3pPr marL="914400" algn="r" rtl="1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3pPr>
    <a:lvl4pPr marL="1371600" algn="r" rtl="1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4pPr>
    <a:lvl5pPr marL="1828800" algn="r" rtl="1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5pPr>
    <a:lvl6pPr marL="22860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fa-IR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fa-I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ar-SA"/>
              <a:t>دکتر مجید نوروزی</a:t>
            </a: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2AB27D5-B577-4A72-8D95-BE741632DEBF}" type="slidenum">
              <a:rPr lang="fa-IR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fa-IR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a-I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ar-SA"/>
              <a:t>دکتر مجید نوروزی</a:t>
            </a: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5B131B9-AF5E-465D-8A50-A4B04C7CD62E}" type="slidenum">
              <a:rPr lang="fa-IR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r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fa-IR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ar-SA"/>
              <a:t>دکتر مجید نوروزی</a:t>
            </a: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7E3AC17-D18B-4048-BF57-D694F3A15FFD}" type="slidenum">
              <a:rPr lang="fa-IR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fa-IR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a-IR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a-IR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ar-SA"/>
              <a:t>دکتر مجید نوروزی</a:t>
            </a: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075A391-498A-4BA3-9C86-89E72C2B764C}" type="slidenum">
              <a:rPr lang="fa-IR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fa-IR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a-IR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a-IR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ar-SA"/>
              <a:t>دکتر مجید نوروزی</a:t>
            </a:r>
            <a:endParaRPr lang="en-U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4E736EB-9700-4959-822F-ED0426113C88}" type="slidenum">
              <a:rPr lang="fa-IR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fa-IR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ar-SA"/>
              <a:t>دکتر مجید نوروزی</a:t>
            </a:r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CCC409E-6A8D-46F0-A53C-1054599166F0}" type="slidenum">
              <a:rPr lang="fa-IR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ar-SA"/>
              <a:t>دکتر مجید نوروزی</a:t>
            </a:r>
            <a:endParaRPr lang="en-U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CE7E1D5-EA86-429E-A12E-E0F778BBA137}" type="slidenum">
              <a:rPr lang="fa-IR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r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fa-IR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a-IR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ar-SA"/>
              <a:t>دکتر مجید نوروزی</a:t>
            </a: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5760119-6839-46B5-B22D-94E7C2FCC7D4}" type="slidenum">
              <a:rPr lang="fa-IR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r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fa-IR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noProof="0" smtClean="0"/>
              <a:t>Click icon to add picture</a:t>
            </a:r>
            <a:endParaRPr lang="fa-IR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ar-SA"/>
              <a:t>دکتر مجید نوروزی</a:t>
            </a: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39304E3-6BB9-43A1-B544-B54560946E97}" type="slidenum">
              <a:rPr lang="fa-IR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fa-IR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a-I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ar-SA"/>
              <a:t>دکتر مجید نوروزی</a:t>
            </a: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5C9BDF4-AE6E-4A7B-99BC-E91319961080}" type="slidenum">
              <a:rPr lang="fa-IR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fa-IR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a-I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ar-SA"/>
              <a:t>دکتر مجید نوروزی</a:t>
            </a: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50E5886-B7B3-458F-BB97-3B77A6F00EDF}" type="slidenum">
              <a:rPr lang="fa-IR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/>
          </p:nvPr>
        </p:nvSpPr>
        <p:spPr>
          <a:xfrm>
            <a:off x="457200" y="274638"/>
            <a:ext cx="8229600" cy="5851525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a-IR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ar-SA"/>
              <a:t>دکتر مجید نوروزی</a:t>
            </a:r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A27D89E-ECA5-4CC1-833C-E3F4EFC86AA6}" type="slidenum">
              <a:rPr lang="fa-IR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latin typeface="Arial" pitchFamily="34" charset="0"/>
                <a:cs typeface="Arial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latin typeface="Arial" pitchFamily="34" charset="0"/>
                <a:cs typeface="Arial" pitchFamily="34" charset="0"/>
              </a:defRPr>
            </a:lvl1pPr>
          </a:lstStyle>
          <a:p>
            <a:pPr>
              <a:defRPr/>
            </a:pPr>
            <a:r>
              <a:rPr lang="ar-SA"/>
              <a:t>دکتر مجید نوروزی</a:t>
            </a:r>
            <a:endParaRPr lang="en-U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400">
                <a:latin typeface="Arial" pitchFamily="34" charset="0"/>
                <a:cs typeface="Arial" pitchFamily="34" charset="0"/>
              </a:defRPr>
            </a:lvl1pPr>
          </a:lstStyle>
          <a:p>
            <a:pPr>
              <a:defRPr/>
            </a:pPr>
            <a:fld id="{8EF00703-0194-4B2C-87D5-0B06AFC9AE91}" type="slidenum">
              <a:rPr lang="fa-IR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6" grpId="0"/>
      <p:bldP spid="1027" grpId="0" build="p">
        <p:tmplLst>
          <p:tmpl lvl="1">
            <p:tnLst>
              <p:par>
                <p:cTn presetID="10" presetClass="entr" presetSubtype="0" fill="hold" nodeType="click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02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1000">
                          <p:stCondLst>
                            <p:cond delay="0"/>
                          </p:stCondLst>
                        </p:cTn>
                        <p:tgtEl>
                          <p:spTgt spid="1027"/>
                        </p:tgtEl>
                      </p:cBhvr>
                    </p:animEffect>
                  </p:childTnLst>
                </p:cTn>
              </p:par>
            </p:tnLst>
          </p:tmpl>
          <p:tmpl lvl="2">
            <p:tnLst>
              <p:par>
                <p:cTn presetID="10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02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1000">
                          <p:stCondLst>
                            <p:cond delay="0"/>
                          </p:stCondLst>
                        </p:cTn>
                        <p:tgtEl>
                          <p:spTgt spid="1027"/>
                        </p:tgtEl>
                      </p:cBhvr>
                    </p:animEffect>
                  </p:childTnLst>
                </p:cTn>
              </p:par>
            </p:tnLst>
          </p:tmpl>
          <p:tmpl lvl="3">
            <p:tnLst>
              <p:par>
                <p:cTn presetID="10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02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1000">
                          <p:stCondLst>
                            <p:cond delay="0"/>
                          </p:stCondLst>
                        </p:cTn>
                        <p:tgtEl>
                          <p:spTgt spid="1027"/>
                        </p:tgtEl>
                      </p:cBhvr>
                    </p:animEffect>
                  </p:childTnLst>
                </p:cTn>
              </p:par>
            </p:tnLst>
          </p:tmpl>
          <p:tmpl lvl="4">
            <p:tnLst>
              <p:par>
                <p:cTn presetID="10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02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1000">
                          <p:stCondLst>
                            <p:cond delay="0"/>
                          </p:stCondLst>
                        </p:cTn>
                        <p:tgtEl>
                          <p:spTgt spid="1027"/>
                        </p:tgtEl>
                      </p:cBhvr>
                    </p:animEffect>
                  </p:childTnLst>
                </p:cTn>
              </p:par>
            </p:tnLst>
          </p:tmpl>
          <p:tmpl lvl="5">
            <p:tnLst>
              <p:par>
                <p:cTn presetID="10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02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1000">
                          <p:stCondLst>
                            <p:cond delay="0"/>
                          </p:stCondLst>
                        </p:cTn>
                        <p:tgtEl>
                          <p:spTgt spid="1027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  <p:hf hdr="0" dt="0"/>
  <p:txStyles>
    <p:titleStyle>
      <a:lvl1pPr algn="ctr" rtl="1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1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2pPr>
      <a:lvl3pPr algn="ctr" rtl="1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3pPr>
      <a:lvl4pPr algn="ctr" rtl="1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4pPr>
      <a:lvl5pPr algn="ctr" rtl="1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5pPr>
      <a:lvl6pPr marL="457200" algn="ctr" rtl="1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6pPr>
      <a:lvl7pPr marL="914400" algn="ctr" rtl="1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7pPr>
      <a:lvl8pPr marL="1371600" algn="ctr" rtl="1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8pPr>
      <a:lvl9pPr marL="1828800" algn="ctr" rtl="1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9pPr>
    </p:titleStyle>
    <p:bodyStyle>
      <a:lvl1pPr marL="342900" indent="-342900" algn="r" rtl="1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rtl="1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r" rtl="1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r" rtl="1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r" rtl="1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r" rtl="1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r" rtl="1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r" rtl="1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r" rtl="1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fa-IR"/>
      </a:defPPr>
      <a:lvl1pPr marL="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gif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wmf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/>
          </p:nvPr>
        </p:nvSpPr>
        <p:spPr/>
        <p:txBody>
          <a:bodyPr/>
          <a:lstStyle/>
          <a:p>
            <a:pPr lvl="2" algn="ctr"/>
            <a:endParaRPr lang="fa-IR" dirty="0" smtClean="0"/>
          </a:p>
          <a:p>
            <a:pPr lvl="2" algn="ctr"/>
            <a:endParaRPr lang="fa-IR" dirty="0" smtClean="0"/>
          </a:p>
          <a:p>
            <a:pPr lvl="2" algn="ctr"/>
            <a:endParaRPr lang="fa-IR" dirty="0" smtClean="0"/>
          </a:p>
          <a:p>
            <a:pPr lvl="2" algn="ctr"/>
            <a:endParaRPr lang="fa-IR" dirty="0" smtClean="0"/>
          </a:p>
          <a:p>
            <a:pPr lvl="2" algn="ctr"/>
            <a:endParaRPr lang="fa-IR" dirty="0" smtClean="0"/>
          </a:p>
          <a:p>
            <a:pPr lvl="2" algn="ctr"/>
            <a:endParaRPr lang="fa-IR" dirty="0" smtClean="0">
              <a:solidFill>
                <a:srgbClr val="00B050"/>
              </a:solidFill>
            </a:endParaRPr>
          </a:p>
          <a:p>
            <a:pPr lvl="2" algn="ctr"/>
            <a:r>
              <a:rPr lang="fa-IR" sz="6000" dirty="0" smtClean="0">
                <a:solidFill>
                  <a:srgbClr val="00B050"/>
                </a:solidFill>
                <a:cs typeface="B Farnaz" pitchFamily="2" charset="-78"/>
              </a:rPr>
              <a:t>بنام هستی بخش توانا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A27D89E-ECA5-4CC1-833C-E3F4EFC86AA6}" type="slidenum">
              <a:rPr lang="fa-IR" smtClean="0"/>
              <a:pPr>
                <a:defRPr/>
              </a:pPr>
              <a:t>1</a:t>
            </a:fld>
            <a:endParaRPr lang="en-US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1" name="Slide Number Placeholder 4"/>
          <p:cNvSpPr>
            <a:spLocks noGrp="1"/>
          </p:cNvSpPr>
          <p:nvPr>
            <p:ph type="sldNum" sz="quarter" idx="12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fld id="{D9AF5227-8AC8-4ADB-885D-A9475C726926}" type="slidenum">
              <a:rPr lang="fa-IR" smtClean="0">
                <a:latin typeface="Arial" charset="0"/>
                <a:cs typeface="Arial" charset="0"/>
              </a:rPr>
              <a:pPr/>
              <a:t>2</a:t>
            </a:fld>
            <a:endParaRPr lang="en-US" smtClean="0">
              <a:latin typeface="Arial" charset="0"/>
              <a:cs typeface="Arial" charset="0"/>
            </a:endParaRPr>
          </a:p>
        </p:txBody>
      </p:sp>
      <p:sp>
        <p:nvSpPr>
          <p:cNvPr id="2052" name="Rectangle 2"/>
          <p:cNvSpPr>
            <a:spLocks noGrp="1" noChangeArrowheads="1"/>
          </p:cNvSpPr>
          <p:nvPr>
            <p:ph type="ctrTitle" idx="4294967295"/>
          </p:nvPr>
        </p:nvSpPr>
        <p:spPr>
          <a:xfrm>
            <a:off x="0" y="1052513"/>
            <a:ext cx="7772400" cy="1871662"/>
          </a:xfrm>
        </p:spPr>
        <p:txBody>
          <a:bodyPr/>
          <a:lstStyle/>
          <a:p>
            <a:pPr eaLnBrk="1" hangingPunct="1"/>
            <a:r>
              <a:rPr lang="fa-IR" sz="7200" b="1" dirty="0" smtClean="0">
                <a:cs typeface="B Jadid" pitchFamily="2" charset="-78"/>
              </a:rPr>
              <a:t>مفاهیم وکلیات اعتیاد</a:t>
            </a:r>
            <a:endParaRPr lang="en-US" sz="7200" b="1" dirty="0" smtClean="0">
              <a:cs typeface="B Jadid" pitchFamily="2" charset="-78"/>
            </a:endParaRPr>
          </a:p>
        </p:txBody>
      </p:sp>
      <p:pic>
        <p:nvPicPr>
          <p:cNvPr id="2054" name="Picture 8" descr="ist2_279133_addiction"/>
          <p:cNvPicPr>
            <a:picLocks noGrp="1" noChangeAspect="1" noChangeArrowheads="1"/>
          </p:cNvPicPr>
          <p:nvPr>
            <p:ph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2786050" y="3286124"/>
            <a:ext cx="3203575" cy="3141662"/>
          </a:xfr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5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/>
          </p:nvPr>
        </p:nvSpPr>
        <p:spPr>
          <a:xfrm>
            <a:off x="500034" y="285728"/>
            <a:ext cx="8229600" cy="5851525"/>
          </a:xfrm>
        </p:spPr>
        <p:txBody>
          <a:bodyPr/>
          <a:lstStyle/>
          <a:p>
            <a:r>
              <a:rPr lang="fa-IR" b="1" dirty="0" smtClean="0"/>
              <a:t>تعریف اعتیاد</a:t>
            </a:r>
            <a:r>
              <a:rPr lang="fa-IR" dirty="0" smtClean="0"/>
              <a:t> </a:t>
            </a:r>
            <a:r>
              <a:rPr lang="en-US" dirty="0" smtClean="0"/>
              <a:t/>
            </a:r>
            <a:br>
              <a:rPr lang="en-US" dirty="0" smtClean="0"/>
            </a:br>
            <a:r>
              <a:rPr lang="fa-IR" dirty="0" smtClean="0"/>
              <a:t>اعتیاد پاسخ فیزیولوژیک بدن است به مصرف مکرر مواد اعتیادآور.این وابستگی از طرفی باعث تسکین و آرامش موقت و گاهی تحریک و نشاط گذرا برای فرد می‌گردد و از طرف دیگر بعد از اتمام این اثرات سبب جستجوی فرد برای یافتن مجدد ماده و وابستگی مداوم به آن می‌شود.</a:t>
            </a:r>
          </a:p>
          <a:p>
            <a:r>
              <a:rPr lang="fa-IR" dirty="0" smtClean="0"/>
              <a:t> در این حالت فرد هم از لحاظ جسمی و هم از لحاظ روانی به ماده مخدر وابستگی پیدا می‌کند و مجبور است به تدریج مقدار ماده مصرفی را افزایش دهد</a:t>
            </a:r>
            <a:r>
              <a:rPr lang="en-US" dirty="0" smtClean="0"/>
              <a:t>.</a:t>
            </a:r>
          </a:p>
          <a:p>
            <a:endParaRPr lang="fa-IR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A27D89E-ECA5-4CC1-833C-E3F4EFC86AA6}" type="slidenum">
              <a:rPr lang="fa-IR" smtClean="0"/>
              <a:pPr>
                <a:defRPr/>
              </a:pPr>
              <a:t>3</a:t>
            </a:fld>
            <a:endParaRPr lang="en-US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68313" y="981075"/>
            <a:ext cx="8229600" cy="4525963"/>
          </a:xfrm>
        </p:spPr>
        <p:txBody>
          <a:bodyPr/>
          <a:lstStyle/>
          <a:p>
            <a:pPr>
              <a:buFont typeface="Wingdings" pitchFamily="2" charset="2"/>
              <a:buNone/>
            </a:pPr>
            <a:r>
              <a:rPr lang="fa-IR" sz="3600" b="1" dirty="0"/>
              <a:t>تعریف اعتیاد:</a:t>
            </a:r>
            <a:endParaRPr lang="fa-IR" sz="3600" dirty="0"/>
          </a:p>
          <a:p>
            <a:pPr>
              <a:buFont typeface="Wingdings" pitchFamily="2" charset="2"/>
              <a:buNone/>
            </a:pPr>
            <a:r>
              <a:rPr lang="fa-IR" dirty="0"/>
              <a:t>هر کار یا عملی که وابستگی به وجود آورد، حال این عمل هر چه که باشد </a:t>
            </a:r>
            <a:r>
              <a:rPr lang="fa-IR" dirty="0" smtClean="0"/>
              <a:t>ورودبه </a:t>
            </a:r>
            <a:r>
              <a:rPr lang="fa-IR" dirty="0"/>
              <a:t>دنیای اعتیاد است</a:t>
            </a:r>
            <a:r>
              <a:rPr lang="fa-IR" dirty="0" smtClean="0"/>
              <a:t>.</a:t>
            </a:r>
          </a:p>
          <a:p>
            <a:pPr>
              <a:buFont typeface="Wingdings" pitchFamily="2" charset="2"/>
              <a:buNone/>
            </a:pPr>
            <a:r>
              <a:rPr lang="fa-IR" dirty="0" smtClean="0"/>
              <a:t>به </a:t>
            </a:r>
            <a:r>
              <a:rPr lang="fa-IR" dirty="0"/>
              <a:t>عبارت دیگر اعتیاد عبارتست از یک تمایل غیر طبیعی نسبت به یک ماده مخدر که فرد نسبت به آن وابستگی جسمی و روحی پیدا می کند.</a:t>
            </a:r>
            <a:endParaRPr lang="en-US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9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fld id="{1C724F2C-9B46-4C65-9749-B6750E53EB19}" type="slidenum">
              <a:rPr lang="fa-IR" smtClean="0">
                <a:latin typeface="Arial" charset="0"/>
                <a:cs typeface="Arial" charset="0"/>
              </a:rPr>
              <a:pPr/>
              <a:t>5</a:t>
            </a:fld>
            <a:endParaRPr lang="en-US" smtClean="0">
              <a:latin typeface="Arial" charset="0"/>
              <a:cs typeface="Arial" charset="0"/>
            </a:endParaRPr>
          </a:p>
        </p:txBody>
      </p:sp>
      <p:sp>
        <p:nvSpPr>
          <p:cNvPr id="4100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0"/>
            <a:ext cx="8229600" cy="1417638"/>
          </a:xfrm>
        </p:spPr>
        <p:txBody>
          <a:bodyPr/>
          <a:lstStyle/>
          <a:p>
            <a:pPr eaLnBrk="1" hangingPunct="1"/>
            <a:r>
              <a:rPr lang="fa-IR" sz="5400" b="1" smtClean="0">
                <a:solidFill>
                  <a:srgbClr val="FF0066"/>
                </a:solidFill>
                <a:cs typeface="2  Zar" pitchFamily="2" charset="-78"/>
              </a:rPr>
              <a:t>كليات اعتياد</a:t>
            </a:r>
            <a:endParaRPr lang="en-US" sz="5400" b="1" smtClean="0">
              <a:solidFill>
                <a:srgbClr val="FF0066"/>
              </a:solidFill>
              <a:cs typeface="2  Zar" pitchFamily="2" charset="-78"/>
            </a:endParaRPr>
          </a:p>
        </p:txBody>
      </p:sp>
      <p:sp>
        <p:nvSpPr>
          <p:cNvPr id="1126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11188" y="908050"/>
            <a:ext cx="8229600" cy="4525963"/>
          </a:xfrm>
        </p:spPr>
        <p:txBody>
          <a:bodyPr/>
          <a:lstStyle/>
          <a:p>
            <a:pPr eaLnBrk="1" hangingPunct="1">
              <a:lnSpc>
                <a:spcPct val="80000"/>
              </a:lnSpc>
              <a:defRPr/>
            </a:pPr>
            <a:r>
              <a:rPr lang="fa-IR" sz="2800" b="1" dirty="0" smtClean="0">
                <a:latin typeface="+mj-lt"/>
              </a:rPr>
              <a:t>تعاریف</a:t>
            </a:r>
          </a:p>
          <a:p>
            <a:pPr eaLnBrk="1" hangingPunct="1">
              <a:lnSpc>
                <a:spcPct val="80000"/>
              </a:lnSpc>
              <a:defRPr/>
            </a:pPr>
            <a:r>
              <a:rPr lang="fa-IR" sz="2800" b="1" dirty="0" smtClean="0">
                <a:latin typeface="+mj-lt"/>
              </a:rPr>
              <a:t>تاریخچه</a:t>
            </a:r>
          </a:p>
          <a:p>
            <a:pPr eaLnBrk="1" hangingPunct="1">
              <a:lnSpc>
                <a:spcPct val="80000"/>
              </a:lnSpc>
              <a:defRPr/>
            </a:pPr>
            <a:r>
              <a:rPr lang="fa-IR" sz="2800" b="1" dirty="0" smtClean="0">
                <a:latin typeface="+mj-lt"/>
              </a:rPr>
              <a:t>اپیدمیولوژی(همه گير شناسي)</a:t>
            </a:r>
          </a:p>
          <a:p>
            <a:pPr eaLnBrk="1" hangingPunct="1">
              <a:lnSpc>
                <a:spcPct val="80000"/>
              </a:lnSpc>
              <a:defRPr/>
            </a:pPr>
            <a:r>
              <a:rPr lang="fa-IR" sz="2800" b="1" dirty="0" smtClean="0">
                <a:latin typeface="+mj-lt"/>
              </a:rPr>
              <a:t>اتیولوژی(علت شناسي)</a:t>
            </a:r>
          </a:p>
          <a:p>
            <a:pPr eaLnBrk="1" hangingPunct="1">
              <a:lnSpc>
                <a:spcPct val="80000"/>
              </a:lnSpc>
              <a:defRPr/>
            </a:pPr>
            <a:r>
              <a:rPr lang="fa-IR" sz="2800" b="1" dirty="0" smtClean="0">
                <a:latin typeface="+mj-lt"/>
              </a:rPr>
              <a:t>پاتوژنز(بيماري زايي)</a:t>
            </a:r>
          </a:p>
          <a:p>
            <a:pPr eaLnBrk="1" hangingPunct="1">
              <a:lnSpc>
                <a:spcPct val="80000"/>
              </a:lnSpc>
              <a:defRPr/>
            </a:pPr>
            <a:r>
              <a:rPr lang="fa-IR" sz="2800" b="1" dirty="0" smtClean="0">
                <a:latin typeface="+mj-lt"/>
              </a:rPr>
              <a:t>انواع مواد وعلائم مصرف و محرومیت</a:t>
            </a:r>
          </a:p>
          <a:p>
            <a:pPr eaLnBrk="1" hangingPunct="1">
              <a:lnSpc>
                <a:spcPct val="80000"/>
              </a:lnSpc>
              <a:defRPr/>
            </a:pPr>
            <a:r>
              <a:rPr lang="fa-IR" sz="2800" b="1" dirty="0" smtClean="0">
                <a:latin typeface="+mj-lt"/>
              </a:rPr>
              <a:t>سیر بیماری </a:t>
            </a:r>
          </a:p>
          <a:p>
            <a:pPr eaLnBrk="1" hangingPunct="1">
              <a:lnSpc>
                <a:spcPct val="80000"/>
              </a:lnSpc>
              <a:defRPr/>
            </a:pPr>
            <a:r>
              <a:rPr lang="fa-IR" sz="2800" b="1" dirty="0" smtClean="0">
                <a:latin typeface="+mj-lt"/>
              </a:rPr>
              <a:t>عوارض</a:t>
            </a:r>
          </a:p>
          <a:p>
            <a:pPr eaLnBrk="1" hangingPunct="1">
              <a:lnSpc>
                <a:spcPct val="80000"/>
              </a:lnSpc>
              <a:defRPr/>
            </a:pPr>
            <a:r>
              <a:rPr lang="fa-IR" sz="2800" b="1" dirty="0" smtClean="0">
                <a:latin typeface="+mj-lt"/>
              </a:rPr>
              <a:t>تشخیص </a:t>
            </a:r>
          </a:p>
          <a:p>
            <a:pPr eaLnBrk="1" hangingPunct="1">
              <a:lnSpc>
                <a:spcPct val="80000"/>
              </a:lnSpc>
              <a:defRPr/>
            </a:pPr>
            <a:r>
              <a:rPr lang="fa-IR" sz="2800" b="1" dirty="0" smtClean="0">
                <a:latin typeface="+mj-lt"/>
              </a:rPr>
              <a:t>پيشگيري</a:t>
            </a:r>
          </a:p>
          <a:p>
            <a:pPr eaLnBrk="1" hangingPunct="1">
              <a:lnSpc>
                <a:spcPct val="80000"/>
              </a:lnSpc>
              <a:defRPr/>
            </a:pPr>
            <a:r>
              <a:rPr lang="fa-IR" sz="2800" b="1" dirty="0" smtClean="0">
                <a:latin typeface="+mj-lt"/>
              </a:rPr>
              <a:t>درمان</a:t>
            </a:r>
          </a:p>
          <a:p>
            <a:pPr eaLnBrk="1" hangingPunct="1">
              <a:lnSpc>
                <a:spcPct val="80000"/>
              </a:lnSpc>
              <a:defRPr/>
            </a:pPr>
            <a:r>
              <a:rPr lang="fa-IR" sz="2800" b="1" dirty="0" smtClean="0">
                <a:latin typeface="+mj-lt"/>
              </a:rPr>
              <a:t>پیش آگهی</a:t>
            </a:r>
          </a:p>
          <a:p>
            <a:pPr eaLnBrk="1" hangingPunct="1">
              <a:lnSpc>
                <a:spcPct val="80000"/>
              </a:lnSpc>
              <a:defRPr/>
            </a:pPr>
            <a:r>
              <a:rPr lang="fa-IR" sz="2800" b="1" dirty="0" smtClean="0">
                <a:latin typeface="+mj-lt"/>
              </a:rPr>
              <a:t>عود</a:t>
            </a:r>
          </a:p>
          <a:p>
            <a:pPr eaLnBrk="1" hangingPunct="1">
              <a:lnSpc>
                <a:spcPct val="80000"/>
              </a:lnSpc>
              <a:buFontTx/>
              <a:buNone/>
              <a:defRPr/>
            </a:pPr>
            <a:endParaRPr lang="en-US" sz="2800" b="1" dirty="0" smtClean="0">
              <a:latin typeface="+mj-lt"/>
            </a:endParaRPr>
          </a:p>
          <a:p>
            <a:pPr eaLnBrk="1" hangingPunct="1">
              <a:lnSpc>
                <a:spcPct val="80000"/>
              </a:lnSpc>
              <a:defRPr/>
            </a:pPr>
            <a:endParaRPr lang="en-US" sz="2800" dirty="0" smtClean="0">
              <a:latin typeface="+mj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3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fld id="{056B04FB-FAA8-4B8A-9DB7-48AA386278E6}" type="slidenum">
              <a:rPr lang="fa-IR" smtClean="0">
                <a:latin typeface="Arial" charset="0"/>
                <a:cs typeface="Arial" charset="0"/>
              </a:rPr>
              <a:pPr/>
              <a:t>6</a:t>
            </a:fld>
            <a:endParaRPr lang="en-US" smtClean="0">
              <a:latin typeface="Arial" charset="0"/>
              <a:cs typeface="Arial" charset="0"/>
            </a:endParaRPr>
          </a:p>
        </p:txBody>
      </p:sp>
      <p:sp>
        <p:nvSpPr>
          <p:cNvPr id="512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fa-IR" sz="5400" smtClean="0">
                <a:solidFill>
                  <a:srgbClr val="FF3300"/>
                </a:solidFill>
              </a:rPr>
              <a:t>اعتیاد چیست؟</a:t>
            </a:r>
            <a:endParaRPr lang="en-US" sz="5400" smtClean="0">
              <a:solidFill>
                <a:srgbClr val="FF3300"/>
              </a:solidFill>
            </a:endParaRPr>
          </a:p>
        </p:txBody>
      </p:sp>
      <p:sp>
        <p:nvSpPr>
          <p:cNvPr id="512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fa-IR" sz="4400" b="1" smtClean="0"/>
              <a:t>بیماری جسمی</a:t>
            </a:r>
          </a:p>
          <a:p>
            <a:pPr eaLnBrk="1" hangingPunct="1"/>
            <a:r>
              <a:rPr lang="fa-IR" sz="4400" b="1" smtClean="0"/>
              <a:t>بیماری روحی روانی</a:t>
            </a:r>
          </a:p>
          <a:p>
            <a:pPr eaLnBrk="1" hangingPunct="1"/>
            <a:r>
              <a:rPr lang="fa-IR" sz="4400" b="1" smtClean="0"/>
              <a:t>جرم</a:t>
            </a:r>
          </a:p>
          <a:p>
            <a:pPr eaLnBrk="1" hangingPunct="1"/>
            <a:r>
              <a:rPr lang="fa-IR" sz="4400" b="1" smtClean="0"/>
              <a:t>آسیب اجتماعی</a:t>
            </a:r>
          </a:p>
          <a:p>
            <a:pPr eaLnBrk="1" hangingPunct="1"/>
            <a:r>
              <a:rPr lang="fa-IR" sz="4400" b="1" smtClean="0"/>
              <a:t>گناه ومعصیت</a:t>
            </a:r>
          </a:p>
          <a:p>
            <a:pPr eaLnBrk="1" hangingPunct="1"/>
            <a:r>
              <a:rPr lang="fa-IR" sz="4400" b="1" smtClean="0"/>
              <a:t>و.......</a:t>
            </a:r>
            <a:endParaRPr lang="en-US" sz="4400" b="1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1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fld id="{DE86BA38-3467-4764-B928-7C12C8BE7681}" type="slidenum">
              <a:rPr lang="fa-IR" smtClean="0">
                <a:latin typeface="Arial" charset="0"/>
                <a:cs typeface="Arial" charset="0"/>
              </a:rPr>
              <a:pPr/>
              <a:t>7</a:t>
            </a:fld>
            <a:endParaRPr lang="en-US" smtClean="0">
              <a:latin typeface="Arial" charset="0"/>
              <a:cs typeface="Arial" charset="0"/>
            </a:endParaRPr>
          </a:p>
        </p:txBody>
      </p:sp>
      <p:sp>
        <p:nvSpPr>
          <p:cNvPr id="717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fa-IR" b="1" smtClean="0">
                <a:solidFill>
                  <a:srgbClr val="FF3300"/>
                </a:solidFill>
              </a:rPr>
              <a:t>انواع اعتياد</a:t>
            </a:r>
            <a:endParaRPr lang="en-US" b="1" smtClean="0">
              <a:solidFill>
                <a:srgbClr val="FF3300"/>
              </a:solidFill>
            </a:endParaRPr>
          </a:p>
        </p:txBody>
      </p:sp>
      <p:sp>
        <p:nvSpPr>
          <p:cNvPr id="717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fa-IR" sz="4000" b="1" smtClean="0"/>
              <a:t>جسمي </a:t>
            </a:r>
          </a:p>
          <a:p>
            <a:pPr eaLnBrk="1" hangingPunct="1"/>
            <a:endParaRPr lang="fa-IR" sz="4000" b="1" smtClean="0"/>
          </a:p>
          <a:p>
            <a:pPr eaLnBrk="1" hangingPunct="1"/>
            <a:r>
              <a:rPr lang="fa-IR" sz="4000" b="1" smtClean="0"/>
              <a:t>ذهني ورواني</a:t>
            </a:r>
          </a:p>
          <a:p>
            <a:pPr eaLnBrk="1" hangingPunct="1"/>
            <a:endParaRPr lang="fa-IR" sz="4000" b="1" smtClean="0"/>
          </a:p>
          <a:p>
            <a:pPr eaLnBrk="1" hangingPunct="1"/>
            <a:r>
              <a:rPr lang="fa-IR" sz="4000" b="1" smtClean="0"/>
              <a:t>رفتاري</a:t>
            </a:r>
            <a:endParaRPr lang="en-US" sz="4000" b="1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5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fld id="{A81029CB-421B-4FC3-91FE-DEA16D0B0C9D}" type="slidenum">
              <a:rPr lang="fa-IR" smtClean="0">
                <a:latin typeface="Arial" charset="0"/>
                <a:cs typeface="Arial" charset="0"/>
              </a:rPr>
              <a:pPr/>
              <a:t>8</a:t>
            </a:fld>
            <a:endParaRPr lang="en-US" smtClean="0">
              <a:latin typeface="Arial" charset="0"/>
              <a:cs typeface="Arial" charset="0"/>
            </a:endParaRPr>
          </a:p>
        </p:txBody>
      </p:sp>
      <p:sp>
        <p:nvSpPr>
          <p:cNvPr id="819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fa-IR" b="1" smtClean="0">
                <a:solidFill>
                  <a:srgbClr val="FF3300"/>
                </a:solidFill>
              </a:rPr>
              <a:t>چه ماده اي اعتياد آور است؟</a:t>
            </a:r>
            <a:endParaRPr lang="en-US" b="1" smtClean="0">
              <a:solidFill>
                <a:srgbClr val="FF3300"/>
              </a:solidFill>
            </a:endParaRPr>
          </a:p>
        </p:txBody>
      </p:sp>
      <p:sp>
        <p:nvSpPr>
          <p:cNvPr id="819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marL="609600" indent="-609600" eaLnBrk="1" hangingPunct="1"/>
            <a:r>
              <a:rPr lang="fa-IR" sz="4000" b="1" dirty="0" smtClean="0"/>
              <a:t>سموم(سم چيست؟)</a:t>
            </a:r>
          </a:p>
          <a:p>
            <a:pPr marL="609600" indent="-609600" eaLnBrk="1" hangingPunct="1"/>
            <a:r>
              <a:rPr lang="fa-IR" sz="4000" b="1" dirty="0" smtClean="0"/>
              <a:t>داروها(با تجويز يا بدون تجويز؟)</a:t>
            </a:r>
          </a:p>
          <a:p>
            <a:pPr marL="609600" indent="-609600" eaLnBrk="1" hangingPunct="1"/>
            <a:r>
              <a:rPr lang="fa-IR" sz="4000" b="1" dirty="0" smtClean="0"/>
              <a:t>مواد شيميايي</a:t>
            </a:r>
          </a:p>
          <a:p>
            <a:pPr marL="609600" indent="-609600" eaLnBrk="1" hangingPunct="1"/>
            <a:r>
              <a:rPr lang="fa-IR" sz="4000" b="1" dirty="0" smtClean="0"/>
              <a:t>مواد گياهي</a:t>
            </a:r>
          </a:p>
          <a:p>
            <a:pPr marL="609600" indent="-609600" eaLnBrk="1" hangingPunct="1"/>
            <a:r>
              <a:rPr lang="fa-IR" sz="4000" b="1" dirty="0" smtClean="0"/>
              <a:t>و...</a:t>
            </a:r>
          </a:p>
          <a:p>
            <a:pPr marL="609600" indent="-609600" eaLnBrk="1" hangingPunct="1"/>
            <a:endParaRPr lang="fa-IR" sz="4000" b="1" dirty="0" smtClean="0"/>
          </a:p>
          <a:p>
            <a:pPr marL="609600" indent="-609600" eaLnBrk="1" hangingPunct="1"/>
            <a:endParaRPr lang="en-US" sz="4000" b="1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9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fld id="{46CB638F-798A-4395-B391-8348EA1663AC}" type="slidenum">
              <a:rPr lang="fa-IR" smtClean="0">
                <a:latin typeface="Arial" charset="0"/>
                <a:cs typeface="Arial" charset="0"/>
              </a:rPr>
              <a:pPr/>
              <a:t>9</a:t>
            </a:fld>
            <a:endParaRPr lang="en-US" smtClean="0">
              <a:latin typeface="Arial" charset="0"/>
              <a:cs typeface="Arial" charset="0"/>
            </a:endParaRPr>
          </a:p>
        </p:txBody>
      </p:sp>
      <p:sp>
        <p:nvSpPr>
          <p:cNvPr id="922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fa-IR" sz="4000" b="1" smtClean="0">
                <a:solidFill>
                  <a:srgbClr val="FF3300"/>
                </a:solidFill>
              </a:rPr>
              <a:t>چه كساني بيشتر در معرض خطر اعتياد هستند؟</a:t>
            </a:r>
            <a:endParaRPr lang="en-US" sz="4000" b="1" smtClean="0">
              <a:solidFill>
                <a:srgbClr val="FF3300"/>
              </a:solidFill>
            </a:endParaRPr>
          </a:p>
        </p:txBody>
      </p:sp>
      <p:sp>
        <p:nvSpPr>
          <p:cNvPr id="922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fa-IR" b="1" smtClean="0"/>
              <a:t>جنين انسان</a:t>
            </a:r>
          </a:p>
          <a:p>
            <a:pPr eaLnBrk="1" hangingPunct="1"/>
            <a:r>
              <a:rPr lang="fa-IR" b="1" smtClean="0"/>
              <a:t>نوزادن</a:t>
            </a:r>
          </a:p>
          <a:p>
            <a:pPr eaLnBrk="1" hangingPunct="1"/>
            <a:r>
              <a:rPr lang="fa-IR" b="1" smtClean="0"/>
              <a:t>كودكان</a:t>
            </a:r>
          </a:p>
          <a:p>
            <a:pPr eaLnBrk="1" hangingPunct="1"/>
            <a:r>
              <a:rPr lang="fa-IR" b="1" smtClean="0"/>
              <a:t>نوجوانان</a:t>
            </a:r>
          </a:p>
          <a:p>
            <a:pPr eaLnBrk="1" hangingPunct="1"/>
            <a:r>
              <a:rPr lang="fa-IR" b="1" smtClean="0"/>
              <a:t>جوانان</a:t>
            </a:r>
          </a:p>
          <a:p>
            <a:pPr eaLnBrk="1" hangingPunct="1"/>
            <a:r>
              <a:rPr lang="fa-IR" b="1" smtClean="0"/>
              <a:t>بزرگسالان</a:t>
            </a:r>
          </a:p>
          <a:p>
            <a:pPr eaLnBrk="1" hangingPunct="1"/>
            <a:r>
              <a:rPr lang="fa-IR" b="1" smtClean="0"/>
              <a:t>سالمندان</a:t>
            </a:r>
          </a:p>
          <a:p>
            <a:pPr eaLnBrk="1" hangingPunct="1"/>
            <a:endParaRPr lang="en-US" b="1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3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fld id="{1146933E-4B44-4D3F-B94E-BFDEB47C8C74}" type="slidenum">
              <a:rPr lang="fa-IR" smtClean="0">
                <a:latin typeface="Arial" charset="0"/>
                <a:cs typeface="Arial" charset="0"/>
              </a:rPr>
              <a:pPr/>
              <a:t>10</a:t>
            </a:fld>
            <a:endParaRPr lang="en-US" smtClean="0">
              <a:latin typeface="Arial" charset="0"/>
              <a:cs typeface="Arial" charset="0"/>
            </a:endParaRPr>
          </a:p>
        </p:txBody>
      </p:sp>
      <p:sp>
        <p:nvSpPr>
          <p:cNvPr id="1024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fa-IR" sz="4000" b="1" smtClean="0">
                <a:solidFill>
                  <a:srgbClr val="FF3300"/>
                </a:solidFill>
              </a:rPr>
              <a:t>چه كساني بيشتر در معرض خطر اعتياد هستند؟</a:t>
            </a:r>
            <a:endParaRPr lang="en-US" sz="4000" b="1" smtClean="0">
              <a:solidFill>
                <a:srgbClr val="FF3300"/>
              </a:solidFill>
            </a:endParaRPr>
          </a:p>
        </p:txBody>
      </p:sp>
      <p:sp>
        <p:nvSpPr>
          <p:cNvPr id="1024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lnSpc>
                <a:spcPct val="80000"/>
              </a:lnSpc>
            </a:pPr>
            <a:r>
              <a:rPr lang="fa-IR" sz="2800" b="1" smtClean="0"/>
              <a:t>زن يا مرد</a:t>
            </a:r>
          </a:p>
          <a:p>
            <a:pPr eaLnBrk="1" hangingPunct="1">
              <a:lnSpc>
                <a:spcPct val="80000"/>
              </a:lnSpc>
            </a:pPr>
            <a:r>
              <a:rPr lang="fa-IR" sz="2800" b="1" smtClean="0"/>
              <a:t>پير يا جوان</a:t>
            </a:r>
          </a:p>
          <a:p>
            <a:pPr eaLnBrk="1" hangingPunct="1">
              <a:lnSpc>
                <a:spcPct val="80000"/>
              </a:lnSpc>
            </a:pPr>
            <a:r>
              <a:rPr lang="fa-IR" sz="2800" b="1" smtClean="0"/>
              <a:t>پولدار يا بي پول</a:t>
            </a:r>
          </a:p>
          <a:p>
            <a:pPr eaLnBrk="1" hangingPunct="1">
              <a:lnSpc>
                <a:spcPct val="80000"/>
              </a:lnSpc>
            </a:pPr>
            <a:r>
              <a:rPr lang="fa-IR" sz="2800" b="1" smtClean="0"/>
              <a:t>مذهبي يا غير مذهبي</a:t>
            </a:r>
          </a:p>
          <a:p>
            <a:pPr eaLnBrk="1" hangingPunct="1">
              <a:lnSpc>
                <a:spcPct val="80000"/>
              </a:lnSpc>
            </a:pPr>
            <a:r>
              <a:rPr lang="fa-IR" sz="2800" b="1" smtClean="0"/>
              <a:t>با سواد يا بي سواد</a:t>
            </a:r>
          </a:p>
          <a:p>
            <a:pPr eaLnBrk="1" hangingPunct="1">
              <a:lnSpc>
                <a:spcPct val="80000"/>
              </a:lnSpc>
            </a:pPr>
            <a:r>
              <a:rPr lang="fa-IR" sz="2800" b="1" smtClean="0"/>
              <a:t>روشنفكر يا عامي</a:t>
            </a:r>
          </a:p>
          <a:p>
            <a:pPr eaLnBrk="1" hangingPunct="1">
              <a:lnSpc>
                <a:spcPct val="80000"/>
              </a:lnSpc>
            </a:pPr>
            <a:r>
              <a:rPr lang="fa-IR" sz="2800" b="1" smtClean="0"/>
              <a:t>شهري يا روستايي</a:t>
            </a:r>
          </a:p>
          <a:p>
            <a:pPr eaLnBrk="1" hangingPunct="1">
              <a:lnSpc>
                <a:spcPct val="80000"/>
              </a:lnSpc>
            </a:pPr>
            <a:r>
              <a:rPr lang="fa-IR" sz="2800" b="1" smtClean="0"/>
              <a:t>سالم يا بيمار</a:t>
            </a:r>
          </a:p>
          <a:p>
            <a:pPr eaLnBrk="1" hangingPunct="1">
              <a:lnSpc>
                <a:spcPct val="80000"/>
              </a:lnSpc>
            </a:pPr>
            <a:r>
              <a:rPr lang="fa-IR" sz="2800" b="1" smtClean="0"/>
              <a:t>كارمند يا شغل آزاد</a:t>
            </a:r>
          </a:p>
          <a:p>
            <a:pPr eaLnBrk="1" hangingPunct="1">
              <a:lnSpc>
                <a:spcPct val="80000"/>
              </a:lnSpc>
            </a:pPr>
            <a:r>
              <a:rPr lang="fa-IR" sz="2800" b="1" smtClean="0"/>
              <a:t>تيپ شخصيتي</a:t>
            </a:r>
            <a:endParaRPr lang="en-US" sz="2800" b="1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7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fld id="{A6698233-97C8-4EB3-8985-D5D0136705CE}" type="slidenum">
              <a:rPr lang="fa-IR" smtClean="0">
                <a:latin typeface="Arial" charset="0"/>
                <a:cs typeface="Arial" charset="0"/>
              </a:rPr>
              <a:pPr/>
              <a:t>11</a:t>
            </a:fld>
            <a:endParaRPr lang="en-US" smtClean="0">
              <a:latin typeface="Arial" charset="0"/>
              <a:cs typeface="Arial" charset="0"/>
            </a:endParaRPr>
          </a:p>
        </p:txBody>
      </p:sp>
      <p:sp>
        <p:nvSpPr>
          <p:cNvPr id="1126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fa-IR" sz="4000" b="1" smtClean="0">
                <a:solidFill>
                  <a:srgbClr val="FF3300"/>
                </a:solidFill>
              </a:rPr>
              <a:t>چه كساني بيشتر گرايش به مواد اعتياد آور دارند؟</a:t>
            </a:r>
            <a:endParaRPr lang="en-US" sz="4000" b="1" smtClean="0">
              <a:solidFill>
                <a:srgbClr val="FF3300"/>
              </a:solidFill>
            </a:endParaRPr>
          </a:p>
        </p:txBody>
      </p:sp>
      <p:sp>
        <p:nvSpPr>
          <p:cNvPr id="1126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fa-IR" b="1" smtClean="0"/>
              <a:t>ببماران جسمي؟</a:t>
            </a:r>
          </a:p>
          <a:p>
            <a:pPr eaLnBrk="1" hangingPunct="1">
              <a:lnSpc>
                <a:spcPct val="90000"/>
              </a:lnSpc>
            </a:pPr>
            <a:r>
              <a:rPr lang="fa-IR" b="1" smtClean="0"/>
              <a:t>بيماران روحي؟</a:t>
            </a:r>
          </a:p>
          <a:p>
            <a:pPr eaLnBrk="1" hangingPunct="1">
              <a:lnSpc>
                <a:spcPct val="90000"/>
              </a:lnSpc>
            </a:pPr>
            <a:r>
              <a:rPr lang="fa-IR" b="1" smtClean="0"/>
              <a:t>مشاغل سخت؟</a:t>
            </a:r>
          </a:p>
          <a:p>
            <a:pPr eaLnBrk="1" hangingPunct="1">
              <a:lnSpc>
                <a:spcPct val="90000"/>
              </a:lnSpc>
            </a:pPr>
            <a:r>
              <a:rPr lang="fa-IR" b="1" smtClean="0"/>
              <a:t>افراد داراي مشكل اقتصادي؟</a:t>
            </a:r>
          </a:p>
          <a:p>
            <a:pPr eaLnBrk="1" hangingPunct="1">
              <a:lnSpc>
                <a:spcPct val="90000"/>
              </a:lnSpc>
            </a:pPr>
            <a:r>
              <a:rPr lang="fa-IR" b="1" smtClean="0"/>
              <a:t>افراد داراي مشكل جنسي؟</a:t>
            </a:r>
          </a:p>
          <a:p>
            <a:pPr eaLnBrk="1" hangingPunct="1">
              <a:lnSpc>
                <a:spcPct val="90000"/>
              </a:lnSpc>
            </a:pPr>
            <a:r>
              <a:rPr lang="fa-IR" b="1" smtClean="0"/>
              <a:t>افراد لذت طلب؟</a:t>
            </a:r>
          </a:p>
          <a:p>
            <a:pPr eaLnBrk="1" hangingPunct="1">
              <a:lnSpc>
                <a:spcPct val="90000"/>
              </a:lnSpc>
            </a:pPr>
            <a:r>
              <a:rPr lang="fa-IR" b="1" smtClean="0"/>
              <a:t>افراد رفيق باز؟</a:t>
            </a:r>
          </a:p>
          <a:p>
            <a:pPr eaLnBrk="1" hangingPunct="1">
              <a:lnSpc>
                <a:spcPct val="90000"/>
              </a:lnSpc>
            </a:pPr>
            <a:r>
              <a:rPr lang="fa-IR" b="1" smtClean="0"/>
              <a:t>افراد كنجكاو</a:t>
            </a:r>
          </a:p>
          <a:p>
            <a:pPr eaLnBrk="1" hangingPunct="1">
              <a:lnSpc>
                <a:spcPct val="90000"/>
              </a:lnSpc>
            </a:pPr>
            <a:r>
              <a:rPr lang="fa-IR" b="1" smtClean="0"/>
              <a:t>و...</a:t>
            </a:r>
            <a:endParaRPr lang="en-US" b="1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1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fld id="{81CD2322-5297-4C7E-9286-EEEFCAAB1CFC}" type="slidenum">
              <a:rPr lang="fa-IR" smtClean="0">
                <a:latin typeface="Arial" charset="0"/>
                <a:cs typeface="Arial" charset="0"/>
              </a:rPr>
              <a:pPr/>
              <a:t>12</a:t>
            </a:fld>
            <a:endParaRPr lang="en-US" smtClean="0">
              <a:latin typeface="Arial" charset="0"/>
              <a:cs typeface="Arial" charset="0"/>
            </a:endParaRPr>
          </a:p>
        </p:txBody>
      </p:sp>
      <p:sp>
        <p:nvSpPr>
          <p:cNvPr id="1229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fa-IR" sz="7200" smtClean="0">
                <a:solidFill>
                  <a:srgbClr val="FF3300"/>
                </a:solidFill>
              </a:rPr>
              <a:t>کلیات اعتیاد</a:t>
            </a:r>
            <a:endParaRPr lang="en-US" sz="7200" smtClean="0">
              <a:solidFill>
                <a:srgbClr val="FF3300"/>
              </a:solidFill>
            </a:endParaRPr>
          </a:p>
        </p:txBody>
      </p:sp>
      <p:sp>
        <p:nvSpPr>
          <p:cNvPr id="1229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lnSpc>
                <a:spcPct val="80000"/>
              </a:lnSpc>
            </a:pPr>
            <a:r>
              <a:rPr lang="fa-IR" sz="2800" b="1" dirty="0" smtClean="0"/>
              <a:t>بین 5000تا7000 سال پیش نوع بشر تریاک وحشیش را میشناخته ومصرف میکرده است!</a:t>
            </a:r>
          </a:p>
          <a:p>
            <a:pPr eaLnBrk="1" hangingPunct="1">
              <a:lnSpc>
                <a:spcPct val="80000"/>
              </a:lnSpc>
            </a:pPr>
            <a:r>
              <a:rPr lang="fa-IR" sz="2800" b="1" dirty="0" smtClean="0"/>
              <a:t>در کشورماموادمخدرعموما ازدوره صفویه رواج پیداکرد.</a:t>
            </a:r>
          </a:p>
          <a:p>
            <a:pPr eaLnBrk="1" hangingPunct="1">
              <a:lnSpc>
                <a:spcPct val="80000"/>
              </a:lnSpc>
            </a:pPr>
            <a:r>
              <a:rPr lang="fa-IR" sz="2800" b="1" dirty="0" smtClean="0"/>
              <a:t>دررژیم گذشته تریاک کوپنی توزیع می شدوسوخته تریاک ازخود تریاک گرانتر بازخرید میشد!</a:t>
            </a:r>
          </a:p>
          <a:p>
            <a:pPr eaLnBrk="1" hangingPunct="1">
              <a:lnSpc>
                <a:spcPct val="80000"/>
              </a:lnSpc>
            </a:pPr>
            <a:r>
              <a:rPr lang="fa-IR" sz="2800" b="1" dirty="0" smtClean="0"/>
              <a:t>متاسفانه درسالیان اخیر مصرف موادمخدردرکشورماروبه فزونی رفته و سن شروع اعتياد پايين آمده و عوارض اعتياد هم زيادتر شده است.</a:t>
            </a:r>
            <a:endParaRPr lang="en-US" sz="2800" b="1" dirty="0" smtClean="0"/>
          </a:p>
          <a:p>
            <a:pPr eaLnBrk="1" hangingPunct="1">
              <a:lnSpc>
                <a:spcPct val="80000"/>
              </a:lnSpc>
            </a:pPr>
            <a:r>
              <a:rPr lang="fa-IR" sz="2800" b="1" dirty="0" smtClean="0"/>
              <a:t>مادرپیشگیری ازاعتیاد چندان موفق نبودهایم.</a:t>
            </a:r>
          </a:p>
          <a:p>
            <a:pPr eaLnBrk="1" hangingPunct="1">
              <a:lnSpc>
                <a:spcPct val="80000"/>
              </a:lnSpc>
            </a:pPr>
            <a:r>
              <a:rPr lang="fa-IR" sz="2800" b="1" dirty="0" smtClean="0"/>
              <a:t>سال 1375 مراکز باز پروری تعطیل ودرمان اعتیاد به بهزیستی واگذار گردید.</a:t>
            </a:r>
            <a:endParaRPr lang="en-US" sz="2800" b="1" dirty="0" smtClean="0"/>
          </a:p>
          <a:p>
            <a:pPr eaLnBrk="1" hangingPunct="1">
              <a:lnSpc>
                <a:spcPct val="80000"/>
              </a:lnSpc>
            </a:pPr>
            <a:endParaRPr lang="en-US" sz="2800" b="1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5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fld id="{C663E227-544D-4B58-BCC8-C121F626134F}" type="slidenum">
              <a:rPr lang="fa-IR" smtClean="0">
                <a:latin typeface="Arial" charset="0"/>
                <a:cs typeface="Arial" charset="0"/>
              </a:rPr>
              <a:pPr/>
              <a:t>13</a:t>
            </a:fld>
            <a:endParaRPr lang="en-US" smtClean="0">
              <a:latin typeface="Arial" charset="0"/>
              <a:cs typeface="Arial" charset="0"/>
            </a:endParaRPr>
          </a:p>
        </p:txBody>
      </p:sp>
      <p:sp>
        <p:nvSpPr>
          <p:cNvPr id="1331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fa-IR" b="1" smtClean="0">
                <a:solidFill>
                  <a:srgbClr val="FF0000"/>
                </a:solidFill>
                <a:cs typeface="B Zar" pitchFamily="2" charset="-78"/>
              </a:rPr>
              <a:t>مقدمه</a:t>
            </a:r>
            <a:endParaRPr lang="en-US" b="1" smtClean="0">
              <a:solidFill>
                <a:srgbClr val="FF0000"/>
              </a:solidFill>
              <a:cs typeface="B Zar" pitchFamily="2" charset="-78"/>
            </a:endParaRPr>
          </a:p>
        </p:txBody>
      </p:sp>
      <p:sp>
        <p:nvSpPr>
          <p:cNvPr id="1331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fa-IR" b="1" smtClean="0"/>
              <a:t>پديده سوء مصرف مواد سالانه بيش از 200 ميليارد دلار هزينه بر جامعه جهاني تحميل ميكند.</a:t>
            </a:r>
          </a:p>
          <a:p>
            <a:pPr eaLnBrk="1" hangingPunct="1"/>
            <a:r>
              <a:rPr lang="fa-IR" b="1" smtClean="0"/>
              <a:t>حدود 40 درصد جمعيت مصرف يك يا چند ماده غير قانوني را در طول عمر خود گزارش كرده اند.</a:t>
            </a:r>
          </a:p>
          <a:p>
            <a:pPr eaLnBrk="1" hangingPunct="1"/>
            <a:r>
              <a:rPr lang="fa-IR" b="1" smtClean="0"/>
              <a:t>اعتياد يك معضل جهاني است وتمامي كشورها وتمامي </a:t>
            </a:r>
          </a:p>
          <a:p>
            <a:pPr eaLnBrk="1" hangingPunct="1">
              <a:buFontTx/>
              <a:buNone/>
            </a:pPr>
            <a:r>
              <a:rPr lang="fa-IR" b="1" smtClean="0"/>
              <a:t>مردم دنيا مستقيم يا غير مستقيم در گير آن مي باشند. </a:t>
            </a:r>
          </a:p>
          <a:p>
            <a:pPr eaLnBrk="1" hangingPunct="1"/>
            <a:r>
              <a:rPr lang="fa-IR" b="1" smtClean="0"/>
              <a:t>یک معتاد معمولا ترکیبی از مشکلات را دارد.</a:t>
            </a:r>
          </a:p>
          <a:p>
            <a:pPr eaLnBrk="1" hangingPunct="1">
              <a:buFontTx/>
              <a:buNone/>
            </a:pPr>
            <a:r>
              <a:rPr lang="fa-IR" b="1" smtClean="0"/>
              <a:t>                                                                                                                                                                                                        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9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fld id="{7A4DFF34-17F8-4E05-BFA8-866FC976CCA0}" type="slidenum">
              <a:rPr lang="fa-IR" smtClean="0">
                <a:latin typeface="Arial" charset="0"/>
                <a:cs typeface="Arial" charset="0"/>
              </a:rPr>
              <a:pPr/>
              <a:t>14</a:t>
            </a:fld>
            <a:endParaRPr lang="en-US" smtClean="0">
              <a:latin typeface="Arial" charset="0"/>
              <a:cs typeface="Arial" charset="0"/>
            </a:endParaRPr>
          </a:p>
        </p:txBody>
      </p:sp>
      <p:sp>
        <p:nvSpPr>
          <p:cNvPr id="1434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fa-IR" sz="4800" b="1" smtClean="0">
                <a:solidFill>
                  <a:srgbClr val="FF3300"/>
                </a:solidFill>
              </a:rPr>
              <a:t>واژگان كليدي</a:t>
            </a:r>
            <a:endParaRPr lang="en-US" sz="4800" b="1" smtClean="0">
              <a:solidFill>
                <a:srgbClr val="FF3300"/>
              </a:solidFill>
            </a:endParaRPr>
          </a:p>
        </p:txBody>
      </p:sp>
      <p:sp>
        <p:nvSpPr>
          <p:cNvPr id="1434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en-US" b="1" smtClean="0"/>
              <a:t>Substance</a:t>
            </a:r>
          </a:p>
          <a:p>
            <a:pPr eaLnBrk="1" hangingPunct="1"/>
            <a:r>
              <a:rPr lang="en-US" b="1" smtClean="0"/>
              <a:t>Use</a:t>
            </a:r>
          </a:p>
          <a:p>
            <a:pPr eaLnBrk="1" hangingPunct="1"/>
            <a:r>
              <a:rPr lang="en-US" b="1" smtClean="0"/>
              <a:t>Missuse</a:t>
            </a:r>
          </a:p>
          <a:p>
            <a:pPr eaLnBrk="1" hangingPunct="1"/>
            <a:r>
              <a:rPr lang="en-US" b="1" smtClean="0"/>
              <a:t>Abuse</a:t>
            </a:r>
          </a:p>
          <a:p>
            <a:pPr eaLnBrk="1" hangingPunct="1"/>
            <a:r>
              <a:rPr lang="en-US" b="1" smtClean="0"/>
              <a:t>Dependency</a:t>
            </a:r>
          </a:p>
          <a:p>
            <a:pPr eaLnBrk="1" hangingPunct="1"/>
            <a:r>
              <a:rPr lang="en-US" b="1" smtClean="0"/>
              <a:t>Withdrawal</a:t>
            </a:r>
          </a:p>
          <a:p>
            <a:pPr eaLnBrk="1" hangingPunct="1"/>
            <a:r>
              <a:rPr lang="en-US" b="1" smtClean="0"/>
              <a:t>Syndrome</a:t>
            </a:r>
          </a:p>
          <a:p>
            <a:pPr eaLnBrk="1" hangingPunct="1"/>
            <a:endParaRPr lang="en-US" b="1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3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fld id="{E62E8544-F1DB-4907-895E-DCBBB1E85085}" type="slidenum">
              <a:rPr lang="fa-IR" smtClean="0">
                <a:latin typeface="Arial" charset="0"/>
                <a:cs typeface="Arial" charset="0"/>
              </a:rPr>
              <a:pPr/>
              <a:t>15</a:t>
            </a:fld>
            <a:endParaRPr lang="en-US" smtClean="0">
              <a:latin typeface="Arial" charset="0"/>
              <a:cs typeface="Arial" charset="0"/>
            </a:endParaRPr>
          </a:p>
        </p:txBody>
      </p:sp>
      <p:sp>
        <p:nvSpPr>
          <p:cNvPr id="1536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fa-IR" sz="4800" b="1" smtClean="0">
                <a:solidFill>
                  <a:srgbClr val="FF3300"/>
                </a:solidFill>
              </a:rPr>
              <a:t>واژگان كليدي</a:t>
            </a:r>
            <a:endParaRPr lang="en-US" sz="4800" b="1" smtClean="0">
              <a:solidFill>
                <a:srgbClr val="FF3300"/>
              </a:solidFill>
            </a:endParaRPr>
          </a:p>
        </p:txBody>
      </p:sp>
      <p:sp>
        <p:nvSpPr>
          <p:cNvPr id="1536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en-US" b="1" dirty="0" smtClean="0"/>
              <a:t>Abstinence</a:t>
            </a:r>
          </a:p>
          <a:p>
            <a:pPr eaLnBrk="1" hangingPunct="1"/>
            <a:r>
              <a:rPr lang="en-US" b="1" dirty="0" smtClean="0"/>
              <a:t>Maintenance</a:t>
            </a:r>
          </a:p>
          <a:p>
            <a:pPr eaLnBrk="1" hangingPunct="1"/>
            <a:r>
              <a:rPr lang="en-US" b="1" dirty="0" smtClean="0"/>
              <a:t>Harm reduction</a:t>
            </a:r>
          </a:p>
          <a:p>
            <a:pPr eaLnBrk="1" hangingPunct="1"/>
            <a:r>
              <a:rPr lang="en-US" b="1" dirty="0" smtClean="0"/>
              <a:t>Dysfunction</a:t>
            </a:r>
          </a:p>
          <a:p>
            <a:pPr eaLnBrk="1" hangingPunct="1"/>
            <a:r>
              <a:rPr lang="en-US" b="1" dirty="0" smtClean="0"/>
              <a:t>MMT</a:t>
            </a:r>
          </a:p>
          <a:p>
            <a:pPr eaLnBrk="1" hangingPunct="1"/>
            <a:r>
              <a:rPr lang="en-US" b="1" dirty="0" smtClean="0"/>
              <a:t>Detoxification</a:t>
            </a:r>
          </a:p>
          <a:p>
            <a:pPr eaLnBrk="1" hangingPunct="1"/>
            <a:r>
              <a:rPr lang="en-US" b="1" dirty="0" smtClean="0"/>
              <a:t>Gateway drugs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3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fld id="{F72C2D32-0449-4F21-ABCE-4CB2438C6197}" type="slidenum">
              <a:rPr lang="fa-IR" smtClean="0">
                <a:latin typeface="Arial" charset="0"/>
                <a:cs typeface="Arial" charset="0"/>
              </a:rPr>
              <a:pPr/>
              <a:t>16</a:t>
            </a:fld>
            <a:endParaRPr lang="en-US" smtClean="0">
              <a:latin typeface="Arial" charset="0"/>
              <a:cs typeface="Arial" charset="0"/>
            </a:endParaRPr>
          </a:p>
        </p:txBody>
      </p:sp>
      <p:sp>
        <p:nvSpPr>
          <p:cNvPr id="2560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fa-IR" sz="7200" smtClean="0">
                <a:solidFill>
                  <a:srgbClr val="FF3300"/>
                </a:solidFill>
              </a:rPr>
              <a:t>وابستگی وسوء مصرف</a:t>
            </a:r>
            <a:endParaRPr lang="en-US" sz="7200" smtClean="0">
              <a:solidFill>
                <a:srgbClr val="FF3300"/>
              </a:solidFill>
            </a:endParaRPr>
          </a:p>
        </p:txBody>
      </p:sp>
      <p:sp>
        <p:nvSpPr>
          <p:cNvPr id="2560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fa-IR" sz="2800" b="1" dirty="0" smtClean="0"/>
              <a:t>ماده یا </a:t>
            </a:r>
            <a:r>
              <a:rPr lang="en-US" b="1" dirty="0" smtClean="0">
                <a:solidFill>
                  <a:srgbClr val="FF3300"/>
                </a:solidFill>
              </a:rPr>
              <a:t>SUBSTANCE</a:t>
            </a:r>
            <a:r>
              <a:rPr lang="fa-IR" sz="2800" b="1" dirty="0" smtClean="0"/>
              <a:t>:</a:t>
            </a:r>
          </a:p>
          <a:p>
            <a:pPr eaLnBrk="1" hangingPunct="1">
              <a:lnSpc>
                <a:spcPct val="90000"/>
              </a:lnSpc>
            </a:pPr>
            <a:r>
              <a:rPr lang="fa-IR" sz="2800" b="1" dirty="0" smtClean="0"/>
              <a:t>چیزی که مورد مصرف یاسوء مصرف قرار میگیردوبر روی مغز اثر می گذارد.</a:t>
            </a:r>
          </a:p>
          <a:p>
            <a:pPr eaLnBrk="1" hangingPunct="1">
              <a:lnSpc>
                <a:spcPct val="90000"/>
              </a:lnSpc>
            </a:pPr>
            <a:r>
              <a:rPr lang="en-US" b="1" dirty="0" smtClean="0">
                <a:solidFill>
                  <a:srgbClr val="FF3300"/>
                </a:solidFill>
              </a:rPr>
              <a:t>USE</a:t>
            </a:r>
            <a:r>
              <a:rPr lang="fa-IR" sz="2800" b="1" dirty="0" smtClean="0"/>
              <a:t>:</a:t>
            </a:r>
          </a:p>
          <a:p>
            <a:pPr eaLnBrk="1" hangingPunct="1">
              <a:lnSpc>
                <a:spcPct val="90000"/>
              </a:lnSpc>
            </a:pPr>
            <a:r>
              <a:rPr lang="fa-IR" sz="2800" b="1" dirty="0" smtClean="0"/>
              <a:t>مصرف یک ماده</a:t>
            </a:r>
          </a:p>
          <a:p>
            <a:pPr eaLnBrk="1" hangingPunct="1">
              <a:lnSpc>
                <a:spcPct val="90000"/>
              </a:lnSpc>
            </a:pPr>
            <a:r>
              <a:rPr lang="en-US" sz="2800" b="1" dirty="0" smtClean="0">
                <a:solidFill>
                  <a:srgbClr val="FF3300"/>
                </a:solidFill>
              </a:rPr>
              <a:t>MISUSE</a:t>
            </a:r>
            <a:r>
              <a:rPr lang="fa-IR" sz="2800" b="1" dirty="0" smtClean="0"/>
              <a:t>:</a:t>
            </a:r>
          </a:p>
          <a:p>
            <a:pPr eaLnBrk="1" hangingPunct="1">
              <a:lnSpc>
                <a:spcPct val="90000"/>
              </a:lnSpc>
            </a:pPr>
            <a:r>
              <a:rPr lang="fa-IR" sz="2800" b="1" dirty="0" smtClean="0"/>
              <a:t>مصرف غیرقانونی وگذری یک ماده</a:t>
            </a:r>
          </a:p>
          <a:p>
            <a:pPr eaLnBrk="1" hangingPunct="1">
              <a:lnSpc>
                <a:spcPct val="90000"/>
              </a:lnSpc>
            </a:pPr>
            <a:r>
              <a:rPr lang="en-US" sz="2800" b="1" dirty="0" smtClean="0">
                <a:solidFill>
                  <a:srgbClr val="FF3300"/>
                </a:solidFill>
              </a:rPr>
              <a:t>ABUSE</a:t>
            </a:r>
            <a:r>
              <a:rPr lang="fa-IR" sz="2800" b="1" dirty="0" smtClean="0"/>
              <a:t>:</a:t>
            </a:r>
          </a:p>
          <a:p>
            <a:pPr eaLnBrk="1" hangingPunct="1">
              <a:lnSpc>
                <a:spcPct val="90000"/>
              </a:lnSpc>
            </a:pPr>
            <a:r>
              <a:rPr lang="fa-IR" sz="2800" b="1" dirty="0" smtClean="0"/>
              <a:t>سوء مصرف مستمر یک ماده غیرقانونی</a:t>
            </a:r>
          </a:p>
          <a:p>
            <a:pPr eaLnBrk="1" hangingPunct="1">
              <a:lnSpc>
                <a:spcPct val="90000"/>
              </a:lnSpc>
            </a:pPr>
            <a:endParaRPr lang="en-US" sz="2800" dirty="0" smtClean="0"/>
          </a:p>
          <a:p>
            <a:pPr eaLnBrk="1" hangingPunct="1">
              <a:lnSpc>
                <a:spcPct val="90000"/>
              </a:lnSpc>
              <a:buFontTx/>
              <a:buNone/>
            </a:pPr>
            <a:endParaRPr lang="fa-IR" sz="2800" i="1" dirty="0" smtClean="0"/>
          </a:p>
          <a:p>
            <a:pPr eaLnBrk="1" hangingPunct="1">
              <a:lnSpc>
                <a:spcPct val="90000"/>
              </a:lnSpc>
              <a:buFontTx/>
              <a:buNone/>
            </a:pPr>
            <a:endParaRPr lang="en-US" sz="2800" dirty="0" smtClean="0"/>
          </a:p>
        </p:txBody>
      </p:sp>
      <p:pic>
        <p:nvPicPr>
          <p:cNvPr id="25606" name="Picture 4" descr="an35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84213" y="2636838"/>
            <a:ext cx="1371600" cy="12969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7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fld id="{DE1E40DE-C781-4366-BB41-3658B3D9DEC8}" type="slidenum">
              <a:rPr lang="fa-IR" smtClean="0">
                <a:latin typeface="Arial" charset="0"/>
                <a:cs typeface="Arial" charset="0"/>
              </a:rPr>
              <a:pPr/>
              <a:t>17</a:t>
            </a:fld>
            <a:endParaRPr lang="en-US" smtClean="0">
              <a:latin typeface="Arial" charset="0"/>
              <a:cs typeface="Arial" charset="0"/>
            </a:endParaRPr>
          </a:p>
        </p:txBody>
      </p:sp>
      <p:sp>
        <p:nvSpPr>
          <p:cNvPr id="1638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fa-IR" b="1" smtClean="0">
                <a:solidFill>
                  <a:srgbClr val="FF0000"/>
                </a:solidFill>
              </a:rPr>
              <a:t>مقدمه</a:t>
            </a:r>
            <a:endParaRPr lang="en-US" b="1" smtClean="0">
              <a:solidFill>
                <a:srgbClr val="FF0000"/>
              </a:solidFill>
            </a:endParaRPr>
          </a:p>
        </p:txBody>
      </p:sp>
      <p:sp>
        <p:nvSpPr>
          <p:cNvPr id="1638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fa-IR" sz="2800" b="1" dirty="0" smtClean="0"/>
              <a:t>وابستگي رفتاري:تاكيد برفعاليتهاي مواد جويي وشواهد مربوط به الگوهاي مصرف بيمارگون</a:t>
            </a:r>
            <a:endParaRPr lang="en-US" sz="2800" b="1" dirty="0" smtClean="0"/>
          </a:p>
          <a:p>
            <a:pPr eaLnBrk="1" hangingPunct="1">
              <a:lnSpc>
                <a:spcPct val="90000"/>
              </a:lnSpc>
            </a:pPr>
            <a:r>
              <a:rPr lang="fa-IR" sz="2800" b="1" dirty="0" smtClean="0"/>
              <a:t>وابستگي جسماني:تاكيد براثرات جسماني(فيزيولوژيك)دوره هاي متعدد مصرف مواد(با </a:t>
            </a:r>
            <a:r>
              <a:rPr lang="en-US" sz="2800" b="1" dirty="0" smtClean="0"/>
              <a:t>tolerance</a:t>
            </a:r>
            <a:r>
              <a:rPr lang="fa-IR" sz="2800" b="1" dirty="0" smtClean="0"/>
              <a:t> و</a:t>
            </a:r>
            <a:r>
              <a:rPr lang="en-US" sz="2800" b="1" dirty="0" smtClean="0"/>
              <a:t>withdrawal</a:t>
            </a:r>
            <a:r>
              <a:rPr lang="fa-IR" sz="2800" b="1" dirty="0" smtClean="0"/>
              <a:t> مشخص ميشود)</a:t>
            </a:r>
          </a:p>
          <a:p>
            <a:pPr eaLnBrk="1" hangingPunct="1">
              <a:lnSpc>
                <a:spcPct val="90000"/>
              </a:lnSpc>
            </a:pPr>
            <a:r>
              <a:rPr lang="fa-IR" sz="2800" b="1" dirty="0" smtClean="0"/>
              <a:t>اعتيادهاي مختلف ممكن است اثرات مشابهي بر فعاليتهاي نواحي پاداش اختصاصي مغز نظير ناحيه ورتبرال تگمنتال،لوكوس سرولوس و هسته آكومبنس داشته باشند.</a:t>
            </a:r>
          </a:p>
          <a:p>
            <a:pPr eaLnBrk="1" hangingPunct="1">
              <a:lnSpc>
                <a:spcPct val="90000"/>
              </a:lnSpc>
            </a:pPr>
            <a:r>
              <a:rPr lang="fa-IR" sz="2800" b="1" dirty="0" smtClean="0"/>
              <a:t>وابستگي رواني يا </a:t>
            </a:r>
            <a:r>
              <a:rPr lang="en-US" sz="2800" b="1" dirty="0" smtClean="0"/>
              <a:t>habituation</a:t>
            </a:r>
            <a:r>
              <a:rPr lang="fa-IR" sz="2800" b="1" dirty="0" smtClean="0"/>
              <a:t> با ميل شديد متناوب يا مستمر براي مواد به منظور اجتناب از حالت ملال مشخص ميشود.   </a:t>
            </a:r>
            <a:endParaRPr lang="en-US" sz="2800" b="1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1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fld id="{975E6E9F-8968-439A-A7B4-6C0F8CD14626}" type="slidenum">
              <a:rPr lang="fa-IR" smtClean="0">
                <a:latin typeface="Arial" charset="0"/>
                <a:cs typeface="Arial" charset="0"/>
              </a:rPr>
              <a:pPr/>
              <a:t>18</a:t>
            </a:fld>
            <a:endParaRPr lang="en-US" smtClean="0">
              <a:latin typeface="Arial" charset="0"/>
              <a:cs typeface="Arial" charset="0"/>
            </a:endParaRPr>
          </a:p>
        </p:txBody>
      </p:sp>
      <p:sp>
        <p:nvSpPr>
          <p:cNvPr id="1741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fa-IR" b="1" smtClean="0">
                <a:solidFill>
                  <a:srgbClr val="FF0000"/>
                </a:solidFill>
              </a:rPr>
              <a:t>مقدمه</a:t>
            </a:r>
            <a:endParaRPr lang="en-US" b="1" smtClean="0">
              <a:solidFill>
                <a:srgbClr val="FF0000"/>
              </a:solidFill>
            </a:endParaRPr>
          </a:p>
        </p:txBody>
      </p:sp>
      <p:sp>
        <p:nvSpPr>
          <p:cNvPr id="1741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fa-IR" b="1" smtClean="0"/>
              <a:t>وابستگي توام يا </a:t>
            </a:r>
            <a:r>
              <a:rPr lang="en-US" b="1" smtClean="0"/>
              <a:t>codependence</a:t>
            </a:r>
            <a:r>
              <a:rPr lang="fa-IR" b="1" smtClean="0"/>
              <a:t> به گروهي ازالگوهاي رفتاري خانواده اطلاق ميشود كه تحت تاثير عضو ديگري از خانواده به مصرف يا اعتياد مواد روي آورده اند.</a:t>
            </a:r>
          </a:p>
          <a:p>
            <a:pPr eaLnBrk="1" hangingPunct="1"/>
            <a:r>
              <a:rPr lang="fa-IR" b="1" smtClean="0"/>
              <a:t>نشانه هاي ترك مواد مخدر يا شبه مخدر زماني بروز ميكند كه شخص اين مواد رابه مدت طولاني مصرف كرده باشد يا قطع مصرف بسيار سريع بوده است.(نظير تجويز آنتاگونيست )</a:t>
            </a:r>
            <a:endParaRPr lang="en-US" b="1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5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fld id="{021D6EDB-CB59-458D-82E6-C76E4181932D}" type="slidenum">
              <a:rPr lang="fa-IR" smtClean="0">
                <a:latin typeface="Arial" charset="0"/>
                <a:cs typeface="Arial" charset="0"/>
              </a:rPr>
              <a:pPr/>
              <a:t>19</a:t>
            </a:fld>
            <a:endParaRPr lang="en-US" smtClean="0">
              <a:latin typeface="Arial" charset="0"/>
              <a:cs typeface="Arial" charset="0"/>
            </a:endParaRPr>
          </a:p>
        </p:txBody>
      </p:sp>
      <p:sp>
        <p:nvSpPr>
          <p:cNvPr id="1843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fa-IR" b="1" smtClean="0">
                <a:solidFill>
                  <a:srgbClr val="FF3300"/>
                </a:solidFill>
              </a:rPr>
              <a:t>چرا یک نفر به مواد گرايش پيدا مي كند؟</a:t>
            </a:r>
            <a:endParaRPr lang="en-US" b="1" smtClean="0">
              <a:solidFill>
                <a:srgbClr val="FF3300"/>
              </a:solidFill>
            </a:endParaRPr>
          </a:p>
        </p:txBody>
      </p:sp>
      <p:sp>
        <p:nvSpPr>
          <p:cNvPr id="1843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marL="609600" indent="-609600" eaLnBrk="1" hangingPunct="1">
              <a:lnSpc>
                <a:spcPct val="80000"/>
              </a:lnSpc>
            </a:pPr>
            <a:r>
              <a:rPr lang="fa-IR" sz="2800" b="1" smtClean="0"/>
              <a:t>افزایش لذت جنسی(آمفتامینها،.....)</a:t>
            </a:r>
          </a:p>
          <a:p>
            <a:pPr marL="609600" indent="-609600" eaLnBrk="1" hangingPunct="1">
              <a:lnSpc>
                <a:spcPct val="80000"/>
              </a:lnSpc>
            </a:pPr>
            <a:r>
              <a:rPr lang="fa-IR" sz="2800" b="1" smtClean="0"/>
              <a:t>كاهش ميل جنسي(دارو)</a:t>
            </a:r>
          </a:p>
          <a:p>
            <a:pPr marL="609600" indent="-609600" eaLnBrk="1" hangingPunct="1">
              <a:lnSpc>
                <a:spcPct val="80000"/>
              </a:lnSpc>
            </a:pPr>
            <a:r>
              <a:rPr lang="fa-IR" sz="2800" b="1" smtClean="0"/>
              <a:t>دیر ارضاء شدن(مخدر)</a:t>
            </a:r>
          </a:p>
          <a:p>
            <a:pPr marL="609600" indent="-609600" eaLnBrk="1" hangingPunct="1">
              <a:lnSpc>
                <a:spcPct val="80000"/>
              </a:lnSpc>
            </a:pPr>
            <a:r>
              <a:rPr lang="fa-IR" sz="2800" b="1" smtClean="0"/>
              <a:t>زود ارضاء شدن(دارو)</a:t>
            </a:r>
          </a:p>
          <a:p>
            <a:pPr marL="609600" indent="-609600" eaLnBrk="1" hangingPunct="1">
              <a:lnSpc>
                <a:spcPct val="80000"/>
              </a:lnSpc>
            </a:pPr>
            <a:r>
              <a:rPr lang="fa-IR" sz="2800" b="1" smtClean="0"/>
              <a:t>فراموش کردن غم واندوه</a:t>
            </a:r>
          </a:p>
          <a:p>
            <a:pPr marL="609600" indent="-609600" eaLnBrk="1" hangingPunct="1">
              <a:lnSpc>
                <a:spcPct val="80000"/>
              </a:lnSpc>
            </a:pPr>
            <a:r>
              <a:rPr lang="fa-IR" sz="2800" b="1" smtClean="0"/>
              <a:t>کنجکاوی</a:t>
            </a:r>
          </a:p>
          <a:p>
            <a:pPr marL="609600" indent="-609600" eaLnBrk="1" hangingPunct="1">
              <a:lnSpc>
                <a:spcPct val="80000"/>
              </a:lnSpc>
            </a:pPr>
            <a:r>
              <a:rPr lang="fa-IR" sz="2800" b="1" smtClean="0"/>
              <a:t>رفع دردهای حاد یا مزمن جسمی(مخدر)</a:t>
            </a:r>
          </a:p>
          <a:p>
            <a:pPr marL="609600" indent="-609600" eaLnBrk="1" hangingPunct="1">
              <a:lnSpc>
                <a:spcPct val="80000"/>
              </a:lnSpc>
            </a:pPr>
            <a:r>
              <a:rPr lang="fa-IR" sz="2800" b="1" smtClean="0"/>
              <a:t>کاهش قند وچربی وفشارخون(مخدر)</a:t>
            </a:r>
          </a:p>
          <a:p>
            <a:pPr marL="609600" indent="-609600" eaLnBrk="1" hangingPunct="1">
              <a:lnSpc>
                <a:spcPct val="80000"/>
              </a:lnSpc>
            </a:pPr>
            <a:r>
              <a:rPr lang="fa-IR" sz="2800" b="1" smtClean="0"/>
              <a:t>بهتر وبیشتر کارکردن</a:t>
            </a:r>
          </a:p>
          <a:p>
            <a:pPr marL="609600" indent="-609600" eaLnBrk="1" hangingPunct="1">
              <a:lnSpc>
                <a:spcPct val="80000"/>
              </a:lnSpc>
            </a:pPr>
            <a:r>
              <a:rPr lang="fa-IR" sz="2800" b="1" smtClean="0">
                <a:solidFill>
                  <a:srgbClr val="FF3300"/>
                </a:solidFill>
              </a:rPr>
              <a:t>لذت طلبي</a:t>
            </a:r>
          </a:p>
          <a:p>
            <a:pPr marL="609600" indent="-609600" eaLnBrk="1" hangingPunct="1">
              <a:lnSpc>
                <a:spcPct val="80000"/>
              </a:lnSpc>
            </a:pPr>
            <a:endParaRPr lang="en-US" sz="2800" b="1" smtClean="0">
              <a:solidFill>
                <a:srgbClr val="FF33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9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fld id="{D2D79649-3C5E-4515-AF0D-D8BA4C2040FD}" type="slidenum">
              <a:rPr lang="fa-IR" smtClean="0">
                <a:latin typeface="Arial" charset="0"/>
                <a:cs typeface="Arial" charset="0"/>
              </a:rPr>
              <a:pPr/>
              <a:t>20</a:t>
            </a:fld>
            <a:endParaRPr lang="en-US" smtClean="0">
              <a:latin typeface="Arial" charset="0"/>
              <a:cs typeface="Arial" charset="0"/>
            </a:endParaRPr>
          </a:p>
        </p:txBody>
      </p:sp>
      <p:sp>
        <p:nvSpPr>
          <p:cNvPr id="1946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fa-IR" b="1" smtClean="0">
                <a:solidFill>
                  <a:srgbClr val="FF3300"/>
                </a:solidFill>
              </a:rPr>
              <a:t>چرا یک نفر به مواد گرايش پيدا مي كند؟</a:t>
            </a:r>
            <a:endParaRPr lang="en-US" b="1" smtClean="0">
              <a:solidFill>
                <a:srgbClr val="FF3300"/>
              </a:solidFill>
            </a:endParaRPr>
          </a:p>
        </p:txBody>
      </p:sp>
      <p:sp>
        <p:nvSpPr>
          <p:cNvPr id="1946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fa-IR" b="1" smtClean="0"/>
              <a:t>نشئگی</a:t>
            </a:r>
          </a:p>
          <a:p>
            <a:pPr eaLnBrk="1" hangingPunct="1"/>
            <a:r>
              <a:rPr lang="fa-IR" b="1" smtClean="0"/>
              <a:t>ورزش(دوپینگ)</a:t>
            </a:r>
          </a:p>
          <a:p>
            <a:pPr eaLnBrk="1" hangingPunct="1"/>
            <a:r>
              <a:rPr lang="fa-IR" b="1" smtClean="0"/>
              <a:t>جسارت پیدا کردن وماجراجويي(الکل وآمفتامین و...)</a:t>
            </a:r>
          </a:p>
          <a:p>
            <a:pPr eaLnBrk="1" hangingPunct="1"/>
            <a:r>
              <a:rPr lang="fa-IR" b="1" smtClean="0"/>
              <a:t>بی خیالی !</a:t>
            </a:r>
          </a:p>
          <a:p>
            <a:pPr eaLnBrk="1" hangingPunct="1"/>
            <a:r>
              <a:rPr lang="fa-IR" b="1" smtClean="0"/>
              <a:t>بهتر مطالعه کردن(حشیش ونیکوتین و...)</a:t>
            </a:r>
          </a:p>
          <a:p>
            <a:pPr eaLnBrk="1" hangingPunct="1"/>
            <a:r>
              <a:rPr lang="fa-IR" b="1" smtClean="0"/>
              <a:t>وزن کم کردن(کاهش اشتها:نیکوتین وآمفتامین)</a:t>
            </a:r>
          </a:p>
          <a:p>
            <a:pPr eaLnBrk="1" hangingPunct="1"/>
            <a:r>
              <a:rPr lang="fa-IR" b="1" smtClean="0"/>
              <a:t>چاق شدن(افزایش اشتها:حشیش)</a:t>
            </a:r>
            <a:endParaRPr lang="en-US" b="1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3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fld id="{8AA2DD5A-C405-417D-BD0E-8EBB7A1B8DE7}" type="slidenum">
              <a:rPr lang="fa-IR" smtClean="0">
                <a:latin typeface="Arial" charset="0"/>
                <a:cs typeface="Arial" charset="0"/>
              </a:rPr>
              <a:pPr/>
              <a:t>21</a:t>
            </a:fld>
            <a:endParaRPr lang="en-US" smtClean="0">
              <a:latin typeface="Arial" charset="0"/>
              <a:cs typeface="Arial" charset="0"/>
            </a:endParaRPr>
          </a:p>
        </p:txBody>
      </p:sp>
      <p:sp>
        <p:nvSpPr>
          <p:cNvPr id="2048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fa-IR" b="1" smtClean="0">
                <a:solidFill>
                  <a:srgbClr val="FF3300"/>
                </a:solidFill>
              </a:rPr>
              <a:t>چرا یک نفر به مواد گرايش پيدا مي كند؟</a:t>
            </a:r>
            <a:endParaRPr lang="en-US" b="1" smtClean="0">
              <a:solidFill>
                <a:srgbClr val="FF3300"/>
              </a:solidFill>
            </a:endParaRPr>
          </a:p>
        </p:txBody>
      </p:sp>
      <p:sp>
        <p:nvSpPr>
          <p:cNvPr id="2048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fa-IR" b="1" dirty="0" smtClean="0"/>
              <a:t>آواز وموسیقی (مخدر وحشیش)</a:t>
            </a:r>
          </a:p>
          <a:p>
            <a:pPr eaLnBrk="1" hangingPunct="1">
              <a:lnSpc>
                <a:spcPct val="90000"/>
              </a:lnSpc>
            </a:pPr>
            <a:r>
              <a:rPr lang="fa-IR" b="1" dirty="0" smtClean="0"/>
              <a:t>بهتر خوابیدن(مخدر) </a:t>
            </a:r>
          </a:p>
          <a:p>
            <a:pPr eaLnBrk="1" hangingPunct="1">
              <a:lnSpc>
                <a:spcPct val="90000"/>
              </a:lnSpc>
            </a:pPr>
            <a:r>
              <a:rPr lang="fa-IR" b="1" dirty="0" smtClean="0"/>
              <a:t>نخوابیدن(آمفتامین)</a:t>
            </a:r>
          </a:p>
          <a:p>
            <a:pPr eaLnBrk="1" hangingPunct="1">
              <a:lnSpc>
                <a:spcPct val="90000"/>
              </a:lnSpc>
            </a:pPr>
            <a:r>
              <a:rPr lang="fa-IR" b="1" dirty="0" smtClean="0"/>
              <a:t>کاربیشتر انجام دادن(مخدر)</a:t>
            </a:r>
          </a:p>
          <a:p>
            <a:pPr eaLnBrk="1" hangingPunct="1">
              <a:lnSpc>
                <a:spcPct val="90000"/>
              </a:lnSpc>
            </a:pPr>
            <a:r>
              <a:rPr lang="fa-IR" b="1" dirty="0" smtClean="0"/>
              <a:t>پذیرش جمع(بزم ومحفل وعروسی وعزا ومسافرت و...)</a:t>
            </a:r>
          </a:p>
          <a:p>
            <a:pPr eaLnBrk="1" hangingPunct="1">
              <a:lnSpc>
                <a:spcPct val="90000"/>
              </a:lnSpc>
            </a:pPr>
            <a:r>
              <a:rPr lang="fa-IR" b="1" dirty="0" smtClean="0"/>
              <a:t>افزایش تمرکز(حشیش ونیکوتین)</a:t>
            </a:r>
          </a:p>
          <a:p>
            <a:pPr eaLnBrk="1" hangingPunct="1">
              <a:lnSpc>
                <a:spcPct val="90000"/>
              </a:lnSpc>
            </a:pPr>
            <a:r>
              <a:rPr lang="fa-IR" b="1" dirty="0" smtClean="0"/>
              <a:t>سرگرمی</a:t>
            </a:r>
          </a:p>
          <a:p>
            <a:pPr eaLnBrk="1" hangingPunct="1">
              <a:lnSpc>
                <a:spcPct val="90000"/>
              </a:lnSpc>
            </a:pPr>
            <a:r>
              <a:rPr lang="fa-IR" b="1" dirty="0" smtClean="0"/>
              <a:t>مسائل قومي وطايفه اي ومحلي</a:t>
            </a:r>
            <a:endParaRPr lang="en-US" b="1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7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fld id="{0FC35660-E605-4A54-A6D2-5BF2CAFD83A3}" type="slidenum">
              <a:rPr lang="fa-IR" smtClean="0">
                <a:latin typeface="Arial" charset="0"/>
                <a:cs typeface="Arial" charset="0"/>
              </a:rPr>
              <a:pPr/>
              <a:t>22</a:t>
            </a:fld>
            <a:endParaRPr lang="en-US" smtClean="0">
              <a:latin typeface="Arial" charset="0"/>
              <a:cs typeface="Arial" charset="0"/>
            </a:endParaRPr>
          </a:p>
        </p:txBody>
      </p:sp>
      <p:sp>
        <p:nvSpPr>
          <p:cNvPr id="2150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fa-IR" b="1" smtClean="0">
                <a:solidFill>
                  <a:srgbClr val="FF3300"/>
                </a:solidFill>
              </a:rPr>
              <a:t>نکته!</a:t>
            </a:r>
            <a:endParaRPr lang="en-US" b="1" smtClean="0">
              <a:solidFill>
                <a:srgbClr val="FF3300"/>
              </a:solidFill>
            </a:endParaRPr>
          </a:p>
        </p:txBody>
      </p:sp>
      <p:sp>
        <p:nvSpPr>
          <p:cNvPr id="2150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algn="ctr" eaLnBrk="1" hangingPunct="1">
              <a:buFontTx/>
              <a:buNone/>
            </a:pPr>
            <a:endParaRPr lang="fa-IR" dirty="0" smtClean="0"/>
          </a:p>
          <a:p>
            <a:pPr algn="ctr" eaLnBrk="1" hangingPunct="1">
              <a:buFontTx/>
              <a:buNone/>
            </a:pPr>
            <a:endParaRPr lang="fa-IR" dirty="0" smtClean="0"/>
          </a:p>
          <a:p>
            <a:pPr algn="ctr" eaLnBrk="1" hangingPunct="1">
              <a:buFontTx/>
              <a:buNone/>
            </a:pPr>
            <a:endParaRPr lang="fa-IR" dirty="0" smtClean="0"/>
          </a:p>
          <a:p>
            <a:pPr algn="ctr" eaLnBrk="1" hangingPunct="1">
              <a:buFontTx/>
              <a:buNone/>
            </a:pPr>
            <a:r>
              <a:rPr lang="fa-IR" sz="4800" b="1" i="1" dirty="0" smtClean="0"/>
              <a:t>درتمامی اعتیادها </a:t>
            </a:r>
            <a:r>
              <a:rPr lang="fa-IR" sz="6600" b="1" i="1" u="sng" dirty="0" smtClean="0">
                <a:solidFill>
                  <a:srgbClr val="FF3300"/>
                </a:solidFill>
              </a:rPr>
              <a:t>خانواده</a:t>
            </a:r>
            <a:r>
              <a:rPr lang="fa-IR" sz="4800" b="1" i="1" dirty="0" smtClean="0"/>
              <a:t> مقصرند</a:t>
            </a:r>
            <a:endParaRPr lang="en-US" sz="4800" b="1" i="1" dirty="0" smtClean="0"/>
          </a:p>
        </p:txBody>
      </p:sp>
      <p:pic>
        <p:nvPicPr>
          <p:cNvPr id="21510" name="Picture 5" descr="ALERT2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5288" y="1557338"/>
            <a:ext cx="1439862" cy="1308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Footer Placeholder 1"/>
          <p:cNvSpPr>
            <a:spLocks noGrp="1"/>
          </p:cNvSpPr>
          <p:nvPr>
            <p:ph type="ftr" sz="quarter" idx="11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r>
              <a:rPr lang="ar-SA" smtClean="0">
                <a:latin typeface="Arial" charset="0"/>
                <a:cs typeface="Arial" charset="0"/>
              </a:rPr>
              <a:t>دکتر مجید نوروزی</a:t>
            </a:r>
            <a:endParaRPr lang="en-US" smtClean="0">
              <a:latin typeface="Arial" charset="0"/>
              <a:cs typeface="Arial" charset="0"/>
            </a:endParaRPr>
          </a:p>
        </p:txBody>
      </p:sp>
      <p:sp>
        <p:nvSpPr>
          <p:cNvPr id="22531" name="Slide Number Placeholder 2"/>
          <p:cNvSpPr>
            <a:spLocks noGrp="1"/>
          </p:cNvSpPr>
          <p:nvPr>
            <p:ph type="sldNum" sz="quarter" idx="12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fld id="{E49E48AB-CE1F-4747-BAF3-1A8E3960A5B8}" type="slidenum">
              <a:rPr lang="fa-IR" smtClean="0">
                <a:latin typeface="Arial" charset="0"/>
                <a:cs typeface="Arial" charset="0"/>
              </a:rPr>
              <a:pPr/>
              <a:t>23</a:t>
            </a:fld>
            <a:endParaRPr lang="en-US" smtClean="0">
              <a:latin typeface="Arial" charset="0"/>
              <a:cs typeface="Arial" charset="0"/>
            </a:endParaRPr>
          </a:p>
        </p:txBody>
      </p:sp>
      <p:pic>
        <p:nvPicPr>
          <p:cNvPr id="2253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9750" y="476250"/>
            <a:ext cx="7969250" cy="6381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5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fld id="{6FCC1B62-9475-4CDD-972F-A2E144865FAE}" type="slidenum">
              <a:rPr lang="fa-IR" smtClean="0">
                <a:latin typeface="Arial" charset="0"/>
                <a:cs typeface="Arial" charset="0"/>
              </a:rPr>
              <a:pPr/>
              <a:t>24</a:t>
            </a:fld>
            <a:endParaRPr lang="en-US" smtClean="0">
              <a:latin typeface="Arial" charset="0"/>
              <a:cs typeface="Arial" charset="0"/>
            </a:endParaRPr>
          </a:p>
        </p:txBody>
      </p:sp>
      <p:sp>
        <p:nvSpPr>
          <p:cNvPr id="2355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fa-IR" b="1" smtClean="0">
                <a:solidFill>
                  <a:srgbClr val="FF3300"/>
                </a:solidFill>
              </a:rPr>
              <a:t>عوارض اعتیاد</a:t>
            </a:r>
            <a:endParaRPr lang="en-US" b="1" smtClean="0">
              <a:solidFill>
                <a:srgbClr val="FF3300"/>
              </a:solidFill>
            </a:endParaRPr>
          </a:p>
        </p:txBody>
      </p:sp>
      <p:sp>
        <p:nvSpPr>
          <p:cNvPr id="2355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fa-IR" b="1" smtClean="0"/>
              <a:t>جسمی</a:t>
            </a:r>
          </a:p>
          <a:p>
            <a:pPr eaLnBrk="1" hangingPunct="1"/>
            <a:r>
              <a:rPr lang="fa-IR" b="1" smtClean="0"/>
              <a:t>روحی_ روانی</a:t>
            </a:r>
          </a:p>
          <a:p>
            <a:pPr eaLnBrk="1" hangingPunct="1"/>
            <a:r>
              <a:rPr lang="fa-IR" b="1" smtClean="0"/>
              <a:t>خانوادگی(عاطفی وجنسی و...)</a:t>
            </a:r>
          </a:p>
          <a:p>
            <a:pPr eaLnBrk="1" hangingPunct="1"/>
            <a:r>
              <a:rPr lang="fa-IR" b="1" smtClean="0"/>
              <a:t>اجتماعی(شغلی،تحصیلی،قانونی،اعتباری،فامیلی،عرفی،</a:t>
            </a:r>
          </a:p>
          <a:p>
            <a:pPr eaLnBrk="1" hangingPunct="1">
              <a:buFontTx/>
              <a:buNone/>
            </a:pPr>
            <a:r>
              <a:rPr lang="fa-IR" b="1" smtClean="0"/>
              <a:t>اخلاقی و...) </a:t>
            </a:r>
          </a:p>
          <a:p>
            <a:pPr eaLnBrk="1" hangingPunct="1"/>
            <a:r>
              <a:rPr lang="fa-IR" b="1" smtClean="0"/>
              <a:t>مذهبی</a:t>
            </a:r>
          </a:p>
          <a:p>
            <a:pPr eaLnBrk="1" hangingPunct="1"/>
            <a:r>
              <a:rPr lang="fa-IR" b="1" smtClean="0"/>
              <a:t>و.....</a:t>
            </a:r>
            <a:endParaRPr lang="en-US" b="1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9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fld id="{52175667-0393-456C-B333-32BE0B11B372}" type="slidenum">
              <a:rPr lang="fa-IR" smtClean="0">
                <a:latin typeface="Arial" charset="0"/>
                <a:cs typeface="Arial" charset="0"/>
              </a:rPr>
              <a:pPr/>
              <a:t>25</a:t>
            </a:fld>
            <a:endParaRPr lang="en-US" smtClean="0">
              <a:latin typeface="Arial" charset="0"/>
              <a:cs typeface="Arial" charset="0"/>
            </a:endParaRPr>
          </a:p>
        </p:txBody>
      </p:sp>
      <p:sp>
        <p:nvSpPr>
          <p:cNvPr id="2458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fa-IR" sz="7200" smtClean="0">
                <a:solidFill>
                  <a:srgbClr val="FF3300"/>
                </a:solidFill>
              </a:rPr>
              <a:t>تعریف اعتیاد</a:t>
            </a:r>
            <a:endParaRPr lang="en-US" sz="7200" smtClean="0">
              <a:solidFill>
                <a:srgbClr val="FF3300"/>
              </a:solidFill>
            </a:endParaRPr>
          </a:p>
        </p:txBody>
      </p:sp>
      <p:sp>
        <p:nvSpPr>
          <p:cNvPr id="2458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fa-IR" sz="4000" b="1" smtClean="0"/>
              <a:t>اعتیاد یک لغت عمومی است:</a:t>
            </a:r>
            <a:r>
              <a:rPr lang="en-US" sz="4000" b="1" smtClean="0"/>
              <a:t>ADDICTION</a:t>
            </a:r>
          </a:p>
          <a:p>
            <a:pPr eaLnBrk="1" hangingPunct="1"/>
            <a:r>
              <a:rPr lang="fa-IR" sz="4000" b="1" smtClean="0"/>
              <a:t>اعتیاد میتواند ذهنی ،رفتاری ویا جسمی ویا ترکیبی ازاینها باشد مثل : </a:t>
            </a:r>
          </a:p>
          <a:p>
            <a:pPr eaLnBrk="1" hangingPunct="1"/>
            <a:r>
              <a:rPr lang="fa-IR" sz="4000" b="1" smtClean="0"/>
              <a:t>وسواسهای ذهنی،پرخوری،قمار،اعتیاد به اینترنت،عادات مضرجنسی ،اعتیاد به مواد مخدرومسائلی ازاین دست.</a:t>
            </a:r>
            <a:r>
              <a:rPr lang="fa-IR" sz="2800" smtClean="0"/>
              <a:t>           </a:t>
            </a:r>
            <a:endParaRPr lang="en-US" sz="280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7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fld id="{D343E7D8-66C8-4FFB-B41B-3E096479D979}" type="slidenum">
              <a:rPr lang="fa-IR" smtClean="0">
                <a:latin typeface="Arial" charset="0"/>
                <a:cs typeface="Arial" charset="0"/>
              </a:rPr>
              <a:pPr/>
              <a:t>26</a:t>
            </a:fld>
            <a:endParaRPr lang="en-US" smtClean="0">
              <a:latin typeface="Arial" charset="0"/>
              <a:cs typeface="Arial" charset="0"/>
            </a:endParaRPr>
          </a:p>
        </p:txBody>
      </p:sp>
      <p:sp>
        <p:nvSpPr>
          <p:cNvPr id="2662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fa-IR" b="1" smtClean="0">
                <a:solidFill>
                  <a:srgbClr val="FF3300"/>
                </a:solidFill>
              </a:rPr>
              <a:t>تعریفی ساده از اعتیاد</a:t>
            </a:r>
            <a:endParaRPr lang="en-US" b="1" smtClean="0">
              <a:solidFill>
                <a:srgbClr val="FF3300"/>
              </a:solidFill>
            </a:endParaRPr>
          </a:p>
        </p:txBody>
      </p:sp>
      <p:sp>
        <p:nvSpPr>
          <p:cNvPr id="2662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fa-IR" b="1" smtClean="0"/>
              <a:t>مصرف یک ماده (چه طبیعی وچه شیمیایی)</a:t>
            </a:r>
          </a:p>
          <a:p>
            <a:pPr eaLnBrk="1" hangingPunct="1"/>
            <a:r>
              <a:rPr lang="fa-IR" b="1" smtClean="0"/>
              <a:t>که ازنظر پزشکی برای بدن ضروری نباشد</a:t>
            </a:r>
          </a:p>
          <a:p>
            <a:pPr eaLnBrk="1" hangingPunct="1"/>
            <a:r>
              <a:rPr lang="fa-IR" b="1" smtClean="0"/>
              <a:t>واین مصرف استمرار یابد</a:t>
            </a:r>
          </a:p>
          <a:p>
            <a:pPr eaLnBrk="1" hangingPunct="1"/>
            <a:r>
              <a:rPr lang="fa-IR" b="1" smtClean="0"/>
              <a:t>ووابستگی جسمی وروحی ایجاد شود</a:t>
            </a:r>
          </a:p>
          <a:p>
            <a:pPr eaLnBrk="1" hangingPunct="1"/>
            <a:r>
              <a:rPr lang="fa-IR" b="1" smtClean="0"/>
              <a:t>وفرد زمان زیادی رابرای مصرف یاترک مواد اختصاص بدهد</a:t>
            </a:r>
          </a:p>
          <a:p>
            <a:pPr eaLnBrk="1" hangingPunct="1"/>
            <a:r>
              <a:rPr lang="fa-IR" b="1" smtClean="0"/>
              <a:t>و بتدریج به موادمقاوم شده</a:t>
            </a:r>
          </a:p>
          <a:p>
            <a:pPr eaLnBrk="1" hangingPunct="1"/>
            <a:endParaRPr lang="en-US" b="1" smtClean="0"/>
          </a:p>
        </p:txBody>
      </p:sp>
      <p:pic>
        <p:nvPicPr>
          <p:cNvPr id="26630" name="Picture 4" descr="an47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8313" y="260350"/>
            <a:ext cx="1600200" cy="13446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1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fld id="{032EADB2-99F8-406C-9772-EC607F45C843}" type="slidenum">
              <a:rPr lang="fa-IR" smtClean="0">
                <a:latin typeface="Arial" charset="0"/>
                <a:cs typeface="Arial" charset="0"/>
              </a:rPr>
              <a:pPr/>
              <a:t>27</a:t>
            </a:fld>
            <a:endParaRPr lang="en-US" smtClean="0">
              <a:latin typeface="Arial" charset="0"/>
              <a:cs typeface="Arial" charset="0"/>
            </a:endParaRPr>
          </a:p>
        </p:txBody>
      </p:sp>
      <p:sp>
        <p:nvSpPr>
          <p:cNvPr id="2765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fa-IR" b="1" smtClean="0">
                <a:solidFill>
                  <a:srgbClr val="FF3300"/>
                </a:solidFill>
              </a:rPr>
              <a:t>تعریفی ساده از اعتیاد</a:t>
            </a:r>
            <a:endParaRPr lang="en-US" b="1" smtClean="0">
              <a:solidFill>
                <a:srgbClr val="FF3300"/>
              </a:solidFill>
            </a:endParaRPr>
          </a:p>
        </p:txBody>
      </p:sp>
      <p:sp>
        <p:nvSpPr>
          <p:cNvPr id="2765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fa-IR" b="1" smtClean="0"/>
              <a:t>وبا قطع یاکاهش مواددچار علایم محرومیت شود</a:t>
            </a:r>
          </a:p>
          <a:p>
            <a:pPr eaLnBrk="1" hangingPunct="1">
              <a:lnSpc>
                <a:spcPct val="90000"/>
              </a:lnSpc>
            </a:pPr>
            <a:r>
              <a:rPr lang="fa-IR" b="1" smtClean="0"/>
              <a:t>وفردتلاشهای ناموفقی برای رفع وابستگی داشته باشد</a:t>
            </a:r>
          </a:p>
          <a:p>
            <a:pPr eaLnBrk="1" hangingPunct="1">
              <a:lnSpc>
                <a:spcPct val="90000"/>
              </a:lnSpc>
            </a:pPr>
            <a:r>
              <a:rPr lang="fa-IR" b="1" smtClean="0"/>
              <a:t>واین مصرف مواد باعث افت عملکرد ازنظرجسمی،روحی روانی،خانوادگی،اقتصادی،قانونی،اجتماعی،جنسی،</a:t>
            </a:r>
          </a:p>
          <a:p>
            <a:pPr eaLnBrk="1" hangingPunct="1">
              <a:lnSpc>
                <a:spcPct val="90000"/>
              </a:lnSpc>
              <a:buFontTx/>
              <a:buNone/>
            </a:pPr>
            <a:r>
              <a:rPr lang="fa-IR" b="1" smtClean="0"/>
              <a:t>تحصیلی،مذهبی و.......شود</a:t>
            </a:r>
          </a:p>
          <a:p>
            <a:pPr eaLnBrk="1" hangingPunct="1">
              <a:lnSpc>
                <a:spcPct val="90000"/>
              </a:lnSpc>
            </a:pPr>
            <a:r>
              <a:rPr lang="fa-IR" b="1" smtClean="0"/>
              <a:t>وفرد علیرغم بروز مشکلات فوق مواد را ادامه دهد  :</a:t>
            </a:r>
          </a:p>
          <a:p>
            <a:pPr eaLnBrk="1" hangingPunct="1">
              <a:lnSpc>
                <a:spcPct val="90000"/>
              </a:lnSpc>
              <a:buFontTx/>
              <a:buNone/>
            </a:pPr>
            <a:r>
              <a:rPr lang="fa-IR" b="1" smtClean="0"/>
              <a:t>وابستگی یاسوءمصرف مواد یا </a:t>
            </a:r>
            <a:r>
              <a:rPr lang="fa-IR" b="1" u="sng" smtClean="0">
                <a:solidFill>
                  <a:srgbClr val="FF3300"/>
                </a:solidFill>
              </a:rPr>
              <a:t>اعتیاد </a:t>
            </a:r>
            <a:r>
              <a:rPr lang="fa-IR" b="1" smtClean="0"/>
              <a:t>گویند:</a:t>
            </a:r>
            <a:endParaRPr lang="en-US" b="1" smtClean="0"/>
          </a:p>
          <a:p>
            <a:pPr algn="ctr" eaLnBrk="1" hangingPunct="1">
              <a:lnSpc>
                <a:spcPct val="90000"/>
              </a:lnSpc>
              <a:buFontTx/>
              <a:buNone/>
            </a:pPr>
            <a:r>
              <a:rPr lang="en-US" sz="4400" b="1" smtClean="0">
                <a:solidFill>
                  <a:srgbClr val="FF3300"/>
                </a:solidFill>
              </a:rPr>
              <a:t>DRUG ABUSE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5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fld id="{011D3493-8F8C-484A-A8BD-CB930C181263}" type="slidenum">
              <a:rPr lang="fa-IR" smtClean="0">
                <a:latin typeface="Arial" charset="0"/>
                <a:cs typeface="Arial" charset="0"/>
              </a:rPr>
              <a:pPr/>
              <a:t>28</a:t>
            </a:fld>
            <a:endParaRPr lang="en-US" smtClean="0">
              <a:latin typeface="Arial" charset="0"/>
              <a:cs typeface="Arial" charset="0"/>
            </a:endParaRPr>
          </a:p>
        </p:txBody>
      </p:sp>
      <p:sp>
        <p:nvSpPr>
          <p:cNvPr id="307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fa-IR" b="1" smtClean="0">
                <a:solidFill>
                  <a:srgbClr val="FF0000"/>
                </a:solidFill>
                <a:cs typeface="B Zar" pitchFamily="2" charset="-78"/>
              </a:rPr>
              <a:t>ملاکهای </a:t>
            </a:r>
            <a:r>
              <a:rPr lang="en-US" b="1" smtClean="0">
                <a:solidFill>
                  <a:srgbClr val="FF0000"/>
                </a:solidFill>
                <a:cs typeface="B Zar" pitchFamily="2" charset="-78"/>
              </a:rPr>
              <a:t>DSM-IV</a:t>
            </a:r>
            <a:r>
              <a:rPr lang="fa-IR" b="1" smtClean="0">
                <a:solidFill>
                  <a:srgbClr val="FF0000"/>
                </a:solidFill>
                <a:cs typeface="B Zar" pitchFamily="2" charset="-78"/>
              </a:rPr>
              <a:t>برای وابستگی به مواد</a:t>
            </a:r>
            <a:endParaRPr lang="en-US" b="1" smtClean="0">
              <a:solidFill>
                <a:srgbClr val="FF0000"/>
              </a:solidFill>
              <a:cs typeface="B Zar" pitchFamily="2" charset="-78"/>
            </a:endParaRPr>
          </a:p>
        </p:txBody>
      </p:sp>
      <p:sp>
        <p:nvSpPr>
          <p:cNvPr id="3072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539750" y="1484313"/>
            <a:ext cx="8229600" cy="4525962"/>
          </a:xfrm>
        </p:spPr>
        <p:txBody>
          <a:bodyPr/>
          <a:lstStyle/>
          <a:p>
            <a:pPr marL="609600" indent="-609600" eaLnBrk="1" hangingPunct="1">
              <a:buFontTx/>
              <a:buNone/>
            </a:pPr>
            <a:r>
              <a:rPr lang="fa-IR" sz="2800" b="1" smtClean="0"/>
              <a:t>یک الگوی غیر انطباقی مصرف مواد که منجر به تخریب چشمگیر بالینی یا ناراحتی میشودوبا سه مورد از موارد زیر تظاهر میکند که زمانی در یک دوره 12 ماهه بروز میکنند:</a:t>
            </a:r>
          </a:p>
          <a:p>
            <a:pPr marL="609600" indent="-609600" eaLnBrk="1" hangingPunct="1">
              <a:buFontTx/>
              <a:buAutoNum type="arabicPeriod"/>
            </a:pPr>
            <a:r>
              <a:rPr lang="fa-IR" sz="2800" b="1" smtClean="0"/>
              <a:t>تحمل یا </a:t>
            </a:r>
            <a:r>
              <a:rPr lang="en-US" sz="2800" b="1" smtClean="0"/>
              <a:t>tolerance</a:t>
            </a:r>
            <a:r>
              <a:rPr lang="fa-IR" sz="2800" b="1" smtClean="0"/>
              <a:t> که به یکی از دو صورت زیر تعریف میشود:</a:t>
            </a:r>
          </a:p>
          <a:p>
            <a:pPr marL="609600" indent="-609600" eaLnBrk="1" hangingPunct="1">
              <a:buFontTx/>
              <a:buNone/>
            </a:pPr>
            <a:r>
              <a:rPr lang="fa-IR" sz="2800" b="1" smtClean="0"/>
              <a:t>الف:نیاز به افزایش مقدار ماده برای رسیدن به مسمومیت یا تاثیر دلخواه</a:t>
            </a:r>
          </a:p>
          <a:p>
            <a:pPr marL="609600" indent="-609600" eaLnBrk="1" hangingPunct="1">
              <a:buFontTx/>
              <a:buNone/>
            </a:pPr>
            <a:r>
              <a:rPr lang="fa-IR" sz="2800" b="1" smtClean="0"/>
              <a:t>ب:کاهش قابل ملاحظه اثرات ماده با مصرف مداوم مقادیریکسانی از آن </a:t>
            </a:r>
            <a:endParaRPr lang="en-US" sz="2800" b="1" smtClean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07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07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07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 nodeType="clickPar">
                      <p:stCondLst>
                        <p:cond delay="indefinite"/>
                      </p:stCondLst>
                      <p:childTnLst>
                        <p:par>
                          <p:cTn id="2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22" grpId="0"/>
      <p:bldP spid="30723" grpId="0" build="p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9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fld id="{14F9BFBE-99E0-4EFD-818E-FD818F054616}" type="slidenum">
              <a:rPr lang="fa-IR" smtClean="0">
                <a:latin typeface="Arial" charset="0"/>
                <a:cs typeface="Arial" charset="0"/>
              </a:rPr>
              <a:pPr/>
              <a:t>29</a:t>
            </a:fld>
            <a:endParaRPr lang="en-US" smtClean="0">
              <a:latin typeface="Arial" charset="0"/>
              <a:cs typeface="Arial" charset="0"/>
            </a:endParaRPr>
          </a:p>
        </p:txBody>
      </p:sp>
      <p:sp>
        <p:nvSpPr>
          <p:cNvPr id="317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fa-IR" b="1" smtClean="0">
                <a:solidFill>
                  <a:srgbClr val="FF0000"/>
                </a:solidFill>
                <a:cs typeface="B Zar" pitchFamily="2" charset="-78"/>
              </a:rPr>
              <a:t>ملاکهای </a:t>
            </a:r>
            <a:r>
              <a:rPr lang="en-US" b="1" smtClean="0">
                <a:solidFill>
                  <a:srgbClr val="FF0000"/>
                </a:solidFill>
                <a:cs typeface="B Zar" pitchFamily="2" charset="-78"/>
              </a:rPr>
              <a:t>DSM-IV</a:t>
            </a:r>
            <a:r>
              <a:rPr lang="fa-IR" b="1" smtClean="0">
                <a:solidFill>
                  <a:srgbClr val="FF0000"/>
                </a:solidFill>
                <a:cs typeface="B Zar" pitchFamily="2" charset="-78"/>
              </a:rPr>
              <a:t> برای وابستگی به مواد</a:t>
            </a:r>
            <a:endParaRPr lang="en-US" b="1" smtClean="0">
              <a:solidFill>
                <a:srgbClr val="FF0000"/>
              </a:solidFill>
              <a:cs typeface="B Zar" pitchFamily="2" charset="-78"/>
            </a:endParaRPr>
          </a:p>
        </p:txBody>
      </p:sp>
      <p:sp>
        <p:nvSpPr>
          <p:cNvPr id="3174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lnSpc>
                <a:spcPct val="90000"/>
              </a:lnSpc>
              <a:buFontTx/>
              <a:buNone/>
            </a:pPr>
            <a:r>
              <a:rPr lang="fa-IR" b="1" smtClean="0"/>
              <a:t>2- حالت ترک (</a:t>
            </a:r>
            <a:r>
              <a:rPr lang="en-US" b="1" smtClean="0"/>
              <a:t>withdrawal</a:t>
            </a:r>
            <a:r>
              <a:rPr lang="fa-IR" b="1" smtClean="0"/>
              <a:t> )که به یکی ازدو شکل زیر تظاهر میکند:</a:t>
            </a:r>
          </a:p>
          <a:p>
            <a:pPr eaLnBrk="1" hangingPunct="1">
              <a:lnSpc>
                <a:spcPct val="90000"/>
              </a:lnSpc>
              <a:buFontTx/>
              <a:buNone/>
            </a:pPr>
            <a:r>
              <a:rPr lang="fa-IR" b="1" smtClean="0"/>
              <a:t>الف: سندرم ترک مشخص برای آن ماده</a:t>
            </a:r>
          </a:p>
          <a:p>
            <a:pPr eaLnBrk="1" hangingPunct="1">
              <a:lnSpc>
                <a:spcPct val="90000"/>
              </a:lnSpc>
              <a:buFontTx/>
              <a:buNone/>
            </a:pPr>
            <a:r>
              <a:rPr lang="fa-IR" b="1" smtClean="0"/>
              <a:t>ب: همان ماده یا مشابه آن برای رفع یاجلوگیری ازعلائم ترک مصرف میشود.</a:t>
            </a:r>
          </a:p>
          <a:p>
            <a:pPr eaLnBrk="1" hangingPunct="1">
              <a:lnSpc>
                <a:spcPct val="90000"/>
              </a:lnSpc>
              <a:buFontTx/>
              <a:buNone/>
            </a:pPr>
            <a:r>
              <a:rPr lang="fa-IR" b="1" smtClean="0"/>
              <a:t>3- ماده غالبا به مقادیری بیشتر وبرای دوره ای طولانی تر از آنچه مورد نظر است مصرف میشود.</a:t>
            </a:r>
          </a:p>
          <a:p>
            <a:pPr eaLnBrk="1" hangingPunct="1">
              <a:lnSpc>
                <a:spcPct val="90000"/>
              </a:lnSpc>
              <a:buFontTx/>
              <a:buNone/>
            </a:pPr>
            <a:r>
              <a:rPr lang="fa-IR" b="1" smtClean="0"/>
              <a:t>4- میل دائمی برای کاهش یا کنترل مصرف ماده ویا تلاشهای ناموفق در این زمینه</a:t>
            </a:r>
            <a:endParaRPr lang="en-US" b="1" smtClean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17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17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17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 nodeType="clickPar">
                      <p:stCondLst>
                        <p:cond delay="indefinite"/>
                      </p:stCondLst>
                      <p:childTnLst>
                        <p:par>
                          <p:cTn id="2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 nodeType="clickPar">
                      <p:stCondLst>
                        <p:cond delay="indefinite"/>
                      </p:stCondLst>
                      <p:childTnLst>
                        <p:par>
                          <p:cTn id="3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746" grpId="0"/>
      <p:bldP spid="31747" grpId="0" build="p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3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fld id="{77B032DF-6485-4A35-8AAF-275404604322}" type="slidenum">
              <a:rPr lang="fa-IR" smtClean="0">
                <a:latin typeface="Arial" charset="0"/>
                <a:cs typeface="Arial" charset="0"/>
              </a:rPr>
              <a:pPr/>
              <a:t>30</a:t>
            </a:fld>
            <a:endParaRPr lang="en-US" smtClean="0">
              <a:latin typeface="Arial" charset="0"/>
              <a:cs typeface="Arial" charset="0"/>
            </a:endParaRPr>
          </a:p>
        </p:txBody>
      </p:sp>
      <p:sp>
        <p:nvSpPr>
          <p:cNvPr id="327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fa-IR" b="1" smtClean="0">
                <a:solidFill>
                  <a:srgbClr val="FF0000"/>
                </a:solidFill>
                <a:cs typeface="B Zar" pitchFamily="2" charset="-78"/>
              </a:rPr>
              <a:t>ملاکهای </a:t>
            </a:r>
            <a:r>
              <a:rPr lang="en-US" b="1" smtClean="0">
                <a:solidFill>
                  <a:srgbClr val="FF0000"/>
                </a:solidFill>
                <a:cs typeface="B Zar" pitchFamily="2" charset="-78"/>
              </a:rPr>
              <a:t>DSM-IV</a:t>
            </a:r>
            <a:r>
              <a:rPr lang="fa-IR" b="1" smtClean="0">
                <a:solidFill>
                  <a:srgbClr val="FF0000"/>
                </a:solidFill>
                <a:cs typeface="B Zar" pitchFamily="2" charset="-78"/>
              </a:rPr>
              <a:t> برای وابستگی به مواد</a:t>
            </a:r>
            <a:endParaRPr lang="en-US" b="1" smtClean="0">
              <a:solidFill>
                <a:srgbClr val="FF0000"/>
              </a:solidFill>
              <a:cs typeface="B Zar" pitchFamily="2" charset="-78"/>
            </a:endParaRPr>
          </a:p>
        </p:txBody>
      </p:sp>
      <p:sp>
        <p:nvSpPr>
          <p:cNvPr id="3277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buFontTx/>
              <a:buNone/>
            </a:pPr>
            <a:r>
              <a:rPr lang="fa-IR" b="1" smtClean="0"/>
              <a:t>5- زمان زیادی درفعالیتهای لازم برای بدست آوردن ماده ،مصرف ماده یا رهایی از آثار ماده صرف میشود.</a:t>
            </a:r>
          </a:p>
          <a:p>
            <a:pPr eaLnBrk="1" hangingPunct="1">
              <a:buFontTx/>
              <a:buNone/>
            </a:pPr>
            <a:r>
              <a:rPr lang="fa-IR" b="1" smtClean="0"/>
              <a:t>6- فعالیتهای مهم اجتماعی ،شغلی و تفریحی بخاطر مصرف ماده کنار گذاشته میشود.</a:t>
            </a:r>
          </a:p>
          <a:p>
            <a:pPr eaLnBrk="1" hangingPunct="1">
              <a:buFontTx/>
              <a:buNone/>
            </a:pPr>
            <a:r>
              <a:rPr lang="fa-IR" b="1" smtClean="0"/>
              <a:t>7-ادامه مصرف علیرغم آگاهی ازمشکلات روانشناختی یاجسمانی مستمریاعودکننده ای که احتمالا از مصرف ماده ناشی شده ویادرنتیجه آن تشدید می شود. </a:t>
            </a:r>
            <a:endParaRPr lang="en-US" b="1" smtClean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27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27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27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770" grpId="0"/>
      <p:bldP spid="32771" grpId="0" build="p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7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fld id="{FEE932BD-1455-4E11-9BC2-73032CA8E821}" type="slidenum">
              <a:rPr lang="fa-IR" smtClean="0">
                <a:latin typeface="Arial" charset="0"/>
                <a:cs typeface="Arial" charset="0"/>
              </a:rPr>
              <a:pPr/>
              <a:t>31</a:t>
            </a:fld>
            <a:endParaRPr lang="en-US" smtClean="0">
              <a:latin typeface="Arial" charset="0"/>
              <a:cs typeface="Arial" charset="0"/>
            </a:endParaRPr>
          </a:p>
        </p:txBody>
      </p:sp>
      <p:sp>
        <p:nvSpPr>
          <p:cNvPr id="3174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fa-IR" sz="5400" b="1" smtClean="0">
                <a:solidFill>
                  <a:srgbClr val="FF3300"/>
                </a:solidFill>
              </a:rPr>
              <a:t>مشکلات کشور ما در مورد مواد</a:t>
            </a:r>
            <a:endParaRPr lang="en-US" sz="5400" b="1" smtClean="0">
              <a:solidFill>
                <a:srgbClr val="FF3300"/>
              </a:solidFill>
            </a:endParaRPr>
          </a:p>
        </p:txBody>
      </p:sp>
      <p:sp>
        <p:nvSpPr>
          <p:cNvPr id="3174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fa-IR" b="1" dirty="0" smtClean="0"/>
              <a:t>ارزانی مواد</a:t>
            </a:r>
          </a:p>
          <a:p>
            <a:pPr eaLnBrk="1" hangingPunct="1">
              <a:lnSpc>
                <a:spcPct val="90000"/>
              </a:lnSpc>
            </a:pPr>
            <a:r>
              <a:rPr lang="fa-IR" b="1" dirty="0" smtClean="0"/>
              <a:t>دردسترس بودن مواد </a:t>
            </a:r>
          </a:p>
          <a:p>
            <a:pPr eaLnBrk="1" hangingPunct="1">
              <a:lnSpc>
                <a:spcPct val="90000"/>
              </a:lnSpc>
            </a:pPr>
            <a:r>
              <a:rPr lang="fa-IR" b="1" dirty="0" smtClean="0"/>
              <a:t>بافت جمعیتی جوان</a:t>
            </a:r>
          </a:p>
          <a:p>
            <a:pPr eaLnBrk="1" hangingPunct="1">
              <a:lnSpc>
                <a:spcPct val="90000"/>
              </a:lnSpc>
            </a:pPr>
            <a:r>
              <a:rPr lang="fa-IR" b="1" dirty="0" smtClean="0"/>
              <a:t>کم بودن تفریحات سالم</a:t>
            </a:r>
            <a:r>
              <a:rPr lang="en-US" b="1" dirty="0" smtClean="0"/>
              <a:t> </a:t>
            </a:r>
            <a:r>
              <a:rPr lang="fa-IR" b="1" dirty="0" smtClean="0"/>
              <a:t>وبلد نبودن تفريح!</a:t>
            </a:r>
          </a:p>
          <a:p>
            <a:pPr eaLnBrk="1" hangingPunct="1">
              <a:lnSpc>
                <a:spcPct val="90000"/>
              </a:lnSpc>
            </a:pPr>
            <a:r>
              <a:rPr lang="fa-IR" b="1" dirty="0" smtClean="0"/>
              <a:t>ضعیف بودن روابط ودوستی ها درخانواده </a:t>
            </a:r>
          </a:p>
          <a:p>
            <a:pPr eaLnBrk="1" hangingPunct="1">
              <a:lnSpc>
                <a:spcPct val="90000"/>
              </a:lnSpc>
            </a:pPr>
            <a:r>
              <a:rPr lang="fa-IR" b="1" dirty="0" smtClean="0"/>
              <a:t>هم مرزی با افغانستان</a:t>
            </a:r>
          </a:p>
          <a:p>
            <a:pPr eaLnBrk="1" hangingPunct="1">
              <a:lnSpc>
                <a:spcPct val="90000"/>
              </a:lnSpc>
            </a:pPr>
            <a:r>
              <a:rPr lang="fa-IR" b="1" dirty="0" smtClean="0"/>
              <a:t>مرزهای طویل وصعب العبور با این کشور که کنترل را سخت میکند.</a:t>
            </a:r>
            <a:endParaRPr lang="en-US" b="1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Footer Placeholder 4"/>
          <p:cNvSpPr>
            <a:spLocks noGrp="1"/>
          </p:cNvSpPr>
          <p:nvPr>
            <p:ph type="ftr" sz="quarter" idx="11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r>
              <a:rPr lang="ar-SA" smtClean="0">
                <a:latin typeface="Arial" charset="0"/>
                <a:cs typeface="Arial" charset="0"/>
              </a:rPr>
              <a:t>دکتر مجید نوروزی</a:t>
            </a:r>
            <a:endParaRPr lang="en-US" smtClean="0">
              <a:latin typeface="Arial" charset="0"/>
              <a:cs typeface="Arial" charset="0"/>
            </a:endParaRPr>
          </a:p>
        </p:txBody>
      </p:sp>
      <p:sp>
        <p:nvSpPr>
          <p:cNvPr id="32771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fld id="{6C2E4FBE-96D3-43F1-A4F9-B2C12BED73FB}" type="slidenum">
              <a:rPr lang="fa-IR" smtClean="0">
                <a:latin typeface="Arial" charset="0"/>
                <a:cs typeface="Arial" charset="0"/>
              </a:rPr>
              <a:pPr/>
              <a:t>32</a:t>
            </a:fld>
            <a:endParaRPr lang="en-US" smtClean="0">
              <a:latin typeface="Arial" charset="0"/>
              <a:cs typeface="Arial" charset="0"/>
            </a:endParaRPr>
          </a:p>
        </p:txBody>
      </p:sp>
      <p:sp>
        <p:nvSpPr>
          <p:cNvPr id="3277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fa-IR" sz="5400" b="1" smtClean="0">
                <a:solidFill>
                  <a:srgbClr val="FF3300"/>
                </a:solidFill>
              </a:rPr>
              <a:t>مشکلات کشور ما در مورد مواد</a:t>
            </a:r>
            <a:endParaRPr lang="en-US" sz="5400" b="1" smtClean="0">
              <a:solidFill>
                <a:srgbClr val="FF3300"/>
              </a:solidFill>
            </a:endParaRPr>
          </a:p>
        </p:txBody>
      </p:sp>
      <p:sp>
        <p:nvSpPr>
          <p:cNvPr id="3277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600200"/>
            <a:ext cx="8229600" cy="5043510"/>
          </a:xfrm>
        </p:spPr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fa-IR" b="1" dirty="0" smtClean="0"/>
              <a:t>خوددرمانیها ودرمانهای سنتی</a:t>
            </a:r>
          </a:p>
          <a:p>
            <a:pPr eaLnBrk="1" hangingPunct="1">
              <a:lnSpc>
                <a:spcPct val="90000"/>
              </a:lnSpc>
            </a:pPr>
            <a:r>
              <a:rPr lang="fa-IR" b="1" dirty="0" smtClean="0"/>
              <a:t>باورهای غلط درعرف</a:t>
            </a:r>
          </a:p>
          <a:p>
            <a:pPr eaLnBrk="1" hangingPunct="1">
              <a:lnSpc>
                <a:spcPct val="90000"/>
              </a:lnSpc>
            </a:pPr>
            <a:r>
              <a:rPr lang="fa-IR" b="1" dirty="0" smtClean="0"/>
              <a:t>ورودمواد مخدر جدید قوی ومخرب وارزان</a:t>
            </a:r>
          </a:p>
          <a:p>
            <a:pPr eaLnBrk="1" hangingPunct="1">
              <a:lnSpc>
                <a:spcPct val="90000"/>
              </a:lnSpc>
            </a:pPr>
            <a:r>
              <a:rPr lang="fa-IR" b="1" dirty="0" smtClean="0"/>
              <a:t>ورودروانگردانها وسپس توليد آنها در كشور با قيمت پايين(وتوليد آنها توسط افراد مبتدي!)</a:t>
            </a:r>
          </a:p>
          <a:p>
            <a:pPr eaLnBrk="1" hangingPunct="1">
              <a:lnSpc>
                <a:spcPct val="90000"/>
              </a:lnSpc>
            </a:pPr>
            <a:r>
              <a:rPr lang="fa-IR" b="1" dirty="0" smtClean="0"/>
              <a:t>سهل انگاری خانواده ها وکارشناسان</a:t>
            </a:r>
          </a:p>
          <a:p>
            <a:pPr eaLnBrk="1" hangingPunct="1">
              <a:lnSpc>
                <a:spcPct val="90000"/>
              </a:lnSpc>
            </a:pPr>
            <a:r>
              <a:rPr lang="fa-IR" b="1" dirty="0" smtClean="0"/>
              <a:t>افزایش اعتیادهای تزریقی</a:t>
            </a:r>
          </a:p>
          <a:p>
            <a:pPr eaLnBrk="1" hangingPunct="1">
              <a:lnSpc>
                <a:spcPct val="90000"/>
              </a:lnSpc>
            </a:pPr>
            <a:r>
              <a:rPr lang="fa-IR" b="1" dirty="0" smtClean="0"/>
              <a:t>افزایش عوارض جسمی،روحی روانی،خانوادگی،اجتماعی واقتصادی و... اعتیاد</a:t>
            </a:r>
          </a:p>
          <a:p>
            <a:pPr eaLnBrk="1" hangingPunct="1">
              <a:lnSpc>
                <a:spcPct val="90000"/>
              </a:lnSpc>
            </a:pPr>
            <a:r>
              <a:rPr lang="fa-IR" b="1" dirty="0" smtClean="0"/>
              <a:t>عدم مقابله جدي با قليان وسيگار</a:t>
            </a:r>
            <a:endParaRPr lang="en-US" b="1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5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fld id="{1C3A27DD-09B4-4F98-8D41-015EB85C5110}" type="slidenum">
              <a:rPr lang="fa-IR" smtClean="0">
                <a:latin typeface="Arial" charset="0"/>
                <a:cs typeface="Arial" charset="0"/>
              </a:rPr>
              <a:pPr/>
              <a:t>33</a:t>
            </a:fld>
            <a:endParaRPr lang="en-US" smtClean="0">
              <a:latin typeface="Arial" charset="0"/>
              <a:cs typeface="Arial" charset="0"/>
            </a:endParaRPr>
          </a:p>
        </p:txBody>
      </p:sp>
      <p:sp>
        <p:nvSpPr>
          <p:cNvPr id="3379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fa-IR" sz="5400" b="1" smtClean="0">
                <a:solidFill>
                  <a:srgbClr val="FF3300"/>
                </a:solidFill>
              </a:rPr>
              <a:t>مشکلات کشور ما در مورد مواد</a:t>
            </a:r>
            <a:endParaRPr lang="en-US" sz="5400" b="1" smtClean="0">
              <a:solidFill>
                <a:srgbClr val="FF3300"/>
              </a:solidFill>
            </a:endParaRPr>
          </a:p>
        </p:txBody>
      </p:sp>
      <p:sp>
        <p:nvSpPr>
          <p:cNvPr id="3379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341438"/>
            <a:ext cx="8229600" cy="4784725"/>
          </a:xfrm>
        </p:spPr>
        <p:txBody>
          <a:bodyPr/>
          <a:lstStyle/>
          <a:p>
            <a:pPr eaLnBrk="1" hangingPunct="1"/>
            <a:r>
              <a:rPr lang="fa-IR" b="1" smtClean="0"/>
              <a:t>پایین آمدن سن شیوع اعتیاد</a:t>
            </a:r>
          </a:p>
          <a:p>
            <a:pPr eaLnBrk="1" hangingPunct="1"/>
            <a:r>
              <a:rPr lang="fa-IR" b="1" smtClean="0"/>
              <a:t>ترانزیت بودن ایران </a:t>
            </a:r>
          </a:p>
          <a:p>
            <a:pPr eaLnBrk="1" hangingPunct="1"/>
            <a:r>
              <a:rPr lang="fa-IR" b="1" smtClean="0"/>
              <a:t>ناکارآمد بودن وبعضا نقصان قوانین</a:t>
            </a:r>
          </a:p>
          <a:p>
            <a:pPr eaLnBrk="1" hangingPunct="1"/>
            <a:r>
              <a:rPr lang="fa-IR" b="1" smtClean="0"/>
              <a:t>عدم آگاه سازی مردم وخانواده ها دررسانه های عمومی</a:t>
            </a:r>
          </a:p>
          <a:p>
            <a:pPr eaLnBrk="1" hangingPunct="1"/>
            <a:r>
              <a:rPr lang="fa-IR" b="1" smtClean="0"/>
              <a:t>موازی کاریها در دستگاههای متولی </a:t>
            </a:r>
          </a:p>
          <a:p>
            <a:pPr eaLnBrk="1" hangingPunct="1"/>
            <a:r>
              <a:rPr lang="fa-IR" b="1" smtClean="0"/>
              <a:t>کم بودن بودجه های تخصیصی(درتمام سطوح)</a:t>
            </a:r>
          </a:p>
          <a:p>
            <a:pPr eaLnBrk="1" hangingPunct="1"/>
            <a:r>
              <a:rPr lang="fa-IR" b="1" smtClean="0"/>
              <a:t>كم بودن درمانگاههاي كارآمد در درمان روانگردانها</a:t>
            </a:r>
          </a:p>
          <a:p>
            <a:pPr eaLnBrk="1" hangingPunct="1"/>
            <a:r>
              <a:rPr lang="fa-IR" b="1" smtClean="0"/>
              <a:t>كم توجهي به مبحث بسيار مهم مهارت هاي زندگي</a:t>
            </a:r>
            <a:endParaRPr lang="en-US" b="1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9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fld id="{F2A0AD38-E802-4CF5-996B-DE33E1709AAE}" type="slidenum">
              <a:rPr lang="fa-IR" smtClean="0">
                <a:latin typeface="Arial" charset="0"/>
                <a:cs typeface="Arial" charset="0"/>
              </a:rPr>
              <a:pPr/>
              <a:t>34</a:t>
            </a:fld>
            <a:endParaRPr lang="en-US" smtClean="0">
              <a:latin typeface="Arial" charset="0"/>
              <a:cs typeface="Arial" charset="0"/>
            </a:endParaRPr>
          </a:p>
        </p:txBody>
      </p:sp>
      <p:sp>
        <p:nvSpPr>
          <p:cNvPr id="3482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fa-IR" sz="5400" b="1" smtClean="0">
                <a:solidFill>
                  <a:srgbClr val="FF3300"/>
                </a:solidFill>
              </a:rPr>
              <a:t>راهکارها</a:t>
            </a:r>
            <a:endParaRPr lang="en-US" sz="5400" b="1" smtClean="0">
              <a:solidFill>
                <a:srgbClr val="FF3300"/>
              </a:solidFill>
            </a:endParaRPr>
          </a:p>
        </p:txBody>
      </p:sp>
      <p:sp>
        <p:nvSpPr>
          <p:cNvPr id="3482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fa-IR" sz="3600" b="1" dirty="0" smtClean="0"/>
              <a:t>مقابله با قاچاق مواد وكاهش عرضه(تقویت نیروهای مسلح،حصر مرزهاو..........)</a:t>
            </a:r>
          </a:p>
          <a:p>
            <a:pPr eaLnBrk="1" hangingPunct="1"/>
            <a:r>
              <a:rPr lang="fa-IR" sz="3600" b="1" dirty="0" smtClean="0"/>
              <a:t>اصلاح وتقويت قوانین قضایی</a:t>
            </a:r>
          </a:p>
          <a:p>
            <a:pPr eaLnBrk="1" hangingPunct="1"/>
            <a:r>
              <a:rPr lang="fa-IR" sz="3600" b="1" u="sng" dirty="0" smtClean="0"/>
              <a:t>تقویت نهاد خانواده</a:t>
            </a:r>
            <a:r>
              <a:rPr lang="fa-IR" sz="3600" b="1" dirty="0" smtClean="0"/>
              <a:t> </a:t>
            </a:r>
            <a:r>
              <a:rPr lang="fa-IR" sz="3600" b="1" u="sng" dirty="0" smtClean="0"/>
              <a:t>وآموزش مهارت هاي زندگي</a:t>
            </a:r>
            <a:r>
              <a:rPr lang="fa-IR" sz="3600" b="1" dirty="0" smtClean="0"/>
              <a:t> به مردم و خصوصا افراد در معرض خطر(كودكان ونوجوانان)</a:t>
            </a:r>
          </a:p>
          <a:p>
            <a:pPr eaLnBrk="1" hangingPunct="1"/>
            <a:r>
              <a:rPr lang="fa-IR" sz="3600" b="1" dirty="0" smtClean="0"/>
              <a:t>توجه به معضل اعتياد از طریق </a:t>
            </a:r>
            <a:r>
              <a:rPr lang="fa-IR" sz="3600" b="1" u="sng" dirty="0" smtClean="0"/>
              <a:t>رسانه های همگانی</a:t>
            </a:r>
          </a:p>
          <a:p>
            <a:pPr eaLnBrk="1" hangingPunct="1"/>
            <a:r>
              <a:rPr lang="fa-IR" sz="3600" b="1" dirty="0" smtClean="0"/>
              <a:t>توجه بيشتر به تفریحات سالم</a:t>
            </a:r>
          </a:p>
          <a:p>
            <a:pPr eaLnBrk="1" hangingPunct="1">
              <a:buFontTx/>
              <a:buNone/>
            </a:pPr>
            <a:endParaRPr lang="en-US" sz="3600" b="1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3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fld id="{77D24A90-2F45-45FF-94F7-07E473AA61C7}" type="slidenum">
              <a:rPr lang="fa-IR" smtClean="0">
                <a:latin typeface="Arial" charset="0"/>
                <a:cs typeface="Arial" charset="0"/>
              </a:rPr>
              <a:pPr/>
              <a:t>35</a:t>
            </a:fld>
            <a:endParaRPr lang="en-US" smtClean="0">
              <a:latin typeface="Arial" charset="0"/>
              <a:cs typeface="Arial" charset="0"/>
            </a:endParaRPr>
          </a:p>
        </p:txBody>
      </p:sp>
      <p:sp>
        <p:nvSpPr>
          <p:cNvPr id="3584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fa-IR" sz="5400" b="1" smtClean="0">
                <a:solidFill>
                  <a:srgbClr val="FF3300"/>
                </a:solidFill>
              </a:rPr>
              <a:t>راهکارها</a:t>
            </a:r>
            <a:endParaRPr lang="en-US" sz="5400" b="1" smtClean="0">
              <a:solidFill>
                <a:srgbClr val="FF3300"/>
              </a:solidFill>
            </a:endParaRPr>
          </a:p>
        </p:txBody>
      </p:sp>
      <p:sp>
        <p:nvSpPr>
          <p:cNvPr id="3584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571472" y="1285860"/>
            <a:ext cx="8229600" cy="4525963"/>
          </a:xfrm>
        </p:spPr>
        <p:txBody>
          <a:bodyPr/>
          <a:lstStyle/>
          <a:p>
            <a:pPr eaLnBrk="1" hangingPunct="1"/>
            <a:r>
              <a:rPr lang="fa-IR" b="1" dirty="0" smtClean="0"/>
              <a:t>تقویت خدمات مددکاری به بیماران وخانواده هاي اعتیاد</a:t>
            </a:r>
          </a:p>
          <a:p>
            <a:pPr eaLnBrk="1" hangingPunct="1"/>
            <a:r>
              <a:rPr lang="fa-IR" b="1" dirty="0" smtClean="0"/>
              <a:t>تقویت وتوسعه مراکز درمان مجوز دار</a:t>
            </a:r>
          </a:p>
          <a:p>
            <a:pPr eaLnBrk="1" hangingPunct="1"/>
            <a:r>
              <a:rPr lang="fa-IR" b="1" dirty="0" smtClean="0"/>
              <a:t>نظارت قوی دولت برامرپيشگيري و درمان</a:t>
            </a:r>
          </a:p>
          <a:p>
            <a:pPr eaLnBrk="1" hangingPunct="1"/>
            <a:r>
              <a:rPr lang="fa-IR" b="1" dirty="0" smtClean="0"/>
              <a:t>عدم موازی کاری در دستگاههای مسئول</a:t>
            </a:r>
          </a:p>
          <a:p>
            <a:pPr eaLnBrk="1" hangingPunct="1"/>
            <a:r>
              <a:rPr lang="fa-IR" b="1" dirty="0" smtClean="0"/>
              <a:t>درمان بیماریهای روانی(خصوصا مزمن)</a:t>
            </a:r>
          </a:p>
          <a:p>
            <a:pPr eaLnBrk="1" hangingPunct="1"/>
            <a:r>
              <a:rPr lang="fa-IR" b="1" u="sng" dirty="0" smtClean="0"/>
              <a:t>تقويت معنويات در جامعه</a:t>
            </a:r>
          </a:p>
          <a:p>
            <a:pPr eaLnBrk="1" hangingPunct="1">
              <a:buNone/>
            </a:pPr>
            <a:endParaRPr lang="fa-IR" b="1" dirty="0" smtClean="0"/>
          </a:p>
          <a:p>
            <a:pPr eaLnBrk="1" hangingPunct="1"/>
            <a:endParaRPr lang="en-US" b="1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7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fld id="{D5E74647-D1EA-4473-A8A3-BA8CF71AEE70}" type="slidenum">
              <a:rPr lang="fa-IR" smtClean="0">
                <a:latin typeface="Arial" charset="0"/>
                <a:cs typeface="Arial" charset="0"/>
              </a:rPr>
              <a:pPr/>
              <a:t>36</a:t>
            </a:fld>
            <a:endParaRPr lang="en-US" smtClean="0">
              <a:latin typeface="Arial" charset="0"/>
              <a:cs typeface="Arial" charset="0"/>
            </a:endParaRPr>
          </a:p>
        </p:txBody>
      </p:sp>
      <p:sp>
        <p:nvSpPr>
          <p:cNvPr id="3686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fa-IR" sz="5400" b="1" smtClean="0">
                <a:solidFill>
                  <a:srgbClr val="FF3300"/>
                </a:solidFill>
              </a:rPr>
              <a:t>راهکارها</a:t>
            </a:r>
            <a:endParaRPr lang="en-US" sz="5400" b="1" smtClean="0">
              <a:solidFill>
                <a:srgbClr val="FF3300"/>
              </a:solidFill>
            </a:endParaRPr>
          </a:p>
        </p:txBody>
      </p:sp>
      <p:sp>
        <p:nvSpPr>
          <p:cNvPr id="3686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fa-IR" b="1" dirty="0" smtClean="0"/>
              <a:t>مقابله با سیگاروقلیان</a:t>
            </a:r>
          </a:p>
          <a:p>
            <a:pPr eaLnBrk="1" hangingPunct="1">
              <a:lnSpc>
                <a:spcPct val="90000"/>
              </a:lnSpc>
            </a:pPr>
            <a:r>
              <a:rPr lang="fa-IR" b="1" dirty="0" smtClean="0"/>
              <a:t>استفاده از نظرات کارشناسان در تصمیم گیریهای کلان</a:t>
            </a:r>
          </a:p>
          <a:p>
            <a:pPr eaLnBrk="1" hangingPunct="1">
              <a:lnSpc>
                <a:spcPct val="90000"/>
              </a:lnSpc>
            </a:pPr>
            <a:r>
              <a:rPr lang="fa-IR" b="1" dirty="0" smtClean="0"/>
              <a:t>کنترل مهاجرت وحاشیه نشینی</a:t>
            </a:r>
          </a:p>
          <a:p>
            <a:pPr eaLnBrk="1" hangingPunct="1">
              <a:lnSpc>
                <a:spcPct val="90000"/>
              </a:lnSpc>
            </a:pPr>
            <a:r>
              <a:rPr lang="fa-IR" b="1" dirty="0" smtClean="0"/>
              <a:t>مقابله با جرائم اجتماعی دیگر</a:t>
            </a:r>
          </a:p>
          <a:p>
            <a:pPr eaLnBrk="1" hangingPunct="1">
              <a:lnSpc>
                <a:spcPct val="90000"/>
              </a:lnSpc>
            </a:pPr>
            <a:r>
              <a:rPr lang="fa-IR" b="1" dirty="0" smtClean="0"/>
              <a:t>شناسایی وایزوله کردن معتادین پرخطر(با درمان یا بدون درمان)</a:t>
            </a:r>
          </a:p>
          <a:p>
            <a:pPr eaLnBrk="1" hangingPunct="1">
              <a:lnSpc>
                <a:spcPct val="90000"/>
              </a:lnSpc>
            </a:pPr>
            <a:r>
              <a:rPr lang="fa-IR" b="1" dirty="0" smtClean="0"/>
              <a:t>رفع تبعیضات اجتماعی وفاصله طبقاتی</a:t>
            </a:r>
          </a:p>
          <a:p>
            <a:pPr eaLnBrk="1" hangingPunct="1">
              <a:lnSpc>
                <a:spcPct val="90000"/>
              </a:lnSpc>
            </a:pPr>
            <a:r>
              <a:rPr lang="fa-IR" b="1" dirty="0" smtClean="0"/>
              <a:t>كمك به اشتغال و كاهش فقر</a:t>
            </a:r>
          </a:p>
          <a:p>
            <a:pPr eaLnBrk="1" hangingPunct="1">
              <a:lnSpc>
                <a:spcPct val="90000"/>
              </a:lnSpc>
            </a:pPr>
            <a:endParaRPr lang="en-US" b="1" dirty="0" smtClean="0"/>
          </a:p>
        </p:txBody>
      </p:sp>
      <p:sp>
        <p:nvSpPr>
          <p:cNvPr id="6" name="Footer Placeholder 4"/>
          <p:cNvSpPr txBox="1">
            <a:spLocks/>
          </p:cNvSpPr>
          <p:nvPr/>
        </p:nvSpPr>
        <p:spPr bwMode="auto">
          <a:xfrm>
            <a:off x="3071802" y="6381750"/>
            <a:ext cx="2895600" cy="476250"/>
          </a:xfrm>
          <a:prstGeom prst="rect">
            <a:avLst/>
          </a:prstGeom>
          <a:noFill/>
          <a:ln>
            <a:noFill/>
            <a:miter lim="800000"/>
            <a:headEnd/>
            <a:tailEnd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1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4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Footer Placeholder 4"/>
          <p:cNvSpPr>
            <a:spLocks noGrp="1"/>
          </p:cNvSpPr>
          <p:nvPr>
            <p:ph type="ftr" sz="quarter" idx="11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r>
              <a:rPr lang="ar-SA" smtClean="0">
                <a:latin typeface="Arial" charset="0"/>
                <a:cs typeface="Arial" charset="0"/>
              </a:rPr>
              <a:t>دکتر مجید نوروزی</a:t>
            </a:r>
            <a:endParaRPr lang="en-US" smtClean="0">
              <a:latin typeface="Arial" charset="0"/>
              <a:cs typeface="Arial" charset="0"/>
            </a:endParaRPr>
          </a:p>
        </p:txBody>
      </p:sp>
      <p:sp>
        <p:nvSpPr>
          <p:cNvPr id="37891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fld id="{8BED9C25-0E90-4E48-8124-D10B5CE9BD88}" type="slidenum">
              <a:rPr lang="fa-IR" smtClean="0">
                <a:latin typeface="Arial" charset="0"/>
                <a:cs typeface="Arial" charset="0"/>
              </a:rPr>
              <a:pPr/>
              <a:t>37</a:t>
            </a:fld>
            <a:endParaRPr lang="en-US" smtClean="0">
              <a:latin typeface="Arial" charset="0"/>
              <a:cs typeface="Arial" charset="0"/>
            </a:endParaRPr>
          </a:p>
        </p:txBody>
      </p:sp>
      <p:sp>
        <p:nvSpPr>
          <p:cNvPr id="3789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fa-IR" sz="6000" b="1" smtClean="0">
                <a:solidFill>
                  <a:srgbClr val="FF0066"/>
                </a:solidFill>
                <a:cs typeface="2  Zar" pitchFamily="2" charset="-78"/>
              </a:rPr>
              <a:t>مقابله كلي با پديده اعتياد</a:t>
            </a:r>
            <a:endParaRPr lang="en-US" sz="6000" b="1" smtClean="0">
              <a:solidFill>
                <a:srgbClr val="FF0066"/>
              </a:solidFill>
              <a:cs typeface="2  Zar" pitchFamily="2" charset="-78"/>
            </a:endParaRPr>
          </a:p>
        </p:txBody>
      </p:sp>
      <p:sp>
        <p:nvSpPr>
          <p:cNvPr id="3789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fa-IR" sz="4000" b="1" smtClean="0">
                <a:cs typeface="2  Zar" pitchFamily="2" charset="-78"/>
              </a:rPr>
              <a:t>پيشگيري (كاهش عرضه،</a:t>
            </a:r>
            <a:r>
              <a:rPr lang="en-US" sz="4000" b="1" smtClean="0">
                <a:cs typeface="2  Zar" pitchFamily="2" charset="-78"/>
              </a:rPr>
              <a:t> </a:t>
            </a:r>
            <a:r>
              <a:rPr lang="fa-IR" sz="4000" b="1" u="sng" smtClean="0">
                <a:cs typeface="2  Zar" pitchFamily="2" charset="-78"/>
              </a:rPr>
              <a:t>كاهش تقاضا</a:t>
            </a:r>
            <a:r>
              <a:rPr lang="fa-IR" sz="4000" b="1" smtClean="0">
                <a:cs typeface="2  Zar" pitchFamily="2" charset="-78"/>
              </a:rPr>
              <a:t>)</a:t>
            </a:r>
          </a:p>
          <a:p>
            <a:pPr eaLnBrk="1" hangingPunct="1"/>
            <a:endParaRPr lang="fa-IR" sz="4000" smtClean="0">
              <a:cs typeface="2  Zar" pitchFamily="2" charset="-78"/>
            </a:endParaRPr>
          </a:p>
          <a:p>
            <a:pPr eaLnBrk="1" hangingPunct="1"/>
            <a:r>
              <a:rPr lang="fa-IR" sz="3600" b="1" smtClean="0">
                <a:cs typeface="2  Zar" pitchFamily="2" charset="-78"/>
              </a:rPr>
              <a:t>درمان </a:t>
            </a:r>
            <a:r>
              <a:rPr lang="en-US" sz="3600" b="1" smtClean="0"/>
              <a:t>)</a:t>
            </a:r>
            <a:r>
              <a:rPr lang="fa-IR" sz="3600" b="1" smtClean="0"/>
              <a:t>پرهيز مدار – كاهش آسيب)</a:t>
            </a:r>
            <a:endParaRPr lang="en-US" sz="3600" b="1" smtClean="0"/>
          </a:p>
        </p:txBody>
      </p:sp>
      <p:pic>
        <p:nvPicPr>
          <p:cNvPr id="37894" name="Picture 4" descr="flower2DivWHT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5013325"/>
            <a:ext cx="9144000" cy="14557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5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fld id="{2945C35B-234A-44A9-B8EF-F943CE20BA77}" type="slidenum">
              <a:rPr lang="fa-IR" smtClean="0">
                <a:latin typeface="Arial" charset="0"/>
                <a:cs typeface="Arial" charset="0"/>
              </a:rPr>
              <a:pPr/>
              <a:t>38</a:t>
            </a:fld>
            <a:endParaRPr lang="en-US" smtClean="0">
              <a:latin typeface="Arial" charset="0"/>
              <a:cs typeface="Arial" charset="0"/>
            </a:endParaRPr>
          </a:p>
        </p:txBody>
      </p:sp>
      <p:sp>
        <p:nvSpPr>
          <p:cNvPr id="3891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fa-IR" b="1" smtClean="0">
                <a:solidFill>
                  <a:srgbClr val="FF3300"/>
                </a:solidFill>
              </a:rPr>
              <a:t>چه كساني در پيشگيري موثرند؟</a:t>
            </a:r>
            <a:endParaRPr lang="en-US" b="1" smtClean="0">
              <a:solidFill>
                <a:srgbClr val="FF3300"/>
              </a:solidFill>
            </a:endParaRPr>
          </a:p>
        </p:txBody>
      </p:sp>
      <p:sp>
        <p:nvSpPr>
          <p:cNvPr id="3891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fa-IR" b="1" smtClean="0"/>
              <a:t>سيستم بهداشتي درماني(وزارت بهداشت وسازمان بهزيستي)</a:t>
            </a:r>
          </a:p>
          <a:p>
            <a:pPr eaLnBrk="1" hangingPunct="1">
              <a:lnSpc>
                <a:spcPct val="90000"/>
              </a:lnSpc>
            </a:pPr>
            <a:r>
              <a:rPr lang="fa-IR" b="1" smtClean="0"/>
              <a:t>نيروهاي مسلح</a:t>
            </a:r>
          </a:p>
          <a:p>
            <a:pPr eaLnBrk="1" hangingPunct="1">
              <a:lnSpc>
                <a:spcPct val="90000"/>
              </a:lnSpc>
            </a:pPr>
            <a:r>
              <a:rPr lang="fa-IR" b="1" smtClean="0"/>
              <a:t>رسانه هاي عمومي</a:t>
            </a:r>
          </a:p>
          <a:p>
            <a:pPr eaLnBrk="1" hangingPunct="1">
              <a:lnSpc>
                <a:spcPct val="90000"/>
              </a:lnSpc>
            </a:pPr>
            <a:r>
              <a:rPr lang="fa-IR" b="1" smtClean="0"/>
              <a:t>آموزش وپرورش و آموزش عالي</a:t>
            </a:r>
          </a:p>
          <a:p>
            <a:pPr eaLnBrk="1" hangingPunct="1">
              <a:lnSpc>
                <a:spcPct val="90000"/>
              </a:lnSpc>
            </a:pPr>
            <a:r>
              <a:rPr lang="fa-IR" b="1" smtClean="0"/>
              <a:t>روحانيون</a:t>
            </a:r>
          </a:p>
          <a:p>
            <a:pPr eaLnBrk="1" hangingPunct="1">
              <a:lnSpc>
                <a:spcPct val="90000"/>
              </a:lnSpc>
            </a:pPr>
            <a:r>
              <a:rPr lang="fa-IR" b="1" smtClean="0"/>
              <a:t>سيستم قضايي</a:t>
            </a:r>
          </a:p>
          <a:p>
            <a:pPr eaLnBrk="1" hangingPunct="1">
              <a:lnSpc>
                <a:spcPct val="90000"/>
              </a:lnSpc>
            </a:pPr>
            <a:r>
              <a:rPr lang="fa-IR" b="1" smtClean="0"/>
              <a:t>و...</a:t>
            </a:r>
            <a:endParaRPr lang="en-US" b="1" smtClean="0"/>
          </a:p>
        </p:txBody>
      </p:sp>
    </p:spTree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9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fld id="{EF4E1EC1-51CE-4427-9A95-381662C4DF6F}" type="slidenum">
              <a:rPr lang="fa-IR" smtClean="0">
                <a:latin typeface="Arial" charset="0"/>
                <a:cs typeface="Arial" charset="0"/>
              </a:rPr>
              <a:pPr/>
              <a:t>39</a:t>
            </a:fld>
            <a:endParaRPr lang="en-US" smtClean="0">
              <a:latin typeface="Arial" charset="0"/>
              <a:cs typeface="Arial" charset="0"/>
            </a:endParaRPr>
          </a:p>
        </p:txBody>
      </p:sp>
      <p:sp>
        <p:nvSpPr>
          <p:cNvPr id="3994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fa-IR" b="1" smtClean="0">
                <a:solidFill>
                  <a:srgbClr val="FF3300"/>
                </a:solidFill>
              </a:rPr>
              <a:t>مراتب پيشگيري</a:t>
            </a:r>
            <a:endParaRPr lang="en-US" b="1" smtClean="0">
              <a:solidFill>
                <a:srgbClr val="FF3300"/>
              </a:solidFill>
            </a:endParaRPr>
          </a:p>
        </p:txBody>
      </p:sp>
      <p:sp>
        <p:nvSpPr>
          <p:cNvPr id="3994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fa-IR" b="1" smtClean="0"/>
              <a:t>خانواده</a:t>
            </a:r>
            <a:r>
              <a:rPr lang="en-US" b="1" smtClean="0"/>
              <a:t> </a:t>
            </a:r>
            <a:r>
              <a:rPr lang="fa-IR" b="1" smtClean="0"/>
              <a:t>محور</a:t>
            </a:r>
          </a:p>
          <a:p>
            <a:pPr eaLnBrk="1" hangingPunct="1"/>
            <a:endParaRPr lang="fa-IR" b="1" smtClean="0"/>
          </a:p>
          <a:p>
            <a:pPr eaLnBrk="1" hangingPunct="1"/>
            <a:r>
              <a:rPr lang="fa-IR" b="1" smtClean="0"/>
              <a:t>محله محور</a:t>
            </a:r>
          </a:p>
          <a:p>
            <a:pPr eaLnBrk="1" hangingPunct="1"/>
            <a:endParaRPr lang="fa-IR" b="1" smtClean="0"/>
          </a:p>
          <a:p>
            <a:pPr eaLnBrk="1" hangingPunct="1"/>
            <a:r>
              <a:rPr lang="fa-IR" sz="2800" b="1" u="sng" smtClean="0"/>
              <a:t>اجتماع</a:t>
            </a:r>
            <a:r>
              <a:rPr lang="en-US" sz="2800" b="1" u="sng" smtClean="0"/>
              <a:t> </a:t>
            </a:r>
            <a:r>
              <a:rPr lang="fa-IR" sz="2800" b="1" u="sng" smtClean="0"/>
              <a:t>محور</a:t>
            </a:r>
            <a:r>
              <a:rPr lang="fa-IR" b="1" smtClean="0"/>
              <a:t> (</a:t>
            </a:r>
            <a:r>
              <a:rPr lang="en-US" b="1" smtClean="0"/>
              <a:t>(community based prevention</a:t>
            </a:r>
          </a:p>
        </p:txBody>
      </p:sp>
    </p:spTree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3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fld id="{B884E9C5-FE1A-4DE9-A8BA-3BBDCE4A798C}" type="slidenum">
              <a:rPr lang="fa-IR" smtClean="0">
                <a:latin typeface="Arial" charset="0"/>
                <a:cs typeface="Arial" charset="0"/>
              </a:rPr>
              <a:pPr/>
              <a:t>40</a:t>
            </a:fld>
            <a:endParaRPr lang="en-US" smtClean="0">
              <a:latin typeface="Arial" charset="0"/>
              <a:cs typeface="Arial" charset="0"/>
            </a:endParaRPr>
          </a:p>
        </p:txBody>
      </p:sp>
      <p:sp>
        <p:nvSpPr>
          <p:cNvPr id="4096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fa-IR" b="1" smtClean="0">
                <a:solidFill>
                  <a:srgbClr val="FF3300"/>
                </a:solidFill>
              </a:rPr>
              <a:t>سطوح پيشگيري</a:t>
            </a:r>
            <a:endParaRPr lang="en-US" b="1" smtClean="0">
              <a:solidFill>
                <a:srgbClr val="FF3300"/>
              </a:solidFill>
            </a:endParaRPr>
          </a:p>
        </p:txBody>
      </p:sp>
      <p:sp>
        <p:nvSpPr>
          <p:cNvPr id="4096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fa-IR" b="1" smtClean="0"/>
              <a:t>اوليه (جلوگيري از ايجاد بيماري)</a:t>
            </a:r>
          </a:p>
          <a:p>
            <a:pPr eaLnBrk="1" hangingPunct="1"/>
            <a:endParaRPr lang="fa-IR" b="1" smtClean="0"/>
          </a:p>
          <a:p>
            <a:pPr eaLnBrk="1" hangingPunct="1"/>
            <a:r>
              <a:rPr lang="fa-IR" b="1" smtClean="0"/>
              <a:t>ثانويه (درمان بيماري)</a:t>
            </a:r>
          </a:p>
          <a:p>
            <a:pPr eaLnBrk="1" hangingPunct="1"/>
            <a:endParaRPr lang="fa-IR" b="1" smtClean="0"/>
          </a:p>
          <a:p>
            <a:pPr eaLnBrk="1" hangingPunct="1"/>
            <a:r>
              <a:rPr lang="fa-IR" b="1" smtClean="0"/>
              <a:t>ثالثيه (كاهش عوارض بيماري)</a:t>
            </a:r>
            <a:endParaRPr lang="en-US" b="1" smtClean="0"/>
          </a:p>
        </p:txBody>
      </p:sp>
    </p:spTree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7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fld id="{AA4C1246-0BD4-471F-95EE-59D72EDF8096}" type="slidenum">
              <a:rPr lang="fa-IR" smtClean="0">
                <a:latin typeface="Arial" charset="0"/>
                <a:cs typeface="Arial" charset="0"/>
              </a:rPr>
              <a:pPr/>
              <a:t>41</a:t>
            </a:fld>
            <a:endParaRPr lang="en-US" smtClean="0">
              <a:latin typeface="Arial" charset="0"/>
              <a:cs typeface="Arial" charset="0"/>
            </a:endParaRPr>
          </a:p>
        </p:txBody>
      </p:sp>
      <p:sp>
        <p:nvSpPr>
          <p:cNvPr id="4198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fa-IR" sz="7200" smtClean="0">
                <a:solidFill>
                  <a:srgbClr val="FF3300"/>
                </a:solidFill>
              </a:rPr>
              <a:t>معتاد از نظر درمان...</a:t>
            </a:r>
            <a:endParaRPr lang="en-US" sz="7200" smtClean="0">
              <a:solidFill>
                <a:srgbClr val="FF3300"/>
              </a:solidFill>
            </a:endParaRPr>
          </a:p>
        </p:txBody>
      </p:sp>
      <p:sp>
        <p:nvSpPr>
          <p:cNvPr id="4198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fa-IR" sz="4000" b="1" smtClean="0"/>
              <a:t>قابل درمان است!</a:t>
            </a:r>
          </a:p>
          <a:p>
            <a:pPr eaLnBrk="1" hangingPunct="1"/>
            <a:endParaRPr lang="fa-IR" sz="4000" b="1" smtClean="0"/>
          </a:p>
          <a:p>
            <a:pPr eaLnBrk="1" hangingPunct="1"/>
            <a:r>
              <a:rPr lang="fa-IR" sz="4000" b="1" smtClean="0"/>
              <a:t>درمان بشو نیست!</a:t>
            </a:r>
          </a:p>
          <a:p>
            <a:pPr eaLnBrk="1" hangingPunct="1"/>
            <a:endParaRPr lang="fa-IR" sz="4000" b="1" smtClean="0"/>
          </a:p>
          <a:p>
            <a:pPr eaLnBrk="1" hangingPunct="1"/>
            <a:r>
              <a:rPr lang="fa-IR" sz="4000" b="1" smtClean="0"/>
              <a:t>شاید درمان شود!</a:t>
            </a:r>
            <a:endParaRPr lang="en-US" sz="4000" b="1" smtClean="0"/>
          </a:p>
        </p:txBody>
      </p:sp>
      <p:pic>
        <p:nvPicPr>
          <p:cNvPr id="41990" name="Picture 4" descr="Picture6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928802"/>
            <a:ext cx="5219700" cy="4421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1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fld id="{0301B900-B857-40C7-9A46-C6DE8CCB8FAF}" type="slidenum">
              <a:rPr lang="fa-IR" smtClean="0">
                <a:latin typeface="Arial" charset="0"/>
                <a:cs typeface="Arial" charset="0"/>
              </a:rPr>
              <a:pPr/>
              <a:t>42</a:t>
            </a:fld>
            <a:endParaRPr lang="en-US" smtClean="0">
              <a:latin typeface="Arial" charset="0"/>
              <a:cs typeface="Arial" charset="0"/>
            </a:endParaRPr>
          </a:p>
        </p:txBody>
      </p:sp>
      <p:sp>
        <p:nvSpPr>
          <p:cNvPr id="4301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fa-IR" b="1" smtClean="0">
                <a:solidFill>
                  <a:srgbClr val="FF3300"/>
                </a:solidFill>
              </a:rPr>
              <a:t>درمان</a:t>
            </a:r>
            <a:endParaRPr lang="en-US" b="1" smtClean="0">
              <a:solidFill>
                <a:srgbClr val="FF3300"/>
              </a:solidFill>
            </a:endParaRPr>
          </a:p>
        </p:txBody>
      </p:sp>
      <p:sp>
        <p:nvSpPr>
          <p:cNvPr id="4301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fa-IR" b="1" dirty="0" smtClean="0"/>
              <a:t>كاهش آسيب – پرهيز مدار</a:t>
            </a:r>
          </a:p>
          <a:p>
            <a:pPr eaLnBrk="1" hangingPunct="1">
              <a:lnSpc>
                <a:spcPct val="90000"/>
              </a:lnSpc>
            </a:pPr>
            <a:r>
              <a:rPr lang="fa-IR" b="1" dirty="0" smtClean="0"/>
              <a:t>دارويي – غير دارويي</a:t>
            </a:r>
          </a:p>
          <a:p>
            <a:pPr eaLnBrk="1" hangingPunct="1">
              <a:lnSpc>
                <a:spcPct val="90000"/>
              </a:lnSpc>
            </a:pPr>
            <a:r>
              <a:rPr lang="fa-IR" b="1" dirty="0" smtClean="0"/>
              <a:t>پزشكي – غير پزشكي</a:t>
            </a:r>
          </a:p>
          <a:p>
            <a:pPr eaLnBrk="1" hangingPunct="1">
              <a:lnSpc>
                <a:spcPct val="90000"/>
              </a:lnSpc>
            </a:pPr>
            <a:r>
              <a:rPr lang="fa-IR" b="1" dirty="0" smtClean="0"/>
              <a:t>جسمي – روحي رواني</a:t>
            </a:r>
          </a:p>
          <a:p>
            <a:pPr eaLnBrk="1" hangingPunct="1">
              <a:lnSpc>
                <a:spcPct val="90000"/>
              </a:lnSpc>
            </a:pPr>
            <a:r>
              <a:rPr lang="fa-IR" b="1" dirty="0" smtClean="0"/>
              <a:t>فردي – گروهي</a:t>
            </a:r>
          </a:p>
          <a:p>
            <a:pPr eaLnBrk="1" hangingPunct="1">
              <a:lnSpc>
                <a:spcPct val="90000"/>
              </a:lnSpc>
            </a:pPr>
            <a:r>
              <a:rPr lang="fa-IR" b="1" dirty="0" smtClean="0"/>
              <a:t>بيمار – خانواده</a:t>
            </a:r>
          </a:p>
          <a:p>
            <a:pPr eaLnBrk="1" hangingPunct="1">
              <a:lnSpc>
                <a:spcPct val="90000"/>
              </a:lnSpc>
            </a:pPr>
            <a:r>
              <a:rPr lang="fa-IR" b="1" dirty="0" smtClean="0"/>
              <a:t>سرپايي – بستري</a:t>
            </a:r>
          </a:p>
          <a:p>
            <a:pPr eaLnBrk="1" hangingPunct="1">
              <a:lnSpc>
                <a:spcPct val="90000"/>
              </a:lnSpc>
            </a:pPr>
            <a:r>
              <a:rPr lang="fa-IR" b="1" dirty="0" smtClean="0"/>
              <a:t>...</a:t>
            </a:r>
            <a:endParaRPr lang="en-US" b="1" dirty="0" smtClean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مفاهیم اعتیاد 123">
  <a:themeElements>
    <a:clrScheme name="Default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efault Design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مفاهیم اعتیاد 123</Template>
  <TotalTime>27</TotalTime>
  <Words>1524</Words>
  <Application>Microsoft Office PowerPoint</Application>
  <PresentationFormat>On-screen Show (4:3)</PresentationFormat>
  <Paragraphs>328</Paragraphs>
  <Slides>42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42</vt:i4>
      </vt:variant>
    </vt:vector>
  </HeadingPairs>
  <TitlesOfParts>
    <vt:vector size="43" baseType="lpstr">
      <vt:lpstr>مفاهیم اعتیاد 123</vt:lpstr>
      <vt:lpstr>PowerPoint Presentation</vt:lpstr>
      <vt:lpstr>مفاهیم وکلیات اعتیاد</vt:lpstr>
      <vt:lpstr>PowerPoint Presentation</vt:lpstr>
      <vt:lpstr>PowerPoint Presentation</vt:lpstr>
      <vt:lpstr>كليات اعتياد</vt:lpstr>
      <vt:lpstr>اعتیاد چیست؟</vt:lpstr>
      <vt:lpstr>انواع اعتياد</vt:lpstr>
      <vt:lpstr>چه ماده اي اعتياد آور است؟</vt:lpstr>
      <vt:lpstr>چه كساني بيشتر در معرض خطر اعتياد هستند؟</vt:lpstr>
      <vt:lpstr>چه كساني بيشتر در معرض خطر اعتياد هستند؟</vt:lpstr>
      <vt:lpstr>چه كساني بيشتر گرايش به مواد اعتياد آور دارند؟</vt:lpstr>
      <vt:lpstr>کلیات اعتیاد</vt:lpstr>
      <vt:lpstr>مقدمه</vt:lpstr>
      <vt:lpstr>واژگان كليدي</vt:lpstr>
      <vt:lpstr>واژگان كليدي</vt:lpstr>
      <vt:lpstr>وابستگی وسوء مصرف</vt:lpstr>
      <vt:lpstr>مقدمه</vt:lpstr>
      <vt:lpstr>مقدمه</vt:lpstr>
      <vt:lpstr>چرا یک نفر به مواد گرايش پيدا مي كند؟</vt:lpstr>
      <vt:lpstr>چرا یک نفر به مواد گرايش پيدا مي كند؟</vt:lpstr>
      <vt:lpstr>چرا یک نفر به مواد گرايش پيدا مي كند؟</vt:lpstr>
      <vt:lpstr>نکته!</vt:lpstr>
      <vt:lpstr>PowerPoint Presentation</vt:lpstr>
      <vt:lpstr>عوارض اعتیاد</vt:lpstr>
      <vt:lpstr>تعریف اعتیاد</vt:lpstr>
      <vt:lpstr>تعریفی ساده از اعتیاد</vt:lpstr>
      <vt:lpstr>تعریفی ساده از اعتیاد</vt:lpstr>
      <vt:lpstr>ملاکهای DSM-IVبرای وابستگی به مواد</vt:lpstr>
      <vt:lpstr>ملاکهای DSM-IV برای وابستگی به مواد</vt:lpstr>
      <vt:lpstr>ملاکهای DSM-IV برای وابستگی به مواد</vt:lpstr>
      <vt:lpstr>مشکلات کشور ما در مورد مواد</vt:lpstr>
      <vt:lpstr>مشکلات کشور ما در مورد مواد</vt:lpstr>
      <vt:lpstr>مشکلات کشور ما در مورد مواد</vt:lpstr>
      <vt:lpstr>راهکارها</vt:lpstr>
      <vt:lpstr>راهکارها</vt:lpstr>
      <vt:lpstr>راهکارها</vt:lpstr>
      <vt:lpstr>مقابله كلي با پديده اعتياد</vt:lpstr>
      <vt:lpstr>چه كساني در پيشگيري موثرند؟</vt:lpstr>
      <vt:lpstr>مراتب پيشگيري</vt:lpstr>
      <vt:lpstr>سطوح پيشگيري</vt:lpstr>
      <vt:lpstr>معتاد از نظر درمان...</vt:lpstr>
      <vt:lpstr>درمان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Baba</dc:creator>
  <cp:lastModifiedBy>Windows User</cp:lastModifiedBy>
  <cp:revision>5</cp:revision>
  <dcterms:created xsi:type="dcterms:W3CDTF">2015-02-27T20:03:39Z</dcterms:created>
  <dcterms:modified xsi:type="dcterms:W3CDTF">2020-05-14T22:43:11Z</dcterms:modified>
</cp:coreProperties>
</file>