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3" r:id="rId8"/>
    <p:sldId id="264" r:id="rId9"/>
    <p:sldId id="265" r:id="rId10"/>
    <p:sldId id="262" r:id="rId11"/>
    <p:sldId id="266" r:id="rId12"/>
    <p:sldId id="267" r:id="rId13"/>
    <p:sldId id="268" r:id="rId14"/>
    <p:sldId id="269" r:id="rId15"/>
    <p:sldId id="271" r:id="rId16"/>
    <p:sldId id="272" r:id="rId17"/>
    <p:sldId id="273" r:id="rId18"/>
    <p:sldId id="274" r:id="rId19"/>
    <p:sldId id="275"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996"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0E80D731-99A2-4AB0-A955-2000F27EACA5}" type="datetimeFigureOut">
              <a:rPr lang="en-US" smtClean="0"/>
              <a:pPr/>
              <a:t>8/16/2023</a:t>
            </a:fld>
            <a:endParaRPr lang="en-US"/>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US"/>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E64EA0BE-EA42-4E94-A9F8-917E9B6CFBD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0E80D731-99A2-4AB0-A955-2000F27EACA5}" type="datetimeFigureOut">
              <a:rPr lang="en-US" smtClean="0"/>
              <a:pPr/>
              <a:t>8/16/2023</a:t>
            </a:fld>
            <a:endParaRPr lang="en-US"/>
          </a:p>
        </p:txBody>
      </p:sp>
      <p:sp>
        <p:nvSpPr>
          <p:cNvPr id="5" name="Footer Placeholder 4"/>
          <p:cNvSpPr>
            <a:spLocks noGrp="1"/>
          </p:cNvSpPr>
          <p:nvPr>
            <p:ph type="ftr" sz="quarter" idx="11"/>
          </p:nvPr>
        </p:nvSpPr>
        <p:spPr>
          <a:xfrm>
            <a:off x="457200" y="6480969"/>
            <a:ext cx="4260056" cy="300831"/>
          </a:xfrm>
        </p:spPr>
        <p:txBody>
          <a:bodyPr/>
          <a:lstStyle/>
          <a:p>
            <a:endParaRPr lang="en-US"/>
          </a:p>
        </p:txBody>
      </p:sp>
      <p:sp>
        <p:nvSpPr>
          <p:cNvPr id="6" name="Slide Number Placeholder 5"/>
          <p:cNvSpPr>
            <a:spLocks noGrp="1"/>
          </p:cNvSpPr>
          <p:nvPr>
            <p:ph type="sldNum" sz="quarter" idx="12"/>
          </p:nvPr>
        </p:nvSpPr>
        <p:spPr/>
        <p:txBody>
          <a:bodyPr/>
          <a:lstStyle/>
          <a:p>
            <a:fld id="{E64EA0BE-EA42-4E94-A9F8-917E9B6CFBD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0E80D731-99A2-4AB0-A955-2000F27EACA5}" type="datetimeFigureOut">
              <a:rPr lang="en-US" smtClean="0"/>
              <a:pPr/>
              <a:t>8/16/2023</a:t>
            </a:fld>
            <a:endParaRPr lang="en-US"/>
          </a:p>
        </p:txBody>
      </p:sp>
      <p:sp>
        <p:nvSpPr>
          <p:cNvPr id="5" name="Footer Placeholder 4"/>
          <p:cNvSpPr>
            <a:spLocks noGrp="1"/>
          </p:cNvSpPr>
          <p:nvPr>
            <p:ph type="ftr" sz="quarter" idx="11"/>
          </p:nvPr>
        </p:nvSpPr>
        <p:spPr>
          <a:xfrm>
            <a:off x="2619376" y="6480969"/>
            <a:ext cx="4260056" cy="300831"/>
          </a:xfrm>
        </p:spPr>
        <p:txBody>
          <a:bodyPr/>
          <a:lstStyle/>
          <a:p>
            <a:endParaRPr lang="en-US"/>
          </a:p>
        </p:txBody>
      </p:sp>
      <p:sp>
        <p:nvSpPr>
          <p:cNvPr id="6" name="Slide Number Placeholder 5"/>
          <p:cNvSpPr>
            <a:spLocks noGrp="1"/>
          </p:cNvSpPr>
          <p:nvPr>
            <p:ph type="sldNum" sz="quarter" idx="12"/>
          </p:nvPr>
        </p:nvSpPr>
        <p:spPr>
          <a:xfrm>
            <a:off x="8451056" y="809624"/>
            <a:ext cx="502920" cy="300831"/>
          </a:xfrm>
        </p:spPr>
        <p:txBody>
          <a:bodyPr/>
          <a:lstStyle/>
          <a:p>
            <a:fld id="{E64EA0BE-EA42-4E94-A9F8-917E9B6CFBD8}" type="slidenum">
              <a:rPr lang="en-US" smtClean="0"/>
              <a:pPr/>
              <a:t>‹#›</a:t>
            </a:fld>
            <a:endParaRPr lang="en-US"/>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0E80D731-99A2-4AB0-A955-2000F27EACA5}" type="datetimeFigureOut">
              <a:rPr lang="en-US" smtClean="0"/>
              <a:pPr/>
              <a:t>8/16/2023</a:t>
            </a:fld>
            <a:endParaRPr lang="en-US"/>
          </a:p>
        </p:txBody>
      </p:sp>
      <p:sp>
        <p:nvSpPr>
          <p:cNvPr id="6" name="Footer Placeholder 5"/>
          <p:cNvSpPr>
            <a:spLocks noGrp="1"/>
          </p:cNvSpPr>
          <p:nvPr>
            <p:ph type="ftr" sz="quarter" idx="11"/>
          </p:nvPr>
        </p:nvSpPr>
        <p:spPr>
          <a:xfrm>
            <a:off x="457200" y="6480969"/>
            <a:ext cx="4260056" cy="301752"/>
          </a:xfrm>
        </p:spPr>
        <p:txBody>
          <a:bodyPr/>
          <a:lstStyle/>
          <a:p>
            <a:endParaRPr lang="en-US"/>
          </a:p>
        </p:txBody>
      </p:sp>
      <p:sp>
        <p:nvSpPr>
          <p:cNvPr id="7" name="Slide Number Placeholder 6"/>
          <p:cNvSpPr>
            <a:spLocks noGrp="1"/>
          </p:cNvSpPr>
          <p:nvPr>
            <p:ph type="sldNum" sz="quarter" idx="12"/>
          </p:nvPr>
        </p:nvSpPr>
        <p:spPr>
          <a:xfrm>
            <a:off x="7589520" y="6480969"/>
            <a:ext cx="502920" cy="301752"/>
          </a:xfrm>
        </p:spPr>
        <p:txBody>
          <a:bodyPr/>
          <a:lstStyle/>
          <a:p>
            <a:fld id="{E64EA0BE-EA42-4E94-A9F8-917E9B6CFBD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0E80D731-99A2-4AB0-A955-2000F27EACA5}" type="datetimeFigureOut">
              <a:rPr lang="en-US" smtClean="0"/>
              <a:pPr/>
              <a:t>8/16/2023</a:t>
            </a:fld>
            <a:endParaRPr lang="en-US"/>
          </a:p>
        </p:txBody>
      </p:sp>
      <p:sp>
        <p:nvSpPr>
          <p:cNvPr id="8" name="Footer Placeholder 7"/>
          <p:cNvSpPr>
            <a:spLocks noGrp="1"/>
          </p:cNvSpPr>
          <p:nvPr>
            <p:ph type="ftr" sz="quarter" idx="11"/>
          </p:nvPr>
        </p:nvSpPr>
        <p:spPr>
          <a:xfrm>
            <a:off x="457200" y="6480969"/>
            <a:ext cx="4261104" cy="301752"/>
          </a:xfrm>
        </p:spPr>
        <p:txBody>
          <a:bodyPr/>
          <a:lstStyle/>
          <a:p>
            <a:endParaRPr lang="en-US"/>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E64EA0BE-EA42-4E94-A9F8-917E9B6CFBD8}"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E80D731-99A2-4AB0-A955-2000F27EACA5}" type="datetimeFigureOut">
              <a:rPr lang="en-US" smtClean="0"/>
              <a:pPr/>
              <a:t>8/16/2023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64EA0BE-EA42-4E94-A9F8-917E9B6CFBD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0E80D731-99A2-4AB0-A955-2000F27EACA5}" type="datetimeFigureOut">
              <a:rPr lang="en-US" smtClean="0"/>
              <a:pPr/>
              <a:t>8/16/2023</a:t>
            </a:fld>
            <a:endParaRPr lang="en-US"/>
          </a:p>
        </p:txBody>
      </p:sp>
      <p:sp>
        <p:nvSpPr>
          <p:cNvPr id="3" name="Footer Placeholder 2"/>
          <p:cNvSpPr>
            <a:spLocks noGrp="1"/>
          </p:cNvSpPr>
          <p:nvPr>
            <p:ph type="ftr" sz="quarter" idx="11"/>
          </p:nvPr>
        </p:nvSpPr>
        <p:spPr>
          <a:xfrm>
            <a:off x="457200" y="6481890"/>
            <a:ext cx="4260056" cy="300831"/>
          </a:xfrm>
        </p:spPr>
        <p:txBody>
          <a:bodyPr/>
          <a:lstStyle/>
          <a:p>
            <a:endParaRPr lang="en-US"/>
          </a:p>
        </p:txBody>
      </p:sp>
      <p:sp>
        <p:nvSpPr>
          <p:cNvPr id="4" name="Slide Number Placeholder 3"/>
          <p:cNvSpPr>
            <a:spLocks noGrp="1"/>
          </p:cNvSpPr>
          <p:nvPr>
            <p:ph type="sldNum" sz="quarter" idx="12"/>
          </p:nvPr>
        </p:nvSpPr>
        <p:spPr>
          <a:xfrm>
            <a:off x="7589520" y="6480969"/>
            <a:ext cx="502920" cy="301752"/>
          </a:xfrm>
        </p:spPr>
        <p:txBody>
          <a:bodyPr/>
          <a:lstStyle/>
          <a:p>
            <a:fld id="{E64EA0BE-EA42-4E94-A9F8-917E9B6CFBD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0E80D731-99A2-4AB0-A955-2000F27EACA5}" type="datetimeFigureOut">
              <a:rPr lang="en-US" smtClean="0"/>
              <a:pPr/>
              <a:t>8/16/2023</a:t>
            </a:fld>
            <a:endParaRPr lang="en-US"/>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US"/>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E64EA0BE-EA42-4E94-A9F8-917E9B6CFBD8}"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0E80D731-99A2-4AB0-A955-2000F27EACA5}" type="datetimeFigureOut">
              <a:rPr lang="en-US" smtClean="0"/>
              <a:pPr/>
              <a:t>8/16/2023</a:t>
            </a:fld>
            <a:endParaRPr lang="en-US"/>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US"/>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E64EA0BE-EA42-4E94-A9F8-917E9B6CFBD8}"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E80D731-99A2-4AB0-A955-2000F27EACA5}" type="datetimeFigureOut">
              <a:rPr lang="en-US" smtClean="0"/>
              <a:pPr/>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4EA0BE-EA42-4E94-A9F8-917E9B6CFBD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E80D731-99A2-4AB0-A955-2000F27EACA5}" type="datetimeFigureOut">
              <a:rPr lang="en-US" smtClean="0"/>
              <a:pPr/>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4EA0BE-EA42-4E94-A9F8-917E9B6CFBD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0E80D731-99A2-4AB0-A955-2000F27EACA5}" type="datetimeFigureOut">
              <a:rPr lang="en-US" smtClean="0"/>
              <a:pPr/>
              <a:t>8/16/2023</a:t>
            </a:fld>
            <a:endParaRPr lang="en-US"/>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US"/>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E64EA0BE-EA42-4E94-A9F8-917E9B6CFBD8}"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pPr rtl="1"/>
            <a:r>
              <a:rPr lang="fa-IR" sz="4400" b="1" dirty="0" smtClean="0">
                <a:cs typeface="B Titr" pitchFamily="2" charset="-78"/>
              </a:rPr>
              <a:t>مفاهیم کلیدی فیلمنامه کوتاه</a:t>
            </a:r>
            <a:endParaRPr lang="en-US" sz="4400" b="1" dirty="0">
              <a:cs typeface="B Titr" pitchFamily="2" charset="-78"/>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342900" lvl="0" indent="-342900" algn="justLow" rtl="1">
              <a:lnSpc>
                <a:spcPct val="115000"/>
              </a:lnSpc>
              <a:spcAft>
                <a:spcPts val="1000"/>
              </a:spcAft>
              <a:buFont typeface="Times New Roman"/>
              <a:buChar char="-"/>
            </a:pPr>
            <a:r>
              <a:rPr lang="fa-IR" sz="3200" b="1" dirty="0" smtClean="0">
                <a:latin typeface="Times New Roman"/>
                <a:ea typeface="Calibri"/>
                <a:cs typeface="B Compset"/>
              </a:rPr>
              <a:t>طبقه بندی تولیدات سینمایی کوتاه</a:t>
            </a:r>
            <a:endParaRPr lang="en-US" sz="3200" dirty="0" smtClean="0">
              <a:latin typeface="Times New Roman"/>
              <a:ea typeface="Calibri"/>
              <a:cs typeface="B Compset"/>
            </a:endParaRPr>
          </a:p>
          <a:p>
            <a:pPr marL="342900" lvl="0" indent="-342900" algn="justLow" rtl="1">
              <a:lnSpc>
                <a:spcPct val="115000"/>
              </a:lnSpc>
              <a:spcAft>
                <a:spcPts val="1000"/>
              </a:spcAft>
              <a:buFont typeface="Times New Roman"/>
              <a:buChar char="-"/>
            </a:pPr>
            <a:r>
              <a:rPr lang="fa-IR" sz="3200" b="1" dirty="0" smtClean="0">
                <a:latin typeface="Times New Roman"/>
                <a:ea typeface="Calibri"/>
                <a:cs typeface="B Compset"/>
              </a:rPr>
              <a:t>اصول اساسی در بنا کردن یک روایت سینمایی برای فیلمنامه کوتاه</a:t>
            </a:r>
            <a:endParaRPr lang="en-US" sz="3200" dirty="0" smtClean="0">
              <a:latin typeface="Times New Roman"/>
              <a:ea typeface="Calibri"/>
              <a:cs typeface="B Compset"/>
            </a:endParaRPr>
          </a:p>
          <a:p>
            <a:pPr marL="342900" lvl="0" indent="-342900" algn="justLow" rtl="1">
              <a:lnSpc>
                <a:spcPct val="115000"/>
              </a:lnSpc>
              <a:spcAft>
                <a:spcPts val="1000"/>
              </a:spcAft>
              <a:buFont typeface="Times New Roman"/>
              <a:buChar char="-"/>
            </a:pPr>
            <a:r>
              <a:rPr lang="fa-IR" sz="3200" b="1" dirty="0" smtClean="0">
                <a:latin typeface="Times New Roman"/>
                <a:ea typeface="Calibri"/>
                <a:cs typeface="B Compset"/>
              </a:rPr>
              <a:t>باید ها و نبایدهای فیلمنامه نویسی کوتاه</a:t>
            </a:r>
            <a:endParaRPr lang="en-US" sz="3200" dirty="0" smtClean="0">
              <a:latin typeface="Times New Roman"/>
              <a:ea typeface="Calibri"/>
              <a:cs typeface="B Compset"/>
            </a:endParaRPr>
          </a:p>
          <a:p>
            <a:pPr algn="r" rt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3000"/>
                            </p:stCondLst>
                            <p:childTnLst>
                              <p:par>
                                <p:cTn id="10" presetID="2" presetClass="entr" presetSubtype="4" fill="hold" grpId="0"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3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3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6000"/>
                            </p:stCondLst>
                            <p:childTnLst>
                              <p:par>
                                <p:cTn id="15" presetID="2" presetClass="entr" presetSubtype="4" fill="hold" grpId="0"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3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3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382000" cy="5845208"/>
          </a:xfrm>
        </p:spPr>
        <p:txBody>
          <a:bodyPr>
            <a:normAutofit fontScale="92500" lnSpcReduction="20000"/>
          </a:bodyPr>
          <a:lstStyle/>
          <a:p>
            <a:pPr marL="342900" lvl="0" indent="-342900" algn="justLow" rtl="1">
              <a:lnSpc>
                <a:spcPct val="115000"/>
              </a:lnSpc>
              <a:spcAft>
                <a:spcPts val="1000"/>
              </a:spcAft>
              <a:buFont typeface="Wingdings"/>
              <a:buChar char=""/>
            </a:pPr>
            <a:r>
              <a:rPr lang="fa-IR" sz="4300" b="1" dirty="0" smtClean="0">
                <a:latin typeface="Times New Roman"/>
                <a:ea typeface="Calibri"/>
                <a:cs typeface="B Compset"/>
              </a:rPr>
              <a:t>فیلم کوتاه: </a:t>
            </a:r>
            <a:r>
              <a:rPr lang="fa-IR" sz="3200" dirty="0" smtClean="0">
                <a:latin typeface="Times New Roman"/>
                <a:ea typeface="Calibri"/>
                <a:cs typeface="B Compset"/>
              </a:rPr>
              <a:t>به خاطر بسپارید که تهیة یک فیلم کوتاه 20 دقیقه ای، تدوین مجدد 20 دقیقه از یک فیلم بلند 120 دقیقه ای نیست. فیلم کوتاه به رغم شباهت های ساختاری و قالب های تصویری متناسب با فیلم بلند، یک اثر هنری مستقل است. به این معنا، نیاز به فرآیند تولید، ساخت و پرداخت متمایزی را داراست. </a:t>
            </a:r>
            <a:endParaRPr lang="en-US" sz="3200" dirty="0" smtClean="0">
              <a:latin typeface="Times New Roman"/>
              <a:ea typeface="Calibri"/>
              <a:cs typeface="B Compset"/>
            </a:endParaRPr>
          </a:p>
          <a:p>
            <a:pPr marL="342900" lvl="0" indent="-342900" algn="justLow" rtl="1">
              <a:lnSpc>
                <a:spcPct val="115000"/>
              </a:lnSpc>
              <a:spcAft>
                <a:spcPts val="1000"/>
              </a:spcAft>
              <a:buFont typeface="Wingdings"/>
              <a:buChar char=""/>
            </a:pPr>
            <a:r>
              <a:rPr lang="fa-IR" sz="3200" dirty="0" smtClean="0">
                <a:latin typeface="Times New Roman"/>
                <a:ea typeface="Calibri"/>
                <a:cs typeface="B Compset"/>
              </a:rPr>
              <a:t>مهم ترین عامل در تمایز میان انواع فیلم های کوتاه و طبقه بندی آنها، محدودیت های تولیدی و به ویژه زمان پیش بینی شده برای نمایش یک فیلم کوتاه است. زمان نمایش یا </a:t>
            </a:r>
            <a:r>
              <a:rPr lang="en-US" sz="3200" dirty="0" smtClean="0">
                <a:latin typeface="Times New Roman"/>
                <a:ea typeface="Calibri"/>
                <a:cs typeface="B Compset"/>
              </a:rPr>
              <a:t>Running Time</a:t>
            </a:r>
            <a:r>
              <a:rPr lang="en-US" sz="3200" dirty="0" smtClean="0">
                <a:latin typeface="B Compset"/>
                <a:ea typeface="Calibri"/>
                <a:cs typeface="B Compset"/>
              </a:rPr>
              <a:t> </a:t>
            </a:r>
            <a:r>
              <a:rPr lang="fa-IR" sz="3200" dirty="0" smtClean="0">
                <a:latin typeface="B Compset"/>
                <a:ea typeface="Calibri"/>
                <a:cs typeface="B Compset"/>
              </a:rPr>
              <a:t>یک فیلم اولین سوال کلیدی است که هر فیلمنامه نویس کوتاه باید برای شروع پروژه نگارشی خود از تهیه کننده بپرسد و بر اساس ظرفیتهای زمانی تولید خود، ایده اصلی را سازماندهی و پردازش نماید.  </a:t>
            </a:r>
            <a:endParaRPr lang="en-US" sz="3200" dirty="0" smtClean="0">
              <a:latin typeface="Times New Roman"/>
              <a:ea typeface="Calibri"/>
              <a:cs typeface="B Compset"/>
            </a:endParaRPr>
          </a:p>
          <a:p>
            <a:pPr algn="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3000"/>
                            </p:stCondLst>
                            <p:childTnLst>
                              <p:par>
                                <p:cTn id="10" presetID="7" presetClass="entr" presetSubtype="4" fill="hold" grpId="0"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3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3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342900" lvl="0" indent="-342900" algn="justLow" rtl="1">
              <a:lnSpc>
                <a:spcPct val="115000"/>
              </a:lnSpc>
              <a:spcAft>
                <a:spcPts val="1000"/>
              </a:spcAft>
              <a:buFont typeface="Courier New"/>
              <a:buChar char="o"/>
            </a:pPr>
            <a:r>
              <a:rPr lang="fa-IR" sz="3200" dirty="0" smtClean="0">
                <a:latin typeface="Times New Roman"/>
                <a:ea typeface="Calibri"/>
                <a:cs typeface="B Compset"/>
              </a:rPr>
              <a:t>بر این مبنا، دست کم فیلمنامه های کوتاه را می توان در قالب یکی از دسته های زیر و بر حسب ضرورت نوشت و آماده برای اجرا کرد:</a:t>
            </a:r>
            <a:endParaRPr lang="en-US" sz="3200" dirty="0" smtClean="0">
              <a:latin typeface="Times New Roman"/>
              <a:ea typeface="Calibri"/>
              <a:cs typeface="B Compset"/>
            </a:endParaRPr>
          </a:p>
          <a:p>
            <a:pPr marL="342900" lvl="0" indent="-342900" algn="justLow" rtl="1">
              <a:lnSpc>
                <a:spcPct val="115000"/>
              </a:lnSpc>
              <a:spcAft>
                <a:spcPts val="1000"/>
              </a:spcAft>
              <a:buFont typeface="Courier New"/>
              <a:buChar char="o"/>
            </a:pPr>
            <a:r>
              <a:rPr lang="fa-IR" sz="3200" dirty="0" smtClean="0">
                <a:latin typeface="Times New Roman"/>
                <a:ea typeface="Calibri"/>
                <a:cs typeface="B Compset"/>
              </a:rPr>
              <a:t>1- </a:t>
            </a:r>
            <a:r>
              <a:rPr lang="fa-IR" sz="3200" b="1" dirty="0" smtClean="0">
                <a:latin typeface="Times New Roman"/>
                <a:ea typeface="Calibri"/>
                <a:cs typeface="B Compset"/>
              </a:rPr>
              <a:t>فیلم بسیار کوتاه</a:t>
            </a:r>
            <a:r>
              <a:rPr lang="fa-IR" sz="3200" dirty="0" smtClean="0">
                <a:latin typeface="Times New Roman"/>
                <a:ea typeface="Calibri"/>
                <a:cs typeface="B Compset"/>
              </a:rPr>
              <a:t> : </a:t>
            </a:r>
            <a:r>
              <a:rPr lang="fa-IR" sz="3200" b="1" dirty="0" smtClean="0">
                <a:latin typeface="Times New Roman"/>
                <a:ea typeface="Calibri"/>
                <a:cs typeface="B Compset"/>
              </a:rPr>
              <a:t>فیلمنامه های 100 ثانیه ای</a:t>
            </a:r>
            <a:r>
              <a:rPr lang="fa-IR" sz="3200" dirty="0" smtClean="0">
                <a:latin typeface="Times New Roman"/>
                <a:ea typeface="Calibri"/>
                <a:cs typeface="B Compset"/>
              </a:rPr>
              <a:t>   </a:t>
            </a:r>
            <a:r>
              <a:rPr lang="en-US" sz="3200" dirty="0" smtClean="0">
                <a:latin typeface="Times New Roman"/>
                <a:ea typeface="Calibri"/>
                <a:cs typeface="B Compset"/>
              </a:rPr>
              <a:t>(Extreme Short Script) [E.S.S]</a:t>
            </a:r>
            <a:r>
              <a:rPr lang="fa-IR" sz="3200" dirty="0" smtClean="0">
                <a:latin typeface="Times New Roman"/>
                <a:ea typeface="Calibri"/>
                <a:cs typeface="B Compset"/>
              </a:rPr>
              <a:t>: جلوه های کم رنگ یک کنش داستانی/ تکیه بر توالی و نظم تصاویر و غالبا ایده محور است. بسیار مفهومی و ظریف تهیه می شود.</a:t>
            </a:r>
            <a:endParaRPr lang="en-US" sz="3200" dirty="0" smtClean="0">
              <a:latin typeface="Times New Roman"/>
              <a:ea typeface="Calibri"/>
              <a:cs typeface="B Compset"/>
            </a:endParaRPr>
          </a:p>
          <a:p>
            <a:pPr marL="342900" lvl="0" indent="-342900" algn="justLow" rtl="1">
              <a:lnSpc>
                <a:spcPct val="115000"/>
              </a:lnSpc>
              <a:spcAft>
                <a:spcPts val="1000"/>
              </a:spcAft>
              <a:buFont typeface="Courier New"/>
              <a:buChar char="o"/>
            </a:pPr>
            <a:endParaRPr lang="en-US" sz="3200" dirty="0">
              <a:latin typeface="Times New Roman"/>
              <a:ea typeface="Calibri"/>
              <a:cs typeface="B Compse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amond(in)">
                                      <p:cBhvr>
                                        <p:cTn id="7" dur="2000"/>
                                        <p:tgtEl>
                                          <p:spTgt spid="3">
                                            <p:txEl>
                                              <p:pRg st="0" end="0"/>
                                            </p:txEl>
                                          </p:spTgt>
                                        </p:tgtEl>
                                      </p:cBhvr>
                                    </p:animEffect>
                                  </p:childTnLst>
                                </p:cTn>
                              </p:par>
                            </p:childTnLst>
                          </p:cTn>
                        </p:par>
                        <p:par>
                          <p:cTn id="8" fill="hold">
                            <p:stCondLst>
                              <p:cond delay="2000"/>
                            </p:stCondLst>
                            <p:childTnLst>
                              <p:par>
                                <p:cTn id="9" presetID="8" presetClass="entr" presetSubtype="16"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diamond(in)">
                                      <p:cBhvr>
                                        <p:cTn id="11"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5311808"/>
          </a:xfrm>
        </p:spPr>
        <p:txBody>
          <a:bodyPr/>
          <a:lstStyle/>
          <a:p>
            <a:pPr marL="342900" lvl="0" indent="-342900" algn="justLow" rtl="1">
              <a:lnSpc>
                <a:spcPct val="115000"/>
              </a:lnSpc>
              <a:spcAft>
                <a:spcPts val="1000"/>
              </a:spcAft>
              <a:buFont typeface="Courier New"/>
              <a:buChar char="o"/>
            </a:pPr>
            <a:r>
              <a:rPr lang="fa-IR" sz="3200" dirty="0" smtClean="0">
                <a:latin typeface="Times New Roman"/>
                <a:ea typeface="Calibri"/>
                <a:cs typeface="B Compset"/>
              </a:rPr>
              <a:t>2- </a:t>
            </a:r>
            <a:r>
              <a:rPr lang="fa-IR" sz="3200" b="1" dirty="0" smtClean="0">
                <a:latin typeface="Times New Roman"/>
                <a:ea typeface="Calibri"/>
                <a:cs typeface="B Compset"/>
              </a:rPr>
              <a:t>فیلم کوتاه کوتاه: فیلمنامه های 2تا 4 دقیقه ای </a:t>
            </a:r>
            <a:r>
              <a:rPr lang="fa-IR" sz="3200" dirty="0" smtClean="0">
                <a:latin typeface="Times New Roman"/>
                <a:ea typeface="Calibri"/>
                <a:cs typeface="B Compset"/>
              </a:rPr>
              <a:t>( در ایران 3 تا 5 دقیقه ای)</a:t>
            </a:r>
            <a:r>
              <a:rPr lang="en-US" sz="3200" dirty="0" smtClean="0">
                <a:latin typeface="Times New Roman"/>
                <a:ea typeface="Calibri"/>
                <a:cs typeface="B Compset"/>
              </a:rPr>
              <a:t> (Short </a:t>
            </a:r>
            <a:r>
              <a:rPr lang="en-US" sz="3200" dirty="0" err="1" smtClean="0">
                <a:latin typeface="Times New Roman"/>
                <a:ea typeface="Calibri"/>
                <a:cs typeface="B Compset"/>
              </a:rPr>
              <a:t>Short</a:t>
            </a:r>
            <a:r>
              <a:rPr lang="en-US" sz="3200" dirty="0" smtClean="0">
                <a:latin typeface="Times New Roman"/>
                <a:ea typeface="Calibri"/>
                <a:cs typeface="B Compset"/>
              </a:rPr>
              <a:t> Script ) [SSS] </a:t>
            </a:r>
            <a:r>
              <a:rPr lang="fa-IR" sz="3200" dirty="0" smtClean="0">
                <a:latin typeface="Times New Roman"/>
                <a:ea typeface="Calibri"/>
                <a:cs typeface="B Compset"/>
              </a:rPr>
              <a:t>:بر مبنای یک کنش دراماتیم واحد وروشن؛ شخصیت در متن واقعه نشان داده می شود. بیشتر از پرداخت شخصیت نمایش پردازه های نمایشی بیرون از صحنه به ذهن تماشاگر متبادر خواهند شد . 2تا 3 صحنه معمول است.</a:t>
            </a:r>
            <a:endParaRPr lang="en-US" sz="3200" dirty="0" smtClean="0">
              <a:latin typeface="Times New Roman"/>
              <a:ea typeface="Calibri"/>
              <a:cs typeface="B Compset"/>
            </a:endParaRPr>
          </a:p>
          <a:p>
            <a:pPr algn="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5159408"/>
          </a:xfrm>
        </p:spPr>
        <p:txBody>
          <a:bodyPr/>
          <a:lstStyle/>
          <a:p>
            <a:pPr algn="justLow" rtl="1">
              <a:lnSpc>
                <a:spcPct val="115000"/>
              </a:lnSpc>
              <a:spcAft>
                <a:spcPts val="1000"/>
              </a:spcAft>
            </a:pPr>
            <a:r>
              <a:rPr lang="fa-IR" sz="3200" dirty="0" smtClean="0">
                <a:latin typeface="Times New Roman"/>
                <a:ea typeface="Calibri"/>
                <a:cs typeface="B Compset"/>
              </a:rPr>
              <a:t>3- </a:t>
            </a:r>
            <a:r>
              <a:rPr lang="fa-IR" sz="3200" b="1" dirty="0" smtClean="0">
                <a:latin typeface="Times New Roman"/>
                <a:ea typeface="Calibri"/>
                <a:cs typeface="B Compset"/>
              </a:rPr>
              <a:t>فیلم کوتاه رایج: فیلمنامه های 7 تا 12 دقیقه ای</a:t>
            </a:r>
            <a:r>
              <a:rPr lang="fa-IR" sz="3200" dirty="0" smtClean="0">
                <a:latin typeface="Times New Roman"/>
                <a:ea typeface="Calibri"/>
                <a:cs typeface="B Compset"/>
              </a:rPr>
              <a:t>    </a:t>
            </a:r>
            <a:r>
              <a:rPr lang="en-US" sz="3200" dirty="0" smtClean="0">
                <a:latin typeface="Times New Roman"/>
                <a:ea typeface="Calibri"/>
                <a:cs typeface="B Compset"/>
              </a:rPr>
              <a:t>(Normal Short Script) [NSS]</a:t>
            </a:r>
            <a:r>
              <a:rPr lang="fa-IR" sz="3200" dirty="0" smtClean="0">
                <a:latin typeface="Times New Roman"/>
                <a:ea typeface="Calibri"/>
                <a:cs typeface="B Compset"/>
              </a:rPr>
              <a:t> : متداول ترین شکل نگارش فیلمنامه های کوتاه تجربی یا داستانی است. خط داستانی </a:t>
            </a:r>
            <a:r>
              <a:rPr lang="fa-IR" sz="3200" smtClean="0">
                <a:latin typeface="Times New Roman"/>
                <a:ea typeface="Calibri"/>
                <a:cs typeface="B Compset"/>
              </a:rPr>
              <a:t>پر رنگ </a:t>
            </a:r>
            <a:r>
              <a:rPr lang="fa-IR" sz="3200" dirty="0" smtClean="0">
                <a:latin typeface="Times New Roman"/>
                <a:ea typeface="Calibri"/>
                <a:cs typeface="B Compset"/>
              </a:rPr>
              <a:t>تری احساس می شود. یک یا دو شخصیت در موقعیتی جذاب قرار می گیرند. داستان کوتاه تأثیرگذاری باید داشته باشد. 5 تا 8 صحنه دارد.</a:t>
            </a:r>
            <a:endParaRPr lang="en-US" sz="3200" dirty="0">
              <a:latin typeface="Times New Roman"/>
              <a:ea typeface="Calibri"/>
              <a:cs typeface="B Compse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692808"/>
          </a:xfrm>
        </p:spPr>
        <p:txBody>
          <a:bodyPr/>
          <a:lstStyle/>
          <a:p>
            <a:pPr algn="justLow" rtl="1">
              <a:lnSpc>
                <a:spcPct val="115000"/>
              </a:lnSpc>
              <a:spcAft>
                <a:spcPts val="1000"/>
              </a:spcAft>
            </a:pPr>
            <a:r>
              <a:rPr lang="fa-IR" sz="3200" dirty="0" smtClean="0">
                <a:latin typeface="Times New Roman"/>
                <a:ea typeface="Calibri"/>
                <a:cs typeface="B Compset"/>
              </a:rPr>
              <a:t>4-  </a:t>
            </a:r>
            <a:r>
              <a:rPr lang="fa-IR" sz="3200" b="1" dirty="0" smtClean="0">
                <a:latin typeface="Times New Roman"/>
                <a:ea typeface="Calibri"/>
                <a:cs typeface="B Compset"/>
              </a:rPr>
              <a:t>فیلم نیمه کوتاه (متوسط): فیلمنامه های 20 تا 25 دقیقه ای </a:t>
            </a:r>
            <a:r>
              <a:rPr lang="fa-IR" sz="3200" dirty="0" smtClean="0">
                <a:latin typeface="Times New Roman"/>
                <a:ea typeface="Calibri"/>
                <a:cs typeface="B Compset"/>
              </a:rPr>
              <a:t>(در ایران 15 تا 20 دقیقه ای)</a:t>
            </a:r>
            <a:r>
              <a:rPr lang="en-US" sz="3200" dirty="0" smtClean="0">
                <a:latin typeface="Times New Roman"/>
                <a:ea typeface="Calibri"/>
                <a:cs typeface="B Compset"/>
              </a:rPr>
              <a:t>     </a:t>
            </a:r>
            <a:r>
              <a:rPr lang="en-US" sz="3200" dirty="0" smtClean="0">
                <a:latin typeface="B Compset"/>
                <a:ea typeface="Calibri"/>
                <a:cs typeface="B Compset"/>
              </a:rPr>
              <a:t> </a:t>
            </a:r>
            <a:r>
              <a:rPr lang="en-US" sz="3200" dirty="0" smtClean="0">
                <a:latin typeface="Times New Roman"/>
                <a:ea typeface="Calibri"/>
                <a:cs typeface="B Compset"/>
              </a:rPr>
              <a:t>(Medium Short Script) [MSS]</a:t>
            </a:r>
            <a:r>
              <a:rPr lang="fa-IR" sz="3200" dirty="0" smtClean="0">
                <a:latin typeface="Times New Roman"/>
                <a:ea typeface="Calibri"/>
                <a:cs typeface="B Compset"/>
              </a:rPr>
              <a:t> : به طور معمول 10 تا 15 صحنه کوتاه دارند.طرح داستانی بسیار غالب و برجسته دیده می شود. کشمکش و بحران ملموس تر دریافت می شود. شروع ، میانه و پایان نسبتا کاملی دارد.</a:t>
            </a:r>
            <a:endParaRPr lang="en-US" sz="3200" dirty="0">
              <a:latin typeface="Times New Roman"/>
              <a:ea typeface="Calibri"/>
              <a:cs typeface="B Compse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Low" rtl="1">
              <a:lnSpc>
                <a:spcPct val="115000"/>
              </a:lnSpc>
              <a:spcAft>
                <a:spcPts val="1000"/>
              </a:spcAft>
            </a:pPr>
            <a:r>
              <a:rPr lang="fa-IR" sz="3200" dirty="0" smtClean="0">
                <a:latin typeface="Times New Roman"/>
                <a:ea typeface="Calibri"/>
                <a:cs typeface="B Compset"/>
              </a:rPr>
              <a:t>5-</a:t>
            </a:r>
            <a:r>
              <a:rPr lang="fa-IR" sz="3200" b="1" dirty="0" smtClean="0">
                <a:latin typeface="Times New Roman"/>
                <a:ea typeface="Calibri"/>
                <a:cs typeface="B Compset"/>
              </a:rPr>
              <a:t> فیلم کوتاه بلند : فیلمنامه 30 دقیقه ای یا کمی بیشتر  </a:t>
            </a:r>
            <a:r>
              <a:rPr lang="en-US" sz="3200" dirty="0" smtClean="0">
                <a:latin typeface="Times New Roman"/>
                <a:ea typeface="Calibri"/>
                <a:cs typeface="B Compset"/>
              </a:rPr>
              <a:t>(Long Short Script) [LSS]</a:t>
            </a:r>
            <a:r>
              <a:rPr lang="fa-IR" sz="3200" dirty="0" smtClean="0">
                <a:latin typeface="Times New Roman"/>
                <a:ea typeface="Calibri"/>
                <a:cs typeface="B Compset"/>
              </a:rPr>
              <a:t> : به طور متوسط 15 تا 20 صحنه دارد. شخصیت ها کاملا پرداخته می شوند. داستانی کامل تعریف می شود.</a:t>
            </a:r>
            <a:endParaRPr lang="en-US" sz="3200" dirty="0" smtClean="0">
              <a:latin typeface="Times New Roman"/>
              <a:ea typeface="Calibri"/>
              <a:cs typeface="B Compset"/>
            </a:endParaRPr>
          </a:p>
          <a:p>
            <a:pPr algn="r" rt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pPr lvl="0" algn="ctr"/>
            <a:r>
              <a:rPr lang="fa-IR" dirty="0" smtClean="0">
                <a:cs typeface="B Titr" pitchFamily="2" charset="-78"/>
              </a:rPr>
              <a:t>اصول اساسی در بنا کردن یک روایت سینمایی برای فیلمنامه کوتاه:</a:t>
            </a:r>
            <a:endParaRPr lang="en-US" dirty="0">
              <a:cs typeface="B Titr" pitchFamily="2" charset="-78"/>
            </a:endParaRPr>
          </a:p>
        </p:txBody>
      </p:sp>
      <p:sp>
        <p:nvSpPr>
          <p:cNvPr id="5" name="Subtitle 4"/>
          <p:cNvSpPr>
            <a:spLocks noGrp="1"/>
          </p:cNvSpPr>
          <p:nvPr>
            <p:ph type="subTitle" idx="1"/>
          </p:nvPr>
        </p:nvSpPr>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845208"/>
          </a:xfrm>
        </p:spPr>
        <p:txBody>
          <a:bodyPr>
            <a:normAutofit/>
          </a:bodyPr>
          <a:lstStyle/>
          <a:p>
            <a:pPr algn="justLow" rtl="1">
              <a:lnSpc>
                <a:spcPct val="115000"/>
              </a:lnSpc>
              <a:spcAft>
                <a:spcPts val="1000"/>
              </a:spcAft>
            </a:pPr>
            <a:r>
              <a:rPr lang="fa-IR" sz="2800" dirty="0" smtClean="0">
                <a:latin typeface="Times New Roman"/>
                <a:ea typeface="Calibri"/>
                <a:cs typeface="B Compset"/>
              </a:rPr>
              <a:t>1</a:t>
            </a:r>
            <a:r>
              <a:rPr lang="fa-IR" sz="3200" dirty="0" smtClean="0">
                <a:latin typeface="Times New Roman"/>
                <a:ea typeface="Calibri"/>
                <a:cs typeface="B Compset"/>
              </a:rPr>
              <a:t>- </a:t>
            </a:r>
            <a:r>
              <a:rPr lang="fa-IR" sz="3200" b="1" dirty="0" smtClean="0">
                <a:latin typeface="Times New Roman"/>
                <a:ea typeface="Calibri"/>
                <a:cs typeface="B Compset"/>
              </a:rPr>
              <a:t>تمرکز بر کنش واحد و مشخص:</a:t>
            </a:r>
            <a:r>
              <a:rPr lang="fa-IR" sz="3200" dirty="0" smtClean="0">
                <a:latin typeface="Times New Roman"/>
                <a:ea typeface="Calibri"/>
                <a:cs typeface="B Compset"/>
              </a:rPr>
              <a:t> به جای پرداختن به تمام زندگی یک فرد لحظه ای از آن را نشان دهید. برشی از مهم ترین واقعه رخ داده در زندگی فرد. </a:t>
            </a:r>
            <a:r>
              <a:rPr lang="en-US" sz="3200" dirty="0" smtClean="0">
                <a:latin typeface="Times New Roman"/>
                <a:ea typeface="Calibri"/>
                <a:cs typeface="B Compset"/>
              </a:rPr>
              <a:t>Slice of Life</a:t>
            </a:r>
            <a:r>
              <a:rPr lang="en-US" sz="3200" dirty="0" smtClean="0">
                <a:latin typeface="B Compset"/>
                <a:ea typeface="Calibri"/>
                <a:cs typeface="B Compset"/>
              </a:rPr>
              <a:t> </a:t>
            </a:r>
            <a:endParaRPr lang="en-US" sz="2800" dirty="0" smtClean="0">
              <a:latin typeface="Times New Roman"/>
              <a:ea typeface="Calibri"/>
              <a:cs typeface="B Compset"/>
            </a:endParaRPr>
          </a:p>
          <a:p>
            <a:pPr algn="justLow" rtl="1">
              <a:lnSpc>
                <a:spcPct val="115000"/>
              </a:lnSpc>
              <a:spcAft>
                <a:spcPts val="1000"/>
              </a:spcAft>
            </a:pPr>
            <a:r>
              <a:rPr lang="fa-IR" sz="3200" dirty="0" smtClean="0">
                <a:latin typeface="Times New Roman"/>
                <a:ea typeface="Calibri"/>
                <a:cs typeface="B Compset"/>
              </a:rPr>
              <a:t>2- </a:t>
            </a:r>
            <a:r>
              <a:rPr lang="fa-IR" sz="3200" b="1" dirty="0" smtClean="0">
                <a:latin typeface="Times New Roman"/>
                <a:ea typeface="Calibri"/>
                <a:cs typeface="B Compset"/>
              </a:rPr>
              <a:t>پرهیز از تعدد شخصیت ها:</a:t>
            </a:r>
            <a:r>
              <a:rPr lang="fa-IR" sz="3200" dirty="0" smtClean="0">
                <a:latin typeface="Times New Roman"/>
                <a:ea typeface="Calibri"/>
                <a:cs typeface="B Compset"/>
              </a:rPr>
              <a:t> آنچه از یک فیلم در ذهن تماشاگر باقی می ماند، کنش شخصیت هاست. پس در یک فیلم کوتاه اجازه ندهید تماشاگر با پیگیری بیش از حد وقایع از زوایای دید افراد مختلف مشارکت احساسی فعال خود را در داستان از دست بدهد.</a:t>
            </a:r>
            <a:endParaRPr lang="en-US" sz="2800" dirty="0" smtClean="0">
              <a:latin typeface="Times New Roman"/>
              <a:ea typeface="Calibri"/>
              <a:cs typeface="B Compset"/>
            </a:endParaRPr>
          </a:p>
          <a:p>
            <a:pPr algn="r" rt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amond(in)">
                                      <p:cBhvr>
                                        <p:cTn id="7" dur="2000"/>
                                        <p:tgtEl>
                                          <p:spTgt spid="3">
                                            <p:txEl>
                                              <p:pRg st="0" end="0"/>
                                            </p:txEl>
                                          </p:spTgt>
                                        </p:tgtEl>
                                      </p:cBhvr>
                                    </p:animEffect>
                                  </p:childTnLst>
                                </p:cTn>
                              </p:par>
                            </p:childTnLst>
                          </p:cTn>
                        </p:par>
                        <p:par>
                          <p:cTn id="8" fill="hold">
                            <p:stCondLst>
                              <p:cond delay="2000"/>
                            </p:stCondLst>
                            <p:childTnLst>
                              <p:par>
                                <p:cTn id="9" presetID="8" presetClass="entr" presetSubtype="16"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diamond(in)">
                                      <p:cBhvr>
                                        <p:cTn id="11"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845208"/>
          </a:xfrm>
        </p:spPr>
        <p:txBody>
          <a:bodyPr/>
          <a:lstStyle/>
          <a:p>
            <a:pPr algn="justLow" rtl="1">
              <a:lnSpc>
                <a:spcPct val="115000"/>
              </a:lnSpc>
              <a:spcAft>
                <a:spcPts val="1000"/>
              </a:spcAft>
            </a:pPr>
            <a:r>
              <a:rPr lang="fa-IR" sz="3200" dirty="0" smtClean="0">
                <a:latin typeface="Times New Roman"/>
                <a:ea typeface="Calibri"/>
                <a:cs typeface="B Compset"/>
              </a:rPr>
              <a:t>3</a:t>
            </a:r>
            <a:r>
              <a:rPr lang="fa-IR" sz="3200" b="1" dirty="0" smtClean="0">
                <a:latin typeface="Times New Roman"/>
                <a:ea typeface="Calibri"/>
                <a:cs typeface="B Compset"/>
              </a:rPr>
              <a:t>- تسلط بر زبان تصویر: </a:t>
            </a:r>
            <a:r>
              <a:rPr lang="fa-IR" sz="3200" dirty="0" smtClean="0">
                <a:latin typeface="Times New Roman"/>
                <a:ea typeface="Calibri"/>
                <a:cs typeface="B Compset"/>
              </a:rPr>
              <a:t>یادتان باشد، فیلم قصه ای که نقل شود نیست، روایتی که دیده می شود است.</a:t>
            </a:r>
            <a:endParaRPr lang="en-US" sz="2800" dirty="0" smtClean="0">
              <a:latin typeface="Times New Roman"/>
              <a:ea typeface="Calibri"/>
              <a:cs typeface="B Compset"/>
            </a:endParaRPr>
          </a:p>
          <a:p>
            <a:pPr algn="justLow" rtl="1">
              <a:lnSpc>
                <a:spcPct val="115000"/>
              </a:lnSpc>
              <a:spcAft>
                <a:spcPts val="1000"/>
              </a:spcAft>
            </a:pPr>
            <a:r>
              <a:rPr lang="fa-IR" sz="3200" dirty="0" smtClean="0">
                <a:latin typeface="Times New Roman"/>
                <a:ea typeface="Calibri"/>
                <a:cs typeface="B Compset"/>
              </a:rPr>
              <a:t>4- </a:t>
            </a:r>
            <a:r>
              <a:rPr lang="fa-IR" sz="3200" b="1" dirty="0" smtClean="0">
                <a:latin typeface="Times New Roman"/>
                <a:ea typeface="Calibri"/>
                <a:cs typeface="B Compset"/>
              </a:rPr>
              <a:t>ایجاز در کلام:</a:t>
            </a:r>
            <a:r>
              <a:rPr lang="fa-IR" sz="3200" dirty="0" smtClean="0">
                <a:latin typeface="Times New Roman"/>
                <a:ea typeface="Calibri"/>
                <a:cs typeface="B Compset"/>
              </a:rPr>
              <a:t> وقتی تصاویر معنا رسانی می کنند، چه نیازی به کلمات دارید؟ به خاطر داشته باشید که یک کارگردان خوب می تواند چنان بازی گیرایی از بازیگران خود در کلوز آپهایش بگید که چند صفحه دیالوگ هم تأثیر آن را ندارد.</a:t>
            </a:r>
            <a:endParaRPr lang="en-US" sz="2800" dirty="0" smtClean="0">
              <a:latin typeface="Times New Roman"/>
              <a:ea typeface="Calibri"/>
              <a:cs typeface="B Compset"/>
            </a:endParaRPr>
          </a:p>
          <a:p>
            <a:pPr algn="r" rt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3000"/>
                                        <p:tgtEl>
                                          <p:spTgt spid="3">
                                            <p:txEl>
                                              <p:pRg st="0" end="0"/>
                                            </p:txEl>
                                          </p:spTgt>
                                        </p:tgtEl>
                                      </p:cBhvr>
                                    </p:animEffect>
                                  </p:childTnLst>
                                </p:cTn>
                              </p:par>
                            </p:childTnLst>
                          </p:cTn>
                        </p:par>
                        <p:par>
                          <p:cTn id="8" fill="hold">
                            <p:stCondLst>
                              <p:cond delay="3000"/>
                            </p:stCondLst>
                            <p:childTnLst>
                              <p:par>
                                <p:cTn id="9" presetID="3"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3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540408"/>
          </a:xfrm>
        </p:spPr>
        <p:txBody>
          <a:bodyPr>
            <a:normAutofit/>
          </a:bodyPr>
          <a:lstStyle/>
          <a:p>
            <a:pPr algn="justLow" rtl="1">
              <a:lnSpc>
                <a:spcPct val="115000"/>
              </a:lnSpc>
              <a:spcAft>
                <a:spcPts val="1000"/>
              </a:spcAft>
            </a:pPr>
            <a:r>
              <a:rPr lang="fa-IR" sz="3200" dirty="0" smtClean="0">
                <a:latin typeface="Times New Roman"/>
                <a:ea typeface="Calibri"/>
                <a:cs typeface="B Compset"/>
              </a:rPr>
              <a:t>5- </a:t>
            </a:r>
            <a:r>
              <a:rPr lang="fa-IR" sz="3200" b="1" dirty="0" smtClean="0">
                <a:latin typeface="Times New Roman"/>
                <a:ea typeface="Calibri"/>
                <a:cs typeface="B Compset"/>
              </a:rPr>
              <a:t>ایده جذاب و خلاق:</a:t>
            </a:r>
            <a:r>
              <a:rPr lang="fa-IR" sz="3200" dirty="0" smtClean="0">
                <a:latin typeface="Times New Roman"/>
                <a:ea typeface="Calibri"/>
                <a:cs typeface="B Compset"/>
              </a:rPr>
              <a:t> فیلم کوتاه در اصل نوع متفاوتی از نگاه فیلمساز به جهان و وقایع جاری در اطرافش است. بنابراین ایده های جدید، کمتر تجربه شده و جذابی برای تأثیرگذاری بر مخاطب انبوه خلق نمایید.</a:t>
            </a:r>
            <a:endParaRPr lang="en-US" sz="2800" dirty="0" smtClean="0">
              <a:latin typeface="Times New Roman"/>
              <a:ea typeface="Calibri"/>
              <a:cs typeface="B Compset"/>
            </a:endParaRPr>
          </a:p>
          <a:p>
            <a:pPr algn="justLow" rtl="1">
              <a:lnSpc>
                <a:spcPct val="115000"/>
              </a:lnSpc>
              <a:spcAft>
                <a:spcPts val="1000"/>
              </a:spcAft>
            </a:pPr>
            <a:r>
              <a:rPr lang="fa-IR" sz="3200" dirty="0" smtClean="0">
                <a:latin typeface="Times New Roman"/>
                <a:ea typeface="Calibri"/>
                <a:cs typeface="B Compset"/>
              </a:rPr>
              <a:t>6- </a:t>
            </a:r>
            <a:r>
              <a:rPr lang="fa-IR" sz="3200" b="1" dirty="0" smtClean="0">
                <a:latin typeface="Times New Roman"/>
                <a:ea typeface="Calibri"/>
                <a:cs typeface="B Compset"/>
              </a:rPr>
              <a:t>ضرورت های تولیدی را جدی بگیرید:</a:t>
            </a:r>
            <a:r>
              <a:rPr lang="fa-IR" sz="3200" dirty="0" smtClean="0">
                <a:latin typeface="Times New Roman"/>
                <a:ea typeface="Calibri"/>
                <a:cs typeface="B Compset"/>
              </a:rPr>
              <a:t> از هر راهی برای ارزان تر شدن پروژه اجرایی خود استفاده کنید. یک فیلمنامه خوب الزاما برای صحنه های باشکوه و تولدی گران نوشته نشده است. ساده باشید. در تعداد مکان های محدود و در مدت زمان محدودتری باید نوشتة شما به اجرا در آید.</a:t>
            </a:r>
            <a:endParaRPr lang="en-US" sz="2800" dirty="0" smtClean="0">
              <a:latin typeface="Times New Roman"/>
              <a:ea typeface="Calibri"/>
              <a:cs typeface="B Compset"/>
            </a:endParaRPr>
          </a:p>
          <a:p>
            <a:pPr algn="r" rt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3000"/>
                                        <p:tgtEl>
                                          <p:spTgt spid="3">
                                            <p:txEl>
                                              <p:pRg st="0" end="0"/>
                                            </p:txEl>
                                          </p:spTgt>
                                        </p:tgtEl>
                                      </p:cBhvr>
                                    </p:animEffect>
                                  </p:childTnLst>
                                </p:cTn>
                              </p:par>
                            </p:childTnLst>
                          </p:cTn>
                        </p:par>
                        <p:par>
                          <p:cTn id="8" fill="hold">
                            <p:stCondLst>
                              <p:cond delay="3000"/>
                            </p:stCondLst>
                            <p:childTnLst>
                              <p:par>
                                <p:cTn id="9" presetID="5"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checkerboard(across)">
                                      <p:cBhvr>
                                        <p:cTn id="11" dur="3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pPr lvl="0" algn="ctr"/>
            <a:r>
              <a:rPr lang="fa-IR" dirty="0" smtClean="0"/>
              <a:t>باید ها و نبایدهای فیلمنامه نویسی کوتاه:</a:t>
            </a:r>
            <a:endParaRPr lang="en-US" dirty="0"/>
          </a:p>
        </p:txBody>
      </p:sp>
      <p:sp>
        <p:nvSpPr>
          <p:cNvPr id="5" name="Subtitle 4"/>
          <p:cNvSpPr>
            <a:spLocks noGrp="1"/>
          </p:cNvSpPr>
          <p:nvPr>
            <p:ph type="subTitle" idx="1"/>
          </p:nvPr>
        </p:nvSpPr>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845208"/>
          </a:xfrm>
        </p:spPr>
        <p:txBody>
          <a:bodyPr>
            <a:normAutofit fontScale="92500" lnSpcReduction="10000"/>
          </a:bodyPr>
          <a:lstStyle/>
          <a:p>
            <a:pPr algn="justLow" rtl="1">
              <a:lnSpc>
                <a:spcPct val="115000"/>
              </a:lnSpc>
              <a:spcAft>
                <a:spcPts val="1000"/>
              </a:spcAft>
            </a:pPr>
            <a:r>
              <a:rPr lang="fa-IR" sz="3200" dirty="0" smtClean="0">
                <a:latin typeface="Times New Roman"/>
                <a:ea typeface="Calibri"/>
                <a:cs typeface="B Compset"/>
              </a:rPr>
              <a:t>تمام آنچه که باید در فرآیند خلق یک فیلمنامه داستانی پرهیز کرد:</a:t>
            </a:r>
            <a:endParaRPr lang="en-US" sz="3200" dirty="0" smtClean="0">
              <a:latin typeface="Times New Roman"/>
              <a:ea typeface="Calibri"/>
              <a:cs typeface="B Compset"/>
            </a:endParaRPr>
          </a:p>
          <a:p>
            <a:pPr algn="justLow" rtl="1">
              <a:lnSpc>
                <a:spcPct val="115000"/>
              </a:lnSpc>
              <a:spcAft>
                <a:spcPts val="1000"/>
              </a:spcAft>
            </a:pPr>
            <a:r>
              <a:rPr lang="fa-IR" sz="3200" dirty="0" smtClean="0">
                <a:latin typeface="Times New Roman"/>
                <a:ea typeface="Calibri"/>
                <a:cs typeface="B Compset"/>
              </a:rPr>
              <a:t>1- استفاده گسترده و افراطی از جلوه های ویژه انتقالی و یا تمهیدات فنی برای پیوند میان صحنه ها یا افزئودن بر تأثیر آنها</a:t>
            </a:r>
            <a:endParaRPr lang="en-US" sz="3200" dirty="0" smtClean="0">
              <a:latin typeface="Times New Roman"/>
              <a:ea typeface="Calibri"/>
              <a:cs typeface="B Compset"/>
            </a:endParaRPr>
          </a:p>
          <a:p>
            <a:pPr algn="justLow" rtl="1">
              <a:lnSpc>
                <a:spcPct val="115000"/>
              </a:lnSpc>
              <a:spcAft>
                <a:spcPts val="1000"/>
              </a:spcAft>
            </a:pPr>
            <a:r>
              <a:rPr lang="fa-IR" sz="3200" dirty="0" smtClean="0">
                <a:latin typeface="Times New Roman"/>
                <a:ea typeface="Calibri"/>
                <a:cs typeface="B Compset"/>
              </a:rPr>
              <a:t>2- انتخاب طرح های داستانی ترکیبی با رشته موضوعاتی موازی</a:t>
            </a:r>
            <a:endParaRPr lang="en-US" sz="3200" dirty="0" smtClean="0">
              <a:latin typeface="Times New Roman"/>
              <a:ea typeface="Calibri"/>
              <a:cs typeface="B Compset"/>
            </a:endParaRPr>
          </a:p>
          <a:p>
            <a:pPr algn="justLow" rtl="1">
              <a:lnSpc>
                <a:spcPct val="115000"/>
              </a:lnSpc>
              <a:spcAft>
                <a:spcPts val="1000"/>
              </a:spcAft>
            </a:pPr>
            <a:r>
              <a:rPr lang="fa-IR" sz="3200" dirty="0" smtClean="0">
                <a:latin typeface="Times New Roman"/>
                <a:ea typeface="Calibri"/>
                <a:cs typeface="B Compset"/>
              </a:rPr>
              <a:t>3- انتخاب موضوعاتی حساسیت برانگیز، کلیشه ای و یا متأثر از تجربة تماشای فیلمهایی از فرهنگ نمایشی بیگانه با امکانات تولیدی ایرانی: قتل های سریالی، گره گشایی یا افکنی تصادفی، خشونت های جنسی و رفتاری، لودگی و بذله گویی مفرط و عامیانه، تعصبات قومی، نژادی، مذهبی یا فرهنگی </a:t>
            </a:r>
            <a:endParaRPr lang="en-US" sz="3200" dirty="0" smtClean="0">
              <a:latin typeface="Times New Roman"/>
              <a:ea typeface="Calibri"/>
              <a:cs typeface="B Compset"/>
            </a:endParaRPr>
          </a:p>
          <a:p>
            <a:pPr algn="r" rt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2000"/>
                                        <p:tgtEl>
                                          <p:spTgt spid="3">
                                            <p:txEl>
                                              <p:pRg st="0" end="0"/>
                                            </p:txEl>
                                          </p:spTgt>
                                        </p:tgtEl>
                                      </p:cBhvr>
                                    </p:animEffect>
                                  </p:childTnLst>
                                </p:cTn>
                              </p:par>
                            </p:childTnLst>
                          </p:cTn>
                        </p:par>
                        <p:par>
                          <p:cTn id="8" fill="hold">
                            <p:stCondLst>
                              <p:cond delay="2000"/>
                            </p:stCondLst>
                            <p:childTnLst>
                              <p:par>
                                <p:cTn id="9" presetID="5"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checkerboard(across)">
                                      <p:cBhvr>
                                        <p:cTn id="11" dur="2000"/>
                                        <p:tgtEl>
                                          <p:spTgt spid="3">
                                            <p:txEl>
                                              <p:pRg st="1" end="1"/>
                                            </p:txEl>
                                          </p:spTgt>
                                        </p:tgtEl>
                                      </p:cBhvr>
                                    </p:animEffect>
                                  </p:childTnLst>
                                </p:cTn>
                              </p:par>
                            </p:childTnLst>
                          </p:cTn>
                        </p:par>
                        <p:par>
                          <p:cTn id="12" fill="hold">
                            <p:stCondLst>
                              <p:cond delay="4000"/>
                            </p:stCondLst>
                            <p:childTnLst>
                              <p:par>
                                <p:cTn id="13" presetID="5"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checkerboard(across)">
                                      <p:cBhvr>
                                        <p:cTn id="15" dur="2000"/>
                                        <p:tgtEl>
                                          <p:spTgt spid="3">
                                            <p:txEl>
                                              <p:pRg st="2" end="2"/>
                                            </p:txEl>
                                          </p:spTgt>
                                        </p:tgtEl>
                                      </p:cBhvr>
                                    </p:animEffect>
                                  </p:childTnLst>
                                </p:cTn>
                              </p:par>
                            </p:childTnLst>
                          </p:cTn>
                        </p:par>
                        <p:par>
                          <p:cTn id="16" fill="hold">
                            <p:stCondLst>
                              <p:cond delay="6000"/>
                            </p:stCondLst>
                            <p:childTnLst>
                              <p:par>
                                <p:cTn id="17" presetID="5"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checkerboard(across)">
                                      <p:cBhvr>
                                        <p:cTn id="19"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pPr marL="342900" lvl="0" indent="-342900" rtl="1">
              <a:lnSpc>
                <a:spcPct val="115000"/>
              </a:lnSpc>
              <a:spcAft>
                <a:spcPts val="1000"/>
              </a:spcAft>
            </a:pPr>
            <a:r>
              <a:rPr lang="fa-IR" b="1" dirty="0" smtClean="0">
                <a:latin typeface="Times New Roman"/>
                <a:ea typeface="Calibri"/>
                <a:cs typeface="B Titr"/>
              </a:rPr>
              <a:t>تمام نباید های نگارش یک فیلمنامه کوتاه داستانی: (13 خطای نحس)</a:t>
            </a:r>
            <a:endParaRPr lang="en-US" dirty="0"/>
          </a:p>
        </p:txBody>
      </p:sp>
      <p:sp>
        <p:nvSpPr>
          <p:cNvPr id="5" name="Subtitle 4"/>
          <p:cNvSpPr>
            <a:spLocks noGrp="1"/>
          </p:cNvSpPr>
          <p:nvPr>
            <p:ph type="subTitle" idx="1"/>
          </p:nvPr>
        </p:nvSpPr>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0"/>
            <a:ext cx="8229600" cy="5388008"/>
          </a:xfrm>
        </p:spPr>
        <p:txBody>
          <a:bodyPr>
            <a:normAutofit fontScale="92500" lnSpcReduction="20000"/>
          </a:bodyPr>
          <a:lstStyle/>
          <a:p>
            <a:pPr marL="342900" lvl="0" indent="-342900" algn="justLow" rtl="1">
              <a:lnSpc>
                <a:spcPct val="115000"/>
              </a:lnSpc>
              <a:spcAft>
                <a:spcPts val="1000"/>
              </a:spcAft>
              <a:buNone/>
            </a:pPr>
            <a:r>
              <a:rPr lang="fa-IR" sz="3200" b="1" dirty="0" smtClean="0">
                <a:latin typeface="Times New Roman"/>
                <a:ea typeface="Calibri"/>
                <a:cs typeface="B Compset"/>
              </a:rPr>
              <a:t>1- پرهیز از شعارگویی، خطابه سرایی و طرح مفاهیم کلّی و بی خاصیت</a:t>
            </a:r>
            <a:endParaRPr lang="en-US" sz="3200" dirty="0" smtClean="0">
              <a:latin typeface="Times New Roman"/>
              <a:ea typeface="Calibri"/>
              <a:cs typeface="B Compset"/>
            </a:endParaRPr>
          </a:p>
          <a:p>
            <a:pPr marL="342900" lvl="0" indent="-342900" algn="justLow" rtl="1">
              <a:lnSpc>
                <a:spcPct val="115000"/>
              </a:lnSpc>
              <a:spcAft>
                <a:spcPts val="1000"/>
              </a:spcAft>
              <a:buNone/>
            </a:pPr>
            <a:r>
              <a:rPr lang="fa-IR" sz="3200" b="1" dirty="0" smtClean="0">
                <a:latin typeface="Times New Roman"/>
                <a:ea typeface="Calibri"/>
                <a:cs typeface="B Compset"/>
              </a:rPr>
              <a:t>2- پرهیز از پرداخت های ذهنی و توصیفات مجازی وقایع یا شخصیت ها</a:t>
            </a:r>
            <a:endParaRPr lang="en-US" sz="3200" dirty="0" smtClean="0">
              <a:latin typeface="Times New Roman"/>
              <a:ea typeface="Calibri"/>
              <a:cs typeface="B Compset"/>
            </a:endParaRPr>
          </a:p>
          <a:p>
            <a:pPr marL="342900" lvl="0" indent="-342900" algn="justLow" rtl="1">
              <a:lnSpc>
                <a:spcPct val="115000"/>
              </a:lnSpc>
              <a:spcAft>
                <a:spcPts val="1000"/>
              </a:spcAft>
              <a:buNone/>
            </a:pPr>
            <a:r>
              <a:rPr lang="fa-IR" sz="3200" b="1" dirty="0" smtClean="0">
                <a:latin typeface="Times New Roman"/>
                <a:ea typeface="Calibri"/>
                <a:cs typeface="B Compset"/>
              </a:rPr>
              <a:t>3- پرهیز از روایگری ادبی، شاعرانه، رمانتیک و یا خاطره گویی و داستان سرایی</a:t>
            </a:r>
            <a:endParaRPr lang="en-US" sz="3200" dirty="0" smtClean="0">
              <a:latin typeface="Times New Roman"/>
              <a:ea typeface="Calibri"/>
              <a:cs typeface="B Compset"/>
            </a:endParaRPr>
          </a:p>
          <a:p>
            <a:pPr marL="342900" lvl="0" indent="-342900" algn="justLow" rtl="1">
              <a:lnSpc>
                <a:spcPct val="115000"/>
              </a:lnSpc>
              <a:spcAft>
                <a:spcPts val="1000"/>
              </a:spcAft>
              <a:buNone/>
            </a:pPr>
            <a:r>
              <a:rPr lang="fa-IR" sz="3200" b="1" dirty="0" smtClean="0">
                <a:latin typeface="Times New Roman"/>
                <a:ea typeface="Calibri"/>
                <a:cs typeface="B Compset"/>
              </a:rPr>
              <a:t>4- پرهیز از آرایه ها و صنایع ادبی غیر کاربردی (تشبیه، جناس، استعاره، کناه و ضرب المثل و....)</a:t>
            </a:r>
            <a:endParaRPr lang="en-US" sz="3200" dirty="0" smtClean="0">
              <a:latin typeface="Times New Roman"/>
              <a:ea typeface="Calibri"/>
              <a:cs typeface="B Compset"/>
            </a:endParaRPr>
          </a:p>
          <a:p>
            <a:pPr marL="342900" lvl="0" indent="-342900" algn="justLow" rtl="1">
              <a:lnSpc>
                <a:spcPct val="115000"/>
              </a:lnSpc>
              <a:spcAft>
                <a:spcPts val="1000"/>
              </a:spcAft>
              <a:buNone/>
            </a:pPr>
            <a:r>
              <a:rPr lang="fa-IR" sz="3200" b="1" smtClean="0">
                <a:latin typeface="Times New Roman"/>
                <a:ea typeface="Calibri"/>
                <a:cs typeface="B Compset"/>
              </a:rPr>
              <a:t>5- پرهیز </a:t>
            </a:r>
            <a:r>
              <a:rPr lang="fa-IR" sz="3200" b="1" dirty="0" smtClean="0">
                <a:latin typeface="Times New Roman"/>
                <a:ea typeface="Calibri"/>
                <a:cs typeface="B Compset"/>
              </a:rPr>
              <a:t>از زاویه دید راوی مداخله گر در ماجرا و سرنوشت شخصیت ها</a:t>
            </a:r>
            <a:endParaRPr lang="en-US" sz="3200" dirty="0">
              <a:latin typeface="Times New Roman"/>
              <a:ea typeface="Calibri"/>
              <a:cs typeface="B Compse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amond(in)">
                                      <p:cBhvr>
                                        <p:cTn id="7" dur="2000"/>
                                        <p:tgtEl>
                                          <p:spTgt spid="3">
                                            <p:txEl>
                                              <p:pRg st="0" end="0"/>
                                            </p:txEl>
                                          </p:spTgt>
                                        </p:tgtEl>
                                      </p:cBhvr>
                                    </p:animEffect>
                                  </p:childTnLst>
                                </p:cTn>
                              </p:par>
                            </p:childTnLst>
                          </p:cTn>
                        </p:par>
                        <p:par>
                          <p:cTn id="8" fill="hold">
                            <p:stCondLst>
                              <p:cond delay="2000"/>
                            </p:stCondLst>
                            <p:childTnLst>
                              <p:par>
                                <p:cTn id="9" presetID="8" presetClass="entr" presetSubtype="16"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diamond(in)">
                                      <p:cBhvr>
                                        <p:cTn id="11" dur="2000"/>
                                        <p:tgtEl>
                                          <p:spTgt spid="3">
                                            <p:txEl>
                                              <p:pRg st="1" end="1"/>
                                            </p:txEl>
                                          </p:spTgt>
                                        </p:tgtEl>
                                      </p:cBhvr>
                                    </p:animEffect>
                                  </p:childTnLst>
                                </p:cTn>
                              </p:par>
                            </p:childTnLst>
                          </p:cTn>
                        </p:par>
                        <p:par>
                          <p:cTn id="12" fill="hold">
                            <p:stCondLst>
                              <p:cond delay="4000"/>
                            </p:stCondLst>
                            <p:childTnLst>
                              <p:par>
                                <p:cTn id="13" presetID="8" presetClass="entr" presetSubtype="16"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diamond(in)">
                                      <p:cBhvr>
                                        <p:cTn id="15" dur="2000"/>
                                        <p:tgtEl>
                                          <p:spTgt spid="3">
                                            <p:txEl>
                                              <p:pRg st="2" end="2"/>
                                            </p:txEl>
                                          </p:spTgt>
                                        </p:tgtEl>
                                      </p:cBhvr>
                                    </p:animEffect>
                                  </p:childTnLst>
                                </p:cTn>
                              </p:par>
                            </p:childTnLst>
                          </p:cTn>
                        </p:par>
                        <p:par>
                          <p:cTn id="16" fill="hold">
                            <p:stCondLst>
                              <p:cond delay="6000"/>
                            </p:stCondLst>
                            <p:childTnLst>
                              <p:par>
                                <p:cTn id="17" presetID="8" presetClass="entr" presetSubtype="16"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diamond(in)">
                                      <p:cBhvr>
                                        <p:cTn id="19" dur="2000"/>
                                        <p:tgtEl>
                                          <p:spTgt spid="3">
                                            <p:txEl>
                                              <p:pRg st="3" end="3"/>
                                            </p:txEl>
                                          </p:spTgt>
                                        </p:tgtEl>
                                      </p:cBhvr>
                                    </p:animEffect>
                                  </p:childTnLst>
                                </p:cTn>
                              </p:par>
                            </p:childTnLst>
                          </p:cTn>
                        </p:par>
                        <p:par>
                          <p:cTn id="20" fill="hold">
                            <p:stCondLst>
                              <p:cond delay="8000"/>
                            </p:stCondLst>
                            <p:childTnLst>
                              <p:par>
                                <p:cTn id="21" presetID="8" presetClass="entr" presetSubtype="16"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diamond(in)">
                                      <p:cBhvr>
                                        <p:cTn id="23"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5311808"/>
          </a:xfrm>
        </p:spPr>
        <p:txBody>
          <a:bodyPr>
            <a:normAutofit lnSpcReduction="10000"/>
          </a:bodyPr>
          <a:lstStyle/>
          <a:p>
            <a:pPr marL="342900" lvl="0" indent="-342900" algn="justLow" rtl="1">
              <a:lnSpc>
                <a:spcPct val="115000"/>
              </a:lnSpc>
              <a:spcAft>
                <a:spcPts val="1000"/>
              </a:spcAft>
              <a:buNone/>
            </a:pPr>
            <a:r>
              <a:rPr lang="fa-IR" sz="3200" b="1" dirty="0" smtClean="0">
                <a:latin typeface="Times New Roman"/>
                <a:ea typeface="Calibri"/>
                <a:cs typeface="B Compset"/>
              </a:rPr>
              <a:t>6- پرهیز از جملات ترکیبی و بلند یا مبهم و دیر فهم</a:t>
            </a:r>
            <a:endParaRPr lang="en-US" sz="3200" dirty="0" smtClean="0">
              <a:latin typeface="Times New Roman"/>
              <a:ea typeface="Calibri"/>
              <a:cs typeface="B Compset"/>
            </a:endParaRPr>
          </a:p>
          <a:p>
            <a:pPr marL="342900" lvl="0" indent="-342900" algn="justLow" rtl="1">
              <a:lnSpc>
                <a:spcPct val="115000"/>
              </a:lnSpc>
              <a:spcAft>
                <a:spcPts val="1000"/>
              </a:spcAft>
              <a:buNone/>
            </a:pPr>
            <a:r>
              <a:rPr lang="fa-IR" sz="3200" b="1" dirty="0" smtClean="0">
                <a:latin typeface="Times New Roman"/>
                <a:ea typeface="Calibri"/>
                <a:cs typeface="B Compset"/>
              </a:rPr>
              <a:t>7- پرهیز از جملات سببی و نقل واقعه به جای نمایش و نشان دادن آن</a:t>
            </a:r>
            <a:endParaRPr lang="en-US" sz="3200" dirty="0" smtClean="0">
              <a:latin typeface="Times New Roman"/>
              <a:ea typeface="Calibri"/>
              <a:cs typeface="B Compset"/>
            </a:endParaRPr>
          </a:p>
          <a:p>
            <a:pPr marL="342900" lvl="0" indent="-342900" algn="justLow" rtl="1">
              <a:lnSpc>
                <a:spcPct val="115000"/>
              </a:lnSpc>
              <a:spcAft>
                <a:spcPts val="1000"/>
              </a:spcAft>
              <a:buNone/>
            </a:pPr>
            <a:r>
              <a:rPr lang="fa-IR" sz="3200" b="1" dirty="0" smtClean="0">
                <a:latin typeface="Times New Roman"/>
                <a:ea typeface="Calibri"/>
                <a:cs typeface="B Compset"/>
              </a:rPr>
              <a:t>8- پرهیز از زمان گذشته در تنظیم افعال جملات تصویری فیلمنامه</a:t>
            </a:r>
            <a:endParaRPr lang="en-US" sz="3200" dirty="0" smtClean="0">
              <a:latin typeface="Times New Roman"/>
              <a:ea typeface="Calibri"/>
              <a:cs typeface="B Compset"/>
            </a:endParaRPr>
          </a:p>
          <a:p>
            <a:pPr marL="342900" lvl="0" indent="-342900" algn="justLow" rtl="1">
              <a:lnSpc>
                <a:spcPct val="115000"/>
              </a:lnSpc>
              <a:spcAft>
                <a:spcPts val="1000"/>
              </a:spcAft>
              <a:buNone/>
            </a:pPr>
            <a:r>
              <a:rPr lang="fa-IR" sz="3200" b="1" dirty="0" smtClean="0">
                <a:latin typeface="Times New Roman"/>
                <a:ea typeface="Calibri"/>
                <a:cs typeface="B Compset"/>
              </a:rPr>
              <a:t>9- پرهیز از گزارشگری و نقل واقعه برای دیگری به جای خلق و آفرینش فعال صحنه</a:t>
            </a:r>
            <a:endParaRPr lang="en-US" sz="3200" dirty="0" smtClean="0">
              <a:latin typeface="Times New Roman"/>
              <a:ea typeface="Calibri"/>
              <a:cs typeface="B Compset"/>
            </a:endParaRPr>
          </a:p>
          <a:p>
            <a:pPr marL="342900" lvl="0" indent="-342900" algn="justLow" rtl="1">
              <a:lnSpc>
                <a:spcPct val="115000"/>
              </a:lnSpc>
              <a:spcAft>
                <a:spcPts val="1000"/>
              </a:spcAft>
              <a:buNone/>
            </a:pPr>
            <a:r>
              <a:rPr lang="fa-IR" sz="3200" b="1" dirty="0" smtClean="0">
                <a:latin typeface="Times New Roman"/>
                <a:ea typeface="Calibri"/>
                <a:cs typeface="B Compset"/>
              </a:rPr>
              <a:t>10- پرهیز از بان شخصی در جمله بندی تصاویر فیلمنامه</a:t>
            </a:r>
            <a:endParaRPr lang="en-US" sz="3200" dirty="0" smtClean="0">
              <a:latin typeface="Times New Roman"/>
              <a:ea typeface="Calibri"/>
              <a:cs typeface="B Compset"/>
            </a:endParaRPr>
          </a:p>
          <a:p>
            <a:pPr algn="r" rt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7" presetClass="entr" presetSubtype="4" fill="hold" grpId="0"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0"/>
                            </p:stCondLst>
                            <p:childTnLst>
                              <p:par>
                                <p:cTn id="15" presetID="7" presetClass="entr" presetSubtype="4" fill="hold" grpId="0"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0"/>
                            </p:stCondLst>
                            <p:childTnLst>
                              <p:par>
                                <p:cTn id="20" presetID="7" presetClass="entr" presetSubtype="4" fill="hold" grpId="0"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3" dur="5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0"/>
                            </p:stCondLst>
                            <p:childTnLst>
                              <p:par>
                                <p:cTn id="25" presetID="7" presetClass="entr" presetSubtype="4" fill="hold" grpId="0"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marL="342900" lvl="0" indent="-342900" algn="justLow" rtl="1">
              <a:lnSpc>
                <a:spcPct val="115000"/>
              </a:lnSpc>
              <a:spcAft>
                <a:spcPts val="1000"/>
              </a:spcAft>
              <a:buNone/>
            </a:pPr>
            <a:r>
              <a:rPr lang="fa-IR" sz="3200" b="1" dirty="0" smtClean="0">
                <a:latin typeface="Times New Roman"/>
                <a:ea typeface="Calibri"/>
                <a:cs typeface="B Compset"/>
              </a:rPr>
              <a:t>11- پرهیز از عبارات دعایی، احتمالی، شاید و انگاری به جای صراحت و شفافیت در بیان</a:t>
            </a:r>
            <a:endParaRPr lang="en-US" sz="3200" dirty="0" smtClean="0">
              <a:latin typeface="Times New Roman"/>
              <a:ea typeface="Calibri"/>
              <a:cs typeface="B Compset"/>
            </a:endParaRPr>
          </a:p>
          <a:p>
            <a:pPr marL="342900" lvl="0" indent="-342900" algn="justLow" rtl="1">
              <a:lnSpc>
                <a:spcPct val="115000"/>
              </a:lnSpc>
              <a:spcAft>
                <a:spcPts val="1000"/>
              </a:spcAft>
              <a:buNone/>
            </a:pPr>
            <a:r>
              <a:rPr lang="fa-IR" sz="3200" b="1" dirty="0" smtClean="0">
                <a:latin typeface="Times New Roman"/>
                <a:ea typeface="Calibri"/>
                <a:cs typeface="B Compset"/>
              </a:rPr>
              <a:t>12- پرهیز از جانبداری و احساساتگرایی همذات پندارانه با شخصیت ها در پرداخت صحنه ها و موقعیت های نمایشی</a:t>
            </a:r>
            <a:endParaRPr lang="en-US" sz="3200" dirty="0" smtClean="0">
              <a:latin typeface="Times New Roman"/>
              <a:ea typeface="Calibri"/>
              <a:cs typeface="B Compset"/>
            </a:endParaRPr>
          </a:p>
          <a:p>
            <a:pPr marL="342900" lvl="0" indent="-342900" algn="justLow" rtl="1">
              <a:lnSpc>
                <a:spcPct val="115000"/>
              </a:lnSpc>
              <a:spcAft>
                <a:spcPts val="1000"/>
              </a:spcAft>
              <a:buNone/>
            </a:pPr>
            <a:r>
              <a:rPr lang="fa-IR" sz="3200" b="1" dirty="0" smtClean="0">
                <a:latin typeface="Times New Roman"/>
                <a:ea typeface="Calibri"/>
                <a:cs typeface="B Compset"/>
              </a:rPr>
              <a:t>13- پرهیز از خطاهای کلامی؛ گنجاندن گویش های قومی و فرهنگی در شرح صحنه ها و یا به کارگیری کلمات نابجا، منافی اخلاق یا زبان  شکسته و محاوره</a:t>
            </a:r>
            <a:r>
              <a:rPr lang="fa-IR" sz="3200" dirty="0" smtClean="0">
                <a:latin typeface="Times New Roman"/>
                <a:ea typeface="Calibri"/>
                <a:cs typeface="B Compset"/>
              </a:rPr>
              <a:t> </a:t>
            </a:r>
            <a:endParaRPr lang="en-US" sz="3200" dirty="0" smtClean="0">
              <a:latin typeface="Times New Roman"/>
              <a:ea typeface="Calibri"/>
              <a:cs typeface="B Compset"/>
            </a:endParaRPr>
          </a:p>
          <a:p>
            <a:pPr algn="r" rtl="1"/>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142</TotalTime>
  <Words>1100</Words>
  <Application>Microsoft Office PowerPoint</Application>
  <PresentationFormat>On-screen Show (4:3)</PresentationFormat>
  <Paragraphs>38</Paragraphs>
  <Slides>19</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19</vt:i4>
      </vt:variant>
    </vt:vector>
  </HeadingPairs>
  <TitlesOfParts>
    <vt:vector size="30" baseType="lpstr">
      <vt:lpstr>B Compset</vt:lpstr>
      <vt:lpstr>B Titr</vt:lpstr>
      <vt:lpstr>Calibri</vt:lpstr>
      <vt:lpstr>Century Gothic</vt:lpstr>
      <vt:lpstr>Courier New</vt:lpstr>
      <vt:lpstr>Tahoma</vt:lpstr>
      <vt:lpstr>Times New Roman</vt:lpstr>
      <vt:lpstr>Verdana</vt:lpstr>
      <vt:lpstr>Wingdings</vt:lpstr>
      <vt:lpstr>Wingdings 2</vt:lpstr>
      <vt:lpstr>Verve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اصول اساسی در بنا کردن یک روایت سینمایی برای فیلمنامه کوتاه:</vt:lpstr>
      <vt:lpstr>PowerPoint Presentation</vt:lpstr>
      <vt:lpstr>PowerPoint Presentation</vt:lpstr>
      <vt:lpstr>PowerPoint Presentation</vt:lpstr>
      <vt:lpstr>باید ها و نبایدهای فیلمنامه نویسی کوتاه:</vt:lpstr>
      <vt:lpstr>PowerPoint Presentation</vt:lpstr>
      <vt:lpstr>تمام نباید های نگارش یک فیلمنامه کوتاه داستانی: (13 خطای نحس)</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c:creator>
  <cp:lastModifiedBy>DadeFam-43262657</cp:lastModifiedBy>
  <cp:revision>7</cp:revision>
  <dcterms:created xsi:type="dcterms:W3CDTF">2014-08-25T05:57:58Z</dcterms:created>
  <dcterms:modified xsi:type="dcterms:W3CDTF">2023-08-16T17:55:01Z</dcterms:modified>
</cp:coreProperties>
</file>