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3" r:id="rId2"/>
    <p:sldId id="257" r:id="rId3"/>
    <p:sldId id="258" r:id="rId4"/>
    <p:sldId id="260" r:id="rId5"/>
    <p:sldId id="261" r:id="rId6"/>
    <p:sldId id="263" r:id="rId7"/>
    <p:sldId id="264" r:id="rId8"/>
    <p:sldId id="267" r:id="rId9"/>
    <p:sldId id="266" r:id="rId10"/>
    <p:sldId id="268" r:id="rId11"/>
    <p:sldId id="269" r:id="rId12"/>
    <p:sldId id="270" r:id="rId13"/>
    <p:sldId id="271" r:id="rId14"/>
    <p:sldId id="273" r:id="rId15"/>
    <p:sldId id="274" r:id="rId16"/>
    <p:sldId id="276" r:id="rId17"/>
    <p:sldId id="278" r:id="rId18"/>
    <p:sldId id="279" r:id="rId19"/>
    <p:sldId id="282" r:id="rId20"/>
    <p:sldId id="284" r:id="rId21"/>
    <p:sldId id="285" r:id="rId22"/>
    <p:sldId id="286" r:id="rId23"/>
    <p:sldId id="289" r:id="rId24"/>
    <p:sldId id="290" r:id="rId25"/>
    <p:sldId id="291" r:id="rId26"/>
    <p:sldId id="293" r:id="rId27"/>
    <p:sldId id="306" r:id="rId28"/>
    <p:sldId id="307" r:id="rId29"/>
    <p:sldId id="317" r:id="rId30"/>
    <p:sldId id="319" r:id="rId31"/>
    <p:sldId id="320" r:id="rId32"/>
    <p:sldId id="322"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3300"/>
    <a:srgbClr val="CC6600"/>
    <a:srgbClr val="FF0066"/>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10" autoAdjust="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4916486A-0676-4873-B193-194AE0F35BB4}" type="datetimeFigureOut">
              <a:rPr lang="en-US" smtClean="0"/>
              <a:pPr/>
              <a:t>5/23/2020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26CBD9B-26D6-426A-A895-802C53FC097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16486A-0676-4873-B193-194AE0F35BB4}"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916486A-0676-4873-B193-194AE0F35BB4}"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6CBD9B-26D6-426A-A895-802C53FC097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916486A-0676-4873-B193-194AE0F35BB4}"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4916486A-0676-4873-B193-194AE0F35BB4}" type="datetimeFigureOut">
              <a:rPr lang="en-US" smtClean="0"/>
              <a:pPr/>
              <a:t>5/23/2020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4916486A-0676-4873-B193-194AE0F35BB4}" type="datetimeFigureOut">
              <a:rPr lang="en-US" smtClean="0"/>
              <a:pPr/>
              <a:t>5/23/2020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16486A-0676-4873-B193-194AE0F35BB4}" type="datetimeFigureOut">
              <a:rPr lang="en-US" smtClean="0"/>
              <a:pPr/>
              <a:t>5/23/2020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4916486A-0676-4873-B193-194AE0F35BB4}"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4916486A-0676-4873-B193-194AE0F35BB4}"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26CBD9B-26D6-426A-A895-802C53FC097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16486A-0676-4873-B193-194AE0F35BB4}"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916486A-0676-4873-B193-194AE0F35BB4}"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6CBD9B-26D6-426A-A895-802C53FC097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916486A-0676-4873-B193-194AE0F35BB4}" type="datetimeFigureOut">
              <a:rPr lang="en-US" smtClean="0"/>
              <a:pPr/>
              <a:t>5/23/2020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26CBD9B-26D6-426A-A895-802C53FC097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82140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2971800"/>
            <a:ext cx="8077200" cy="3048000"/>
          </a:xfrm>
        </p:spPr>
        <p:txBody>
          <a:bodyPr>
            <a:normAutofit/>
          </a:bodyPr>
          <a:lstStyle/>
          <a:p>
            <a:pPr algn="ctr" rtl="1"/>
            <a:r>
              <a:rPr lang="fa-IR" sz="4800" b="1" dirty="0">
                <a:solidFill>
                  <a:srgbClr val="FFC000"/>
                </a:solidFill>
                <a:cs typeface="B Badr" pitchFamily="2" charset="-78"/>
              </a:rPr>
              <a:t>مفاهیم کلیدی سیستم های اطلاعاتی</a:t>
            </a:r>
          </a:p>
          <a:p>
            <a:pPr algn="ctr" rtl="1"/>
            <a:endParaRPr lang="fa-IR" sz="2000" dirty="0">
              <a:solidFill>
                <a:srgbClr val="FFFF00"/>
              </a:solidFill>
            </a:endParaRPr>
          </a:p>
          <a:p>
            <a:pPr algn="ctr" rtl="1"/>
            <a:endParaRPr lang="fa-IR" sz="2000" dirty="0">
              <a:solidFill>
                <a:srgbClr val="FFFF00"/>
              </a:solidFill>
            </a:endParaRPr>
          </a:p>
          <a:p>
            <a:pPr algn="ctr" rtl="1"/>
            <a:endParaRPr lang="fa-IR" sz="2000" dirty="0">
              <a:solidFill>
                <a:srgbClr val="FFFF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6172200"/>
          </a:xfrm>
        </p:spPr>
        <p:txBody>
          <a:bodyPr>
            <a:normAutofit/>
          </a:bodyPr>
          <a:lstStyle/>
          <a:p>
            <a:pPr algn="ctr" rtl="1"/>
            <a:r>
              <a:rPr lang="fa-IR" sz="3200" b="1" dirty="0">
                <a:solidFill>
                  <a:srgbClr val="92D050"/>
                </a:solidFill>
                <a:cs typeface="B Badr" pitchFamily="2" charset="-78"/>
              </a:rPr>
              <a:t>عصر اطلاعات </a:t>
            </a:r>
          </a:p>
          <a:p>
            <a:pPr algn="just" rtl="1">
              <a:lnSpc>
                <a:spcPct val="160000"/>
              </a:lnSpc>
            </a:pPr>
            <a:r>
              <a:rPr lang="fa-IR" sz="2400" dirty="0">
                <a:cs typeface="B Badr" pitchFamily="2" charset="-78"/>
              </a:rPr>
              <a:t>به طور کلی پیشرفت های بشر در قالب سه عصر کشاورزی، صنعت و اطلاعات دسته بندی می شود.                                                                                                   </a:t>
            </a:r>
          </a:p>
          <a:p>
            <a:pPr algn="just" rtl="1">
              <a:lnSpc>
                <a:spcPct val="150000"/>
              </a:lnSpc>
            </a:pPr>
            <a:r>
              <a:rPr lang="fa-IR" sz="2400" dirty="0">
                <a:cs typeface="B Badr" pitchFamily="2" charset="-78"/>
              </a:rPr>
              <a:t>عصر کشاورزی با هدف تهیه و تامین غذا به وقوع پیوست. عصر صنعت که هنوز هم در برخی از کشورها حاکمیت دارد، پس از عصر کشاورزی شکل گرفت و نیاز بشر به ابزار و مواد اولیه  را برطرف نمود. پس از عصر صنعت، عصر اطلاعات شروع شد. این عصر که مشخصه ان حضور قدرتمند رایانه در عصرهای مختلف زندگی بشر است، در دهه 90 میلادی و با همگانی شدن استفاده از اینترنت وارد نقطه عطف خود شد و به سرعت در حال سیر مراحل تکاملی خود می باشد.</a:t>
            </a:r>
          </a:p>
          <a:p>
            <a:pPr algn="just" rtl="1">
              <a:lnSpc>
                <a:spcPct val="150000"/>
              </a:lnSpc>
            </a:pPr>
            <a:r>
              <a:rPr lang="fa-IR" sz="2400" dirty="0">
                <a:cs typeface="B Badr" pitchFamily="2" charset="-78"/>
              </a:rPr>
              <a:t>در جدول 1-1 روند تکامل عصر اطلاعات نشان داداه شده است.  </a:t>
            </a:r>
          </a:p>
          <a:p>
            <a:pPr algn="just" rtl="1">
              <a:lnSpc>
                <a:spcPct val="160000"/>
              </a:lnSpc>
            </a:pPr>
            <a:endParaRPr lang="fa-IR" sz="2400" dirty="0">
              <a:cs typeface="B Badr" pitchFamily="2" charset="-78"/>
            </a:endParaRPr>
          </a:p>
          <a:p>
            <a:pPr algn="just" rtl="1"/>
            <a:endParaRPr lang="fa-IR" sz="3200" dirty="0">
              <a:cs typeface="B Badr" pitchFamily="2" charset="-78"/>
            </a:endParaRPr>
          </a:p>
          <a:p>
            <a:endParaRPr lang="en-US"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838200"/>
            <a:ext cx="8077200" cy="5715000"/>
          </a:xfrm>
        </p:spPr>
        <p:txBody>
          <a:bodyPr>
            <a:noAutofit/>
          </a:bodyPr>
          <a:lstStyle/>
          <a:p>
            <a:pPr algn="ctr" rtl="1">
              <a:lnSpc>
                <a:spcPct val="150000"/>
              </a:lnSpc>
            </a:pPr>
            <a:r>
              <a:rPr lang="fa-IR" sz="2800" dirty="0">
                <a:solidFill>
                  <a:srgbClr val="FFFF00"/>
                </a:solidFill>
                <a:cs typeface="B Badr" pitchFamily="2" charset="-78"/>
              </a:rPr>
              <a:t> جدول 1-1: روند تکامل عصر اطلاعات                                        </a:t>
            </a:r>
            <a:endParaRPr lang="en-US" sz="2800" dirty="0">
              <a:solidFill>
                <a:srgbClr val="FFFF00"/>
              </a:solidFill>
              <a:cs typeface="B Badr" pitchFamily="2" charset="-78"/>
            </a:endParaRPr>
          </a:p>
          <a:p>
            <a:pPr algn="just" rtl="1">
              <a:lnSpc>
                <a:spcPct val="150000"/>
              </a:lnSpc>
            </a:pPr>
            <a:endParaRPr lang="fa-IR" sz="2800" dirty="0">
              <a:cs typeface="B Badr" pitchFamily="2" charset="-78"/>
            </a:endParaRPr>
          </a:p>
          <a:p>
            <a:pPr algn="just" rtl="1"/>
            <a:endParaRPr lang="en-US" sz="2800" dirty="0"/>
          </a:p>
        </p:txBody>
      </p:sp>
      <p:graphicFrame>
        <p:nvGraphicFramePr>
          <p:cNvPr id="4" name="Table 3"/>
          <p:cNvGraphicFramePr>
            <a:graphicFrameLocks noGrp="1"/>
          </p:cNvGraphicFramePr>
          <p:nvPr/>
        </p:nvGraphicFramePr>
        <p:xfrm>
          <a:off x="457200" y="2057400"/>
          <a:ext cx="8305801" cy="3276600"/>
        </p:xfrm>
        <a:graphic>
          <a:graphicData uri="http://schemas.openxmlformats.org/drawingml/2006/table">
            <a:tbl>
              <a:tblPr firstRow="1" bandRow="1">
                <a:tableStyleId>{5C22544A-7EE6-4342-B048-85BDC9FD1C3A}</a:tableStyleId>
              </a:tblPr>
              <a:tblGrid>
                <a:gridCol w="2114204">
                  <a:extLst>
                    <a:ext uri="{9D8B030D-6E8A-4147-A177-3AD203B41FA5}">
                      <a16:colId xmlns:a16="http://schemas.microsoft.com/office/drawing/2014/main" xmlns="" val="20000"/>
                    </a:ext>
                  </a:extLst>
                </a:gridCol>
                <a:gridCol w="1812175">
                  <a:extLst>
                    <a:ext uri="{9D8B030D-6E8A-4147-A177-3AD203B41FA5}">
                      <a16:colId xmlns:a16="http://schemas.microsoft.com/office/drawing/2014/main" xmlns="" val="20001"/>
                    </a:ext>
                  </a:extLst>
                </a:gridCol>
                <a:gridCol w="2718262">
                  <a:extLst>
                    <a:ext uri="{9D8B030D-6E8A-4147-A177-3AD203B41FA5}">
                      <a16:colId xmlns:a16="http://schemas.microsoft.com/office/drawing/2014/main" xmlns="" val="20002"/>
                    </a:ext>
                  </a:extLst>
                </a:gridCol>
                <a:gridCol w="1661160">
                  <a:extLst>
                    <a:ext uri="{9D8B030D-6E8A-4147-A177-3AD203B41FA5}">
                      <a16:colId xmlns:a16="http://schemas.microsoft.com/office/drawing/2014/main" xmlns="" val="20003"/>
                    </a:ext>
                  </a:extLst>
                </a:gridCol>
              </a:tblGrid>
              <a:tr h="1016876">
                <a:tc>
                  <a:txBody>
                    <a:bodyPr/>
                    <a:lstStyle/>
                    <a:p>
                      <a:pPr algn="ctr" rtl="1"/>
                      <a:r>
                        <a:rPr lang="fa-IR" sz="2400" b="1" dirty="0">
                          <a:cs typeface="B Badr" pitchFamily="2" charset="-78"/>
                        </a:rPr>
                        <a:t>عصر اطلاعات</a:t>
                      </a:r>
                      <a:endParaRPr lang="en-US" sz="2400" b="1" dirty="0">
                        <a:cs typeface="B Badr" pitchFamily="2" charset="-78"/>
                      </a:endParaRPr>
                    </a:p>
                  </a:txBody>
                  <a:tcPr/>
                </a:tc>
                <a:tc>
                  <a:txBody>
                    <a:bodyPr/>
                    <a:lstStyle/>
                    <a:p>
                      <a:pPr algn="ctr" rtl="1"/>
                      <a:r>
                        <a:rPr lang="fa-IR" sz="2400" b="1" dirty="0">
                          <a:cs typeface="B Badr" pitchFamily="2" charset="-78"/>
                        </a:rPr>
                        <a:t>عصر صنعتی</a:t>
                      </a:r>
                      <a:endParaRPr lang="en-US" sz="2400" b="1" dirty="0">
                        <a:cs typeface="B Badr" pitchFamily="2" charset="-78"/>
                      </a:endParaRPr>
                    </a:p>
                  </a:txBody>
                  <a:tcPr/>
                </a:tc>
                <a:tc>
                  <a:txBody>
                    <a:bodyPr/>
                    <a:lstStyle/>
                    <a:p>
                      <a:pPr algn="ctr" rtl="1"/>
                      <a:r>
                        <a:rPr lang="fa-IR" sz="2400" b="1" dirty="0">
                          <a:cs typeface="B Badr" pitchFamily="2" charset="-78"/>
                        </a:rPr>
                        <a:t>عصر کشاورزی</a:t>
                      </a:r>
                      <a:endParaRPr lang="en-US" sz="2400" b="1" dirty="0">
                        <a:cs typeface="B Badr" pitchFamily="2" charset="-78"/>
                      </a:endParaRPr>
                    </a:p>
                  </a:txBody>
                  <a:tcPr/>
                </a:tc>
                <a:tc>
                  <a:txBody>
                    <a:bodyPr/>
                    <a:lstStyle/>
                    <a:p>
                      <a:pPr algn="just" rtl="1"/>
                      <a:r>
                        <a:rPr lang="fa-IR" sz="2400" b="1" dirty="0">
                          <a:cs typeface="B Badr" pitchFamily="2" charset="-78"/>
                        </a:rPr>
                        <a:t>              عصر</a:t>
                      </a:r>
                    </a:p>
                    <a:p>
                      <a:pPr algn="just" rtl="1"/>
                      <a:r>
                        <a:rPr lang="fa-IR" sz="2400" b="1" dirty="0">
                          <a:cs typeface="B Badr" pitchFamily="2" charset="-78"/>
                        </a:rPr>
                        <a:t>ویژگی                </a:t>
                      </a:r>
                      <a:endParaRPr lang="en-US" sz="2400" b="1" dirty="0">
                        <a:cs typeface="B Badr" pitchFamily="2" charset="-78"/>
                      </a:endParaRPr>
                    </a:p>
                  </a:txBody>
                  <a:tcPr/>
                </a:tc>
                <a:extLst>
                  <a:ext uri="{0D108BD9-81ED-4DB2-BD59-A6C34878D82A}">
                    <a16:rowId xmlns:a16="http://schemas.microsoft.com/office/drawing/2014/main" xmlns="" val="10000"/>
                  </a:ext>
                </a:extLst>
              </a:tr>
              <a:tr h="564931">
                <a:tc>
                  <a:txBody>
                    <a:bodyPr/>
                    <a:lstStyle/>
                    <a:p>
                      <a:pPr algn="ctr" rtl="1"/>
                      <a:r>
                        <a:rPr lang="fa-IR" sz="2400" b="1" dirty="0">
                          <a:cs typeface="B Badr" pitchFamily="2" charset="-78"/>
                        </a:rPr>
                        <a:t>1957 تا کنون</a:t>
                      </a:r>
                      <a:endParaRPr lang="en-US" sz="2400" b="1" dirty="0">
                        <a:cs typeface="B Badr" pitchFamily="2" charset="-78"/>
                      </a:endParaRPr>
                    </a:p>
                  </a:txBody>
                  <a:tcPr/>
                </a:tc>
                <a:tc>
                  <a:txBody>
                    <a:bodyPr/>
                    <a:lstStyle/>
                    <a:p>
                      <a:pPr algn="ctr" rtl="1"/>
                      <a:r>
                        <a:rPr lang="fa-IR" sz="2400" b="1" dirty="0">
                          <a:cs typeface="B Badr" pitchFamily="2" charset="-78"/>
                        </a:rPr>
                        <a:t>1800 تا 1957</a:t>
                      </a:r>
                      <a:endParaRPr lang="en-US" sz="2400" b="1" dirty="0">
                        <a:cs typeface="B Badr" pitchFamily="2" charset="-78"/>
                      </a:endParaRPr>
                    </a:p>
                  </a:txBody>
                  <a:tcPr/>
                </a:tc>
                <a:tc>
                  <a:txBody>
                    <a:bodyPr/>
                    <a:lstStyle/>
                    <a:p>
                      <a:pPr algn="ctr" rtl="1"/>
                      <a:r>
                        <a:rPr lang="fa-IR" sz="2400" b="1" dirty="0">
                          <a:cs typeface="B Badr" pitchFamily="2" charset="-78"/>
                        </a:rPr>
                        <a:t>از زمان های دور تا 1800</a:t>
                      </a:r>
                      <a:endParaRPr lang="en-US" sz="2400" b="1" dirty="0">
                        <a:cs typeface="B Badr" pitchFamily="2" charset="-78"/>
                      </a:endParaRPr>
                    </a:p>
                  </a:txBody>
                  <a:tcPr/>
                </a:tc>
                <a:tc>
                  <a:txBody>
                    <a:bodyPr/>
                    <a:lstStyle/>
                    <a:p>
                      <a:pPr algn="ctr" rtl="1"/>
                      <a:r>
                        <a:rPr lang="fa-IR" sz="2400" b="1" dirty="0">
                          <a:cs typeface="B Badr" pitchFamily="2" charset="-78"/>
                        </a:rPr>
                        <a:t>دوره زمانی</a:t>
                      </a:r>
                      <a:endParaRPr lang="en-US" sz="2400" b="1" dirty="0">
                        <a:cs typeface="B Badr" pitchFamily="2" charset="-78"/>
                      </a:endParaRPr>
                    </a:p>
                  </a:txBody>
                  <a:tcPr/>
                </a:tc>
                <a:extLst>
                  <a:ext uri="{0D108BD9-81ED-4DB2-BD59-A6C34878D82A}">
                    <a16:rowId xmlns:a16="http://schemas.microsoft.com/office/drawing/2014/main" xmlns="" val="10001"/>
                  </a:ext>
                </a:extLst>
              </a:tr>
              <a:tr h="564931">
                <a:tc>
                  <a:txBody>
                    <a:bodyPr/>
                    <a:lstStyle/>
                    <a:p>
                      <a:pPr algn="ctr" rtl="1"/>
                      <a:r>
                        <a:rPr lang="fa-IR" sz="2400" b="1" dirty="0">
                          <a:cs typeface="B Badr" pitchFamily="2" charset="-78"/>
                        </a:rPr>
                        <a:t>کارکنان دانشی</a:t>
                      </a:r>
                      <a:endParaRPr lang="en-US" sz="2400" b="1" dirty="0">
                        <a:cs typeface="B Badr" pitchFamily="2" charset="-78"/>
                      </a:endParaRPr>
                    </a:p>
                  </a:txBody>
                  <a:tcPr/>
                </a:tc>
                <a:tc>
                  <a:txBody>
                    <a:bodyPr/>
                    <a:lstStyle/>
                    <a:p>
                      <a:pPr algn="ctr" rtl="1"/>
                      <a:r>
                        <a:rPr lang="fa-IR" sz="2400" b="1" dirty="0">
                          <a:cs typeface="B Badr" pitchFamily="2" charset="-78"/>
                        </a:rPr>
                        <a:t>کارکنان صنایع</a:t>
                      </a:r>
                      <a:endParaRPr lang="en-US" sz="2400" b="1" dirty="0">
                        <a:cs typeface="B Badr" pitchFamily="2" charset="-78"/>
                      </a:endParaRPr>
                    </a:p>
                  </a:txBody>
                  <a:tcPr/>
                </a:tc>
                <a:tc>
                  <a:txBody>
                    <a:bodyPr/>
                    <a:lstStyle/>
                    <a:p>
                      <a:pPr algn="ctr" rtl="1"/>
                      <a:r>
                        <a:rPr lang="fa-IR" sz="2400" b="1" dirty="0">
                          <a:cs typeface="B Badr" pitchFamily="2" charset="-78"/>
                        </a:rPr>
                        <a:t>کشاورزان</a:t>
                      </a:r>
                      <a:endParaRPr lang="en-US" sz="2400" b="1" dirty="0">
                        <a:cs typeface="B Badr" pitchFamily="2" charset="-78"/>
                      </a:endParaRPr>
                    </a:p>
                  </a:txBody>
                  <a:tcPr/>
                </a:tc>
                <a:tc>
                  <a:txBody>
                    <a:bodyPr/>
                    <a:lstStyle/>
                    <a:p>
                      <a:pPr algn="ctr" rtl="1"/>
                      <a:r>
                        <a:rPr lang="fa-IR" sz="2400" b="1" dirty="0">
                          <a:cs typeface="B Badr" pitchFamily="2" charset="-78"/>
                        </a:rPr>
                        <a:t>اکثریت کارکنان</a:t>
                      </a:r>
                      <a:endParaRPr lang="en-US" sz="2400" b="1" dirty="0">
                        <a:cs typeface="B Badr" pitchFamily="2" charset="-78"/>
                      </a:endParaRPr>
                    </a:p>
                  </a:txBody>
                  <a:tcPr/>
                </a:tc>
                <a:extLst>
                  <a:ext uri="{0D108BD9-81ED-4DB2-BD59-A6C34878D82A}">
                    <a16:rowId xmlns:a16="http://schemas.microsoft.com/office/drawing/2014/main" xmlns="" val="10002"/>
                  </a:ext>
                </a:extLst>
              </a:tr>
              <a:tr h="564931">
                <a:tc>
                  <a:txBody>
                    <a:bodyPr/>
                    <a:lstStyle/>
                    <a:p>
                      <a:pPr algn="ctr" rtl="1"/>
                      <a:r>
                        <a:rPr lang="fa-IR" sz="2400" b="1" dirty="0">
                          <a:cs typeface="B Badr" pitchFamily="2" charset="-78"/>
                        </a:rPr>
                        <a:t>افراد و افراد</a:t>
                      </a:r>
                      <a:endParaRPr lang="en-US" sz="2400" b="1" dirty="0">
                        <a:cs typeface="B Badr" pitchFamily="2" charset="-78"/>
                      </a:endParaRPr>
                    </a:p>
                  </a:txBody>
                  <a:tcPr/>
                </a:tc>
                <a:tc>
                  <a:txBody>
                    <a:bodyPr/>
                    <a:lstStyle/>
                    <a:p>
                      <a:pPr algn="ctr" rtl="1"/>
                      <a:r>
                        <a:rPr lang="fa-IR" sz="2400" b="1" dirty="0">
                          <a:cs typeface="B Badr" pitchFamily="2" charset="-78"/>
                        </a:rPr>
                        <a:t>افراد و ماشین</a:t>
                      </a:r>
                      <a:endParaRPr lang="en-US" sz="2400" b="1" dirty="0">
                        <a:cs typeface="B Badr" pitchFamily="2" charset="-78"/>
                      </a:endParaRPr>
                    </a:p>
                  </a:txBody>
                  <a:tcPr/>
                </a:tc>
                <a:tc>
                  <a:txBody>
                    <a:bodyPr/>
                    <a:lstStyle/>
                    <a:p>
                      <a:pPr algn="ctr" rtl="1"/>
                      <a:r>
                        <a:rPr lang="fa-IR" sz="2400" b="1" dirty="0">
                          <a:cs typeface="B Badr" pitchFamily="2" charset="-78"/>
                        </a:rPr>
                        <a:t>افراد و زمین</a:t>
                      </a:r>
                      <a:endParaRPr lang="en-US" sz="2400" b="1" dirty="0">
                        <a:cs typeface="B Badr" pitchFamily="2" charset="-78"/>
                      </a:endParaRPr>
                    </a:p>
                  </a:txBody>
                  <a:tcPr/>
                </a:tc>
                <a:tc>
                  <a:txBody>
                    <a:bodyPr/>
                    <a:lstStyle/>
                    <a:p>
                      <a:pPr algn="ctr" rtl="1"/>
                      <a:r>
                        <a:rPr lang="fa-IR" sz="2400" b="1" dirty="0">
                          <a:cs typeface="B Badr" pitchFamily="2" charset="-78"/>
                        </a:rPr>
                        <a:t>مشارکت</a:t>
                      </a:r>
                      <a:endParaRPr lang="en-US" sz="2400" b="1" dirty="0">
                        <a:cs typeface="B Badr" pitchFamily="2" charset="-78"/>
                      </a:endParaRPr>
                    </a:p>
                  </a:txBody>
                  <a:tcPr/>
                </a:tc>
                <a:extLst>
                  <a:ext uri="{0D108BD9-81ED-4DB2-BD59-A6C34878D82A}">
                    <a16:rowId xmlns:a16="http://schemas.microsoft.com/office/drawing/2014/main" xmlns="" val="10003"/>
                  </a:ext>
                </a:extLst>
              </a:tr>
              <a:tr h="564931">
                <a:tc>
                  <a:txBody>
                    <a:bodyPr/>
                    <a:lstStyle/>
                    <a:p>
                      <a:pPr algn="ctr" rtl="1"/>
                      <a:r>
                        <a:rPr lang="fa-IR" sz="2400" b="1" dirty="0">
                          <a:cs typeface="B Badr" pitchFamily="2" charset="-78"/>
                        </a:rPr>
                        <a:t>فناوری اطلاعات</a:t>
                      </a:r>
                      <a:endParaRPr lang="en-US" sz="2400" b="1" dirty="0">
                        <a:cs typeface="B Badr" pitchFamily="2" charset="-78"/>
                      </a:endParaRPr>
                    </a:p>
                  </a:txBody>
                  <a:tcPr/>
                </a:tc>
                <a:tc>
                  <a:txBody>
                    <a:bodyPr/>
                    <a:lstStyle/>
                    <a:p>
                      <a:pPr algn="ctr" rtl="1"/>
                      <a:r>
                        <a:rPr lang="fa-IR" sz="2400" b="1" dirty="0">
                          <a:cs typeface="B Badr" pitchFamily="2" charset="-78"/>
                        </a:rPr>
                        <a:t>ماشین</a:t>
                      </a:r>
                      <a:endParaRPr lang="en-US" sz="2400" b="1" dirty="0">
                        <a:cs typeface="B Badr" pitchFamily="2" charset="-78"/>
                      </a:endParaRPr>
                    </a:p>
                  </a:txBody>
                  <a:tcPr/>
                </a:tc>
                <a:tc>
                  <a:txBody>
                    <a:bodyPr/>
                    <a:lstStyle/>
                    <a:p>
                      <a:pPr algn="ctr" rtl="1"/>
                      <a:r>
                        <a:rPr lang="fa-IR" sz="2400" b="1" dirty="0">
                          <a:cs typeface="B Badr" pitchFamily="2" charset="-78"/>
                        </a:rPr>
                        <a:t>ابزارهای سنتی</a:t>
                      </a:r>
                      <a:endParaRPr lang="en-US" sz="2400" b="1" dirty="0">
                        <a:cs typeface="B Badr" pitchFamily="2" charset="-78"/>
                      </a:endParaRPr>
                    </a:p>
                  </a:txBody>
                  <a:tcPr/>
                </a:tc>
                <a:tc>
                  <a:txBody>
                    <a:bodyPr/>
                    <a:lstStyle/>
                    <a:p>
                      <a:pPr algn="ctr" rtl="1"/>
                      <a:r>
                        <a:rPr lang="fa-IR" sz="2400" b="1" dirty="0">
                          <a:cs typeface="B Badr" pitchFamily="2" charset="-78"/>
                        </a:rPr>
                        <a:t>ابزار عمده</a:t>
                      </a:r>
                      <a:endParaRPr lang="en-US" sz="2400" b="1" dirty="0">
                        <a:cs typeface="B Badr" pitchFamily="2" charset="-78"/>
                      </a:endParaRPr>
                    </a:p>
                  </a:txBody>
                  <a:tcPr/>
                </a:tc>
                <a:extLst>
                  <a:ext uri="{0D108BD9-81ED-4DB2-BD59-A6C34878D82A}">
                    <a16:rowId xmlns:a16="http://schemas.microsoft.com/office/drawing/2014/main" xmlns="" val="10004"/>
                  </a:ext>
                </a:extLst>
              </a:tr>
            </a:tbl>
          </a:graphicData>
        </a:graphic>
      </p:graphicFrame>
      <p:cxnSp>
        <p:nvCxnSpPr>
          <p:cNvPr id="5" name="Straight Connector 4"/>
          <p:cNvCxnSpPr/>
          <p:nvPr/>
        </p:nvCxnSpPr>
        <p:spPr>
          <a:xfrm flipV="1">
            <a:off x="6934200" y="2286000"/>
            <a:ext cx="1676400" cy="762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228600"/>
            <a:ext cx="8077200" cy="5867400"/>
          </a:xfrm>
        </p:spPr>
        <p:txBody>
          <a:bodyPr>
            <a:noAutofit/>
          </a:bodyPr>
          <a:lstStyle/>
          <a:p>
            <a:pPr algn="just" rtl="1">
              <a:lnSpc>
                <a:spcPct val="150000"/>
              </a:lnSpc>
            </a:pPr>
            <a:r>
              <a:rPr lang="fa-IR" sz="2400" dirty="0">
                <a:cs typeface="B Badr" pitchFamily="2" charset="-78"/>
              </a:rPr>
              <a:t>اصطلاحاتی نظیر عصر اطلاعات، دوره انفجار اطلاعات، فناوری های اطلاعاتی و ارتباطی و .... ازجمله اصطلاحاتی هستند که روزانه به طور مکرر و در رسانه های مختلف با آنها روبه رو می شویم. </a:t>
            </a:r>
            <a:r>
              <a:rPr lang="fa-IR" sz="2800" b="1" dirty="0">
                <a:solidFill>
                  <a:srgbClr val="FF0000"/>
                </a:solidFill>
                <a:cs typeface="B Badr" pitchFamily="2" charset="-78"/>
              </a:rPr>
              <a:t>عصراطلاعات با تلاش جهت حل معضل تصمیم گیری در محیط های متلاطم و چگونگی انتخاب اطلاعات مورد نیاز از بین انبوه اطلاعات واصله، آغاز شد و در پاسخ به این نیاز بود که سیستم ها و فناوری های اطلاعاتی که از عناصر بنیادین عصر اطلاعات به شمار می روند، طراحی و مستقر گردید</a:t>
            </a:r>
            <a:r>
              <a:rPr lang="fa-IR" sz="2400" dirty="0">
                <a:cs typeface="B Badr" pitchFamily="2" charset="-78"/>
              </a:rPr>
              <a:t>. وقوع انقلاب اطلاعاتی این عصر، با دگرگون کردن نحوه پردازش و نگهداری اطلاعات توانسته شیوه عملکرد سازمان ها و به طور کلی تمامی جامعه را متحول نمایید و به دنبال آن در عصر اطلاعات، انسان در دنیایی رشد می کند که مملو از تجهیزات انفورماتیک است. به عنوان مثال به کمک ابزارهای سونوگرافی دیجیتال میتوان ویژگی های نوزاد از قبیل جنس، وزن، قد و ...  را با وضوح تمام و در قبل از تولد او اندازه گیری و ثبت نمود.</a:t>
            </a:r>
            <a:endParaRPr lang="en-US" sz="2400" dirty="0">
              <a:cs typeface="B Badr" pitchFamily="2" charset="-78"/>
            </a:endParaRPr>
          </a:p>
          <a:p>
            <a:pPr algn="just" rtl="1">
              <a:lnSpc>
                <a:spcPct val="150000"/>
              </a:lnSpc>
            </a:pPr>
            <a:endParaRPr lang="fa-IR" sz="2400" dirty="0">
              <a:cs typeface="B Badr" pitchFamily="2" charset="-78"/>
            </a:endParaRPr>
          </a:p>
          <a:p>
            <a:pPr algn="just" rtl="1"/>
            <a:endParaRPr lang="fa-IR" sz="3200" dirty="0">
              <a:cs typeface="B Bad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153400" cy="5791200"/>
          </a:xfrm>
        </p:spPr>
        <p:txBody>
          <a:bodyPr>
            <a:noAutofit/>
          </a:bodyPr>
          <a:lstStyle/>
          <a:p>
            <a:pPr algn="just" rtl="1">
              <a:lnSpc>
                <a:spcPct val="150000"/>
              </a:lnSpc>
            </a:pPr>
            <a:r>
              <a:rPr lang="fa-IR" sz="2400" dirty="0">
                <a:cs typeface="B Badr" pitchFamily="2" charset="-78"/>
              </a:rPr>
              <a:t>در عصر حاضر، فناوری های اطلاعاتی و ارتباطی، با کامل کردن فرایند اطلاع رسانی و ارتباطات، توزیع اطلاعات را به قدری آسان ساخته است که افراد در هر کجا می توانند در کمترین زمان ممکن به اطلاعات مورد نیاز خود دسترسی داشته باشند. بنابرین، امروزه فناوری های نوین اطلاعاتی قادر به تولید، ذخیره سازی، پردازش و توزیع حجم عظیمی از اطلاعات بوده و به همین دلیل، شاهد پدیده ای به نام وفور اطلاعات و یا به تعبیری“انفجار اطلاعات“هستیم. </a:t>
            </a:r>
            <a:endParaRPr lang="en-US" sz="2400" dirty="0">
              <a:cs typeface="B Badr" pitchFamily="2" charset="-78"/>
            </a:endParaRPr>
          </a:p>
          <a:p>
            <a:pPr algn="just" rtl="1">
              <a:lnSpc>
                <a:spcPct val="150000"/>
              </a:lnSpc>
            </a:pPr>
            <a:r>
              <a:rPr lang="fa-IR" sz="2400" dirty="0">
                <a:cs typeface="B Badr" pitchFamily="2" charset="-78"/>
              </a:rPr>
              <a:t>جامعه از سوی دیگر با گسترش فناوری های اطلاعاتی و ارتباطی و پیدایش اینترنت و فزونی یافتن اهمیت اطلاعات در زندگی و کسب و کار روزانه، به مرور شاهد ظهور جامعه اطلاعاتی در کشورهای پیشرفته هستیم.</a:t>
            </a:r>
            <a:endParaRPr lang="en-US" sz="2400" dirty="0">
              <a:cs typeface="B Badr" pitchFamily="2" charset="-78"/>
            </a:endParaRPr>
          </a:p>
          <a:p>
            <a:pPr algn="just" rtl="1">
              <a:lnSpc>
                <a:spcPct val="150000"/>
              </a:lnSpc>
            </a:pPr>
            <a:endParaRPr lang="fa-IR" sz="2400" dirty="0">
              <a:cs typeface="B Bad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791200"/>
          </a:xfrm>
        </p:spPr>
        <p:txBody>
          <a:bodyPr>
            <a:normAutofit/>
          </a:bodyPr>
          <a:lstStyle/>
          <a:p>
            <a:pPr algn="just" rtl="1">
              <a:lnSpc>
                <a:spcPct val="150000"/>
              </a:lnSpc>
            </a:pPr>
            <a:r>
              <a:rPr lang="fa-IR" sz="2400" dirty="0">
                <a:cs typeface="B Badr" pitchFamily="2" charset="-78"/>
              </a:rPr>
              <a:t>جامعه اطلاعاتی جامعه ای است که در آن، اطلاعات، از نقش اساسی در کلیه شئون زندگی برخوردار می باشد. </a:t>
            </a:r>
            <a:endParaRPr lang="en-US" sz="2400" dirty="0">
              <a:cs typeface="B Badr" pitchFamily="2" charset="-78"/>
            </a:endParaRPr>
          </a:p>
          <a:p>
            <a:pPr algn="just" rtl="1">
              <a:lnSpc>
                <a:spcPct val="150000"/>
              </a:lnSpc>
            </a:pPr>
            <a:r>
              <a:rPr lang="fa-IR" sz="2400" dirty="0">
                <a:cs typeface="B Badr" pitchFamily="2" charset="-78"/>
              </a:rPr>
              <a:t>به عبارت دیگر، جامعه اطلاعاتی، جامعه ای است مبتنی بر اقتصاد اطلاعاتی و فرهنگ اطلاعاتی. </a:t>
            </a:r>
          </a:p>
          <a:p>
            <a:pPr algn="ctr" rtl="1">
              <a:lnSpc>
                <a:spcPct val="150000"/>
              </a:lnSpc>
            </a:pPr>
            <a:r>
              <a:rPr lang="fa-IR" sz="2800" dirty="0">
                <a:solidFill>
                  <a:srgbClr val="FFFF00"/>
                </a:solidFill>
                <a:cs typeface="B Badr" pitchFamily="2" charset="-78"/>
              </a:rPr>
              <a:t>جامعه اطلاعاتی =(اقتصاد اطلاعاتی)*(فرهنگ اطلاعاتی)</a:t>
            </a:r>
            <a:endParaRPr lang="en-US" sz="2800" dirty="0">
              <a:solidFill>
                <a:srgbClr val="FFFF00"/>
              </a:solidFill>
              <a:cs typeface="B Badr" pitchFamily="2" charset="-78"/>
            </a:endParaRPr>
          </a:p>
          <a:p>
            <a:pPr algn="just" rtl="1">
              <a:lnSpc>
                <a:spcPct val="150000"/>
              </a:lnSpc>
            </a:pPr>
            <a:r>
              <a:rPr lang="fa-IR" sz="2400" dirty="0">
                <a:cs typeface="B Badr" pitchFamily="2" charset="-78"/>
              </a:rPr>
              <a:t>منظور از اقتصاد اطلاعاتی، اقتصادی است که در آن اطلاعات و صنایع و خدمات مرتبط با اطلاعات به عنوان علل مولد ثروت تلقی می شود و در کناردیگر بخش های اقتصادی نظیر بخش صنعت ، کشاورزی و خدمات کارکرد خاص خود را دارا می باشد.</a:t>
            </a:r>
            <a:endParaRPr lang="en-US" sz="2400" dirty="0">
              <a:cs typeface="B Badr" pitchFamily="2" charset="-78"/>
            </a:endParaRPr>
          </a:p>
          <a:p>
            <a:pPr algn="ctr" rtl="1">
              <a:lnSpc>
                <a:spcPct val="150000"/>
              </a:lnSpc>
            </a:pPr>
            <a:endParaRPr lang="en-US" sz="2400" dirty="0">
              <a:solidFill>
                <a:srgbClr val="FFFF00"/>
              </a:solidFill>
              <a:cs typeface="B Bad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153400" cy="5715000"/>
          </a:xfrm>
        </p:spPr>
        <p:txBody>
          <a:bodyPr>
            <a:noAutofit/>
          </a:bodyPr>
          <a:lstStyle/>
          <a:p>
            <a:pPr algn="just" rtl="1">
              <a:lnSpc>
                <a:spcPct val="150000"/>
              </a:lnSpc>
            </a:pPr>
            <a:r>
              <a:rPr lang="fa-IR" sz="2400" dirty="0">
                <a:cs typeface="B Badr" pitchFamily="2" charset="-78"/>
              </a:rPr>
              <a:t> به طور کلی ظهور جامعه اطلاعاتی مقارن با تحولات مرتبط به هم ذیل بوده است:</a:t>
            </a:r>
          </a:p>
          <a:p>
            <a:pPr algn="just" rtl="1">
              <a:lnSpc>
                <a:spcPct val="150000"/>
              </a:lnSpc>
            </a:pPr>
            <a:r>
              <a:rPr lang="fa-IR" sz="2400" dirty="0">
                <a:solidFill>
                  <a:srgbClr val="FFFF00"/>
                </a:solidFill>
                <a:cs typeface="B Badr" pitchFamily="2" charset="-78"/>
              </a:rPr>
              <a:t>1-جهانی شدن اقتصاد و ظهور موسسات تولیدی قابل انعطاف .</a:t>
            </a:r>
          </a:p>
          <a:p>
            <a:pPr algn="just" rtl="1">
              <a:lnSpc>
                <a:spcPct val="150000"/>
              </a:lnSpc>
            </a:pPr>
            <a:r>
              <a:rPr lang="fa-IR" sz="2400" dirty="0">
                <a:solidFill>
                  <a:srgbClr val="FFFF00"/>
                </a:solidFill>
                <a:cs typeface="B Badr" pitchFamily="2" charset="-78"/>
              </a:rPr>
              <a:t>2-ظهور اقتصاد مبتنی بر دانش.</a:t>
            </a:r>
          </a:p>
          <a:p>
            <a:pPr algn="just" rtl="1">
              <a:lnSpc>
                <a:spcPct val="150000"/>
              </a:lnSpc>
            </a:pPr>
            <a:r>
              <a:rPr lang="fa-IR" sz="2400" dirty="0">
                <a:solidFill>
                  <a:srgbClr val="FFFF00"/>
                </a:solidFill>
                <a:cs typeface="B Badr" pitchFamily="2" charset="-78"/>
              </a:rPr>
              <a:t>3-توسعه و کاربرد عمیق شبکه های ارتباطی و پیام های دیجیتال</a:t>
            </a:r>
          </a:p>
          <a:p>
            <a:pPr algn="just" rtl="1">
              <a:lnSpc>
                <a:spcPct val="150000"/>
              </a:lnSpc>
            </a:pPr>
            <a:r>
              <a:rPr lang="fa-IR" sz="2400" dirty="0">
                <a:cs typeface="B Badr" pitchFamily="2" charset="-78"/>
              </a:rPr>
              <a:t>بنابراین در عصری که آن را با نام های گوناگونی نظیر عصر اطلاعات، عصر رایانه، عصر ارتباطات، عصر ماهواره و غیره نامیده اند، اطلاعات، عامل تعیین کننده و کلید موفقیت هر سازمانی محسوب می شود و حیات و ممات هر سازمانی به آن بستگی دارد و یکی از منابع مهم قدرت است. </a:t>
            </a:r>
            <a:endParaRPr lang="en-US" sz="2400" dirty="0">
              <a:cs typeface="B Badr" pitchFamily="2" charset="-78"/>
            </a:endParaRPr>
          </a:p>
          <a:p>
            <a:pPr algn="just" rtl="1">
              <a:lnSpc>
                <a:spcPct val="150000"/>
              </a:lnSpc>
            </a:pPr>
            <a:endParaRPr lang="fa-IR" sz="2400" dirty="0">
              <a:cs typeface="B Badr" pitchFamily="2" charset="-78"/>
            </a:endParaRPr>
          </a:p>
          <a:p>
            <a:pPr algn="just" rtl="1">
              <a:lnSpc>
                <a:spcPct val="150000"/>
              </a:lnSpc>
            </a:pPr>
            <a:endParaRPr lang="en-US" sz="2400" dirty="0">
              <a:cs typeface="B Badr"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077200" cy="5638800"/>
          </a:xfrm>
        </p:spPr>
        <p:txBody>
          <a:bodyPr>
            <a:noAutofit/>
          </a:bodyPr>
          <a:lstStyle/>
          <a:p>
            <a:pPr algn="just" rtl="1"/>
            <a:r>
              <a:rPr lang="fa-IR" sz="2400" dirty="0">
                <a:cs typeface="B Badr" pitchFamily="2" charset="-78"/>
              </a:rPr>
              <a:t>از ویژگی های عمده عصر اطلاعات می توان به موارد زیر اشاره کرد:</a:t>
            </a:r>
          </a:p>
          <a:p>
            <a:pPr algn="just" rtl="1"/>
            <a:endParaRPr lang="fa-IR" sz="2400" dirty="0">
              <a:cs typeface="B Badr" pitchFamily="2" charset="-78"/>
            </a:endParaRPr>
          </a:p>
          <a:p>
            <a:pPr algn="just" rtl="1">
              <a:lnSpc>
                <a:spcPct val="150000"/>
              </a:lnSpc>
            </a:pPr>
            <a:r>
              <a:rPr lang="fa-IR" sz="2400" dirty="0">
                <a:solidFill>
                  <a:srgbClr val="FFFF00"/>
                </a:solidFill>
                <a:cs typeface="B Badr" pitchFamily="2" charset="-78"/>
              </a:rPr>
              <a:t>1-ظهورجامعه مبتنی بر اطلاعات</a:t>
            </a:r>
          </a:p>
          <a:p>
            <a:pPr algn="just" rtl="1">
              <a:lnSpc>
                <a:spcPct val="150000"/>
              </a:lnSpc>
            </a:pPr>
            <a:r>
              <a:rPr lang="fa-IR" sz="2400" dirty="0">
                <a:solidFill>
                  <a:srgbClr val="FFFF00"/>
                </a:solidFill>
                <a:cs typeface="B Badr" pitchFamily="2" charset="-78"/>
              </a:rPr>
              <a:t>2-وابستگی سازمان ها و شرکتها به فن آوری اطلاعات برای انجام فعالیتهایشان </a:t>
            </a:r>
          </a:p>
          <a:p>
            <a:pPr algn="just" rtl="1">
              <a:lnSpc>
                <a:spcPct val="150000"/>
              </a:lnSpc>
            </a:pPr>
            <a:r>
              <a:rPr lang="fa-IR" sz="2400" dirty="0">
                <a:solidFill>
                  <a:srgbClr val="FFFF00"/>
                </a:solidFill>
                <a:cs typeface="B Badr" pitchFamily="2" charset="-78"/>
              </a:rPr>
              <a:t>3-تغییر فرآیندهای کاری جهت افزایش بهره وری</a:t>
            </a:r>
          </a:p>
          <a:p>
            <a:pPr algn="just" rtl="1">
              <a:lnSpc>
                <a:spcPct val="150000"/>
              </a:lnSpc>
            </a:pPr>
            <a:r>
              <a:rPr lang="fa-IR" sz="2400" dirty="0">
                <a:solidFill>
                  <a:srgbClr val="FFFF00"/>
                </a:solidFill>
                <a:cs typeface="B Badr" pitchFamily="2" charset="-78"/>
              </a:rPr>
              <a:t>4-استفاده از فن آوری اطلاعات برای مهندسی مجدد کسب و کار</a:t>
            </a:r>
          </a:p>
          <a:p>
            <a:pPr algn="just" rtl="1">
              <a:lnSpc>
                <a:spcPct val="150000"/>
              </a:lnSpc>
            </a:pPr>
            <a:r>
              <a:rPr lang="fa-IR" sz="2400" dirty="0">
                <a:solidFill>
                  <a:srgbClr val="FFFF00"/>
                </a:solidFill>
                <a:cs typeface="B Badr" pitchFamily="2" charset="-78"/>
              </a:rPr>
              <a:t>5-دسترسی به اطلاعات لازم در زمان مناسب</a:t>
            </a:r>
          </a:p>
          <a:p>
            <a:pPr algn="just" rtl="1">
              <a:lnSpc>
                <a:spcPct val="150000"/>
              </a:lnSpc>
            </a:pPr>
            <a:r>
              <a:rPr lang="fa-IR" sz="2400" dirty="0">
                <a:solidFill>
                  <a:srgbClr val="FFFF00"/>
                </a:solidFill>
                <a:latin typeface="Arial" pitchFamily="34" charset="0"/>
                <a:cs typeface="B Badr" pitchFamily="2" charset="-78"/>
              </a:rPr>
              <a:t>6-ارتباطات از راه دور</a:t>
            </a:r>
          </a:p>
          <a:p>
            <a:pPr algn="just" rtl="1">
              <a:lnSpc>
                <a:spcPct val="150000"/>
              </a:lnSpc>
            </a:pPr>
            <a:r>
              <a:rPr lang="fa-IR" sz="2400" dirty="0">
                <a:solidFill>
                  <a:srgbClr val="FFFF00"/>
                </a:solidFill>
                <a:latin typeface="Arial" pitchFamily="34" charset="0"/>
                <a:cs typeface="B Badr" pitchFamily="2" charset="-78"/>
              </a:rPr>
              <a:t>7-رشد زیر ساخت های مبنایی برای کاربرد فناوری اطلاعات</a:t>
            </a:r>
          </a:p>
          <a:p>
            <a:pPr algn="just" rtl="1">
              <a:lnSpc>
                <a:spcPct val="150000"/>
              </a:lnSpc>
            </a:pPr>
            <a:r>
              <a:rPr lang="fa-IR" sz="2400" dirty="0">
                <a:solidFill>
                  <a:srgbClr val="FFFF00"/>
                </a:solidFill>
                <a:latin typeface="Arial" pitchFamily="34" charset="0"/>
                <a:cs typeface="B Badr" pitchFamily="2" charset="-78"/>
              </a:rPr>
              <a:t/>
            </a:r>
            <a:br>
              <a:rPr lang="fa-IR" sz="2400" dirty="0">
                <a:solidFill>
                  <a:srgbClr val="FFFF00"/>
                </a:solidFill>
                <a:latin typeface="Arial" pitchFamily="34" charset="0"/>
                <a:cs typeface="B Badr" pitchFamily="2" charset="-78"/>
              </a:rPr>
            </a:br>
            <a:endParaRPr lang="fa-IR" sz="2400" dirty="0">
              <a:solidFill>
                <a:srgbClr val="FFFF00"/>
              </a:solidFill>
              <a:cs typeface="B Badr" pitchFamily="2" charset="-78"/>
            </a:endParaRPr>
          </a:p>
          <a:p>
            <a:pPr algn="just" rtl="1"/>
            <a:endParaRPr lang="en-US" sz="2000" dirty="0">
              <a:cs typeface="B Bad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153400" cy="5715000"/>
          </a:xfrm>
        </p:spPr>
        <p:txBody>
          <a:bodyPr>
            <a:noAutofit/>
          </a:bodyPr>
          <a:lstStyle/>
          <a:p>
            <a:pPr algn="just" rtl="1">
              <a:lnSpc>
                <a:spcPct val="150000"/>
              </a:lnSpc>
            </a:pPr>
            <a:r>
              <a:rPr lang="fa-IR" sz="2400" dirty="0">
                <a:latin typeface="Arial" pitchFamily="34" charset="0"/>
                <a:cs typeface="B Badr" pitchFamily="2" charset="-78"/>
              </a:rPr>
              <a:t>در سال 1988 سه تن از اساتید دانشگاه هاروارد خصوصیات سازمانهای عصر اطلاعات را براساس سه بعد:</a:t>
            </a:r>
          </a:p>
          <a:p>
            <a:pPr algn="just" rtl="1">
              <a:lnSpc>
                <a:spcPct val="150000"/>
              </a:lnSpc>
            </a:pPr>
            <a:r>
              <a:rPr lang="fa-IR" sz="2400" dirty="0">
                <a:latin typeface="Arial" pitchFamily="34" charset="0"/>
                <a:cs typeface="B Badr" pitchFamily="2" charset="-78"/>
              </a:rPr>
              <a:t>ساختار سازمانی، منابع انسانی و فرآیندهای مدیریتی پیش بینی نموده اند. در حال حاضر که حدود 20سال از پیش بینی آنها می گذرد، گذر زمان ثابت کرده است که پیش بینی های آنها تا حد زیادی محقق شده است .</a:t>
            </a:r>
          </a:p>
          <a:p>
            <a:pPr algn="just" rtl="1">
              <a:lnSpc>
                <a:spcPct val="150000"/>
              </a:lnSpc>
            </a:pPr>
            <a:r>
              <a:rPr lang="fa-IR" sz="2400" dirty="0">
                <a:latin typeface="Arial" pitchFamily="34" charset="0"/>
                <a:cs typeface="B Badr" pitchFamily="2" charset="-78"/>
              </a:rPr>
              <a:t>در جدول شماره 1-2 نتایج پیش بینی آنها در رابطه با خصوصیات سازمان های عصر اطلاعات نشان داده شده است.</a:t>
            </a:r>
          </a:p>
          <a:p>
            <a:pPr algn="just" rtl="1">
              <a:lnSpc>
                <a:spcPct val="150000"/>
              </a:lnSpc>
            </a:pPr>
            <a:r>
              <a:rPr lang="fa-IR" sz="2400" dirty="0">
                <a:latin typeface="Arial" pitchFamily="34" charset="0"/>
                <a:cs typeface="B Badr" pitchFamily="2" charset="-78"/>
              </a:rPr>
              <a:t> </a:t>
            </a:r>
            <a:br>
              <a:rPr lang="fa-IR" sz="2400" dirty="0">
                <a:latin typeface="Arial" pitchFamily="34" charset="0"/>
                <a:cs typeface="B Badr" pitchFamily="2" charset="-78"/>
              </a:rPr>
            </a:br>
            <a:r>
              <a:rPr lang="fa-IR" sz="2400" dirty="0">
                <a:latin typeface="Arial" pitchFamily="34" charset="0"/>
                <a:cs typeface="B Badr" pitchFamily="2" charset="-78"/>
              </a:rPr>
              <a:t/>
            </a:r>
            <a:br>
              <a:rPr lang="fa-IR" sz="2400" dirty="0">
                <a:latin typeface="Arial" pitchFamily="34" charset="0"/>
                <a:cs typeface="B Badr" pitchFamily="2" charset="-78"/>
              </a:rPr>
            </a:br>
            <a:endParaRPr lang="en-US" sz="2400" dirty="0">
              <a:cs typeface="B Bad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077200" cy="4219136"/>
          </a:xfrm>
        </p:spPr>
        <p:txBody>
          <a:bodyPr>
            <a:normAutofit/>
          </a:bodyPr>
          <a:lstStyle/>
          <a:p>
            <a:pPr algn="ctr"/>
            <a:r>
              <a:rPr lang="fa-IR" sz="2800" dirty="0">
                <a:solidFill>
                  <a:srgbClr val="FFFF00"/>
                </a:solidFill>
                <a:cs typeface="B Badr" pitchFamily="2" charset="-78"/>
              </a:rPr>
              <a:t>جدول 1-2: خصوصیات سازمان های عصر اطلاعات</a:t>
            </a:r>
            <a:endParaRPr lang="en-US" sz="2800" dirty="0">
              <a:solidFill>
                <a:srgbClr val="FFFF00"/>
              </a:solidFill>
              <a:cs typeface="B Badr" pitchFamily="2" charset="-78"/>
            </a:endParaRPr>
          </a:p>
        </p:txBody>
      </p:sp>
      <p:graphicFrame>
        <p:nvGraphicFramePr>
          <p:cNvPr id="4" name="Table 3"/>
          <p:cNvGraphicFramePr>
            <a:graphicFrameLocks noGrp="1"/>
          </p:cNvGraphicFramePr>
          <p:nvPr/>
        </p:nvGraphicFramePr>
        <p:xfrm>
          <a:off x="304800" y="1397000"/>
          <a:ext cx="8610600" cy="4943791"/>
        </p:xfrm>
        <a:graphic>
          <a:graphicData uri="http://schemas.openxmlformats.org/drawingml/2006/table">
            <a:tbl>
              <a:tblPr firstRow="1" bandRow="1">
                <a:tableStyleId>{5C22544A-7EE6-4342-B048-85BDC9FD1C3A}</a:tableStyleId>
              </a:tblPr>
              <a:tblGrid>
                <a:gridCol w="7086600">
                  <a:extLst>
                    <a:ext uri="{9D8B030D-6E8A-4147-A177-3AD203B41FA5}">
                      <a16:colId xmlns:a16="http://schemas.microsoft.com/office/drawing/2014/main" xmlns="" val="20000"/>
                    </a:ext>
                  </a:extLst>
                </a:gridCol>
                <a:gridCol w="1524000">
                  <a:extLst>
                    <a:ext uri="{9D8B030D-6E8A-4147-A177-3AD203B41FA5}">
                      <a16:colId xmlns:a16="http://schemas.microsoft.com/office/drawing/2014/main" xmlns="" val="20001"/>
                    </a:ext>
                  </a:extLst>
                </a:gridCol>
              </a:tblGrid>
              <a:tr h="498910">
                <a:tc>
                  <a:txBody>
                    <a:bodyPr/>
                    <a:lstStyle/>
                    <a:p>
                      <a:pPr algn="ctr" rtl="1"/>
                      <a:r>
                        <a:rPr lang="fa-IR" dirty="0"/>
                        <a:t>خصوصیات</a:t>
                      </a:r>
                      <a:endParaRPr lang="en-US" dirty="0"/>
                    </a:p>
                  </a:txBody>
                  <a:tcPr/>
                </a:tc>
                <a:tc>
                  <a:txBody>
                    <a:bodyPr/>
                    <a:lstStyle/>
                    <a:p>
                      <a:pPr algn="ctr" rtl="1"/>
                      <a:r>
                        <a:rPr lang="fa-IR" dirty="0"/>
                        <a:t>بعد</a:t>
                      </a:r>
                      <a:endParaRPr lang="en-US" dirty="0"/>
                    </a:p>
                  </a:txBody>
                  <a:tcPr/>
                </a:tc>
                <a:extLst>
                  <a:ext uri="{0D108BD9-81ED-4DB2-BD59-A6C34878D82A}">
                    <a16:rowId xmlns:a16="http://schemas.microsoft.com/office/drawing/2014/main" xmlns="" val="10000"/>
                  </a:ext>
                </a:extLst>
              </a:tr>
              <a:tr h="1599249">
                <a:tc>
                  <a:txBody>
                    <a:bodyPr/>
                    <a:lstStyle/>
                    <a:p>
                      <a:pPr algn="just" rtl="1"/>
                      <a:r>
                        <a:rPr kumimoji="0" lang="fa-IR" sz="2000" kern="1200" baseline="0" dirty="0">
                          <a:solidFill>
                            <a:schemeClr val="dk1"/>
                          </a:solidFill>
                          <a:latin typeface="+mn-lt"/>
                          <a:ea typeface="+mn-ea"/>
                          <a:cs typeface="+mn-cs"/>
                        </a:rPr>
                        <a:t>سازمان ها به طور همزمان از مزایای سازمان در مقیاس کوچک و بزرگ بهره مند می شوند. سازمان های بزرگ، ساختاری منعطف و پویا دارند.</a:t>
                      </a:r>
                    </a:p>
                    <a:p>
                      <a:pPr algn="just" rtl="1"/>
                      <a:r>
                        <a:rPr kumimoji="0" lang="fa-IR" sz="2000" kern="1200" baseline="0" dirty="0">
                          <a:solidFill>
                            <a:schemeClr val="dk1"/>
                          </a:solidFill>
                          <a:latin typeface="+mn-lt"/>
                          <a:ea typeface="+mn-ea"/>
                          <a:cs typeface="+mn-cs"/>
                        </a:rPr>
                        <a:t>تمایز بین کنترل متمرکز و غیر متمرکز مشخص نیست.</a:t>
                      </a:r>
                    </a:p>
                    <a:p>
                      <a:pPr algn="just" rtl="1"/>
                      <a:r>
                        <a:rPr kumimoji="0" lang="fa-IR" sz="2000" kern="1200" baseline="0" dirty="0">
                          <a:solidFill>
                            <a:schemeClr val="dk1"/>
                          </a:solidFill>
                          <a:latin typeface="+mn-lt"/>
                          <a:ea typeface="+mn-ea"/>
                          <a:cs typeface="+mn-cs"/>
                        </a:rPr>
                        <a:t>تمرکز برفرآیند ها و پروژه ها، جایگزین تمرکز بر وظایف و رویه های استاندارد شده می گردد.</a:t>
                      </a:r>
                      <a:endParaRPr kumimoji="0" lang="en-US" sz="2000" kern="1200" baseline="0" dirty="0">
                        <a:solidFill>
                          <a:schemeClr val="dk1"/>
                        </a:solidFill>
                        <a:latin typeface="+mn-lt"/>
                        <a:ea typeface="+mn-ea"/>
                        <a:cs typeface="+mn-cs"/>
                      </a:endParaRPr>
                    </a:p>
                  </a:txBody>
                  <a:tcPr/>
                </a:tc>
                <a:tc>
                  <a:txBody>
                    <a:bodyPr/>
                    <a:lstStyle/>
                    <a:p>
                      <a:pPr algn="just" rtl="1"/>
                      <a:r>
                        <a:rPr lang="fa-IR" sz="2000" dirty="0"/>
                        <a:t>ساختار</a:t>
                      </a:r>
                      <a:r>
                        <a:rPr lang="fa-IR" sz="2000" baseline="0" dirty="0"/>
                        <a:t> سازمانی</a:t>
                      </a:r>
                      <a:endParaRPr lang="en-US" sz="2000" dirty="0"/>
                    </a:p>
                  </a:txBody>
                  <a:tcPr/>
                </a:tc>
                <a:extLst>
                  <a:ext uri="{0D108BD9-81ED-4DB2-BD59-A6C34878D82A}">
                    <a16:rowId xmlns:a16="http://schemas.microsoft.com/office/drawing/2014/main" xmlns="" val="10001"/>
                  </a:ext>
                </a:extLst>
              </a:tr>
              <a:tr h="1599249">
                <a:tc>
                  <a:txBody>
                    <a:bodyPr/>
                    <a:lstStyle/>
                    <a:p>
                      <a:pPr algn="just" rtl="1"/>
                      <a:r>
                        <a:rPr lang="fa-IR" sz="2000" dirty="0"/>
                        <a:t>کارکنان متخصص تر، مستقل تر</a:t>
                      </a:r>
                      <a:r>
                        <a:rPr lang="fa-IR" sz="2000" baseline="0" dirty="0"/>
                        <a:t> و موقتی تر هستند.</a:t>
                      </a:r>
                    </a:p>
                    <a:p>
                      <a:pPr algn="just" rtl="1"/>
                      <a:r>
                        <a:rPr lang="fa-IR" sz="2000" baseline="0" dirty="0"/>
                        <a:t>محیط کار جذاب و هیجان برانگیز است.</a:t>
                      </a:r>
                    </a:p>
                    <a:p>
                      <a:pPr algn="just" rtl="1"/>
                      <a:r>
                        <a:rPr lang="fa-IR" sz="2000" baseline="0" dirty="0"/>
                        <a:t>مدیریت به صورت مشارکتی، چرخشی و گاهی اوقات پاره وقتی است.</a:t>
                      </a:r>
                    </a:p>
                    <a:p>
                      <a:pPr algn="just" rtl="1"/>
                      <a:r>
                        <a:rPr lang="fa-IR" sz="2000" baseline="0" dirty="0"/>
                        <a:t>میزان دستمزد افراد به طور مستقیم با میزان مشارکت آن ها مرتبط است.</a:t>
                      </a:r>
                      <a:endParaRPr lang="en-US" sz="2000" dirty="0"/>
                    </a:p>
                  </a:txBody>
                  <a:tcPr/>
                </a:tc>
                <a:tc>
                  <a:txBody>
                    <a:bodyPr/>
                    <a:lstStyle/>
                    <a:p>
                      <a:pPr algn="just" rtl="1"/>
                      <a:r>
                        <a:rPr lang="fa-IR" sz="2000" dirty="0"/>
                        <a:t>منابع انسانی</a:t>
                      </a:r>
                      <a:endParaRPr lang="en-US" sz="2000" dirty="0"/>
                    </a:p>
                  </a:txBody>
                  <a:tcPr/>
                </a:tc>
                <a:extLst>
                  <a:ext uri="{0D108BD9-81ED-4DB2-BD59-A6C34878D82A}">
                    <a16:rowId xmlns:a16="http://schemas.microsoft.com/office/drawing/2014/main" xmlns="" val="10002"/>
                  </a:ext>
                </a:extLst>
              </a:tr>
              <a:tr h="1230192">
                <a:tc>
                  <a:txBody>
                    <a:bodyPr/>
                    <a:lstStyle/>
                    <a:p>
                      <a:pPr algn="just" rtl="1"/>
                      <a:r>
                        <a:rPr lang="fa-IR" sz="2000" dirty="0"/>
                        <a:t>تصمیمات</a:t>
                      </a:r>
                      <a:r>
                        <a:rPr lang="fa-IR" sz="2000" baseline="0" dirty="0"/>
                        <a:t> به خوبی درک می شوند.</a:t>
                      </a:r>
                    </a:p>
                    <a:p>
                      <a:pPr algn="just" rtl="1"/>
                      <a:r>
                        <a:rPr lang="fa-IR" sz="2000" baseline="0" dirty="0"/>
                        <a:t>کنترل از روابط گزارش دهی مجزا است.</a:t>
                      </a:r>
                    </a:p>
                    <a:p>
                      <a:pPr algn="just" rtl="1"/>
                      <a:r>
                        <a:rPr lang="fa-IR" sz="2000" baseline="0" dirty="0"/>
                        <a:t>کامپیوترها از خلاقیت و نوآوری در همه سطوح سازمان حمایت می کنند.</a:t>
                      </a:r>
                      <a:endParaRPr lang="en-US" sz="2000" dirty="0"/>
                    </a:p>
                  </a:txBody>
                  <a:tcPr/>
                </a:tc>
                <a:tc>
                  <a:txBody>
                    <a:bodyPr/>
                    <a:lstStyle/>
                    <a:p>
                      <a:pPr algn="just" rtl="1"/>
                      <a:r>
                        <a:rPr lang="fa-IR" sz="2000" dirty="0"/>
                        <a:t>فرآیندهای مدیریت</a:t>
                      </a:r>
                      <a:endParaRPr lang="en-US" sz="2000" dirty="0"/>
                    </a:p>
                  </a:txBody>
                  <a:tcPr/>
                </a:tc>
                <a:extLst>
                  <a:ext uri="{0D108BD9-81ED-4DB2-BD59-A6C34878D82A}">
                    <a16:rowId xmlns:a16="http://schemas.microsoft.com/office/drawing/2014/main" xmlns=""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09600"/>
            <a:ext cx="8077200" cy="6019800"/>
          </a:xfrm>
        </p:spPr>
        <p:txBody>
          <a:bodyPr>
            <a:normAutofit/>
          </a:bodyPr>
          <a:lstStyle/>
          <a:p>
            <a:pPr algn="just" rtl="1">
              <a:lnSpc>
                <a:spcPct val="150000"/>
              </a:lnSpc>
            </a:pPr>
            <a:r>
              <a:rPr lang="fa-IR" sz="2400" dirty="0">
                <a:latin typeface="Arial" pitchFamily="34" charset="0"/>
                <a:cs typeface="B Badr" pitchFamily="2" charset="-78"/>
              </a:rPr>
              <a:t>در عصر اطلاعات، سیستم های اطلاعات مدیریت ، عاملی مهم و حیاتی به حساب می آیند. زیرا، سیستم های اطلاعات مدیریت با هماهنگ کردن و بکارگیری سه منبع بسیار مهم سازمانی یعنی: اطلاعات، فناوری اطلاعات وافراد سروکار دارند. با وجود این صاحب نظران و دانشمند معتقدند که عمر عصر اطلاعات کوتاه خواهد بود و بیش از چند دهه به طول نخواهد انجامید. موج چهارم در راه است و بزودی دنیای سه بعدی به جهان عرضه می شود و شرایطی فراهم خواهد شد که بسیار توسعه یافته تر و متفاوت با جهان امروز است.</a:t>
            </a:r>
          </a:p>
          <a:p>
            <a:pPr algn="ctr" rtl="1">
              <a:lnSpc>
                <a:spcPct val="150000"/>
              </a:lnSpc>
            </a:pPr>
            <a:r>
              <a:rPr lang="fa-IR" sz="3200" b="1" dirty="0">
                <a:solidFill>
                  <a:srgbClr val="92D050"/>
                </a:solidFill>
                <a:cs typeface="B Badr" pitchFamily="2" charset="-78"/>
              </a:rPr>
              <a:t>تعریف داده، اطلاعات و دانش                                                                       </a:t>
            </a:r>
          </a:p>
          <a:p>
            <a:pPr algn="just" rtl="1">
              <a:lnSpc>
                <a:spcPct val="150000"/>
              </a:lnSpc>
              <a:tabLst>
                <a:tab pos="60325" algn="l"/>
              </a:tabLst>
            </a:pPr>
            <a:r>
              <a:rPr lang="fa-IR" sz="2400" dirty="0">
                <a:cs typeface="B Badr" pitchFamily="2" charset="-78"/>
              </a:rPr>
              <a:t>برای درک بهتر کارکرد سیستم های اطلاعاتی، آشنایی با برخی مفاهیم اصلی نظیر داده، اطلاعات و دانش ، لازم و ضروری می باشد.</a:t>
            </a:r>
          </a:p>
          <a:p>
            <a:pPr algn="just" rtl="1">
              <a:lnSpc>
                <a:spcPct val="150000"/>
              </a:lnSpc>
            </a:pPr>
            <a:endParaRPr lang="en-US" sz="2400" dirty="0">
              <a:cs typeface="B Badr" pitchFamily="2" charset="-78"/>
            </a:endParaRPr>
          </a:p>
          <a:p>
            <a:pPr algn="just" rtl="1">
              <a:lnSpc>
                <a:spcPct val="150000"/>
              </a:lnSpc>
            </a:pPr>
            <a:endParaRPr lang="en-US" sz="2400" dirty="0">
              <a:cs typeface="B Bad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867400"/>
          </a:xfrm>
        </p:spPr>
        <p:txBody>
          <a:bodyPr>
            <a:noAutofit/>
          </a:bodyPr>
          <a:lstStyle/>
          <a:p>
            <a:pPr algn="ctr" rtl="1">
              <a:lnSpc>
                <a:spcPct val="150000"/>
              </a:lnSpc>
              <a:tabLst>
                <a:tab pos="60325" algn="l"/>
              </a:tabLst>
            </a:pPr>
            <a:r>
              <a:rPr lang="fa-IR" sz="3200" b="1" dirty="0">
                <a:solidFill>
                  <a:srgbClr val="92D050"/>
                </a:solidFill>
                <a:cs typeface="B Badr" pitchFamily="2" charset="-78"/>
              </a:rPr>
              <a:t>داده</a:t>
            </a:r>
            <a:endParaRPr lang="fa-IR" sz="2400" b="1" dirty="0">
              <a:solidFill>
                <a:srgbClr val="92D050"/>
              </a:solidFill>
              <a:cs typeface="B Badr" pitchFamily="2" charset="-78"/>
            </a:endParaRPr>
          </a:p>
          <a:p>
            <a:pPr algn="just" rtl="1">
              <a:lnSpc>
                <a:spcPct val="150000"/>
              </a:lnSpc>
              <a:tabLst>
                <a:tab pos="60325" algn="l"/>
              </a:tabLst>
            </a:pPr>
            <a:r>
              <a:rPr lang="fa-IR" sz="2400" dirty="0">
                <a:cs typeface="B Badr" pitchFamily="2" charset="-78"/>
              </a:rPr>
              <a:t>به معنای دادن مشتق شده است و مناسب ترین کاربرد را برای بیان حقایق غیر منظم و ناآگاهانه دارد.</a:t>
            </a:r>
          </a:p>
          <a:p>
            <a:pPr algn="just" rtl="1">
              <a:lnSpc>
                <a:spcPct val="150000"/>
              </a:lnSpc>
            </a:pPr>
            <a:r>
              <a:rPr lang="fa-IR" sz="2400" dirty="0">
                <a:cs typeface="B Badr" pitchFamily="2" charset="-78"/>
              </a:rPr>
              <a:t>داده: شامل توصیف مقدماتی از اشیاء و رویدادها، فعالیت ها، و مبادلات است که ثبت، طبقه بندی و ذخیره شده اند، ولی طوری مرتب نشده اند که معنی خاصی را برسانند و می توانند به صورت عددی، حرفی، شکلی و صدایی باشند. به طور خلاصه می توان گفت داده ها آمار، ارقام و واقعیت های خام و پردازش نشده هستند. برای مثال، تاریخ و مبلغ یک صورت حساب یا چک، جزئیات لیست حقوق، تعداد وسایل نقلیه ای که از عوارضی اتوبان تهران-قم گذر کرده اند و ... نمونه هایی از داده به شمار می آیند.</a:t>
            </a:r>
          </a:p>
          <a:p>
            <a:pPr algn="just" rtl="1">
              <a:lnSpc>
                <a:spcPct val="150000"/>
              </a:lnSpc>
            </a:pPr>
            <a:endParaRPr lang="en-US" sz="2000" dirty="0">
              <a:cs typeface="B Badr" pitchFamily="2" charset="-78"/>
            </a:endParaRPr>
          </a:p>
          <a:p>
            <a:pPr algn="just" rtl="1">
              <a:lnSpc>
                <a:spcPct val="150000"/>
              </a:lnSpc>
              <a:tabLst>
                <a:tab pos="60325" algn="l"/>
              </a:tabLst>
            </a:pPr>
            <a:endParaRPr lang="fa-IR" sz="2400" dirty="0">
              <a:cs typeface="B Badr" pitchFamily="2" charset="-78"/>
            </a:endParaRPr>
          </a:p>
          <a:p>
            <a:pPr algn="just" rtl="1">
              <a:lnSpc>
                <a:spcPct val="150000"/>
              </a:lnSpc>
              <a:tabLst>
                <a:tab pos="60325" algn="l"/>
              </a:tabLst>
            </a:pPr>
            <a:r>
              <a:rPr lang="fa-IR" sz="2400" dirty="0">
                <a:cs typeface="B Badr" pitchFamily="2" charset="-78"/>
              </a:rPr>
              <a:t> </a:t>
            </a:r>
            <a:br>
              <a:rPr lang="fa-IR" sz="2400" dirty="0">
                <a:cs typeface="B Badr" pitchFamily="2" charset="-78"/>
              </a:rPr>
            </a:br>
            <a:r>
              <a:rPr lang="fa-IR" sz="2400" dirty="0">
                <a:cs typeface="B Badr" pitchFamily="2" charset="-78"/>
              </a:rPr>
              <a:t/>
            </a:r>
            <a:br>
              <a:rPr lang="fa-IR" sz="2400" dirty="0">
                <a:cs typeface="B Badr" pitchFamily="2" charset="-78"/>
              </a:rPr>
            </a:br>
            <a:endParaRPr lang="en-US" sz="2400" dirty="0">
              <a:cs typeface="B Bad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09600"/>
            <a:ext cx="8077200" cy="5867400"/>
          </a:xfrm>
        </p:spPr>
        <p:txBody>
          <a:bodyPr>
            <a:noAutofit/>
          </a:bodyPr>
          <a:lstStyle/>
          <a:p>
            <a:pPr algn="just" rtl="1">
              <a:lnSpc>
                <a:spcPct val="150000"/>
              </a:lnSpc>
            </a:pPr>
            <a:r>
              <a:rPr lang="fa-IR" sz="3200" b="1" dirty="0">
                <a:solidFill>
                  <a:srgbClr val="92D050"/>
                </a:solidFill>
                <a:cs typeface="B Badr" pitchFamily="2" charset="-78"/>
              </a:rPr>
              <a:t>اطلاعات</a:t>
            </a:r>
            <a:r>
              <a:rPr lang="fa-IR" sz="3200" dirty="0">
                <a:cs typeface="B Badr" pitchFamily="2" charset="-78"/>
              </a:rPr>
              <a:t> </a:t>
            </a:r>
            <a:r>
              <a:rPr lang="fa-IR" sz="2400" dirty="0">
                <a:cs typeface="B Badr" pitchFamily="2" charset="-78"/>
              </a:rPr>
              <a:t/>
            </a:r>
            <a:br>
              <a:rPr lang="fa-IR" sz="2400" dirty="0">
                <a:cs typeface="B Badr" pitchFamily="2" charset="-78"/>
              </a:rPr>
            </a:br>
            <a:r>
              <a:rPr lang="fa-IR" sz="2400" dirty="0">
                <a:cs typeface="B Badr" pitchFamily="2" charset="-78"/>
              </a:rPr>
              <a:t>به معنای ((شکل دادن)) مشتق شده است. اطلاعات عبارت از مجموعه ای از داده ها هستند که در ذهن دریافت کننده آنها ایجاد معنی می کنند. </a:t>
            </a:r>
          </a:p>
          <a:p>
            <a:pPr algn="just" rtl="1">
              <a:lnSpc>
                <a:spcPct val="150000"/>
              </a:lnSpc>
            </a:pPr>
            <a:r>
              <a:rPr lang="fa-IR" sz="2400" dirty="0">
                <a:cs typeface="B Badr" pitchFamily="2" charset="-78"/>
              </a:rPr>
              <a:t>اطلاعات باید به دریافت کننده چیزی را ارائه نماید که او تا به حال نمی دانست و نمی توانست پیش بینی کند. به عبارت دیگر اطلاعات داده هایی هستند که پردازش ، تبدیل و ترکیب شده اند تا شکل معین و معناداری بگیرند و آگاهی بیشتری را به فرد منتقل کنند .</a:t>
            </a:r>
          </a:p>
          <a:p>
            <a:pPr algn="just" rtl="1">
              <a:lnSpc>
                <a:spcPct val="150000"/>
              </a:lnSpc>
            </a:pPr>
            <a:r>
              <a:rPr lang="fa-IR" sz="2400" dirty="0">
                <a:cs typeface="B Badr" pitchFamily="2" charset="-78"/>
              </a:rPr>
              <a:t>اطلاعات یعنی انتخاب داده ها، خلاصه کردن آنها و ارائه آن به نحوی که برای دریافت کننده مفید و سودمند باشد. </a:t>
            </a:r>
          </a:p>
          <a:p>
            <a:pPr algn="just" rtl="1">
              <a:lnSpc>
                <a:spcPct val="150000"/>
              </a:lnSpc>
            </a:pPr>
            <a:endParaRPr lang="fa-IR" sz="2400" dirty="0">
              <a:cs typeface="B Badr" pitchFamily="2" charset="-78"/>
            </a:endParaRPr>
          </a:p>
          <a:p>
            <a:pPr algn="just" rtl="1">
              <a:lnSpc>
                <a:spcPct val="150000"/>
              </a:lnSpc>
            </a:pPr>
            <a:r>
              <a:rPr lang="fa-IR" sz="2400" dirty="0">
                <a:cs typeface="B Badr" pitchFamily="2" charset="-78"/>
              </a:rPr>
              <a:t> </a:t>
            </a:r>
            <a:br>
              <a:rPr lang="fa-IR" sz="2400" dirty="0">
                <a:cs typeface="B Badr" pitchFamily="2" charset="-78"/>
              </a:rPr>
            </a:br>
            <a:endParaRPr lang="en-US" sz="2400" dirty="0">
              <a:cs typeface="B Bad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077200" cy="5867400"/>
          </a:xfrm>
        </p:spPr>
        <p:txBody>
          <a:bodyPr>
            <a:noAutofit/>
          </a:bodyPr>
          <a:lstStyle/>
          <a:p>
            <a:pPr algn="just" rtl="1">
              <a:lnSpc>
                <a:spcPct val="150000"/>
              </a:lnSpc>
            </a:pPr>
            <a:r>
              <a:rPr lang="fa-IR" sz="3200" b="1" dirty="0">
                <a:solidFill>
                  <a:srgbClr val="92D050"/>
                </a:solidFill>
                <a:cs typeface="B Badr" pitchFamily="2" charset="-78"/>
              </a:rPr>
              <a:t>دانش</a:t>
            </a:r>
            <a:r>
              <a:rPr lang="fa-IR" sz="2800" dirty="0">
                <a:cs typeface="B Badr" pitchFamily="2" charset="-78"/>
              </a:rPr>
              <a:t> </a:t>
            </a:r>
            <a:r>
              <a:rPr lang="fa-IR" sz="2400" dirty="0">
                <a:cs typeface="B Badr" pitchFamily="2" charset="-78"/>
              </a:rPr>
              <a:t/>
            </a:r>
            <a:br>
              <a:rPr lang="fa-IR" sz="2400" dirty="0">
                <a:cs typeface="B Badr" pitchFamily="2" charset="-78"/>
              </a:rPr>
            </a:br>
            <a:r>
              <a:rPr lang="fa-IR" sz="2400" dirty="0">
                <a:cs typeface="B Badr" pitchFamily="2" charset="-78"/>
              </a:rPr>
              <a:t>دانش شامل آگاهی و درک مجمو عه ای از اطلاعات و اینکه چگونه این اطلاعات می تواند به بهترین نحوه بکار گرفته شوند ، می باشد. </a:t>
            </a:r>
          </a:p>
          <a:p>
            <a:pPr algn="just" rtl="1">
              <a:lnSpc>
                <a:spcPct val="150000"/>
              </a:lnSpc>
            </a:pPr>
            <a:r>
              <a:rPr lang="fa-IR" sz="2400" dirty="0">
                <a:cs typeface="B Badr" pitchFamily="2" charset="-78"/>
              </a:rPr>
              <a:t>دانش، مجموعه ای از اطلاعات مناسب ساخت یافته و الگو مدار در حوزه معین است. می توان گفت که دانش شکل غنی شده و بارور شده اطلاعات می باشد که همراه با فهمیدن چگونگی و چرایی است . </a:t>
            </a:r>
          </a:p>
          <a:p>
            <a:pPr algn="ctr" rtl="1">
              <a:lnSpc>
                <a:spcPct val="150000"/>
              </a:lnSpc>
            </a:pPr>
            <a:r>
              <a:rPr lang="fa-IR" sz="2400" b="1" dirty="0">
                <a:solidFill>
                  <a:srgbClr val="FF0000"/>
                </a:solidFill>
                <a:cs typeface="B Badr" pitchFamily="2" charset="-78"/>
              </a:rPr>
              <a:t>بطور کلی دو نوع دانش وجود دارد یکی“دانش آشکار“ و دیگری “دانش ضمنی“.</a:t>
            </a:r>
          </a:p>
          <a:p>
            <a:pPr algn="just" rtl="1">
              <a:lnSpc>
                <a:spcPct val="150000"/>
              </a:lnSpc>
            </a:pPr>
            <a:r>
              <a:rPr lang="fa-IR" sz="2400" dirty="0">
                <a:cs typeface="B Badr" pitchFamily="2" charset="-78"/>
              </a:rPr>
              <a:t>دانش آشکار دانش رسمی ای است که میتوا آن را در گروه اطلاعات، طبقه بندی نمود و در قالب مدارک و اسناد سازمان قابل یافت می باشد.</a:t>
            </a:r>
          </a:p>
          <a:p>
            <a:pPr algn="just" rtl="1">
              <a:lnSpc>
                <a:spcPct val="150000"/>
              </a:lnSpc>
            </a:pPr>
            <a:endParaRPr lang="fa-IR" sz="2400" dirty="0">
              <a:cs typeface="B Badr" pitchFamily="2" charset="-78"/>
            </a:endParaRPr>
          </a:p>
          <a:p>
            <a:pPr algn="just" rtl="1">
              <a:lnSpc>
                <a:spcPct val="150000"/>
              </a:lnSpc>
            </a:pPr>
            <a:endParaRPr lang="en-US" sz="2400" dirty="0">
              <a:cs typeface="B Bad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077200" cy="5638800"/>
          </a:xfrm>
        </p:spPr>
        <p:txBody>
          <a:bodyPr>
            <a:noAutofit/>
          </a:bodyPr>
          <a:lstStyle/>
          <a:p>
            <a:pPr algn="just" rtl="1">
              <a:lnSpc>
                <a:spcPct val="150000"/>
              </a:lnSpc>
            </a:pPr>
            <a:r>
              <a:rPr lang="fa-IR" sz="2400" dirty="0">
                <a:cs typeface="B Badr" pitchFamily="2" charset="-78"/>
              </a:rPr>
              <a:t>دانش ضمنی انش شخصی است که ریشه در تخصص افراد دارد و به طور مستقیم و به صورت رو در رو مبادله و به اشتراک گذاشته می شود. یعنی دانش ضمنی می تواند به روش موثر و مستقیم تری انتقال یابد ولی کسب دانش آشکار به صورت غیر مستقیم است.</a:t>
            </a:r>
          </a:p>
          <a:p>
            <a:pPr algn="ctr" rtl="1">
              <a:lnSpc>
                <a:spcPct val="150000"/>
              </a:lnSpc>
            </a:pPr>
            <a:r>
              <a:rPr lang="fa-IR" sz="3200" b="1" dirty="0">
                <a:solidFill>
                  <a:srgbClr val="92D050"/>
                </a:solidFill>
                <a:cs typeface="B Badr" pitchFamily="2" charset="-78"/>
              </a:rPr>
              <a:t>ارتباط بین داده، اطلاعات و دانش</a:t>
            </a:r>
          </a:p>
          <a:p>
            <a:pPr algn="just" rtl="1">
              <a:lnSpc>
                <a:spcPct val="150000"/>
              </a:lnSpc>
            </a:pPr>
            <a:r>
              <a:rPr lang="fa-IR" sz="2400" dirty="0">
                <a:cs typeface="B Badr" pitchFamily="2" charset="-78"/>
              </a:rPr>
              <a:t>تمایز بین داده، اطلاعات و دانش عمدتا، فقط در ادبیات موضوع است که به چشم می خورد. در حالی که این سه اصطلاح در عمل به جای هم بکار می روند. با وجود این درک ار تباط بین اطلاعات و دانش مهم است؛ به خصوص در هزاره ای که با وفور داده ها واطلاعات مواجه هستیم و دسترسی آسان به حجم عظیی از اطلاعات، آنها را ظاهرا بی اهمیت جلوه می دهد. با این اوصاف مهم است تمرکز روی الگوهایی از اطلاعات است که دانش می افرینند و از این طریق به خلق شگفتی می پردازند. </a:t>
            </a:r>
          </a:p>
          <a:p>
            <a:pPr algn="just" rtl="1">
              <a:lnSpc>
                <a:spcPct val="150000"/>
              </a:lnSpc>
            </a:pPr>
            <a:endParaRPr lang="en-US" sz="2400" dirty="0">
              <a:cs typeface="B Bad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077200" cy="5943600"/>
          </a:xfrm>
        </p:spPr>
        <p:txBody>
          <a:bodyPr>
            <a:normAutofit/>
          </a:bodyPr>
          <a:lstStyle/>
          <a:p>
            <a:pPr algn="just" rtl="1">
              <a:lnSpc>
                <a:spcPct val="150000"/>
              </a:lnSpc>
            </a:pPr>
            <a:r>
              <a:rPr lang="fa-IR" sz="2400" dirty="0">
                <a:cs typeface="B Badr" pitchFamily="2" charset="-78"/>
              </a:rPr>
              <a:t>داده صرفا شامل حقایق عینی خام است، درحالی که اطلاعات به عنوان داده های ساختار یافته و سازماندهی شده بوده و دانش می تواند به عنوان ارزش و معنایی که به اطلاعات از طریق ذهن افراد داده می شود در نظر گرفته شود.</a:t>
            </a:r>
          </a:p>
          <a:p>
            <a:pPr algn="just" rtl="1">
              <a:lnSpc>
                <a:spcPct val="150000"/>
              </a:lnSpc>
            </a:pPr>
            <a:r>
              <a:rPr lang="fa-IR" sz="2400" dirty="0">
                <a:cs typeface="B Badr" pitchFamily="2" charset="-78"/>
              </a:rPr>
              <a:t>در سیستم های اطلاعاتی، دو دیدگاه مهم در مورد ارتباط بین داده، اطلاعات و دانش وجود دارد.</a:t>
            </a:r>
          </a:p>
          <a:p>
            <a:pPr algn="just" rtl="1">
              <a:lnSpc>
                <a:spcPct val="150000"/>
              </a:lnSpc>
            </a:pPr>
            <a:r>
              <a:rPr lang="fa-IR" sz="2400" dirty="0">
                <a:cs typeface="B Badr" pitchFamily="2" charset="-78"/>
              </a:rPr>
              <a:t>دیدگاه اول عنوان می کند که داده ها؛ حقایق ساده ای هستند که به اطلاعات تبدیل می شوند؛</a:t>
            </a:r>
          </a:p>
          <a:p>
            <a:pPr algn="just" rtl="1">
              <a:lnSpc>
                <a:spcPct val="150000"/>
              </a:lnSpc>
            </a:pPr>
            <a:r>
              <a:rPr lang="fa-IR" sz="2400" dirty="0">
                <a:cs typeface="B Badr" pitchFamily="2" charset="-78"/>
              </a:rPr>
              <a:t>به عبارت دیگر، اطلاعات ترکیبی از داده ها در ساختارهای با مفهوم هستند. زمانی که این نوع ساختارها در زمینه ای خاص قرار می گیرند، به دانش تبدیل می شوند.</a:t>
            </a:r>
            <a:endParaRPr lang="en-US" sz="2400" dirty="0">
              <a:cs typeface="B Bad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077200" cy="6019800"/>
          </a:xfrm>
        </p:spPr>
        <p:txBody>
          <a:bodyPr>
            <a:noAutofit/>
          </a:bodyPr>
          <a:lstStyle/>
          <a:p>
            <a:pPr algn="just" rtl="1">
              <a:lnSpc>
                <a:spcPct val="150000"/>
              </a:lnSpc>
            </a:pPr>
            <a:r>
              <a:rPr lang="fa-IR" sz="2400" dirty="0">
                <a:cs typeface="B Badr" pitchFamily="2" charset="-78"/>
              </a:rPr>
              <a:t>این دیدگاه فرض می کند در این نظم خطی، داده ها، اطلاعات را تولید می کنند و اطلاعات، دانش را به وجود می آورد. از این دیدگاه فرآیند تبدیل داده به اطلاعات و اطلاعات به دانش می تواند به شرح زیر باشد:</a:t>
            </a:r>
          </a:p>
          <a:p>
            <a:pPr algn="just" rtl="1">
              <a:lnSpc>
                <a:spcPct val="150000"/>
              </a:lnSpc>
            </a:pPr>
            <a:endParaRPr lang="fa-IR" sz="2400" dirty="0">
              <a:cs typeface="B Badr" pitchFamily="2" charset="-78"/>
            </a:endParaRPr>
          </a:p>
          <a:p>
            <a:pPr algn="ctr" rtl="1">
              <a:lnSpc>
                <a:spcPct val="150000"/>
              </a:lnSpc>
            </a:pPr>
            <a:r>
              <a:rPr lang="fa-IR" sz="2800" dirty="0">
                <a:solidFill>
                  <a:srgbClr val="FFFF00"/>
                </a:solidFill>
                <a:cs typeface="B Badr" pitchFamily="2" charset="-78"/>
              </a:rPr>
              <a:t>علائم و آمار و ارقام خام نماینگر «داده ها» می باشند.</a:t>
            </a:r>
          </a:p>
          <a:p>
            <a:pPr algn="ctr" rtl="1">
              <a:lnSpc>
                <a:spcPct val="150000"/>
              </a:lnSpc>
            </a:pPr>
            <a:r>
              <a:rPr lang="fa-IR" sz="2800" dirty="0">
                <a:solidFill>
                  <a:srgbClr val="FFFF00"/>
                </a:solidFill>
                <a:cs typeface="B Badr" pitchFamily="2" charset="-78"/>
              </a:rPr>
              <a:t>داده ها با تغییر مفهومی تبدیل به «اطلاعات» می شوند.</a:t>
            </a:r>
          </a:p>
          <a:p>
            <a:pPr algn="ctr" rtl="1">
              <a:lnSpc>
                <a:spcPct val="150000"/>
              </a:lnSpc>
            </a:pPr>
            <a:r>
              <a:rPr lang="fa-IR" sz="2800" dirty="0">
                <a:solidFill>
                  <a:srgbClr val="FFFF00"/>
                </a:solidFill>
                <a:cs typeface="B Badr" pitchFamily="2" charset="-78"/>
              </a:rPr>
              <a:t>با ترکیب و تلفیق شبکه ای شدن اطلاعات «دانش» به وجود می آید.</a:t>
            </a:r>
          </a:p>
          <a:p>
            <a:pPr algn="just" rtl="1">
              <a:lnSpc>
                <a:spcPct val="150000"/>
              </a:lnSpc>
            </a:pPr>
            <a:endParaRPr lang="fa-IR" sz="2400" dirty="0">
              <a:solidFill>
                <a:srgbClr val="FFFF00"/>
              </a:solidFill>
              <a:cs typeface="B Badr" pitchFamily="2" charset="-78"/>
            </a:endParaRPr>
          </a:p>
          <a:p>
            <a:pPr algn="just" rtl="1">
              <a:lnSpc>
                <a:spcPct val="150000"/>
              </a:lnSpc>
            </a:pPr>
            <a:r>
              <a:rPr lang="fa-IR" sz="2400" dirty="0">
                <a:cs typeface="B Badr" pitchFamily="2" charset="-78"/>
              </a:rPr>
              <a:t>تبدیل داده به اطلاعات و اطلاعات به دانش در </a:t>
            </a:r>
            <a:r>
              <a:rPr lang="fa-IR" sz="2400" dirty="0">
                <a:solidFill>
                  <a:srgbClr val="FF0000"/>
                </a:solidFill>
                <a:cs typeface="B Badr" pitchFamily="2" charset="-78"/>
              </a:rPr>
              <a:t>طول زمان </a:t>
            </a:r>
            <a:r>
              <a:rPr lang="fa-IR" sz="2400" dirty="0">
                <a:cs typeface="B Badr" pitchFamily="2" charset="-78"/>
              </a:rPr>
              <a:t>حاصل می شود.</a:t>
            </a:r>
          </a:p>
          <a:p>
            <a:pPr algn="just" rtl="1">
              <a:lnSpc>
                <a:spcPct val="150000"/>
              </a:lnSpc>
            </a:pPr>
            <a:endParaRPr lang="en-US" sz="2000" dirty="0">
              <a:cs typeface="B Badr" pitchFamily="2" charset="-78"/>
            </a:endParaRPr>
          </a:p>
          <a:p>
            <a:pPr algn="just" rtl="1">
              <a:lnSpc>
                <a:spcPct val="150000"/>
              </a:lnSpc>
            </a:pPr>
            <a:endParaRPr lang="fa-IR" sz="2400" dirty="0">
              <a:solidFill>
                <a:srgbClr val="FFFF00"/>
              </a:solidFill>
              <a:cs typeface="B Badr" pitchFamily="2" charset="-78"/>
            </a:endParaRPr>
          </a:p>
          <a:p>
            <a:pPr algn="just" rtl="1">
              <a:lnSpc>
                <a:spcPct val="150000"/>
              </a:lnSpc>
            </a:pPr>
            <a:r>
              <a:rPr lang="fa-IR" sz="2400" dirty="0">
                <a:cs typeface="B Badr" pitchFamily="2" charset="-78"/>
              </a:rPr>
              <a:t/>
            </a:r>
            <a:br>
              <a:rPr lang="fa-IR" sz="2400" dirty="0">
                <a:cs typeface="B Badr" pitchFamily="2" charset="-78"/>
              </a:rPr>
            </a:br>
            <a:r>
              <a:rPr lang="fa-IR" sz="2400" dirty="0">
                <a:cs typeface="B Badr" pitchFamily="2" charset="-78"/>
              </a:rPr>
              <a:t/>
            </a:r>
            <a:br>
              <a:rPr lang="fa-IR" sz="2400" dirty="0">
                <a:cs typeface="B Badr" pitchFamily="2" charset="-78"/>
              </a:rPr>
            </a:br>
            <a:endParaRPr lang="en-US" sz="2000" dirty="0">
              <a:cs typeface="B Bad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867400"/>
          </a:xfrm>
        </p:spPr>
        <p:txBody>
          <a:bodyPr>
            <a:noAutofit/>
          </a:bodyPr>
          <a:lstStyle/>
          <a:p>
            <a:pPr algn="just" rtl="1">
              <a:lnSpc>
                <a:spcPct val="150000"/>
              </a:lnSpc>
            </a:pPr>
            <a:r>
              <a:rPr lang="fa-IR" sz="2400" dirty="0">
                <a:cs typeface="B Badr" pitchFamily="2" charset="-78"/>
              </a:rPr>
              <a:t>خرد و دانایی یک فرایند استنتاجی است که همه سطوح قبلی خودخواهی و انواع ساخت های ذهنی خاص از قبیل اصول، بینش الگوهای اصلی و .... را شامل می شود. خرد مربوط به فراسوی فهمیدن و یک نوع تجسس فلسفی است و به «چرایی» پاسخ می دهد و موجبات قضاوت ارزشی را فراهم می آورد.</a:t>
            </a:r>
          </a:p>
          <a:p>
            <a:pPr algn="just" rtl="1">
              <a:lnSpc>
                <a:spcPct val="150000"/>
              </a:lnSpc>
            </a:pPr>
            <a:r>
              <a:rPr lang="fa-IR" sz="2400" dirty="0">
                <a:cs typeface="B Badr" pitchFamily="2" charset="-78"/>
              </a:rPr>
              <a:t>دیدگاه دوم؛ که با دیدگاه اول کاملا متفاوت است و در تقابل با آن قرار دارد ادعا می کند که داده، بعد از دانش و </a:t>
            </a:r>
            <a:r>
              <a:rPr lang="en-US" sz="2400" dirty="0">
                <a:cs typeface="B Badr" pitchFamily="2" charset="-78"/>
              </a:rPr>
              <a:t> </a:t>
            </a:r>
            <a:r>
              <a:rPr lang="fa-IR" sz="2400" dirty="0">
                <a:cs typeface="B Badr" pitchFamily="2" charset="-78"/>
              </a:rPr>
              <a:t>اطلاعات، در آخر کار شکل می گیرد. </a:t>
            </a:r>
          </a:p>
          <a:p>
            <a:pPr algn="just" rtl="1">
              <a:lnSpc>
                <a:spcPct val="150000"/>
              </a:lnSpc>
            </a:pPr>
            <a:r>
              <a:rPr lang="fa-IR" sz="2400" dirty="0">
                <a:cs typeface="B Badr" pitchFamily="2" charset="-78"/>
              </a:rPr>
              <a:t>مثلا اگر به کسی عنوان شود درجه حرارت، 75 درجه فارنهایت است و دانش قبلی در مورد معیار درجه فارنهایت نداشته باشد، چه برداشتی می تواند داشته باشد؟ 75 درجه فارنهایت بدون شک یک داده است، اما تا فرد، دانشی در مورد فارنهایت نداشته باشد، نمی تواند منظور آن را درک کند. </a:t>
            </a:r>
          </a:p>
          <a:p>
            <a:pPr algn="just" rtl="1">
              <a:lnSpc>
                <a:spcPct val="150000"/>
              </a:lnSpc>
            </a:pPr>
            <a:endParaRPr lang="en-US" sz="2400" dirty="0">
              <a:cs typeface="B Bad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762000"/>
            <a:ext cx="8077200" cy="5715000"/>
          </a:xfrm>
        </p:spPr>
        <p:txBody>
          <a:bodyPr>
            <a:noAutofit/>
          </a:bodyPr>
          <a:lstStyle/>
          <a:p>
            <a:pPr algn="just" rtl="1">
              <a:lnSpc>
                <a:spcPct val="150000"/>
              </a:lnSpc>
            </a:pPr>
            <a:r>
              <a:rPr lang="fa-IR" sz="2400" dirty="0">
                <a:cs typeface="B Badr" pitchFamily="2" charset="-78"/>
              </a:rPr>
              <a:t>این دیدگاه عنوان می کند که قطعات جداگانه ای از حقایق ساده وجود ندارد، مگر این که هر فرد، خودش آنان را بوجود آورد.</a:t>
            </a:r>
          </a:p>
          <a:p>
            <a:pPr algn="just" rtl="1">
              <a:lnSpc>
                <a:spcPct val="150000"/>
              </a:lnSpc>
            </a:pPr>
            <a:r>
              <a:rPr lang="fa-IR" sz="2400" dirty="0">
                <a:cs typeface="B Badr" pitchFamily="2" charset="-78"/>
              </a:rPr>
              <a:t>چنان چه یک ساختار با مفهوم جهت ارائه اطلاعات به وجود آید و به کار رود داده ها می تواند شکل گیرد.</a:t>
            </a:r>
          </a:p>
          <a:p>
            <a:pPr algn="just" rtl="1">
              <a:lnSpc>
                <a:spcPct val="150000"/>
              </a:lnSpc>
            </a:pPr>
            <a:r>
              <a:rPr lang="fa-IR" sz="2400" dirty="0">
                <a:cs typeface="B Badr" pitchFamily="2" charset="-78"/>
              </a:rPr>
              <a:t>بر اساس این دیدگاه، دانش فقط از طریق ارتباط ان با داده ها قابل درک است، داده ها صرفا واقعیت های خام جمع آوری شده هستند که باید در مدل ها ترکیبی و هدفمند جای گیرند تا اطلاعات تولید شود، آن اطلاعات تولید شده به وسیله مدل مفهومی ذهنی ارزیابی و تفسیر شده و دانش را می آفرینند.</a:t>
            </a:r>
          </a:p>
          <a:p>
            <a:pPr algn="just" rtl="1">
              <a:lnSpc>
                <a:spcPct val="150000"/>
              </a:lnSpc>
            </a:pPr>
            <a:r>
              <a:rPr lang="fa-IR" sz="2400" dirty="0">
                <a:cs typeface="B Badr" pitchFamily="2" charset="-78"/>
              </a:rPr>
              <a:t> </a:t>
            </a:r>
            <a:br>
              <a:rPr lang="fa-IR" sz="2400" dirty="0">
                <a:cs typeface="B Badr" pitchFamily="2" charset="-78"/>
              </a:rPr>
            </a:br>
            <a:endParaRPr lang="en-US" sz="2000" dirty="0">
              <a:cs typeface="B Bad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791200"/>
          </a:xfrm>
        </p:spPr>
        <p:txBody>
          <a:bodyPr>
            <a:noAutofit/>
          </a:bodyPr>
          <a:lstStyle/>
          <a:p>
            <a:pPr algn="just" rtl="1">
              <a:lnSpc>
                <a:spcPct val="150000"/>
              </a:lnSpc>
            </a:pPr>
            <a:r>
              <a:rPr lang="fa-IR" sz="2400" dirty="0">
                <a:cs typeface="B Badr" pitchFamily="2" charset="-78"/>
              </a:rPr>
              <a:t>از آنجایی که افراد و سازمان ها دارای مدل های ذهنی متفاوتی هستد، دانش تولید شده از یک مجموعه اطلاعات می توانند اشکال متفاوتی داشته باشد و این تفاوت ها نه فقط در کیفیت بلکه در توانایی کاربرد ان هم بازتاب می یابد.</a:t>
            </a:r>
          </a:p>
          <a:p>
            <a:pPr algn="ctr" rtl="1">
              <a:lnSpc>
                <a:spcPct val="150000"/>
              </a:lnSpc>
            </a:pPr>
            <a:r>
              <a:rPr lang="fa-IR" sz="3200" b="1" dirty="0">
                <a:solidFill>
                  <a:srgbClr val="92D050"/>
                </a:solidFill>
                <a:cs typeface="B Badr" pitchFamily="2" charset="-78"/>
              </a:rPr>
              <a:t>فرآیند تبدیل داده به اطلاعات </a:t>
            </a:r>
          </a:p>
          <a:p>
            <a:pPr algn="just" rtl="1">
              <a:lnSpc>
                <a:spcPct val="150000"/>
              </a:lnSpc>
            </a:pPr>
            <a:r>
              <a:rPr lang="fa-IR" sz="2400" dirty="0">
                <a:cs typeface="B Badr" pitchFamily="2" charset="-78"/>
              </a:rPr>
              <a:t>یکی از تفاوت های اساسی بین داده و اطلاعات این است که داده ها قابل تغییر نیستند،در حالی که اطلاعات حاوی معنا و مفهوم بوده،و دریافت کننده آن را در یک زمینه مشخص به کار می برد. </a:t>
            </a:r>
          </a:p>
          <a:p>
            <a:pPr algn="just" rtl="1">
              <a:lnSpc>
                <a:spcPct val="150000"/>
              </a:lnSpc>
            </a:pPr>
            <a:r>
              <a:rPr lang="fa-IR" sz="2400" dirty="0">
                <a:cs typeface="B Badr" pitchFamily="2" charset="-78"/>
              </a:rPr>
              <a:t>مربوط بودن به موضوع، کلید اصلی تشخیص داده از اطلاعات است تمامی داده ها و وقایع نمی توانند مربوط به یک لحظه یا یک موضوع باشند، مسلما برخی داده ها ممکن است هرگز به واقعه ای مربوط نبا شند. </a:t>
            </a:r>
          </a:p>
          <a:p>
            <a:pPr algn="just" rtl="1">
              <a:lnSpc>
                <a:spcPct val="150000"/>
              </a:lnSpc>
            </a:pPr>
            <a:endParaRPr lang="en-US" sz="2400" dirty="0">
              <a:cs typeface="B Bad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791200"/>
          </a:xfrm>
        </p:spPr>
        <p:txBody>
          <a:bodyPr>
            <a:noAutofit/>
          </a:bodyPr>
          <a:lstStyle/>
          <a:p>
            <a:pPr algn="just" rtl="1">
              <a:lnSpc>
                <a:spcPct val="150000"/>
              </a:lnSpc>
            </a:pPr>
            <a:r>
              <a:rPr lang="fa-IR" sz="2400" dirty="0">
                <a:cs typeface="B Badr" pitchFamily="2" charset="-78"/>
              </a:rPr>
              <a:t>لذا چیزی که برای فردی اطلاعات است، ممکن است برای دیگری نباشد. در همین راستا اطلاعات یک فرد ممکن است برای دیگری داده باشد.</a:t>
            </a:r>
          </a:p>
          <a:p>
            <a:pPr algn="just" rtl="1">
              <a:lnSpc>
                <a:spcPct val="150000"/>
              </a:lnSpc>
            </a:pPr>
            <a:r>
              <a:rPr lang="fa-IR" sz="2400" dirty="0">
                <a:cs typeface="B Badr" pitchFamily="2" charset="-78"/>
              </a:rPr>
              <a:t>بنابراین داده بخودی خود فاقد معنی است، باید تغییر یابد تا به شکل قابل استفاده ای درآید و در جای خود قرار داده شود تا ایجاد ارزش نماید. زمانی که داده تغییر شکل میدهد تا بتواند معنی و نتیجه ای را انتقال دهد، به اطلاعات تبدیل می گردد. </a:t>
            </a:r>
          </a:p>
          <a:p>
            <a:pPr algn="just" rtl="1">
              <a:lnSpc>
                <a:spcPct val="150000"/>
              </a:lnSpc>
            </a:pPr>
            <a:r>
              <a:rPr lang="fa-IR" sz="2400" dirty="0">
                <a:cs typeface="B Badr" pitchFamily="2" charset="-78"/>
              </a:rPr>
              <a:t>همان طور که در نمودار 1-2 نشان داده شده است، مراحل ممکن در فرایند تبدیل داه ها به اطلاعات به شرح زیر می باشد.</a:t>
            </a:r>
            <a:endParaRPr lang="en-US" sz="2000" dirty="0">
              <a:cs typeface="B Badr" pitchFamily="2" charset="-78"/>
            </a:endParaRPr>
          </a:p>
          <a:p>
            <a:pPr algn="just" rtl="1">
              <a:lnSpc>
                <a:spcPct val="150000"/>
              </a:lnSpc>
            </a:pPr>
            <a:endParaRPr lang="fa-IR" sz="2400" dirty="0">
              <a:cs typeface="B Badr" pitchFamily="2" charset="-78"/>
            </a:endParaRPr>
          </a:p>
          <a:p>
            <a:pPr algn="just" rtl="1">
              <a:lnSpc>
                <a:spcPct val="150000"/>
              </a:lnSpc>
            </a:pPr>
            <a:r>
              <a:rPr lang="fa-IR" sz="2400" dirty="0">
                <a:cs typeface="B Badr" pitchFamily="2" charset="-78"/>
              </a:rPr>
              <a:t/>
            </a:r>
            <a:br>
              <a:rPr lang="fa-IR" sz="2400" dirty="0">
                <a:cs typeface="B Badr" pitchFamily="2" charset="-78"/>
              </a:rPr>
            </a:br>
            <a:endParaRPr lang="en-US" sz="2000" dirty="0">
              <a:cs typeface="B Bad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914400"/>
            <a:ext cx="8077200" cy="5562600"/>
          </a:xfrm>
        </p:spPr>
        <p:txBody>
          <a:bodyPr>
            <a:noAutofit/>
          </a:bodyPr>
          <a:lstStyle/>
          <a:p>
            <a:pPr algn="just" rtl="1">
              <a:lnSpc>
                <a:spcPct val="150000"/>
              </a:lnSpc>
            </a:pPr>
            <a:r>
              <a:rPr lang="fa-IR" sz="2400" dirty="0">
                <a:solidFill>
                  <a:srgbClr val="FFFF00"/>
                </a:solidFill>
                <a:cs typeface="B Badr" pitchFamily="2" charset="-78"/>
              </a:rPr>
              <a:t>1-جمع آوری داده ها</a:t>
            </a:r>
          </a:p>
          <a:p>
            <a:pPr algn="just" rtl="1">
              <a:lnSpc>
                <a:spcPct val="150000"/>
              </a:lnSpc>
            </a:pPr>
            <a:r>
              <a:rPr lang="fa-IR" sz="2400" dirty="0">
                <a:solidFill>
                  <a:srgbClr val="FFFF00"/>
                </a:solidFill>
                <a:cs typeface="B Badr" pitchFamily="2" charset="-78"/>
              </a:rPr>
              <a:t>2-طبقه بندی داده ها</a:t>
            </a:r>
          </a:p>
          <a:p>
            <a:pPr algn="just" rtl="1">
              <a:lnSpc>
                <a:spcPct val="150000"/>
              </a:lnSpc>
            </a:pPr>
            <a:r>
              <a:rPr lang="fa-IR" sz="2400" dirty="0">
                <a:solidFill>
                  <a:srgbClr val="FFFF00"/>
                </a:solidFill>
                <a:cs typeface="B Badr" pitchFamily="2" charset="-78"/>
              </a:rPr>
              <a:t>3-ویرایش ، اضافه کردن و ادغام داده ها</a:t>
            </a:r>
          </a:p>
          <a:p>
            <a:pPr algn="just" rtl="1">
              <a:lnSpc>
                <a:spcPct val="150000"/>
              </a:lnSpc>
            </a:pPr>
            <a:r>
              <a:rPr lang="fa-IR" sz="2400" dirty="0">
                <a:solidFill>
                  <a:srgbClr val="FFFF00"/>
                </a:solidFill>
                <a:cs typeface="B Badr" pitchFamily="2" charset="-78"/>
              </a:rPr>
              <a:t>4-خلاصه کردن داده ها</a:t>
            </a:r>
          </a:p>
          <a:p>
            <a:pPr algn="just" rtl="1">
              <a:lnSpc>
                <a:spcPct val="150000"/>
              </a:lnSpc>
            </a:pPr>
            <a:r>
              <a:rPr lang="fa-IR" sz="2400" dirty="0">
                <a:solidFill>
                  <a:srgbClr val="FFFF00"/>
                </a:solidFill>
                <a:cs typeface="B Badr" pitchFamily="2" charset="-78"/>
              </a:rPr>
              <a:t>5- ذخیره کردن داده ها</a:t>
            </a:r>
          </a:p>
          <a:p>
            <a:pPr algn="just" rtl="1">
              <a:lnSpc>
                <a:spcPct val="150000"/>
              </a:lnSpc>
            </a:pPr>
            <a:r>
              <a:rPr lang="fa-IR" sz="2400" dirty="0">
                <a:solidFill>
                  <a:srgbClr val="FFFF00"/>
                </a:solidFill>
                <a:cs typeface="B Badr" pitchFamily="2" charset="-78"/>
              </a:rPr>
              <a:t>6-بازیافت داده ها</a:t>
            </a:r>
          </a:p>
          <a:p>
            <a:pPr algn="just" rtl="1">
              <a:lnSpc>
                <a:spcPct val="150000"/>
              </a:lnSpc>
            </a:pPr>
            <a:r>
              <a:rPr lang="fa-IR" sz="2400" dirty="0">
                <a:solidFill>
                  <a:srgbClr val="FFFF00"/>
                </a:solidFill>
                <a:cs typeface="B Badr" pitchFamily="2" charset="-78"/>
              </a:rPr>
              <a:t>7-توزیع (انتشار) داده ها</a:t>
            </a:r>
          </a:p>
          <a:p>
            <a:pPr algn="just" rtl="1">
              <a:lnSpc>
                <a:spcPct val="150000"/>
              </a:lnSpc>
            </a:pPr>
            <a:endParaRPr lang="en-US" sz="2000" dirty="0">
              <a:solidFill>
                <a:srgbClr val="FFFF00"/>
              </a:solidFill>
              <a:cs typeface="B Bad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77200" cy="5715000"/>
          </a:xfrm>
        </p:spPr>
        <p:txBody>
          <a:bodyPr>
            <a:noAutofit/>
          </a:bodyPr>
          <a:lstStyle/>
          <a:p>
            <a:pPr algn="just" rtl="1">
              <a:lnSpc>
                <a:spcPct val="150000"/>
              </a:lnSpc>
            </a:pPr>
            <a:r>
              <a:rPr lang="fa-IR" sz="2400" dirty="0">
                <a:cs typeface="B Badr" pitchFamily="2" charset="-78"/>
              </a:rPr>
              <a:t>مرحله اول شامل جمع آوری داده ها می باشد. جمع آوری دادها از طرق مختلفی نظیر، مصاحبه، حواس پنج گانه، برسی اسناد و مدارک ، مطالعه روزنامه ها و یا هر ابزار دیگری قابل انجام می باشد. در مرحله بعد، داده ها به شکل معناداری طبقه بندی می شوند؛ برای مثال، جهت سهولت در بازیافت داده های مرتبط با دانشجویان، این داده ها برحسب حروف الفبا یا نام خانوادگی ذخیره می شوند. داده های طبقه بندی شده سپس مورد پردازش قرار گرفته و به صورت معنا داری تلخیص و ترکیب می شوند. </a:t>
            </a:r>
          </a:p>
          <a:p>
            <a:pPr algn="just" rtl="1">
              <a:lnSpc>
                <a:spcPct val="150000"/>
              </a:lnSpc>
            </a:pPr>
            <a:r>
              <a:rPr lang="fa-IR" sz="2400" dirty="0">
                <a:cs typeface="B Badr" pitchFamily="2" charset="-78"/>
              </a:rPr>
              <a:t>مرحله بعدی مرحله ذخیره سازی می باشد. در این مرحله اطلاعات حاصله، به منظور بازیافت و استفاده در آینده، ذخیره می شوند. سرانجام، اطلاعات باید به شکل مناسب، در زمان مناسب، و بین افراد مناسب توزیع و پخش شوند. </a:t>
            </a:r>
          </a:p>
          <a:p>
            <a:pPr algn="just" rtl="1">
              <a:lnSpc>
                <a:spcPct val="150000"/>
              </a:lnSpc>
            </a:pPr>
            <a:endParaRPr lang="fa-IR" sz="2400" dirty="0">
              <a:cs typeface="B Badr" pitchFamily="2" charset="-78"/>
            </a:endParaRPr>
          </a:p>
          <a:p>
            <a:pPr algn="just" rtl="1">
              <a:lnSpc>
                <a:spcPct val="150000"/>
              </a:lnSpc>
            </a:pPr>
            <a:r>
              <a:rPr lang="fa-IR" sz="2400" dirty="0">
                <a:cs typeface="B Badr" pitchFamily="2" charset="-78"/>
              </a:rPr>
              <a:t/>
            </a:r>
            <a:br>
              <a:rPr lang="fa-IR" sz="2400" dirty="0">
                <a:cs typeface="B Badr" pitchFamily="2" charset="-78"/>
              </a:rPr>
            </a:br>
            <a:endParaRPr lang="en-US" sz="2000" dirty="0">
              <a:cs typeface="B Bad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09600"/>
            <a:ext cx="8077200" cy="5791200"/>
          </a:xfrm>
        </p:spPr>
        <p:txBody>
          <a:bodyPr>
            <a:noAutofit/>
          </a:bodyPr>
          <a:lstStyle/>
          <a:p>
            <a:pPr algn="ctr" rtl="1">
              <a:lnSpc>
                <a:spcPct val="150000"/>
              </a:lnSpc>
            </a:pPr>
            <a:r>
              <a:rPr lang="fa-IR" sz="3200" b="1" dirty="0">
                <a:solidFill>
                  <a:srgbClr val="92D050"/>
                </a:solidFill>
                <a:cs typeface="B Badr" pitchFamily="2" charset="-78"/>
              </a:rPr>
              <a:t>اطلاعات و سازمان</a:t>
            </a:r>
          </a:p>
          <a:p>
            <a:pPr algn="just" rtl="1">
              <a:lnSpc>
                <a:spcPct val="150000"/>
              </a:lnSpc>
            </a:pPr>
            <a:r>
              <a:rPr lang="fa-IR" sz="2400" dirty="0">
                <a:cs typeface="B Badr" pitchFamily="2" charset="-78"/>
              </a:rPr>
              <a:t>در دوران کنونی که دوران رقابت است، اطلاعات ششمین منبع است که به منابع پنج گانه سنتی یعنی انسان، ماشین، پول، مواد و زمان اضافه شده است .</a:t>
            </a:r>
          </a:p>
          <a:p>
            <a:pPr algn="just" rtl="1">
              <a:lnSpc>
                <a:spcPct val="150000"/>
              </a:lnSpc>
            </a:pPr>
            <a:r>
              <a:rPr lang="fa-IR" sz="2400" dirty="0">
                <a:cs typeface="B Badr" pitchFamily="2" charset="-78"/>
              </a:rPr>
              <a:t>سازمان ها بدون بهره مندی از اطلاعات مرتبط با عملیات داخلی و عوامل محیطی، نمی توانند موفقیت و دوام و بقا داشته باشند. دستیابی به اطلاعات دقیق به منظور اخذ تصمیمات کوتاه مدت و بلند مدت از جمله ضروریات هر سازمانی تلقی می شود.</a:t>
            </a:r>
          </a:p>
          <a:p>
            <a:pPr algn="just" rtl="1">
              <a:lnSpc>
                <a:spcPct val="150000"/>
              </a:lnSpc>
            </a:pPr>
            <a:r>
              <a:rPr lang="fa-IR" sz="2400" dirty="0">
                <a:cs typeface="B Badr" pitchFamily="2" charset="-78"/>
              </a:rPr>
              <a:t>هر سازمانی که داده ها و اطلاعات صحیح، دقیق، به هنگام و جامع در اختیار داشته باشد و بتواند در کمترین زمان  ممکن به داده های مورد نیازش دستیابی داشته باشد، موفق تر است. </a:t>
            </a:r>
            <a:endParaRPr lang="en-US" sz="2000" dirty="0">
              <a:cs typeface="B Badr" pitchFamily="2" charset="-78"/>
            </a:endParaRPr>
          </a:p>
          <a:p>
            <a:pPr algn="just" rtl="1">
              <a:lnSpc>
                <a:spcPct val="150000"/>
              </a:lnSpc>
            </a:pPr>
            <a:endParaRPr lang="fa-IR" sz="2400" dirty="0">
              <a:cs typeface="B Badr" pitchFamily="2" charset="-78"/>
            </a:endParaRPr>
          </a:p>
          <a:p>
            <a:pPr algn="just" rtl="1">
              <a:lnSpc>
                <a:spcPct val="150000"/>
              </a:lnSpc>
            </a:pPr>
            <a:r>
              <a:rPr lang="fa-IR" sz="2400" dirty="0">
                <a:cs typeface="B Badr" pitchFamily="2" charset="-78"/>
              </a:rPr>
              <a:t> </a:t>
            </a:r>
            <a:br>
              <a:rPr lang="fa-IR" sz="2400" dirty="0">
                <a:cs typeface="B Badr" pitchFamily="2" charset="-78"/>
              </a:rPr>
            </a:br>
            <a:endParaRPr lang="en-US" sz="2400" dirty="0">
              <a:cs typeface="B Bad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077200" cy="5943600"/>
          </a:xfrm>
        </p:spPr>
        <p:txBody>
          <a:bodyPr>
            <a:noAutofit/>
          </a:bodyPr>
          <a:lstStyle/>
          <a:p>
            <a:pPr algn="just" rtl="1">
              <a:lnSpc>
                <a:spcPct val="160000"/>
              </a:lnSpc>
            </a:pPr>
            <a:r>
              <a:rPr lang="fa-IR" sz="2400" dirty="0">
                <a:cs typeface="B Badr" pitchFamily="2" charset="-78"/>
              </a:rPr>
              <a:t>هر چه فضای اطلاعات یک سازمان دقیق تر، شفاف تر، منسجم تر و سیستماتسک تر باشد ، سازمان بهتر می توند به اهدافش نایل آید. داشتن اطلاعات برای پاسخ دادن به سوالات زیر جهت موفقیت سازمان بسیار ضروری است:</a:t>
            </a:r>
          </a:p>
          <a:p>
            <a:pPr algn="just" rtl="1">
              <a:lnSpc>
                <a:spcPct val="160000"/>
              </a:lnSpc>
            </a:pPr>
            <a:r>
              <a:rPr lang="fa-IR" sz="2400" dirty="0">
                <a:cs typeface="B Badr" pitchFamily="2" charset="-78"/>
              </a:rPr>
              <a:t>دیدگاه مشتریان نسبت به فراورده های سازمان چیست؟ چه کاستی هایی را گوشزد می کنند که باید برطرف شوند، چه ویژگی های دیگری از آنها انتظار می رود. </a:t>
            </a:r>
          </a:p>
          <a:p>
            <a:pPr algn="just" rtl="1">
              <a:lnSpc>
                <a:spcPct val="150000"/>
              </a:lnSpc>
            </a:pPr>
            <a:r>
              <a:rPr lang="fa-IR" sz="2400" dirty="0">
                <a:cs typeface="B Badr" pitchFamily="2" charset="-78"/>
              </a:rPr>
              <a:t>توزیع کنندگان و فروشندگان فراورده های سازمان چه مشکلاتی دارند؟ در چه جاهایی رقیبان کار را از دست سازمان ربوده اند؟ و چرا؟</a:t>
            </a:r>
          </a:p>
          <a:p>
            <a:pPr algn="just" rtl="1">
              <a:lnSpc>
                <a:spcPct val="150000"/>
              </a:lnSpc>
            </a:pPr>
            <a:r>
              <a:rPr lang="fa-IR" sz="2400" dirty="0">
                <a:cs typeface="B Badr" pitchFamily="2" charset="-78"/>
              </a:rPr>
              <a:t>آیا دگرگونی در خواسته های مشتریان ، سازمان را به بالا بردن تونمندی های کنونی فراورده ایش وادار خواهد ساخت؟</a:t>
            </a:r>
          </a:p>
          <a:p>
            <a:pPr algn="just" rtl="1">
              <a:lnSpc>
                <a:spcPct val="150000"/>
              </a:lnSpc>
            </a:pPr>
            <a:r>
              <a:rPr lang="fa-IR" sz="2400" dirty="0">
                <a:cs typeface="B Badr" pitchFamily="2" charset="-78"/>
              </a:rPr>
              <a:t>چه بازهارهای جدیدی به وجود خواهد ایمد که سازمان بایستی به آنها وارد شود؟</a:t>
            </a:r>
          </a:p>
          <a:p>
            <a:pPr algn="just" rtl="1">
              <a:lnSpc>
                <a:spcPct val="150000"/>
              </a:lnSpc>
            </a:pPr>
            <a:endParaRPr lang="en-US" sz="2400" dirty="0">
              <a:cs typeface="B Badr" pitchFamily="2" charset="-78"/>
            </a:endParaRPr>
          </a:p>
          <a:p>
            <a:pPr algn="just" rtl="1">
              <a:lnSpc>
                <a:spcPct val="160000"/>
              </a:lnSpc>
            </a:pPr>
            <a:endParaRPr lang="fa-IR" sz="2400" dirty="0">
              <a:cs typeface="B Bad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001000" cy="5867400"/>
          </a:xfrm>
        </p:spPr>
        <p:txBody>
          <a:bodyPr>
            <a:noAutofit/>
          </a:bodyPr>
          <a:lstStyle/>
          <a:p>
            <a:pPr algn="ctr" rtl="1">
              <a:lnSpc>
                <a:spcPct val="150000"/>
              </a:lnSpc>
            </a:pPr>
            <a:r>
              <a:rPr lang="fa-IR" sz="3200" b="1" dirty="0">
                <a:solidFill>
                  <a:srgbClr val="92D050"/>
                </a:solidFill>
                <a:cs typeface="B Badr" pitchFamily="2" charset="-78"/>
              </a:rPr>
              <a:t>ویژگی های اطلاعات مناسب و مربوط</a:t>
            </a:r>
            <a:endParaRPr lang="en-US" sz="3200" b="1" dirty="0">
              <a:solidFill>
                <a:srgbClr val="92D050"/>
              </a:solidFill>
              <a:cs typeface="B Badr" pitchFamily="2" charset="-78"/>
            </a:endParaRPr>
          </a:p>
          <a:p>
            <a:pPr algn="just" rtl="1">
              <a:lnSpc>
                <a:spcPct val="150000"/>
              </a:lnSpc>
            </a:pPr>
            <a:r>
              <a:rPr lang="fa-IR" sz="2400" dirty="0">
                <a:cs typeface="B Badr" pitchFamily="2" charset="-78"/>
              </a:rPr>
              <a:t>معمولا ویژگی های اطلاعات مناسب در سه بعد زیر قابل بررسی هستند:</a:t>
            </a:r>
          </a:p>
          <a:p>
            <a:pPr lvl="0" rtl="1">
              <a:lnSpc>
                <a:spcPct val="150000"/>
              </a:lnSpc>
            </a:pPr>
            <a:r>
              <a:rPr lang="fa-IR" sz="2800" b="1" dirty="0">
                <a:solidFill>
                  <a:srgbClr val="FF0000"/>
                </a:solidFill>
                <a:cs typeface="B Badr" pitchFamily="2" charset="-78"/>
              </a:rPr>
              <a:t>1- زمان:</a:t>
            </a:r>
            <a:r>
              <a:rPr lang="fa-IR" sz="2800" dirty="0">
                <a:solidFill>
                  <a:srgbClr val="FF0000"/>
                </a:solidFill>
                <a:cs typeface="B Badr" pitchFamily="2" charset="-78"/>
              </a:rPr>
              <a:t> </a:t>
            </a:r>
          </a:p>
          <a:p>
            <a:pPr lvl="0" algn="just" rtl="1">
              <a:lnSpc>
                <a:spcPct val="150000"/>
              </a:lnSpc>
            </a:pPr>
            <a:r>
              <a:rPr lang="fa-IR" sz="2400" dirty="0">
                <a:cs typeface="B Badr" pitchFamily="2" charset="-78"/>
              </a:rPr>
              <a:t>زمان مبین این است که اطلاعات می بایستی در مواقعی که به آن ها نیاز است موجود و فراهم گردد و همچنین به روز باشد و مربتط با دوره های زمانی دلخواه (گذشته، حال، آینده) باشد.</a:t>
            </a:r>
          </a:p>
          <a:p>
            <a:pPr lvl="0" algn="just" rtl="1">
              <a:lnSpc>
                <a:spcPct val="150000"/>
              </a:lnSpc>
            </a:pPr>
            <a:r>
              <a:rPr lang="fa-IR" sz="2800" b="1" dirty="0">
                <a:solidFill>
                  <a:srgbClr val="FF0000"/>
                </a:solidFill>
                <a:cs typeface="B Badr" pitchFamily="2" charset="-78"/>
              </a:rPr>
              <a:t>2- محتوا:</a:t>
            </a:r>
            <a:r>
              <a:rPr lang="fa-IR" sz="2800" dirty="0">
                <a:solidFill>
                  <a:srgbClr val="FF0000"/>
                </a:solidFill>
                <a:cs typeface="B Badr" pitchFamily="2" charset="-78"/>
              </a:rPr>
              <a:t> </a:t>
            </a:r>
          </a:p>
          <a:p>
            <a:pPr lvl="0" algn="just" rtl="1">
              <a:lnSpc>
                <a:spcPct val="150000"/>
              </a:lnSpc>
            </a:pPr>
            <a:r>
              <a:rPr lang="fa-IR" sz="2400" dirty="0">
                <a:cs typeface="B Badr" pitchFamily="2" charset="-78"/>
              </a:rPr>
              <a:t>اطلاعات مفید، اطلاعاتی است که عاری از اشتباه  و خطاست، متناسب با نیازهای کاربر است، کامل، دقیق و مرتبط است. (اطلاعات داده های غیر ضروری را کنار گذاشته است و نشانگر معیاری صحیح از عملکرد است).</a:t>
            </a:r>
          </a:p>
          <a:p>
            <a:pPr lvl="0" rtl="1">
              <a:lnSpc>
                <a:spcPct val="150000"/>
              </a:lnSpc>
            </a:pPr>
            <a:endParaRPr lang="en-US" sz="2400" dirty="0">
              <a:cs typeface="B Badr" pitchFamily="2" charset="-78"/>
            </a:endParaRPr>
          </a:p>
          <a:p>
            <a:pPr algn="just" rtl="1">
              <a:lnSpc>
                <a:spcPct val="150000"/>
              </a:lnSpc>
            </a:pPr>
            <a:endParaRPr lang="en-US" sz="2400" dirty="0">
              <a:cs typeface="B Badr" pitchFamily="2" charset="-78"/>
            </a:endParaRPr>
          </a:p>
          <a:p>
            <a:pPr>
              <a:lnSpc>
                <a:spcPct val="150000"/>
              </a:lnSpc>
            </a:pPr>
            <a:endParaRPr lang="en-US" sz="2400" dirty="0">
              <a:cs typeface="B Bad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09600"/>
            <a:ext cx="8077200" cy="5867400"/>
          </a:xfrm>
        </p:spPr>
        <p:txBody>
          <a:bodyPr>
            <a:noAutofit/>
          </a:bodyPr>
          <a:lstStyle/>
          <a:p>
            <a:pPr algn="just" rtl="1">
              <a:lnSpc>
                <a:spcPct val="150000"/>
              </a:lnSpc>
            </a:pPr>
            <a:r>
              <a:rPr lang="fa-IR" sz="2800" b="1" dirty="0">
                <a:solidFill>
                  <a:srgbClr val="FF0000"/>
                </a:solidFill>
                <a:cs typeface="B Badr" pitchFamily="2" charset="-78"/>
              </a:rPr>
              <a:t>3- شکل:</a:t>
            </a:r>
            <a:r>
              <a:rPr lang="fa-IR" sz="2800" dirty="0">
                <a:solidFill>
                  <a:srgbClr val="FF0000"/>
                </a:solidFill>
                <a:cs typeface="B Badr" pitchFamily="2" charset="-78"/>
              </a:rPr>
              <a:t> </a:t>
            </a:r>
          </a:p>
          <a:p>
            <a:pPr algn="just" rtl="1">
              <a:lnSpc>
                <a:spcPct val="150000"/>
              </a:lnSpc>
            </a:pPr>
            <a:r>
              <a:rPr lang="fa-IR" sz="2400" dirty="0">
                <a:cs typeface="B Badr" pitchFamily="2" charset="-78"/>
              </a:rPr>
              <a:t>اطلاعات بایستی به شکلی فراهم گردد که درک آن برای کاربران آسان بوده و نیازهای کاربران را به طور مشروح برآورده نماید. </a:t>
            </a:r>
          </a:p>
          <a:p>
            <a:pPr algn="just" rtl="1">
              <a:lnSpc>
                <a:spcPct val="150000"/>
              </a:lnSpc>
            </a:pPr>
            <a:r>
              <a:rPr lang="fa-IR" sz="2400" dirty="0">
                <a:cs typeface="B Badr" pitchFamily="2" charset="-78"/>
              </a:rPr>
              <a:t>ارائه اطلاعات نیز بایستی منظم و با استفاده از ترکیبی از کلمات، اعداد و نمودارها صورت گیرد تا برای کاربران مفید و مناسب باشد.</a:t>
            </a:r>
          </a:p>
          <a:p>
            <a:pPr algn="just" rtl="1">
              <a:lnSpc>
                <a:spcPct val="150000"/>
              </a:lnSpc>
            </a:pPr>
            <a:endParaRPr lang="en-US" sz="2400" dirty="0">
              <a:cs typeface="B Badr" pitchFamily="2" charset="-78"/>
            </a:endParaRPr>
          </a:p>
          <a:p>
            <a:pPr algn="just" rtl="1">
              <a:lnSpc>
                <a:spcPct val="150000"/>
              </a:lnSpc>
            </a:pPr>
            <a:endParaRPr lang="en-US" sz="2400" dirty="0">
              <a:cs typeface="B Badr" pitchFamily="2" charset="-78"/>
            </a:endParaRPr>
          </a:p>
          <a:p>
            <a:pPr lvl="0" algn="just" rtl="1">
              <a:lnSpc>
                <a:spcPct val="150000"/>
              </a:lnSpc>
            </a:pPr>
            <a:endParaRPr lang="en-US" sz="2400" dirty="0">
              <a:cs typeface="B Badr" pitchFamily="2" charset="-78"/>
            </a:endParaRPr>
          </a:p>
          <a:p>
            <a:pPr algn="just" rtl="1">
              <a:lnSpc>
                <a:spcPct val="150000"/>
              </a:lnSpc>
            </a:pPr>
            <a:endParaRPr lang="en-US" sz="2000" dirty="0">
              <a:cs typeface="B Badr"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457200"/>
            <a:ext cx="8001000" cy="6019800"/>
          </a:xfrm>
        </p:spPr>
        <p:txBody>
          <a:bodyPr>
            <a:noAutofit/>
          </a:bodyPr>
          <a:lstStyle/>
          <a:p>
            <a:pPr algn="ctr" rtl="1">
              <a:lnSpc>
                <a:spcPct val="150000"/>
              </a:lnSpc>
            </a:pPr>
            <a:r>
              <a:rPr lang="fa-IR" sz="3200" b="1" dirty="0">
                <a:solidFill>
                  <a:srgbClr val="92D050"/>
                </a:solidFill>
                <a:cs typeface="B Badr" pitchFamily="2" charset="-78"/>
              </a:rPr>
              <a:t>فناوری اطلاعات</a:t>
            </a:r>
            <a:endParaRPr lang="en-US" sz="3200" b="1" dirty="0">
              <a:solidFill>
                <a:srgbClr val="92D050"/>
              </a:solidFill>
              <a:cs typeface="B Badr" pitchFamily="2" charset="-78"/>
            </a:endParaRPr>
          </a:p>
          <a:p>
            <a:pPr algn="just" rtl="1">
              <a:lnSpc>
                <a:spcPct val="150000"/>
              </a:lnSpc>
            </a:pPr>
            <a:r>
              <a:rPr lang="fa-IR" sz="2400" dirty="0">
                <a:cs typeface="B Badr" pitchFamily="2" charset="-78"/>
              </a:rPr>
              <a:t>«فناوری اطلاعات» شامل هر گونه تجهیزات، سیستم یا زیر سیستم هایی از تجهیزات است که به طور خودکار جهت دستیابی، ذخیره سازی، دست کاری، مدیریت، کنترل، نمایش، تغییر، مبادله یا دریافت داده ها یا اطلاعات به وسیله موسسات اجرایی به کار گرفته می شوند، می باشد. فناوری اطلاعات ترکیبی از نرم افزارها و سخت افزارهای رایانه ای، ارتباطات از راه دور، اینترنت و فناوری های ارتباطی دیگر است.</a:t>
            </a:r>
          </a:p>
          <a:p>
            <a:pPr algn="just" rtl="1">
              <a:lnSpc>
                <a:spcPct val="150000"/>
              </a:lnSpc>
            </a:pPr>
            <a:r>
              <a:rPr lang="fa-IR" sz="2400" dirty="0">
                <a:cs typeface="B Badr" pitchFamily="2" charset="-78"/>
              </a:rPr>
              <a:t>فناوری اطلاعات شامل نرم افزارها و سخت افزارهایی است که توسط سیستم های اطلاعاتی به کار گرفته می شوند.</a:t>
            </a:r>
            <a:endParaRPr lang="en-US" sz="2400" dirty="0">
              <a:cs typeface="B Badr" pitchFamily="2" charset="-78"/>
            </a:endParaRPr>
          </a:p>
          <a:p>
            <a:pPr algn="just" rtl="1">
              <a:lnSpc>
                <a:spcPct val="150000"/>
              </a:lnSpc>
            </a:pPr>
            <a:r>
              <a:rPr lang="fa-IR" sz="2400" dirty="0">
                <a:cs typeface="B Badr" pitchFamily="2" charset="-78"/>
              </a:rPr>
              <a:t>با توجه به تعاریف مختلف ارائه شده از فناوری اطلاعات، دو دیدگاه کلی در مورد آن وجود دارد. </a:t>
            </a:r>
            <a:endParaRPr lang="en-US" sz="2400" dirty="0">
              <a:cs typeface="B Badr" pitchFamily="2" charset="-78"/>
            </a:endParaRPr>
          </a:p>
          <a:p>
            <a:pPr algn="just" rtl="1">
              <a:lnSpc>
                <a:spcPct val="150000"/>
              </a:lnSpc>
            </a:pPr>
            <a:endParaRPr lang="en-US" sz="2400" dirty="0">
              <a:cs typeface="B Badr" pitchFamily="2" charset="-78"/>
            </a:endParaRPr>
          </a:p>
          <a:p>
            <a:pPr algn="just"/>
            <a:endParaRPr lang="en-US" sz="2400" dirty="0">
              <a:cs typeface="B Badr"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838200"/>
            <a:ext cx="8007096" cy="5486400"/>
          </a:xfrm>
        </p:spPr>
        <p:txBody>
          <a:bodyPr>
            <a:normAutofit/>
          </a:bodyPr>
          <a:lstStyle/>
          <a:p>
            <a:pPr algn="just" rtl="1">
              <a:lnSpc>
                <a:spcPct val="150000"/>
              </a:lnSpc>
            </a:pPr>
            <a:r>
              <a:rPr lang="fa-IR" sz="2400" dirty="0">
                <a:cs typeface="B Badr" pitchFamily="2" charset="-78"/>
              </a:rPr>
              <a:t>براساس دیدگاه اول فناوری اطلاعات زیر مجموعه ای از سیستم های اطلاعاتی محسوب می شود، براساس این دیدگاه سیستم های اطلاعاتی شامل سخت افزارها، نرم افزارها، پایگاه داده ها و فناوری اطلاعاتی می باشد.</a:t>
            </a:r>
          </a:p>
          <a:p>
            <a:pPr algn="just" rtl="1">
              <a:lnSpc>
                <a:spcPct val="150000"/>
              </a:lnSpc>
            </a:pPr>
            <a:r>
              <a:rPr lang="fa-IR" sz="2400" dirty="0">
                <a:cs typeface="B Badr" pitchFamily="2" charset="-78"/>
              </a:rPr>
              <a:t>در حالی که مطابق دیدگاه دوم، فناوری اطلاعات مترادف و هم عرض با سیستم های اطلاعاتی بوده و حتی ممکن است مفهوم آن از مفهوم سیستم های اطلاعاتی گسترده تر باشد. </a:t>
            </a:r>
          </a:p>
          <a:p>
            <a:pPr algn="just" rtl="1">
              <a:lnSpc>
                <a:spcPct val="150000"/>
              </a:lnSpc>
            </a:pPr>
            <a:r>
              <a:rPr lang="fa-IR" sz="2400" dirty="0">
                <a:cs typeface="B Badr" pitchFamily="2" charset="-78"/>
              </a:rPr>
              <a:t>براساس دیدگاه دوم فناوری اطلاعات ممکن است شامل سیستم های اطلاعاتی مختلف، کاربران و مدیران آن ها باشد.</a:t>
            </a:r>
            <a:endParaRPr lang="en-US" sz="2400" dirty="0">
              <a:cs typeface="B Badr" pitchFamily="2" charset="-78"/>
            </a:endParaRPr>
          </a:p>
          <a:p>
            <a:pPr algn="just">
              <a:lnSpc>
                <a:spcPct val="150000"/>
              </a:lnSpc>
            </a:pPr>
            <a:endParaRPr lang="en-US" sz="2400" dirty="0">
              <a:cs typeface="B Badr"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685800"/>
            <a:ext cx="8001000" cy="5715000"/>
          </a:xfrm>
        </p:spPr>
        <p:txBody>
          <a:bodyPr>
            <a:noAutofit/>
          </a:bodyPr>
          <a:lstStyle/>
          <a:p>
            <a:pPr algn="ctr">
              <a:lnSpc>
                <a:spcPct val="150000"/>
              </a:lnSpc>
            </a:pPr>
            <a:r>
              <a:rPr lang="fa-IR" sz="3200" b="1" dirty="0">
                <a:solidFill>
                  <a:srgbClr val="92D050"/>
                </a:solidFill>
                <a:cs typeface="B Badr" pitchFamily="2" charset="-78"/>
              </a:rPr>
              <a:t>مزایا و محدودیت های استفاده از سیستم ها و فناوری اطلاعاتی در سازمان ها</a:t>
            </a:r>
          </a:p>
          <a:p>
            <a:pPr rtl="1">
              <a:lnSpc>
                <a:spcPct val="150000"/>
              </a:lnSpc>
            </a:pPr>
            <a:r>
              <a:rPr lang="fa-IR" sz="2800" dirty="0">
                <a:solidFill>
                  <a:srgbClr val="FFC000"/>
                </a:solidFill>
                <a:cs typeface="B Badr" pitchFamily="2" charset="-78"/>
              </a:rPr>
              <a:t>الف) مزایای سیستم ها و فناوری اطلاعاتی</a:t>
            </a:r>
            <a:endParaRPr lang="en-US" sz="2800" dirty="0">
              <a:solidFill>
                <a:srgbClr val="FFC000"/>
              </a:solidFill>
              <a:cs typeface="B Badr" pitchFamily="2" charset="-78"/>
            </a:endParaRPr>
          </a:p>
          <a:p>
            <a:pPr lvl="0" algn="just" rtl="1">
              <a:lnSpc>
                <a:spcPct val="150000"/>
              </a:lnSpc>
            </a:pPr>
            <a:r>
              <a:rPr lang="fa-IR" sz="2400" dirty="0">
                <a:solidFill>
                  <a:srgbClr val="FFFF00"/>
                </a:solidFill>
                <a:cs typeface="B Badr" pitchFamily="2" charset="-78"/>
              </a:rPr>
              <a:t>1-  تسهیل یادگیری سازمانی و تبدیل سازمان سنتی به سازمان یادگیرنده</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2- به روز کردن اطلاعات و دانش سازمانی و ایجاد توانایی تحلیل اطلاعات</a:t>
            </a:r>
          </a:p>
          <a:p>
            <a:pPr lvl="0" algn="just" rtl="1">
              <a:lnSpc>
                <a:spcPct val="150000"/>
              </a:lnSpc>
            </a:pPr>
            <a:r>
              <a:rPr lang="fa-IR" sz="2400" dirty="0">
                <a:solidFill>
                  <a:srgbClr val="FFFF00"/>
                </a:solidFill>
                <a:cs typeface="B Badr" pitchFamily="2" charset="-78"/>
              </a:rPr>
              <a:t>3- ذخیره سازی حجم بالایی از اطلاعات در سازمان</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4- تسهیل برقراری ارتباطات سریع، صحیح و ارزان درون سازمانی و بین سازمانی</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5- رواج کار از راه دور نظیر انجام کارها در منزل</a:t>
            </a:r>
          </a:p>
          <a:p>
            <a:pPr lvl="0" rtl="1">
              <a:lnSpc>
                <a:spcPct val="150000"/>
              </a:lnSpc>
            </a:pPr>
            <a:endParaRPr lang="en-US" sz="2400" dirty="0">
              <a:solidFill>
                <a:srgbClr val="FFFF00"/>
              </a:solidFill>
              <a:cs typeface="B Badr" pitchFamily="2" charset="-78"/>
            </a:endParaRPr>
          </a:p>
          <a:p>
            <a:endParaRPr lang="en-US" sz="2000" dirty="0">
              <a:solidFill>
                <a:srgbClr val="FFFF00"/>
              </a:solidFill>
              <a:cs typeface="B Badr" pitchFamily="2" charset="-78"/>
            </a:endParaRPr>
          </a:p>
          <a:p>
            <a:pPr lvl="0" algn="just" rtl="1">
              <a:lnSpc>
                <a:spcPct val="150000"/>
              </a:lnSpc>
            </a:pPr>
            <a:endParaRPr lang="en-US" sz="2400" dirty="0">
              <a:solidFill>
                <a:srgbClr val="FFFF00"/>
              </a:solidFill>
              <a:cs typeface="B Badr" pitchFamily="2" charset="-78"/>
            </a:endParaRPr>
          </a:p>
          <a:p>
            <a:pPr>
              <a:lnSpc>
                <a:spcPct val="150000"/>
              </a:lnSpc>
            </a:pPr>
            <a:endParaRPr lang="en-US" sz="2400" dirty="0">
              <a:cs typeface="B Badr" pitchFamily="2" charset="-7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838200"/>
            <a:ext cx="8001000" cy="5638800"/>
          </a:xfrm>
        </p:spPr>
        <p:txBody>
          <a:bodyPr>
            <a:noAutofit/>
          </a:bodyPr>
          <a:lstStyle/>
          <a:p>
            <a:pPr algn="just" rtl="1">
              <a:lnSpc>
                <a:spcPct val="150000"/>
              </a:lnSpc>
            </a:pPr>
            <a:r>
              <a:rPr lang="fa-IR" sz="2800" dirty="0">
                <a:solidFill>
                  <a:srgbClr val="FFC000"/>
                </a:solidFill>
                <a:cs typeface="B Badr" pitchFamily="2" charset="-78"/>
              </a:rPr>
              <a:t>ب) محدودیت های سیستم ها و فناوری اطلاعاتی</a:t>
            </a:r>
            <a:endParaRPr lang="en-US" sz="2800" dirty="0">
              <a:solidFill>
                <a:srgbClr val="FFC000"/>
              </a:solidFill>
              <a:cs typeface="B Badr" pitchFamily="2" charset="-78"/>
            </a:endParaRPr>
          </a:p>
          <a:p>
            <a:pPr lvl="0" algn="just" rtl="1">
              <a:lnSpc>
                <a:spcPct val="150000"/>
              </a:lnSpc>
            </a:pPr>
            <a:r>
              <a:rPr lang="fa-IR" sz="2400" dirty="0">
                <a:solidFill>
                  <a:srgbClr val="FFFF00"/>
                </a:solidFill>
                <a:cs typeface="B Badr" pitchFamily="2" charset="-78"/>
              </a:rPr>
              <a:t>1- سردرگمی مدیران سازمانی به دلیل تغییرات سریع فناوری های اطلاعتی مورد استفاده در سازمان</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2- از بین رفتن حریم خصوصی افراد در سازمان</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3- امکان انتشار و یا صدمه دیدن اطلاعات مهم سازمانی به دلیل ورود غیر مجاز افراد سودجو و مغرض به حریم اطلاعاتی سازمان</a:t>
            </a:r>
          </a:p>
          <a:p>
            <a:pPr lvl="0" algn="just" rtl="1">
              <a:lnSpc>
                <a:spcPct val="150000"/>
              </a:lnSpc>
            </a:pPr>
            <a:r>
              <a:rPr lang="fa-IR" sz="2400" dirty="0">
                <a:solidFill>
                  <a:srgbClr val="FFFF00"/>
                </a:solidFill>
                <a:cs typeface="B Badr" pitchFamily="2" charset="-78"/>
              </a:rPr>
              <a:t>4- نیاز به مهارت های سطح بالا جهت کار با سیتم ها و فناوری اطلاعاتی</a:t>
            </a:r>
            <a:endParaRPr lang="en-US" sz="2400" dirty="0">
              <a:solidFill>
                <a:srgbClr val="FFFF00"/>
              </a:solidFill>
              <a:cs typeface="B Badr" pitchFamily="2" charset="-78"/>
            </a:endParaRPr>
          </a:p>
          <a:p>
            <a:pPr lvl="0" algn="just" rtl="1">
              <a:lnSpc>
                <a:spcPct val="150000"/>
              </a:lnSpc>
            </a:pPr>
            <a:r>
              <a:rPr lang="fa-IR" sz="2400" dirty="0">
                <a:solidFill>
                  <a:srgbClr val="FFFF00"/>
                </a:solidFill>
                <a:cs typeface="B Badr" pitchFamily="2" charset="-78"/>
              </a:rPr>
              <a:t>5- نیاز به سرمایه های قابل توجه جهت خرید سیستم ها و فناوری پیشرفته اطلاعاتی</a:t>
            </a:r>
            <a:endParaRPr lang="en-US" sz="2400" dirty="0">
              <a:solidFill>
                <a:srgbClr val="FFFF00"/>
              </a:solidFill>
              <a:cs typeface="B Badr" pitchFamily="2" charset="-78"/>
            </a:endParaRPr>
          </a:p>
          <a:p>
            <a:endParaRPr lang="en-US" sz="2000" dirty="0">
              <a:solidFill>
                <a:srgbClr val="FFFF00"/>
              </a:solidFill>
              <a:cs typeface="B Badr" pitchFamily="2" charset="-78"/>
            </a:endParaRPr>
          </a:p>
          <a:p>
            <a:pPr lvl="0" algn="just" rtl="1">
              <a:lnSpc>
                <a:spcPct val="150000"/>
              </a:lnSpc>
            </a:pPr>
            <a:endParaRPr lang="en-US" sz="2400" dirty="0">
              <a:solidFill>
                <a:srgbClr val="FFFF00"/>
              </a:solidFill>
              <a:cs typeface="B Badr" pitchFamily="2" charset="-78"/>
            </a:endParaRPr>
          </a:p>
          <a:p>
            <a:pPr algn="just">
              <a:lnSpc>
                <a:spcPct val="150000"/>
              </a:lnSpc>
            </a:pPr>
            <a:endParaRPr lang="en-US" sz="2400" dirty="0">
              <a:cs typeface="B Bad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278</TotalTime>
  <Words>3130</Words>
  <Application>Microsoft Office PowerPoint</Application>
  <PresentationFormat>On-screen Show (4:3)</PresentationFormat>
  <Paragraphs>180</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Flow</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Mohammad</dc:creator>
  <cp:lastModifiedBy>Windows User</cp:lastModifiedBy>
  <cp:revision>44</cp:revision>
  <dcterms:created xsi:type="dcterms:W3CDTF">2013-03-06T19:09:03Z</dcterms:created>
  <dcterms:modified xsi:type="dcterms:W3CDTF">2020-05-23T04:48:19Z</dcterms:modified>
</cp:coreProperties>
</file>