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</p:sldMasterIdLst>
  <p:notesMasterIdLst>
    <p:notesMasterId r:id="rId22"/>
  </p:notesMasterIdLst>
  <p:handoutMasterIdLst>
    <p:handoutMasterId r:id="rId23"/>
  </p:handoutMasterIdLst>
  <p:sldIdLst>
    <p:sldId id="256" r:id="rId2"/>
    <p:sldId id="257" r:id="rId3"/>
    <p:sldId id="288" r:id="rId4"/>
    <p:sldId id="274" r:id="rId5"/>
    <p:sldId id="260" r:id="rId6"/>
    <p:sldId id="259" r:id="rId7"/>
    <p:sldId id="270" r:id="rId8"/>
    <p:sldId id="273" r:id="rId9"/>
    <p:sldId id="272" r:id="rId10"/>
    <p:sldId id="279" r:id="rId11"/>
    <p:sldId id="276" r:id="rId12"/>
    <p:sldId id="277" r:id="rId13"/>
    <p:sldId id="278" r:id="rId14"/>
    <p:sldId id="291" r:id="rId15"/>
    <p:sldId id="289" r:id="rId16"/>
    <p:sldId id="293" r:id="rId17"/>
    <p:sldId id="292" r:id="rId18"/>
    <p:sldId id="290" r:id="rId19"/>
    <p:sldId id="294" r:id="rId20"/>
    <p:sldId id="280" r:id="rId21"/>
  </p:sldIdLst>
  <p:sldSz cx="9144000" cy="6858000" type="screen4x3"/>
  <p:notesSz cx="6858000" cy="9144000"/>
  <p:defaultTextStyle>
    <a:defPPr>
      <a:defRPr lang="fr-CA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55" autoAdjust="0"/>
    <p:restoredTop sz="94667" autoAdjust="0"/>
  </p:normalViewPr>
  <p:slideViewPr>
    <p:cSldViewPr>
      <p:cViewPr varScale="1">
        <p:scale>
          <a:sx n="70" d="100"/>
          <a:sy n="70" d="100"/>
        </p:scale>
        <p:origin x="516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345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EC0055A-98C7-4AD5-95E8-34969008C053}" type="datetimeFigureOut">
              <a:rPr lang="en-US" smtClean="0"/>
              <a:pPr/>
              <a:t>12/27/2019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fa-IR" smtClean="0"/>
              <a:t>از 40 صفحه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26D3C76-FA1A-42E1-AD5D-525642628F4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5240160"/>
      </p:ext>
    </p:extLst>
  </p:cSld>
  <p:clrMap bg1="lt1" tx1="dk1" bg2="lt2" tx2="dk2" accent1="accent1" accent2="accent2" accent3="accent3" accent4="accent4" accent5="accent5" accent6="accent6" hlink="hlink" folHlink="folHlink"/>
  <p:hf hd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D36CDFB-8BDB-498E-9682-4C57EF57972A}" type="datetimeFigureOut">
              <a:rPr lang="en-US" smtClean="0"/>
              <a:pPr/>
              <a:t>12/27/2019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fa-IR" smtClean="0"/>
              <a:t>از 40 صفحه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3CD34EA-D0F7-417E-AE08-1CA494EBD4B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1754624"/>
      </p:ext>
    </p:extLst>
  </p:cSld>
  <p:clrMap bg1="lt1" tx1="dk1" bg2="lt2" tx2="dk2" accent1="accent1" accent2="accent2" accent3="accent3" accent4="accent4" accent5="accent5" accent6="accent6" hlink="hlink" folHlink="folHlink"/>
  <p:hf hd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CD34EA-D0F7-417E-AE08-1CA494EBD4B4}" type="slidenum">
              <a:rPr lang="en-US" smtClean="0"/>
              <a:pPr/>
              <a:t>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a-IR" smtClean="0"/>
              <a:t>از 40 صفحه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12567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 bwMode="white">
          <a:xfrm>
            <a:off x="0" y="5970588"/>
            <a:ext cx="9144000" cy="887412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-9525" y="6053138"/>
            <a:ext cx="2249488" cy="7127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2359025" y="6043613"/>
            <a:ext cx="6784975" cy="7143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Titre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9" name="Sous-titre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7" name="Espace réservé de la date 27"/>
          <p:cNvSpPr>
            <a:spLocks noGrp="1"/>
          </p:cNvSpPr>
          <p:nvPr>
            <p:ph type="dt" sz="half" idx="10"/>
          </p:nvPr>
        </p:nvSpPr>
        <p:spPr>
          <a:xfrm>
            <a:off x="76200" y="6069013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36901C63-BE51-437D-B900-A8CEA6D09C6E}" type="datetime1">
              <a:rPr lang="fr-FR" smtClean="0"/>
              <a:t>27/12/2019</a:t>
            </a:fld>
            <a:endParaRPr lang="fr-CA"/>
          </a:p>
        </p:txBody>
      </p:sp>
      <p:sp>
        <p:nvSpPr>
          <p:cNvPr id="10" name="Espace réservé du pied de page 16"/>
          <p:cNvSpPr>
            <a:spLocks noGrp="1"/>
          </p:cNvSpPr>
          <p:nvPr>
            <p:ph type="ftr" sz="quarter" idx="11"/>
          </p:nvPr>
        </p:nvSpPr>
        <p:spPr>
          <a:xfrm>
            <a:off x="2085975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fa-IR" smtClean="0"/>
              <a:t>از 20</a:t>
            </a:r>
            <a:endParaRPr lang="fr-CA"/>
          </a:p>
        </p:txBody>
      </p:sp>
      <p:sp>
        <p:nvSpPr>
          <p:cNvPr id="11" name="Espace réservé du numéro de diapositive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98CF0A34-21F5-4CA7-B67A-EEC8EF12147D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8" name="Espace réservé du contenu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Espace réservé de la date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A3E422-B5BA-4C1F-960B-43035F54BE16}" type="datetime1">
              <a:rPr lang="fr-FR" smtClean="0"/>
              <a:t>27/12/2019</a:t>
            </a:fld>
            <a:endParaRPr lang="fr-CA"/>
          </a:p>
        </p:txBody>
      </p:sp>
      <p:sp>
        <p:nvSpPr>
          <p:cNvPr id="5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a-IR" smtClean="0"/>
              <a:t>از 20</a:t>
            </a:r>
            <a:endParaRPr lang="fr-CA"/>
          </a:p>
        </p:txBody>
      </p:sp>
      <p:sp>
        <p:nvSpPr>
          <p:cNvPr id="6" name="Espace réservé du numéro de diapositiv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F63115-0C2F-4987-87F1-F41C360F4DB7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7" name="Espace réservé de la date 1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1F32A6-EF6A-47CD-8DDE-CA5B89BC17B6}" type="datetime1">
              <a:rPr lang="fr-FR" smtClean="0"/>
              <a:t>27/12/2019</a:t>
            </a:fld>
            <a:endParaRPr lang="fr-CA"/>
          </a:p>
        </p:txBody>
      </p:sp>
      <p:sp>
        <p:nvSpPr>
          <p:cNvPr id="8" name="Espace réservé du numéro de diapositive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5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CF599B1C-D01B-41CA-98EA-92B0B9F6C8C2}" type="slidenum">
              <a:rPr lang="fr-CA"/>
              <a:pPr>
                <a:defRPr/>
              </a:pPr>
              <a:t>‹#›</a:t>
            </a:fld>
            <a:endParaRPr lang="fr-CA"/>
          </a:p>
        </p:txBody>
      </p:sp>
      <p:sp>
        <p:nvSpPr>
          <p:cNvPr id="9" name="Espace réservé du pied de page 13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a-IR" smtClean="0"/>
              <a:t>از 20</a:t>
            </a:r>
            <a:endParaRPr lang="fr-CA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9" name="Espace réservé du contenu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1" name="Espace réservé du contenu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Espace réservé de la date 7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C0EE5C3E-3B5D-49CF-8F20-071534E62125}" type="datetime1">
              <a:rPr lang="fr-FR" smtClean="0"/>
              <a:t>27/12/2019</a:t>
            </a:fld>
            <a:endParaRPr lang="fr-CA"/>
          </a:p>
        </p:txBody>
      </p:sp>
      <p:sp>
        <p:nvSpPr>
          <p:cNvPr id="6" name="Espace réservé du numéro de diapositive 9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6EC13496-D56A-4983-B197-F9DBF5DB9681}" type="slidenum">
              <a:rPr lang="fr-CA"/>
              <a:pPr>
                <a:defRPr/>
              </a:pPr>
              <a:t>‹#›</a:t>
            </a:fld>
            <a:endParaRPr lang="fr-CA"/>
          </a:p>
        </p:txBody>
      </p:sp>
      <p:sp>
        <p:nvSpPr>
          <p:cNvPr id="7" name="Espace réservé du pied de page 11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r>
              <a:rPr lang="fa-IR" smtClean="0"/>
              <a:t>از 20</a:t>
            </a:r>
            <a:endParaRPr lang="fr-C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1" name="Espace réservé du contenu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3" name="Espace réservé du contenu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6" name="Espace réservé du texte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5" name="Espace réservé du texte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Espace réservé de la date 9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D77D4ABA-43AC-44AD-AC06-52032EB58413}" type="datetime1">
              <a:rPr lang="fr-FR" smtClean="0"/>
              <a:t>27/12/2019</a:t>
            </a:fld>
            <a:endParaRPr lang="fr-CA"/>
          </a:p>
        </p:txBody>
      </p:sp>
      <p:sp>
        <p:nvSpPr>
          <p:cNvPr id="8" name="Espace réservé du numéro de diapositive 11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9265BB43-D82B-46FE-9012-6630699891F0}" type="slidenum">
              <a:rPr lang="fr-CA"/>
              <a:pPr>
                <a:defRPr/>
              </a:pPr>
              <a:t>‹#›</a:t>
            </a:fld>
            <a:endParaRPr lang="fr-CA"/>
          </a:p>
        </p:txBody>
      </p:sp>
      <p:sp>
        <p:nvSpPr>
          <p:cNvPr id="9" name="Espace réservé du pied de page 13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r>
              <a:rPr lang="fa-IR" smtClean="0"/>
              <a:t>از 20</a:t>
            </a:r>
            <a:endParaRPr lang="fr-C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Espace réservé de la date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7ACB0E-E0F4-446D-B074-D27543945C68}" type="datetime1">
              <a:rPr lang="fr-FR" smtClean="0"/>
              <a:t>27/12/2019</a:t>
            </a:fld>
            <a:endParaRPr lang="fr-CA"/>
          </a:p>
        </p:txBody>
      </p:sp>
      <p:sp>
        <p:nvSpPr>
          <p:cNvPr id="4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a-IR" smtClean="0"/>
              <a:t>از 20</a:t>
            </a:r>
            <a:endParaRPr lang="fr-CA"/>
          </a:p>
        </p:txBody>
      </p:sp>
      <p:sp>
        <p:nvSpPr>
          <p:cNvPr id="5" name="Espace réservé du numéro de diapositiv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044B8C-832A-4DFC-9B1A-9CB258D6EEA2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43B555-FBE9-4E8B-93C1-554DA3077561}" type="datetime1">
              <a:rPr lang="fr-FR" smtClean="0"/>
              <a:t>27/12/2019</a:t>
            </a:fld>
            <a:endParaRPr lang="fr-CA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a-IR" smtClean="0"/>
              <a:t>از 20</a:t>
            </a:r>
            <a:endParaRPr lang="fr-CA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3E43D106-53CE-44E6-910D-193CB6B7BFDE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/>
          <a:lstStyle>
            <a:lvl1pPr algn="l">
              <a:buNone/>
              <a:defRPr sz="44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Espace réservé du contenu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Espace réservé de la date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F92937-D515-4136-9EB0-84EEE35F9C56}" type="datetime1">
              <a:rPr lang="fr-FR" smtClean="0"/>
              <a:t>27/12/2019</a:t>
            </a:fld>
            <a:endParaRPr lang="fr-CA"/>
          </a:p>
        </p:txBody>
      </p:sp>
      <p:sp>
        <p:nvSpPr>
          <p:cNvPr id="6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a-IR" smtClean="0"/>
              <a:t>از 20</a:t>
            </a:r>
            <a:endParaRPr lang="fr-CA"/>
          </a:p>
        </p:txBody>
      </p:sp>
      <p:sp>
        <p:nvSpPr>
          <p:cNvPr id="7" name="Espace réservé du numéro de diapositiv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2F795F-45EA-4980-AB3E-8156C01A0C28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 bwMode="white">
          <a:xfrm>
            <a:off x="-9525" y="4572000"/>
            <a:ext cx="9144000" cy="887413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-9525" y="4664075"/>
            <a:ext cx="1463675" cy="712788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1544638" y="4654550"/>
            <a:ext cx="7599362" cy="712788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Rectangle 7"/>
          <p:cNvSpPr/>
          <p:nvPr/>
        </p:nvSpPr>
        <p:spPr bwMode="white">
          <a:xfrm>
            <a:off x="1447800" y="0"/>
            <a:ext cx="100013" cy="6867525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9" name="Espace réservé de la date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78D9B7B1-63DC-4CA7-8B80-4D47618C7F97}" type="datetime1">
              <a:rPr lang="fr-FR" smtClean="0"/>
              <a:t>27/12/2019</a:t>
            </a:fld>
            <a:endParaRPr lang="fr-CA"/>
          </a:p>
        </p:txBody>
      </p:sp>
      <p:sp>
        <p:nvSpPr>
          <p:cNvPr id="10" name="Espace réservé du numéro de diapositive 12"/>
          <p:cNvSpPr>
            <a:spLocks noGrp="1"/>
          </p:cNvSpPr>
          <p:nvPr>
            <p:ph type="sldNum" sz="quarter" idx="11"/>
          </p:nvPr>
        </p:nvSpPr>
        <p:spPr>
          <a:xfrm>
            <a:off x="0" y="4667250"/>
            <a:ext cx="1447800" cy="663575"/>
          </a:xfrm>
        </p:spPr>
        <p:txBody>
          <a:bodyPr rtlCol="0"/>
          <a:lstStyle>
            <a:lvl1pPr>
              <a:defRPr sz="2800"/>
            </a:lvl1pPr>
          </a:lstStyle>
          <a:p>
            <a:pPr>
              <a:defRPr/>
            </a:pPr>
            <a:fld id="{1139C588-4F4E-442A-9503-E93F3C4E1BE9}" type="slidenum">
              <a:rPr lang="fr-CA"/>
              <a:pPr>
                <a:defRPr/>
              </a:pPr>
              <a:t>‹#›</a:t>
            </a:fld>
            <a:endParaRPr lang="fr-CA"/>
          </a:p>
        </p:txBody>
      </p:sp>
      <p:sp>
        <p:nvSpPr>
          <p:cNvPr id="11" name="Espace réservé du pied de page 13"/>
          <p:cNvSpPr>
            <a:spLocks noGrp="1"/>
          </p:cNvSpPr>
          <p:nvPr>
            <p:ph type="ftr" sz="quarter" idx="12"/>
          </p:nvPr>
        </p:nvSpPr>
        <p:spPr>
          <a:xfrm>
            <a:off x="1600200" y="6248400"/>
            <a:ext cx="4572000" cy="365125"/>
          </a:xfrm>
        </p:spPr>
        <p:txBody>
          <a:bodyPr rtlCol="0"/>
          <a:lstStyle>
            <a:lvl1pPr>
              <a:defRPr/>
            </a:lvl1pPr>
          </a:lstStyle>
          <a:p>
            <a:pPr>
              <a:defRPr/>
            </a:pPr>
            <a:r>
              <a:rPr lang="fa-IR" smtClean="0"/>
              <a:t>از 20</a:t>
            </a:r>
            <a:endParaRPr lang="fr-CA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Espace réservé de la date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D34788-D1A8-4841-9AFE-32A4C2279D28}" type="datetime1">
              <a:rPr lang="fr-FR" smtClean="0"/>
              <a:t>27/12/2019</a:t>
            </a:fld>
            <a:endParaRPr lang="fr-CA"/>
          </a:p>
        </p:txBody>
      </p:sp>
      <p:sp>
        <p:nvSpPr>
          <p:cNvPr id="5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a-IR" smtClean="0"/>
              <a:t>از 20</a:t>
            </a:r>
            <a:endParaRPr lang="fr-CA"/>
          </a:p>
        </p:txBody>
      </p:sp>
      <p:sp>
        <p:nvSpPr>
          <p:cNvPr id="6" name="Espace réservé du numéro de diapositiv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2A482A-0C50-4281-B85E-D42E03B3680D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 bwMode="white">
          <a:xfrm>
            <a:off x="6096000" y="0"/>
            <a:ext cx="320675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6553200" y="6248400"/>
            <a:ext cx="2209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34BC83F-F001-45E2-8FB3-F204189BD1AD}" type="datetime1">
              <a:rPr lang="fr-FR" smtClean="0"/>
              <a:t>27/12/2019</a:t>
            </a:fld>
            <a:endParaRPr lang="fr-CA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57200" y="6248400"/>
            <a:ext cx="5573713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a-IR" smtClean="0"/>
              <a:t>از 20</a:t>
            </a:r>
            <a:endParaRPr lang="fr-CA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E91E37-3630-44B4-80CB-7E9C983E784D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21"/>
          <p:cNvSpPr>
            <a:spLocks noGrp="1"/>
          </p:cNvSpPr>
          <p:nvPr>
            <p:ph type="title"/>
          </p:nvPr>
        </p:nvSpPr>
        <p:spPr bwMode="auto">
          <a:xfrm>
            <a:off x="609600" y="228600"/>
            <a:ext cx="81534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CA" smtClean="0"/>
              <a:t>Cliquez pour modifier le style du titre</a:t>
            </a:r>
            <a:endParaRPr lang="en-US" smtClean="0"/>
          </a:p>
        </p:txBody>
      </p:sp>
      <p:sp>
        <p:nvSpPr>
          <p:cNvPr id="1027" name="Espace réservé du texte 12"/>
          <p:cNvSpPr>
            <a:spLocks noGrp="1"/>
          </p:cNvSpPr>
          <p:nvPr>
            <p:ph type="body" idx="1"/>
          </p:nvPr>
        </p:nvSpPr>
        <p:spPr bwMode="auto">
          <a:xfrm>
            <a:off x="612775" y="1600200"/>
            <a:ext cx="81534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CA" smtClean="0"/>
              <a:t>Cliquez pour modifier les styles du texte du masque</a:t>
            </a:r>
          </a:p>
          <a:p>
            <a:pPr lvl="1"/>
            <a:r>
              <a:rPr lang="fr-CA" smtClean="0"/>
              <a:t>Deuxième niveau</a:t>
            </a:r>
          </a:p>
          <a:p>
            <a:pPr lvl="2"/>
            <a:r>
              <a:rPr lang="fr-CA" smtClean="0"/>
              <a:t>Troisième niveau</a:t>
            </a:r>
          </a:p>
          <a:p>
            <a:pPr lvl="3"/>
            <a:r>
              <a:rPr lang="fr-CA" smtClean="0"/>
              <a:t>Quatrième niveau</a:t>
            </a:r>
          </a:p>
          <a:p>
            <a:pPr lvl="4"/>
            <a:r>
              <a:rPr lang="fr-CA" smtClean="0"/>
              <a:t>Cinquième niveau</a:t>
            </a:r>
            <a:endParaRPr lang="en-US" smtClean="0"/>
          </a:p>
        </p:txBody>
      </p:sp>
      <p:sp>
        <p:nvSpPr>
          <p:cNvPr id="14" name="Espace réservé de la date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>
                <a:solidFill>
                  <a:schemeClr val="tx2"/>
                </a:solidFill>
                <a:latin typeface="+mn-lt"/>
              </a:defRPr>
            </a:lvl1pPr>
          </a:lstStyle>
          <a:p>
            <a:pPr>
              <a:defRPr/>
            </a:pPr>
            <a:fld id="{7C1180F4-A581-478C-9660-F66768FD2954}" type="datetime1">
              <a:rPr lang="fr-FR" smtClean="0"/>
              <a:t>27/12/2019</a:t>
            </a:fld>
            <a:endParaRPr lang="fr-CA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3"/>
          </p:nvPr>
        </p:nvSpPr>
        <p:spPr>
          <a:xfrm>
            <a:off x="609600" y="6248400"/>
            <a:ext cx="5421313" cy="365125"/>
          </a:xfrm>
          <a:prstGeom prst="rect">
            <a:avLst/>
          </a:prstGeom>
        </p:spPr>
        <p:txBody>
          <a:bodyPr vert="horz" anchor="ctr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>
                <a:solidFill>
                  <a:schemeClr val="tx2"/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fa-IR" smtClean="0"/>
              <a:t>از 20</a:t>
            </a:r>
            <a:endParaRPr lang="fr-CA"/>
          </a:p>
        </p:txBody>
      </p:sp>
      <p:sp>
        <p:nvSpPr>
          <p:cNvPr id="7" name="Rectangle 6"/>
          <p:cNvSpPr/>
          <p:nvPr/>
        </p:nvSpPr>
        <p:spPr bwMode="white">
          <a:xfrm>
            <a:off x="0" y="1235075"/>
            <a:ext cx="9144000" cy="31908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1279525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590550" y="1279525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3" name="Espace réservé du numéro de diapositive 22"/>
          <p:cNvSpPr>
            <a:spLocks noGrp="1"/>
          </p:cNvSpPr>
          <p:nvPr>
            <p:ph type="sldNum" sz="quarter" idx="4"/>
          </p:nvPr>
        </p:nvSpPr>
        <p:spPr>
          <a:xfrm>
            <a:off x="0" y="1271588"/>
            <a:ext cx="533400" cy="244475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 b="1">
                <a:solidFill>
                  <a:srgbClr val="FFFFFF"/>
                </a:solidFill>
                <a:latin typeface="+mn-lt"/>
              </a:defRPr>
            </a:lvl1pPr>
          </a:lstStyle>
          <a:p>
            <a:pPr>
              <a:defRPr/>
            </a:pPr>
            <a:fld id="{161EDF23-7378-4DA3-BD09-8E87AFAB5EC0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1" r:id="rId1"/>
    <p:sldLayoutId id="2147483697" r:id="rId2"/>
    <p:sldLayoutId id="2147483702" r:id="rId3"/>
    <p:sldLayoutId id="2147483703" r:id="rId4"/>
    <p:sldLayoutId id="2147483704" r:id="rId5"/>
    <p:sldLayoutId id="2147483698" r:id="rId6"/>
    <p:sldLayoutId id="2147483705" r:id="rId7"/>
    <p:sldLayoutId id="2147483699" r:id="rId8"/>
    <p:sldLayoutId id="2147483706" r:id="rId9"/>
    <p:sldLayoutId id="2147483700" r:id="rId10"/>
    <p:sldLayoutId id="2147483707" r:id="rId11"/>
  </p:sldLayoutIdLst>
  <p:hf hd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</a:defRPr>
      </a:lvl9pPr>
    </p:titleStyle>
    <p:bodyStyle>
      <a:lvl1pPr marL="319088" indent="-319088" algn="l" rtl="0" eaLnBrk="1" fontAlgn="base" hangingPunct="1">
        <a:spcBef>
          <a:spcPts val="700"/>
        </a:spcBef>
        <a:spcAft>
          <a:spcPct val="0"/>
        </a:spcAft>
        <a:buClr>
          <a:schemeClr val="accent2"/>
        </a:buClr>
        <a:buSzPct val="60000"/>
        <a:buFont typeface="Wingdings" pitchFamily="2" charset="2"/>
        <a:buChar char="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73050" algn="l" rtl="0" eaLnBrk="1" fontAlgn="base" hangingPunct="1">
        <a:spcBef>
          <a:spcPts val="55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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fontAlgn="base" hangingPunct="1">
        <a:spcBef>
          <a:spcPts val="5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"/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fontAlgn="base" hangingPunct="1">
        <a:spcBef>
          <a:spcPts val="400"/>
        </a:spcBef>
        <a:spcAft>
          <a:spcPct val="0"/>
        </a:spcAft>
        <a:buClr>
          <a:srgbClr val="E7BC29"/>
        </a:buClr>
        <a:buSzPct val="75000"/>
        <a:buFont typeface="Wingdings" pitchFamily="2" charset="2"/>
        <a:buChar char="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fontAlgn="base" hangingPunct="1">
        <a:spcBef>
          <a:spcPts val="400"/>
        </a:spcBef>
        <a:spcAft>
          <a:spcPct val="0"/>
        </a:spcAft>
        <a:buClr>
          <a:srgbClr val="D092A7"/>
        </a:buClr>
        <a:buSzPct val="65000"/>
        <a:buFont typeface="Wingdings" pitchFamily="2" charset="2"/>
        <a:buChar char="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2309813" y="4038600"/>
            <a:ext cx="6477000" cy="1828800"/>
          </a:xfrm>
        </p:spPr>
        <p:txBody>
          <a:bodyPr>
            <a:normAutofit/>
          </a:bodyPr>
          <a:lstStyle/>
          <a:p>
            <a:r>
              <a:rPr lang="fa-IR" sz="6600" dirty="0" smtClean="0"/>
              <a:t>مفاهیم پایه و مبانی</a:t>
            </a:r>
            <a:endParaRPr lang="fr-CA" sz="6600" dirty="0" smtClean="0"/>
          </a:p>
        </p:txBody>
      </p:sp>
      <p:sp>
        <p:nvSpPr>
          <p:cNvPr id="9219" name="Sous-titre 2"/>
          <p:cNvSpPr>
            <a:spLocks noGrp="1"/>
          </p:cNvSpPr>
          <p:nvPr>
            <p:ph type="subTitle" idx="1"/>
          </p:nvPr>
        </p:nvSpPr>
        <p:spPr>
          <a:xfrm>
            <a:off x="2362200" y="6049963"/>
            <a:ext cx="6705600" cy="685800"/>
          </a:xfrm>
        </p:spPr>
        <p:txBody>
          <a:bodyPr/>
          <a:lstStyle/>
          <a:p>
            <a:r>
              <a:rPr lang="fa-IR" dirty="0" smtClean="0">
                <a:solidFill>
                  <a:schemeClr val="bg1"/>
                </a:solidFill>
              </a:rPr>
              <a:t>فصل اول</a:t>
            </a:r>
            <a:endParaRPr lang="fr-CA" dirty="0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re 1"/>
          <p:cNvSpPr>
            <a:spLocks noGrp="1"/>
          </p:cNvSpPr>
          <p:nvPr>
            <p:ph type="title"/>
          </p:nvPr>
        </p:nvSpPr>
        <p:spPr>
          <a:xfrm>
            <a:off x="612775" y="1657350"/>
            <a:ext cx="8153400" cy="990600"/>
          </a:xfrm>
        </p:spPr>
        <p:txBody>
          <a:bodyPr/>
          <a:lstStyle/>
          <a:p>
            <a:pPr algn="ctr" rtl="1"/>
            <a:r>
              <a:rPr lang="fa-IR" dirty="0" smtClean="0"/>
              <a:t>شبکه های کامپیوتری</a:t>
            </a:r>
            <a:endParaRPr lang="fr-CA" dirty="0" smtClean="0"/>
          </a:p>
        </p:txBody>
      </p:sp>
      <p:sp>
        <p:nvSpPr>
          <p:cNvPr id="10243" name="Espace réservé du contenu 2"/>
          <p:cNvSpPr>
            <a:spLocks noGrp="1"/>
          </p:cNvSpPr>
          <p:nvPr>
            <p:ph sz="quarter" idx="1"/>
          </p:nvPr>
        </p:nvSpPr>
        <p:spPr>
          <a:xfrm>
            <a:off x="612775" y="2857500"/>
            <a:ext cx="8153400" cy="3400425"/>
          </a:xfrm>
        </p:spPr>
        <p:txBody>
          <a:bodyPr>
            <a:normAutofit fontScale="92500"/>
          </a:bodyPr>
          <a:lstStyle/>
          <a:p>
            <a:pPr algn="just" rtl="1"/>
            <a:r>
              <a:rPr lang="fa-IR" dirty="0" smtClean="0"/>
              <a:t>مجموعه ای از کامپیوترهای </a:t>
            </a:r>
            <a:r>
              <a:rPr lang="fa-IR" u="sng" dirty="0" smtClean="0"/>
              <a:t>مستقل</a:t>
            </a:r>
            <a:r>
              <a:rPr lang="fa-IR" dirty="0" smtClean="0"/>
              <a:t>، مرتبط از طریق یک </a:t>
            </a:r>
            <a:r>
              <a:rPr lang="fa-IR" u="sng" dirty="0" smtClean="0"/>
              <a:t>رسانه انتقال</a:t>
            </a:r>
            <a:r>
              <a:rPr lang="fa-IR" dirty="0" smtClean="0"/>
              <a:t>، که </a:t>
            </a:r>
            <a:r>
              <a:rPr lang="fa-IR" u="sng" dirty="0" smtClean="0"/>
              <a:t>تبادل داده و اطلاعات </a:t>
            </a:r>
            <a:r>
              <a:rPr lang="fa-IR" dirty="0" smtClean="0"/>
              <a:t>می کنند.</a:t>
            </a:r>
          </a:p>
          <a:p>
            <a:pPr algn="just" rtl="1"/>
            <a:endParaRPr lang="fa-IR" dirty="0" smtClean="0"/>
          </a:p>
          <a:p>
            <a:pPr algn="just" rtl="1"/>
            <a:r>
              <a:rPr lang="fa-IR" dirty="0" smtClean="0"/>
              <a:t>تاثیر : تولید دهکده جهانی با شبکه های اجتماعی متنوع و متفاوت</a:t>
            </a:r>
          </a:p>
          <a:p>
            <a:pPr algn="just" rtl="1"/>
            <a:endParaRPr lang="fa-IR" dirty="0" smtClean="0"/>
          </a:p>
          <a:p>
            <a:pPr algn="just" rtl="1"/>
            <a:r>
              <a:rPr lang="fa-IR" dirty="0" smtClean="0"/>
              <a:t>کاربرد ها : اشتراک منابع، حذف فواصل فیزیکی، افزایش قابلیت اعتماد، افزایش کارایی، ....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pPr>
              <a:defRPr/>
            </a:pPr>
            <a:fld id="{AEF63115-0C2F-4987-87F1-F41C360F4DB7}" type="slidenum">
              <a:rPr lang="fr-CA" sz="1800" smtClean="0"/>
              <a:pPr>
                <a:defRPr/>
              </a:pPr>
              <a:t>2</a:t>
            </a:fld>
            <a:endParaRPr lang="fr-CA" sz="1800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a-IR" smtClean="0"/>
              <a:t>از 20</a:t>
            </a:r>
            <a:endParaRPr lang="fr-C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re 1"/>
          <p:cNvSpPr>
            <a:spLocks noGrp="1"/>
          </p:cNvSpPr>
          <p:nvPr>
            <p:ph type="title"/>
          </p:nvPr>
        </p:nvSpPr>
        <p:spPr>
          <a:xfrm>
            <a:off x="2071688" y="228600"/>
            <a:ext cx="6694487" cy="990600"/>
          </a:xfrm>
        </p:spPr>
        <p:txBody>
          <a:bodyPr/>
          <a:lstStyle/>
          <a:p>
            <a:pPr algn="ctr" rtl="1"/>
            <a:r>
              <a:rPr lang="fa-IR" dirty="0" smtClean="0"/>
              <a:t>کاربرد شبکه</a:t>
            </a:r>
            <a:endParaRPr lang="fr-CA" dirty="0" smtClean="0"/>
          </a:p>
        </p:txBody>
      </p:sp>
      <p:sp>
        <p:nvSpPr>
          <p:cNvPr id="11267" name="Espace réservé du contenu 2"/>
          <p:cNvSpPr>
            <a:spLocks noGrp="1"/>
          </p:cNvSpPr>
          <p:nvPr>
            <p:ph sz="quarter" idx="1"/>
          </p:nvPr>
        </p:nvSpPr>
        <p:spPr>
          <a:xfrm>
            <a:off x="2071688" y="1600200"/>
            <a:ext cx="6694487" cy="4495800"/>
          </a:xfrm>
        </p:spPr>
        <p:txBody>
          <a:bodyPr>
            <a:normAutofit fontScale="92500" lnSpcReduction="20000"/>
          </a:bodyPr>
          <a:lstStyle/>
          <a:p>
            <a:pPr algn="r" rtl="1"/>
            <a:r>
              <a:rPr lang="fa-IR" dirty="0" smtClean="0"/>
              <a:t>اشتراک منابع</a:t>
            </a:r>
          </a:p>
          <a:p>
            <a:pPr lvl="2" algn="r" rtl="1"/>
            <a:r>
              <a:rPr lang="fa-IR" dirty="0" smtClean="0"/>
              <a:t>سخت افزار</a:t>
            </a:r>
            <a:r>
              <a:rPr lang="fa-IR" sz="1800" dirty="0" smtClean="0"/>
              <a:t>(توان پردازشی-چاپگر-فضای ذخیره سازی)</a:t>
            </a:r>
            <a:r>
              <a:rPr lang="fa-IR" dirty="0" smtClean="0"/>
              <a:t> نرم افزارها و </a:t>
            </a:r>
            <a:r>
              <a:rPr lang="fa-IR" u="sng" dirty="0" smtClean="0"/>
              <a:t>داده ها</a:t>
            </a:r>
          </a:p>
          <a:p>
            <a:pPr algn="r" rtl="1"/>
            <a:r>
              <a:rPr lang="fa-IR" dirty="0" smtClean="0"/>
              <a:t>کاهش هزینه</a:t>
            </a:r>
          </a:p>
          <a:p>
            <a:pPr lvl="2" algn="r" rtl="1"/>
            <a:r>
              <a:rPr lang="fa-IR" dirty="0" smtClean="0"/>
              <a:t>پست الکترونیکی – حاصل از اشتراک منابع</a:t>
            </a:r>
          </a:p>
          <a:p>
            <a:pPr algn="r" rtl="1"/>
            <a:r>
              <a:rPr lang="fa-IR" dirty="0" smtClean="0"/>
              <a:t>حذف فاصله </a:t>
            </a:r>
          </a:p>
          <a:p>
            <a:pPr lvl="2" algn="r" rtl="1"/>
            <a:r>
              <a:rPr lang="fa-IR" dirty="0" smtClean="0"/>
              <a:t>دسترسی سریع – در هر جا مانند اینجا </a:t>
            </a:r>
            <a:r>
              <a:rPr lang="fa-IR" sz="1600" dirty="0" smtClean="0"/>
              <a:t>(تلفن محل کار)</a:t>
            </a:r>
            <a:endParaRPr lang="fa-IR" dirty="0" smtClean="0"/>
          </a:p>
          <a:p>
            <a:pPr algn="r" rtl="1"/>
            <a:r>
              <a:rPr lang="fa-IR" dirty="0" smtClean="0"/>
              <a:t>افزایش قابلیت اعتماد</a:t>
            </a:r>
          </a:p>
          <a:p>
            <a:pPr lvl="2" algn="r" rtl="1"/>
            <a:r>
              <a:rPr lang="fa-IR" dirty="0" smtClean="0"/>
              <a:t>در صورت از کار افتادن، امکان یافتن ماشین دیگری با همان کارائی</a:t>
            </a:r>
          </a:p>
          <a:p>
            <a:pPr algn="r" rtl="1"/>
            <a:r>
              <a:rPr lang="fa-IR" dirty="0" smtClean="0"/>
              <a:t>افزایش کارائی</a:t>
            </a:r>
          </a:p>
          <a:p>
            <a:pPr lvl="2" algn="r" rtl="1"/>
            <a:r>
              <a:rPr lang="fa-IR" dirty="0" smtClean="0"/>
              <a:t>توزیع وظایف: افزایش سرعت دسترسی، پردازش و ذخیره سازی اطلاعات</a:t>
            </a:r>
            <a:endParaRPr lang="en-US" dirty="0" smtClean="0"/>
          </a:p>
          <a:p>
            <a:pPr algn="r" rtl="1"/>
            <a:endParaRPr lang="fr-CA" dirty="0" smtClean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pPr>
              <a:defRPr/>
            </a:pPr>
            <a:fld id="{AEF63115-0C2F-4987-87F1-F41C360F4DB7}" type="slidenum">
              <a:rPr lang="fr-CA" sz="1800" smtClean="0"/>
              <a:pPr>
                <a:defRPr/>
              </a:pPr>
              <a:t>3</a:t>
            </a:fld>
            <a:endParaRPr lang="fr-CA" sz="1800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a-IR" smtClean="0"/>
              <a:t>از 20</a:t>
            </a:r>
            <a:endParaRPr lang="fr-C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re 1"/>
          <p:cNvSpPr>
            <a:spLocks noGrp="1"/>
          </p:cNvSpPr>
          <p:nvPr>
            <p:ph type="title"/>
          </p:nvPr>
        </p:nvSpPr>
        <p:spPr>
          <a:xfrm>
            <a:off x="2071688" y="228600"/>
            <a:ext cx="6694487" cy="990600"/>
          </a:xfrm>
        </p:spPr>
        <p:txBody>
          <a:bodyPr/>
          <a:lstStyle/>
          <a:p>
            <a:pPr algn="ctr" rtl="1"/>
            <a:r>
              <a:rPr lang="fa-IR" dirty="0" smtClean="0"/>
              <a:t>دسته بندی شبکه ها</a:t>
            </a:r>
            <a:endParaRPr lang="fr-CA" dirty="0" smtClean="0"/>
          </a:p>
        </p:txBody>
      </p:sp>
      <p:sp>
        <p:nvSpPr>
          <p:cNvPr id="11267" name="Espace réservé du contenu 2"/>
          <p:cNvSpPr>
            <a:spLocks noGrp="1"/>
          </p:cNvSpPr>
          <p:nvPr>
            <p:ph sz="quarter" idx="1"/>
          </p:nvPr>
        </p:nvSpPr>
        <p:spPr>
          <a:xfrm>
            <a:off x="2071688" y="1600200"/>
            <a:ext cx="6694487" cy="4495800"/>
          </a:xfrm>
        </p:spPr>
        <p:txBody>
          <a:bodyPr>
            <a:normAutofit fontScale="85000" lnSpcReduction="20000"/>
          </a:bodyPr>
          <a:lstStyle/>
          <a:p>
            <a:pPr algn="r" rtl="1"/>
            <a:r>
              <a:rPr lang="fa-IR" dirty="0" smtClean="0"/>
              <a:t>از منظر تکنولوژی انتقال</a:t>
            </a:r>
          </a:p>
          <a:p>
            <a:pPr lvl="2" algn="r" rtl="1"/>
            <a:r>
              <a:rPr lang="fa-IR" dirty="0" smtClean="0"/>
              <a:t>پخش فراگیر</a:t>
            </a:r>
          </a:p>
          <a:p>
            <a:pPr lvl="2" algn="r" rtl="1"/>
            <a:r>
              <a:rPr lang="fa-IR" dirty="0" smtClean="0"/>
              <a:t>پخش نقطه به نقطه</a:t>
            </a:r>
          </a:p>
          <a:p>
            <a:pPr algn="r" rtl="1"/>
            <a:r>
              <a:rPr lang="fa-IR" dirty="0" smtClean="0"/>
              <a:t>از منظر مقیاس جغرافیایی</a:t>
            </a:r>
          </a:p>
          <a:p>
            <a:pPr lvl="2" algn="l"/>
            <a:r>
              <a:rPr lang="en-US" dirty="0" smtClean="0"/>
              <a:t>PAN	</a:t>
            </a:r>
            <a:r>
              <a:rPr lang="en-US" sz="2100" dirty="0" smtClean="0">
                <a:sym typeface="Wingdings" pitchFamily="2" charset="2"/>
              </a:rPr>
              <a:t>P</a:t>
            </a:r>
            <a:r>
              <a:rPr lang="en-US" sz="2100" dirty="0" smtClean="0"/>
              <a:t>ersonal Area Network</a:t>
            </a:r>
            <a:endParaRPr lang="en-US" dirty="0" smtClean="0"/>
          </a:p>
          <a:p>
            <a:pPr lvl="2"/>
            <a:r>
              <a:rPr lang="en-US" dirty="0" smtClean="0"/>
              <a:t>LAN	</a:t>
            </a:r>
            <a:r>
              <a:rPr lang="en-US" sz="2100" dirty="0" smtClean="0"/>
              <a:t>Local  Area Network</a:t>
            </a:r>
            <a:endParaRPr lang="en-US" sz="1900" dirty="0" smtClean="0"/>
          </a:p>
          <a:p>
            <a:pPr lvl="2"/>
            <a:r>
              <a:rPr lang="en-US" dirty="0" smtClean="0"/>
              <a:t>MAN	</a:t>
            </a:r>
            <a:r>
              <a:rPr lang="en-US" sz="2100" dirty="0" smtClean="0"/>
              <a:t>Metropolitan  Area Network</a:t>
            </a:r>
            <a:endParaRPr lang="en-US" sz="1900" dirty="0" smtClean="0"/>
          </a:p>
          <a:p>
            <a:pPr lvl="2"/>
            <a:r>
              <a:rPr lang="en-US" sz="2400" dirty="0" smtClean="0"/>
              <a:t>Ran</a:t>
            </a:r>
            <a:r>
              <a:rPr lang="en-US" sz="2000" dirty="0" smtClean="0"/>
              <a:t>	</a:t>
            </a:r>
            <a:r>
              <a:rPr lang="en-US" sz="2100" dirty="0" smtClean="0"/>
              <a:t>Regional  Area Network</a:t>
            </a:r>
          </a:p>
          <a:p>
            <a:pPr lvl="2"/>
            <a:r>
              <a:rPr lang="en-US" dirty="0" smtClean="0"/>
              <a:t>Wan	</a:t>
            </a:r>
            <a:r>
              <a:rPr lang="en-US" sz="2100" dirty="0" smtClean="0"/>
              <a:t>Wide Area Network</a:t>
            </a:r>
          </a:p>
          <a:p>
            <a:pPr algn="r" rtl="1"/>
            <a:r>
              <a:rPr lang="fa-IR" dirty="0" smtClean="0"/>
              <a:t>از منظر روش انتقال اطلاعات</a:t>
            </a:r>
          </a:p>
          <a:p>
            <a:pPr lvl="2" algn="r" rtl="1"/>
            <a:r>
              <a:rPr lang="fa-IR" dirty="0" smtClean="0"/>
              <a:t>سوئیچینگ مداری</a:t>
            </a:r>
          </a:p>
          <a:p>
            <a:pPr lvl="2" algn="r" rtl="1"/>
            <a:r>
              <a:rPr lang="fa-IR" dirty="0" smtClean="0"/>
              <a:t>سوئیچینگ پیام</a:t>
            </a:r>
          </a:p>
          <a:p>
            <a:pPr lvl="2" algn="r" rtl="1"/>
            <a:r>
              <a:rPr lang="fa-IR" dirty="0" smtClean="0"/>
              <a:t>سوئیچینگ سلول</a:t>
            </a:r>
          </a:p>
          <a:p>
            <a:pPr algn="r" rtl="1"/>
            <a:endParaRPr lang="fr-CA" dirty="0" smtClean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pPr>
              <a:defRPr/>
            </a:pPr>
            <a:fld id="{AEF63115-0C2F-4987-87F1-F41C360F4DB7}" type="slidenum">
              <a:rPr lang="fr-CA" sz="1800" smtClean="0"/>
              <a:pPr>
                <a:defRPr/>
              </a:pPr>
              <a:t>4</a:t>
            </a:fld>
            <a:endParaRPr lang="fr-CA" sz="1800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a-IR" smtClean="0"/>
              <a:t>از 20</a:t>
            </a:r>
            <a:endParaRPr lang="fr-C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re 1"/>
          <p:cNvSpPr>
            <a:spLocks noGrp="1"/>
          </p:cNvSpPr>
          <p:nvPr>
            <p:ph type="title"/>
          </p:nvPr>
        </p:nvSpPr>
        <p:spPr>
          <a:xfrm>
            <a:off x="612775" y="1657350"/>
            <a:ext cx="8153400" cy="990600"/>
          </a:xfrm>
        </p:spPr>
        <p:txBody>
          <a:bodyPr/>
          <a:lstStyle/>
          <a:p>
            <a:pPr algn="ctr" rtl="1"/>
            <a:r>
              <a:rPr lang="fa-IR" sz="2400" dirty="0" smtClean="0"/>
              <a:t>دسته بندی : </a:t>
            </a:r>
            <a:r>
              <a:rPr lang="fa-IR" dirty="0" smtClean="0"/>
              <a:t>تکنولوژی انتقال</a:t>
            </a:r>
            <a:endParaRPr lang="fr-CA" dirty="0" smtClean="0"/>
          </a:p>
        </p:txBody>
      </p:sp>
      <p:sp>
        <p:nvSpPr>
          <p:cNvPr id="10243" name="Espace réservé du contenu 2"/>
          <p:cNvSpPr>
            <a:spLocks noGrp="1"/>
          </p:cNvSpPr>
          <p:nvPr>
            <p:ph sz="quarter" idx="1"/>
          </p:nvPr>
        </p:nvSpPr>
        <p:spPr>
          <a:xfrm>
            <a:off x="612775" y="2857500"/>
            <a:ext cx="8153400" cy="3400425"/>
          </a:xfrm>
        </p:spPr>
        <p:txBody>
          <a:bodyPr>
            <a:normAutofit lnSpcReduction="10000"/>
          </a:bodyPr>
          <a:lstStyle/>
          <a:p>
            <a:pPr algn="r" rtl="1"/>
            <a:r>
              <a:rPr lang="fa-IR" dirty="0" smtClean="0"/>
              <a:t>پخش فراگیر</a:t>
            </a:r>
          </a:p>
          <a:p>
            <a:pPr lvl="2" algn="r" rtl="1"/>
            <a:r>
              <a:rPr lang="fa-IR" dirty="0" smtClean="0"/>
              <a:t>سادگی و ارزانی ارتباط</a:t>
            </a:r>
          </a:p>
          <a:p>
            <a:pPr lvl="2" algn="r" rtl="1"/>
            <a:r>
              <a:rPr lang="fa-IR" dirty="0" smtClean="0"/>
              <a:t>مدیریت پیچیده کانال</a:t>
            </a:r>
          </a:p>
          <a:p>
            <a:pPr lvl="2" algn="r" rtl="1"/>
            <a:r>
              <a:rPr lang="fa-IR" dirty="0" smtClean="0"/>
              <a:t>امنیت کم</a:t>
            </a:r>
          </a:p>
          <a:p>
            <a:pPr lvl="2" algn="r" rtl="1"/>
            <a:r>
              <a:rPr lang="fa-IR" dirty="0" smtClean="0"/>
              <a:t>کارائی پائین</a:t>
            </a:r>
          </a:p>
          <a:p>
            <a:pPr algn="r" rtl="1"/>
            <a:r>
              <a:rPr lang="fa-IR" dirty="0" smtClean="0"/>
              <a:t>پخش نقطه به نقطه</a:t>
            </a:r>
          </a:p>
          <a:p>
            <a:pPr lvl="2" algn="r" rtl="1"/>
            <a:r>
              <a:rPr lang="fa-IR" dirty="0" smtClean="0"/>
              <a:t>کانال فیزیکی و مستقیم اختصاصی بین هر دو ماشین در شبکه (گران)</a:t>
            </a:r>
          </a:p>
          <a:p>
            <a:pPr lvl="2" algn="r" rtl="1"/>
            <a:r>
              <a:rPr lang="fa-IR" dirty="0" smtClean="0"/>
              <a:t>عکس تمام موارد فوق</a:t>
            </a:r>
          </a:p>
          <a:p>
            <a:pPr algn="r" rtl="1"/>
            <a:endParaRPr lang="fr-CA" dirty="0" smtClean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pPr>
              <a:defRPr/>
            </a:pPr>
            <a:fld id="{AEF63115-0C2F-4987-87F1-F41C360F4DB7}" type="slidenum">
              <a:rPr lang="fr-CA" sz="1800" smtClean="0"/>
              <a:pPr>
                <a:defRPr/>
              </a:pPr>
              <a:t>5</a:t>
            </a:fld>
            <a:endParaRPr lang="fr-CA" sz="1800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a-IR" smtClean="0"/>
              <a:t>از 20</a:t>
            </a:r>
            <a:endParaRPr lang="fr-C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re 1"/>
          <p:cNvSpPr>
            <a:spLocks noGrp="1"/>
          </p:cNvSpPr>
          <p:nvPr>
            <p:ph type="title"/>
          </p:nvPr>
        </p:nvSpPr>
        <p:spPr>
          <a:xfrm>
            <a:off x="2071688" y="228600"/>
            <a:ext cx="6694487" cy="990600"/>
          </a:xfrm>
        </p:spPr>
        <p:txBody>
          <a:bodyPr/>
          <a:lstStyle/>
          <a:p>
            <a:pPr algn="ctr" rtl="1"/>
            <a:r>
              <a:rPr lang="fa-IR" sz="2400" dirty="0" smtClean="0"/>
              <a:t>دسته بندی : </a:t>
            </a:r>
            <a:r>
              <a:rPr lang="fa-IR" dirty="0" smtClean="0"/>
              <a:t>مقیاس جغرافیایی</a:t>
            </a:r>
            <a:endParaRPr lang="fr-CA" dirty="0" smtClean="0"/>
          </a:p>
        </p:txBody>
      </p:sp>
      <p:sp>
        <p:nvSpPr>
          <p:cNvPr id="11267" name="Espace réservé du contenu 2"/>
          <p:cNvSpPr>
            <a:spLocks noGrp="1"/>
          </p:cNvSpPr>
          <p:nvPr>
            <p:ph sz="quarter" idx="1"/>
          </p:nvPr>
        </p:nvSpPr>
        <p:spPr>
          <a:xfrm>
            <a:off x="2071688" y="1600200"/>
            <a:ext cx="6694487" cy="4495800"/>
          </a:xfrm>
        </p:spPr>
        <p:txBody>
          <a:bodyPr>
            <a:normAutofit fontScale="77500" lnSpcReduction="20000"/>
          </a:bodyPr>
          <a:lstStyle/>
          <a:p>
            <a:pPr algn="r" rtl="1"/>
            <a:r>
              <a:rPr lang="en-US" dirty="0" smtClean="0"/>
              <a:t>PAN</a:t>
            </a:r>
            <a:endParaRPr lang="fa-IR" dirty="0" smtClean="0"/>
          </a:p>
          <a:p>
            <a:pPr lvl="2" algn="r" rtl="1"/>
            <a:r>
              <a:rPr lang="fa-IR" dirty="0" smtClean="0"/>
              <a:t>کمتر از 10 متر </a:t>
            </a:r>
          </a:p>
          <a:p>
            <a:pPr lvl="2" algn="r" rtl="1"/>
            <a:r>
              <a:rPr lang="en-US" dirty="0" smtClean="0"/>
              <a:t>USB , Bluetooth, Infra Red</a:t>
            </a:r>
          </a:p>
          <a:p>
            <a:pPr algn="r" rtl="1"/>
            <a:r>
              <a:rPr lang="en-US" dirty="0" smtClean="0"/>
              <a:t>LAN</a:t>
            </a:r>
          </a:p>
          <a:p>
            <a:pPr lvl="2" algn="r" rtl="1"/>
            <a:r>
              <a:rPr lang="fa-IR" dirty="0" smtClean="0"/>
              <a:t>1 الی 2 کیلومتر</a:t>
            </a:r>
            <a:endParaRPr lang="en-US" dirty="0" smtClean="0"/>
          </a:p>
          <a:p>
            <a:pPr lvl="2" algn="r" rtl="1"/>
            <a:r>
              <a:rPr lang="fa-IR" dirty="0" smtClean="0"/>
              <a:t>افت کم، خطای کم، تاخیر کم، سرعت بالا</a:t>
            </a:r>
          </a:p>
          <a:p>
            <a:pPr lvl="2" algn="r" rtl="1"/>
            <a:r>
              <a:rPr lang="en-US" dirty="0" smtClean="0"/>
              <a:t>Ethernet, </a:t>
            </a:r>
            <a:r>
              <a:rPr lang="en-US" dirty="0" err="1" smtClean="0"/>
              <a:t>WiFi</a:t>
            </a:r>
            <a:r>
              <a:rPr lang="en-US" dirty="0" smtClean="0"/>
              <a:t>, Token Bus, Token Ring </a:t>
            </a:r>
          </a:p>
          <a:p>
            <a:pPr algn="r" rtl="1"/>
            <a:r>
              <a:rPr lang="en-US" dirty="0" smtClean="0"/>
              <a:t>MAN</a:t>
            </a:r>
          </a:p>
          <a:p>
            <a:pPr lvl="2" algn="r" rtl="1"/>
            <a:r>
              <a:rPr lang="fa-IR" dirty="0" smtClean="0"/>
              <a:t>100 الی 200 کیلومتر</a:t>
            </a:r>
            <a:r>
              <a:rPr lang="en-US" dirty="0" smtClean="0"/>
              <a:t> </a:t>
            </a:r>
            <a:r>
              <a:rPr lang="fa-IR" dirty="0" smtClean="0"/>
              <a:t> </a:t>
            </a:r>
          </a:p>
          <a:p>
            <a:pPr lvl="2" algn="r" rtl="1"/>
            <a:r>
              <a:rPr lang="en-US" dirty="0" smtClean="0"/>
              <a:t>FDDI, DQDB, </a:t>
            </a:r>
            <a:r>
              <a:rPr lang="en-US" dirty="0" err="1" smtClean="0"/>
              <a:t>WiMax</a:t>
            </a:r>
            <a:endParaRPr lang="en-US" dirty="0" smtClean="0"/>
          </a:p>
          <a:p>
            <a:pPr algn="r" rtl="1"/>
            <a:r>
              <a:rPr lang="en-US" dirty="0" smtClean="0"/>
              <a:t>RAN</a:t>
            </a:r>
            <a:endParaRPr lang="fa-IR" dirty="0" smtClean="0"/>
          </a:p>
          <a:p>
            <a:pPr lvl="2" algn="r" rtl="1"/>
            <a:r>
              <a:rPr lang="fa-IR" dirty="0" smtClean="0"/>
              <a:t>در دست بررسی ، </a:t>
            </a:r>
            <a:r>
              <a:rPr lang="en-US" dirty="0" smtClean="0"/>
              <a:t>IEEE802.22</a:t>
            </a:r>
          </a:p>
          <a:p>
            <a:pPr algn="r" rtl="1"/>
            <a:r>
              <a:rPr lang="en-US" dirty="0" smtClean="0"/>
              <a:t>WAN</a:t>
            </a:r>
          </a:p>
          <a:p>
            <a:pPr lvl="2" algn="r" rtl="1"/>
            <a:r>
              <a:rPr lang="fa-IR" dirty="0" smtClean="0"/>
              <a:t>ارتباط بین </a:t>
            </a:r>
            <a:r>
              <a:rPr lang="en-US" dirty="0" smtClean="0"/>
              <a:t>MAN</a:t>
            </a:r>
            <a:r>
              <a:rPr lang="fa-IR" dirty="0" smtClean="0"/>
              <a:t> و </a:t>
            </a:r>
            <a:r>
              <a:rPr lang="en-US" dirty="0" smtClean="0"/>
              <a:t>LAN</a:t>
            </a:r>
            <a:r>
              <a:rPr lang="fa-IR" dirty="0" smtClean="0"/>
              <a:t> ها. (ستون فقرات اینترنت + </a:t>
            </a:r>
            <a:r>
              <a:rPr lang="en-US" dirty="0" smtClean="0"/>
              <a:t>Host</a:t>
            </a:r>
            <a:r>
              <a:rPr lang="fa-IR" dirty="0" smtClean="0"/>
              <a:t>)</a:t>
            </a:r>
            <a:endParaRPr lang="en-US" dirty="0" smtClean="0"/>
          </a:p>
          <a:p>
            <a:pPr lvl="2" algn="r" rtl="1"/>
            <a:endParaRPr lang="fr-CA" dirty="0" smtClean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pPr>
              <a:defRPr/>
            </a:pPr>
            <a:fld id="{AEF63115-0C2F-4987-87F1-F41C360F4DB7}" type="slidenum">
              <a:rPr lang="fr-CA" sz="1800" smtClean="0"/>
              <a:pPr>
                <a:defRPr/>
              </a:pPr>
              <a:t>6</a:t>
            </a:fld>
            <a:endParaRPr lang="fr-CA" sz="1800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a-IR" smtClean="0"/>
              <a:t>از 20</a:t>
            </a:r>
            <a:endParaRPr lang="fr-C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re 1"/>
          <p:cNvSpPr>
            <a:spLocks noGrp="1"/>
          </p:cNvSpPr>
          <p:nvPr>
            <p:ph type="title"/>
          </p:nvPr>
        </p:nvSpPr>
        <p:spPr>
          <a:xfrm>
            <a:off x="612775" y="1657350"/>
            <a:ext cx="8153400" cy="990600"/>
          </a:xfrm>
        </p:spPr>
        <p:txBody>
          <a:bodyPr/>
          <a:lstStyle/>
          <a:p>
            <a:pPr algn="r" rtl="1"/>
            <a:r>
              <a:rPr lang="fa-IR" sz="2400" dirty="0" smtClean="0"/>
              <a:t>دسته بندی : </a:t>
            </a:r>
            <a:r>
              <a:rPr lang="fa-IR" dirty="0" smtClean="0"/>
              <a:t>روش انتقال اطلاعات</a:t>
            </a:r>
            <a:endParaRPr lang="fr-CA" dirty="0" smtClean="0"/>
          </a:p>
        </p:txBody>
      </p:sp>
      <p:sp>
        <p:nvSpPr>
          <p:cNvPr id="10243" name="Espace réservé du contenu 2"/>
          <p:cNvSpPr>
            <a:spLocks noGrp="1"/>
          </p:cNvSpPr>
          <p:nvPr>
            <p:ph sz="quarter" idx="1"/>
          </p:nvPr>
        </p:nvSpPr>
        <p:spPr>
          <a:xfrm>
            <a:off x="612775" y="2857500"/>
            <a:ext cx="8153400" cy="3400425"/>
          </a:xfrm>
        </p:spPr>
        <p:txBody>
          <a:bodyPr>
            <a:normAutofit/>
          </a:bodyPr>
          <a:lstStyle/>
          <a:p>
            <a:pPr algn="r" rtl="1"/>
            <a:r>
              <a:rPr lang="fa-IR" dirty="0" smtClean="0"/>
              <a:t>سوئیچینگ مداری</a:t>
            </a:r>
          </a:p>
          <a:p>
            <a:pPr algn="r" rtl="1"/>
            <a:endParaRPr lang="fa-IR" dirty="0" smtClean="0"/>
          </a:p>
          <a:p>
            <a:pPr algn="r" rtl="1"/>
            <a:r>
              <a:rPr lang="fa-IR" dirty="0" smtClean="0"/>
              <a:t>سوئیچینگ پیام</a:t>
            </a:r>
          </a:p>
          <a:p>
            <a:pPr algn="r" rtl="1"/>
            <a:endParaRPr lang="fa-IR" dirty="0" smtClean="0"/>
          </a:p>
          <a:p>
            <a:pPr algn="r" rtl="1"/>
            <a:r>
              <a:rPr lang="fa-IR" dirty="0" smtClean="0"/>
              <a:t>سوئیچینگ سلول</a:t>
            </a:r>
          </a:p>
          <a:p>
            <a:pPr algn="r" rtl="1"/>
            <a:endParaRPr lang="fr-CA" dirty="0" smtClean="0"/>
          </a:p>
        </p:txBody>
      </p:sp>
      <p:pic>
        <p:nvPicPr>
          <p:cNvPr id="4" name="Picture 3" descr="13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38175" y="2905221"/>
            <a:ext cx="5229225" cy="3343179"/>
          </a:xfrm>
          <a:prstGeom prst="rect">
            <a:avLst/>
          </a:prstGeom>
        </p:spPr>
      </p:pic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pPr>
              <a:defRPr/>
            </a:pPr>
            <a:fld id="{AEF63115-0C2F-4987-87F1-F41C360F4DB7}" type="slidenum">
              <a:rPr lang="fr-CA" sz="1800" smtClean="0"/>
              <a:pPr>
                <a:defRPr/>
              </a:pPr>
              <a:t>7</a:t>
            </a:fld>
            <a:endParaRPr lang="fr-CA" sz="1800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a-IR" smtClean="0"/>
              <a:t>از 20</a:t>
            </a:r>
            <a:endParaRPr lang="fr-CA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14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209800" y="609600"/>
            <a:ext cx="6566269" cy="5738812"/>
          </a:xfrm>
          <a:prstGeom prst="rect">
            <a:avLst/>
          </a:prstGeom>
        </p:spPr>
      </p:pic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pPr>
              <a:defRPr/>
            </a:pPr>
            <a:fld id="{AEF63115-0C2F-4987-87F1-F41C360F4DB7}" type="slidenum">
              <a:rPr lang="fr-CA" sz="1800" smtClean="0"/>
              <a:pPr>
                <a:defRPr/>
              </a:pPr>
              <a:t>8</a:t>
            </a:fld>
            <a:endParaRPr lang="fr-CA" sz="1800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a-IR" smtClean="0"/>
              <a:t>از 20</a:t>
            </a:r>
            <a:endParaRPr lang="fr-C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re 1"/>
          <p:cNvSpPr>
            <a:spLocks noGrp="1"/>
          </p:cNvSpPr>
          <p:nvPr>
            <p:ph type="title"/>
          </p:nvPr>
        </p:nvSpPr>
        <p:spPr>
          <a:xfrm>
            <a:off x="612775" y="1657350"/>
            <a:ext cx="8153400" cy="990600"/>
          </a:xfrm>
        </p:spPr>
        <p:txBody>
          <a:bodyPr/>
          <a:lstStyle/>
          <a:p>
            <a:pPr algn="r" rtl="1"/>
            <a:r>
              <a:rPr lang="fa-IR" dirty="0" smtClean="0"/>
              <a:t>معماری و عملکرد لایه ای</a:t>
            </a:r>
            <a:endParaRPr lang="fr-CA" dirty="0" smtClean="0"/>
          </a:p>
        </p:txBody>
      </p:sp>
      <p:sp>
        <p:nvSpPr>
          <p:cNvPr id="10243" name="Espace réservé du contenu 2"/>
          <p:cNvSpPr>
            <a:spLocks noGrp="1"/>
          </p:cNvSpPr>
          <p:nvPr>
            <p:ph sz="quarter" idx="1"/>
          </p:nvPr>
        </p:nvSpPr>
        <p:spPr>
          <a:xfrm>
            <a:off x="612775" y="2857500"/>
            <a:ext cx="8153400" cy="3400425"/>
          </a:xfrm>
        </p:spPr>
        <p:txBody>
          <a:bodyPr>
            <a:normAutofit lnSpcReduction="10000"/>
          </a:bodyPr>
          <a:lstStyle/>
          <a:p>
            <a:pPr algn="r" rtl="1"/>
            <a:r>
              <a:rPr lang="fa-IR" dirty="0" smtClean="0"/>
              <a:t>پیچیدگی زیاد و تنوع مسائلی که بایستی حل شود، لایه بندی را ناگزیر می سازد.</a:t>
            </a:r>
          </a:p>
          <a:p>
            <a:pPr algn="r" rtl="1"/>
            <a:endParaRPr lang="fa-IR" dirty="0" smtClean="0"/>
          </a:p>
          <a:p>
            <a:pPr algn="r" rtl="1"/>
            <a:r>
              <a:rPr lang="fa-IR" dirty="0" smtClean="0"/>
              <a:t>حل مسائل مشابه در بهترین زمان و مکان : لایه مربوطه </a:t>
            </a:r>
          </a:p>
          <a:p>
            <a:pPr algn="r" rtl="1"/>
            <a:endParaRPr lang="fa-IR" dirty="0" smtClean="0"/>
          </a:p>
          <a:p>
            <a:pPr algn="r" rtl="1"/>
            <a:r>
              <a:rPr lang="fa-IR" dirty="0" smtClean="0"/>
              <a:t>هر لایه : ارائه سرویس های خاص به لایه بالاتر با مخفی نمودن جزئیات و چگونگی پیاده سازی آن خدمات </a:t>
            </a:r>
          </a:p>
          <a:p>
            <a:pPr algn="r" rtl="1"/>
            <a:endParaRPr lang="fa-IR" dirty="0" smtClean="0"/>
          </a:p>
          <a:p>
            <a:pPr algn="r" rtl="1"/>
            <a:endParaRPr lang="fr-CA" dirty="0" smtClean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pPr>
              <a:defRPr/>
            </a:pPr>
            <a:fld id="{AEF63115-0C2F-4987-87F1-F41C360F4DB7}" type="slidenum">
              <a:rPr lang="fr-CA" sz="1800" smtClean="0"/>
              <a:pPr>
                <a:defRPr/>
              </a:pPr>
              <a:t>9</a:t>
            </a:fld>
            <a:endParaRPr lang="fr-CA" sz="1800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a-IR" smtClean="0"/>
              <a:t>از 20</a:t>
            </a:r>
            <a:endParaRPr lang="fr-C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dirty="0" smtClean="0">
                <a:solidFill>
                  <a:schemeClr val="tx1"/>
                </a:solidFill>
              </a:rPr>
              <a:t>اصطلاحات مفید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2" name="Content Placeholder 11"/>
          <p:cNvSpPr>
            <a:spLocks noGrp="1"/>
          </p:cNvSpPr>
          <p:nvPr>
            <p:ph sz="quarter" idx="1"/>
          </p:nvPr>
        </p:nvSpPr>
        <p:spPr>
          <a:xfrm>
            <a:off x="6172200" y="1600200"/>
            <a:ext cx="2667000" cy="4572000"/>
          </a:xfrm>
        </p:spPr>
        <p:txBody>
          <a:bodyPr>
            <a:normAutofit lnSpcReduction="10000"/>
          </a:bodyPr>
          <a:lstStyle/>
          <a:p>
            <a:pPr algn="r" rtl="1"/>
            <a:r>
              <a:rPr lang="fa-IR" dirty="0" smtClean="0"/>
              <a:t>لایه همتا</a:t>
            </a:r>
          </a:p>
          <a:p>
            <a:pPr algn="r" rtl="1"/>
            <a:endParaRPr lang="fa-IR" dirty="0" smtClean="0"/>
          </a:p>
          <a:p>
            <a:pPr algn="r" rtl="1"/>
            <a:r>
              <a:rPr lang="fa-IR" dirty="0" smtClean="0"/>
              <a:t>پروتکل</a:t>
            </a:r>
          </a:p>
          <a:p>
            <a:pPr algn="r" rtl="1"/>
            <a:endParaRPr lang="fa-IR" dirty="0" smtClean="0"/>
          </a:p>
          <a:p>
            <a:pPr algn="r" rtl="1"/>
            <a:r>
              <a:rPr lang="fa-IR" dirty="0" smtClean="0"/>
              <a:t>سرویس</a:t>
            </a:r>
          </a:p>
          <a:p>
            <a:pPr algn="r" rtl="1"/>
            <a:endParaRPr lang="fa-IR" dirty="0" smtClean="0"/>
          </a:p>
          <a:p>
            <a:pPr algn="r" rtl="1"/>
            <a:r>
              <a:rPr lang="fa-IR" dirty="0" smtClean="0"/>
              <a:t>عملیات پایه</a:t>
            </a:r>
          </a:p>
          <a:p>
            <a:pPr algn="r" rtl="1"/>
            <a:endParaRPr lang="fa-IR" dirty="0" smtClean="0"/>
          </a:p>
          <a:p>
            <a:pPr algn="r" rtl="1"/>
            <a:r>
              <a:rPr lang="fa-IR" dirty="0" smtClean="0"/>
              <a:t>واسط</a:t>
            </a:r>
          </a:p>
          <a:p>
            <a:pPr algn="r" rtl="1">
              <a:buNone/>
            </a:pPr>
            <a:endParaRPr lang="fa-IR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>
            <a:noAutofit/>
          </a:bodyPr>
          <a:lstStyle/>
          <a:p>
            <a:pPr>
              <a:defRPr/>
            </a:pPr>
            <a:fld id="{AEF63115-0C2F-4987-87F1-F41C360F4DB7}" type="slidenum">
              <a:rPr lang="fr-CA" sz="1800" smtClean="0"/>
              <a:pPr>
                <a:defRPr/>
              </a:pPr>
              <a:t>10</a:t>
            </a:fld>
            <a:endParaRPr lang="fr-CA" sz="180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r>
              <a:rPr lang="fa-IR" smtClean="0"/>
              <a:t>از 20</a:t>
            </a:r>
            <a:endParaRPr lang="fr-CA" dirty="0"/>
          </a:p>
        </p:txBody>
      </p:sp>
      <p:pic>
        <p:nvPicPr>
          <p:cNvPr id="6" name="Picture 5" descr="16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81000" y="1752600"/>
            <a:ext cx="5883121" cy="43910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dirty="0" smtClean="0"/>
              <a:t>اصطلاحات مفید</a:t>
            </a:r>
            <a:endParaRPr lang="en-US" dirty="0"/>
          </a:p>
        </p:txBody>
      </p:sp>
      <p:sp>
        <p:nvSpPr>
          <p:cNvPr id="11267" name="Espace réservé du contenu 2"/>
          <p:cNvSpPr>
            <a:spLocks noGrp="1"/>
          </p:cNvSpPr>
          <p:nvPr>
            <p:ph sz="quarter" idx="1"/>
          </p:nvPr>
        </p:nvSpPr>
        <p:spPr>
          <a:xfrm>
            <a:off x="6172200" y="1447800"/>
            <a:ext cx="2590800" cy="4572000"/>
          </a:xfrm>
        </p:spPr>
        <p:txBody>
          <a:bodyPr>
            <a:normAutofit lnSpcReduction="10000"/>
          </a:bodyPr>
          <a:lstStyle/>
          <a:p>
            <a:pPr algn="r" rtl="1"/>
            <a:r>
              <a:rPr lang="fa-IR" dirty="0" smtClean="0"/>
              <a:t>معماری شبکه</a:t>
            </a:r>
          </a:p>
          <a:p>
            <a:pPr algn="r" rtl="1"/>
            <a:r>
              <a:rPr lang="fa-IR" dirty="0" smtClean="0"/>
              <a:t>پشته پروتکل</a:t>
            </a:r>
          </a:p>
          <a:p>
            <a:pPr algn="r" rtl="1"/>
            <a:r>
              <a:rPr lang="fa-IR" dirty="0" smtClean="0"/>
              <a:t>قطعه داده</a:t>
            </a:r>
            <a:endParaRPr lang="en-US" dirty="0" smtClean="0"/>
          </a:p>
          <a:p>
            <a:pPr algn="r" rtl="1"/>
            <a:r>
              <a:rPr lang="fa-IR" dirty="0" smtClean="0"/>
              <a:t>کپسوله سازی</a:t>
            </a:r>
          </a:p>
          <a:p>
            <a:pPr algn="r" rtl="1"/>
            <a:r>
              <a:rPr lang="fa-IR" dirty="0" smtClean="0"/>
              <a:t>سرآیند</a:t>
            </a:r>
          </a:p>
          <a:p>
            <a:pPr algn="r" rtl="1"/>
            <a:r>
              <a:rPr lang="fa-IR" dirty="0" smtClean="0"/>
              <a:t>پی آیند</a:t>
            </a:r>
            <a:endParaRPr lang="en-US" dirty="0" smtClean="0"/>
          </a:p>
          <a:p>
            <a:pPr algn="r" rtl="1"/>
            <a:r>
              <a:rPr lang="fa-IR" dirty="0" smtClean="0"/>
              <a:t>؟</a:t>
            </a:r>
            <a:endParaRPr lang="en-US" dirty="0" smtClean="0"/>
          </a:p>
          <a:p>
            <a:pPr algn="r" rtl="1"/>
            <a:r>
              <a:rPr lang="fa-IR" dirty="0" smtClean="0"/>
              <a:t>سربار</a:t>
            </a:r>
            <a:r>
              <a:rPr lang="fa-IR" sz="2000" dirty="0" smtClean="0"/>
              <a:t>(لایه / پروتکل)</a:t>
            </a:r>
            <a:endParaRPr lang="fa-IR" dirty="0" smtClean="0"/>
          </a:p>
          <a:p>
            <a:pPr algn="r" rtl="1"/>
            <a:r>
              <a:rPr lang="fa-IR" dirty="0" smtClean="0"/>
              <a:t>مدل مرجع</a:t>
            </a:r>
            <a:endParaRPr lang="fr-CA" dirty="0" smtClean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2"/>
          </p:nvPr>
        </p:nvSpPr>
        <p:spPr>
          <a:xfrm>
            <a:off x="2057400" y="1447800"/>
            <a:ext cx="4343400" cy="4572000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Network Architecture</a:t>
            </a:r>
          </a:p>
          <a:p>
            <a:r>
              <a:rPr lang="en-US" dirty="0" smtClean="0"/>
              <a:t>Protocol Stack/Suite</a:t>
            </a:r>
          </a:p>
          <a:p>
            <a:r>
              <a:rPr lang="en-US" dirty="0" smtClean="0"/>
              <a:t>Protocol Data Unit - PDU</a:t>
            </a:r>
            <a:endParaRPr lang="fa-IR" dirty="0" smtClean="0"/>
          </a:p>
          <a:p>
            <a:r>
              <a:rPr lang="en-US" dirty="0" smtClean="0"/>
              <a:t>Capsulation</a:t>
            </a:r>
          </a:p>
          <a:p>
            <a:r>
              <a:rPr lang="en-US" dirty="0" smtClean="0"/>
              <a:t>Header</a:t>
            </a:r>
          </a:p>
          <a:p>
            <a:r>
              <a:rPr lang="en-US" dirty="0" smtClean="0"/>
              <a:t>Trailer</a:t>
            </a:r>
          </a:p>
          <a:p>
            <a:r>
              <a:rPr lang="en-US" dirty="0" smtClean="0"/>
              <a:t>SAP Address</a:t>
            </a:r>
          </a:p>
          <a:p>
            <a:r>
              <a:rPr lang="en-US" dirty="0" smtClean="0"/>
              <a:t>Protocol/Layer Overhead</a:t>
            </a:r>
          </a:p>
          <a:p>
            <a:r>
              <a:rPr lang="en-US" dirty="0" smtClean="0"/>
              <a:t>Reference Model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>
            <a:noAutofit/>
          </a:bodyPr>
          <a:lstStyle/>
          <a:p>
            <a:pPr>
              <a:defRPr/>
            </a:pPr>
            <a:fld id="{AEF63115-0C2F-4987-87F1-F41C360F4DB7}" type="slidenum">
              <a:rPr lang="fr-CA" sz="1800" smtClean="0"/>
              <a:pPr>
                <a:defRPr/>
              </a:pPr>
              <a:t>11</a:t>
            </a:fld>
            <a:endParaRPr lang="fr-CA" sz="1100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r>
              <a:rPr lang="fa-IR" smtClean="0"/>
              <a:t>از 20</a:t>
            </a:r>
            <a:endParaRPr lang="fr-CA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/>
          <p:cNvSpPr>
            <a:spLocks noGrp="1"/>
          </p:cNvSpPr>
          <p:nvPr>
            <p:ph type="body" idx="2"/>
          </p:nvPr>
        </p:nvSpPr>
        <p:spPr>
          <a:xfrm>
            <a:off x="7315200" y="228600"/>
            <a:ext cx="1600200" cy="5867400"/>
          </a:xfrm>
        </p:spPr>
        <p:txBody>
          <a:bodyPr vert="vert270" anchor="ctr"/>
          <a:lstStyle/>
          <a:p>
            <a:pPr algn="ctr" rtl="1"/>
            <a:r>
              <a:rPr lang="fa-IR" sz="6600" dirty="0" smtClean="0"/>
              <a:t>لایه های مدل </a:t>
            </a:r>
            <a:r>
              <a:rPr lang="en-US" sz="6600" dirty="0" smtClean="0"/>
              <a:t>OSI</a:t>
            </a:r>
            <a:endParaRPr lang="en-US" sz="6600" dirty="0"/>
          </a:p>
        </p:txBody>
      </p:sp>
      <p:pic>
        <p:nvPicPr>
          <p:cNvPr id="8" name="Content Placeholder 7" descr="20.GIF"/>
          <p:cNvPicPr>
            <a:picLocks noGrp="1" noChangeAspect="1"/>
          </p:cNvPicPr>
          <p:nvPr>
            <p:ph sz="quarter" idx="1"/>
          </p:nvPr>
        </p:nvPicPr>
        <p:blipFill>
          <a:blip r:embed="rId3" cstate="print"/>
          <a:stretch>
            <a:fillRect/>
          </a:stretch>
        </p:blipFill>
        <p:spPr>
          <a:xfrm>
            <a:off x="2438400" y="214993"/>
            <a:ext cx="4118563" cy="5957207"/>
          </a:xfrm>
        </p:spPr>
      </p:pic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a-IR" smtClean="0"/>
              <a:t>از 20</a:t>
            </a:r>
            <a:endParaRPr lang="fr-CA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pPr>
              <a:defRPr/>
            </a:pPr>
            <a:fld id="{AEF63115-0C2F-4987-87F1-F41C360F4DB7}" type="slidenum">
              <a:rPr lang="fr-CA" sz="1800" smtClean="0"/>
              <a:pPr>
                <a:defRPr/>
              </a:pPr>
              <a:t>12</a:t>
            </a:fld>
            <a:endParaRPr lang="fr-CA" sz="1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re 1"/>
          <p:cNvSpPr>
            <a:spLocks noGrp="1"/>
          </p:cNvSpPr>
          <p:nvPr>
            <p:ph type="title"/>
          </p:nvPr>
        </p:nvSpPr>
        <p:spPr>
          <a:xfrm>
            <a:off x="2071688" y="228600"/>
            <a:ext cx="6694487" cy="990600"/>
          </a:xfrm>
        </p:spPr>
        <p:txBody>
          <a:bodyPr/>
          <a:lstStyle/>
          <a:p>
            <a:pPr algn="ctr" rtl="1"/>
            <a:r>
              <a:rPr lang="fa-IR" dirty="0" smtClean="0"/>
              <a:t>مدل </a:t>
            </a:r>
            <a:r>
              <a:rPr lang="en-US" dirty="0" smtClean="0"/>
              <a:t>TCP/IP</a:t>
            </a:r>
            <a:endParaRPr lang="fr-CA" dirty="0" smtClean="0"/>
          </a:p>
        </p:txBody>
      </p:sp>
      <p:pic>
        <p:nvPicPr>
          <p:cNvPr id="8" name="Content Placeholder 7" descr="22.GIF"/>
          <p:cNvPicPr>
            <a:picLocks noGrp="1" noChangeAspect="1"/>
          </p:cNvPicPr>
          <p:nvPr>
            <p:ph sz="quarter" idx="1"/>
          </p:nvPr>
        </p:nvPicPr>
        <p:blipFill>
          <a:blip r:embed="rId3" cstate="print"/>
          <a:stretch>
            <a:fillRect/>
          </a:stretch>
        </p:blipFill>
        <p:spPr>
          <a:xfrm>
            <a:off x="2658642" y="1600200"/>
            <a:ext cx="5520578" cy="4495800"/>
          </a:xfrm>
        </p:spPr>
      </p:pic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pPr>
              <a:defRPr/>
            </a:pPr>
            <a:fld id="{AEF63115-0C2F-4987-87F1-F41C360F4DB7}" type="slidenum">
              <a:rPr lang="fr-CA" sz="1800" smtClean="0"/>
              <a:pPr>
                <a:defRPr/>
              </a:pPr>
              <a:t>13</a:t>
            </a:fld>
            <a:endParaRPr lang="fr-CA" sz="1800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a-IR" smtClean="0"/>
              <a:t>از 20</a:t>
            </a:r>
            <a:endParaRPr lang="fr-C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re 1"/>
          <p:cNvSpPr>
            <a:spLocks noGrp="1"/>
          </p:cNvSpPr>
          <p:nvPr>
            <p:ph type="title"/>
          </p:nvPr>
        </p:nvSpPr>
        <p:spPr>
          <a:xfrm>
            <a:off x="2071688" y="228600"/>
            <a:ext cx="6694487" cy="990600"/>
          </a:xfrm>
        </p:spPr>
        <p:txBody>
          <a:bodyPr/>
          <a:lstStyle/>
          <a:p>
            <a:pPr algn="ctr" rtl="1"/>
            <a:r>
              <a:rPr lang="fa-IR" dirty="0" smtClean="0"/>
              <a:t>تناظر دو مدل </a:t>
            </a:r>
            <a:r>
              <a:rPr lang="en-US" dirty="0" smtClean="0"/>
              <a:t>OSI</a:t>
            </a:r>
            <a:r>
              <a:rPr lang="fa-IR" dirty="0" smtClean="0"/>
              <a:t> و </a:t>
            </a:r>
            <a:r>
              <a:rPr lang="en-US" dirty="0" smtClean="0"/>
              <a:t>TCP/IP</a:t>
            </a:r>
            <a:endParaRPr lang="fr-CA" dirty="0" smtClean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pPr>
              <a:defRPr/>
            </a:pPr>
            <a:fld id="{AEF63115-0C2F-4987-87F1-F41C360F4DB7}" type="slidenum">
              <a:rPr lang="fr-CA" sz="1800" smtClean="0"/>
              <a:pPr>
                <a:defRPr/>
              </a:pPr>
              <a:t>14</a:t>
            </a:fld>
            <a:endParaRPr lang="fr-CA" sz="1800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a-IR" smtClean="0"/>
              <a:t>از 20</a:t>
            </a:r>
            <a:endParaRPr lang="fr-CA"/>
          </a:p>
        </p:txBody>
      </p:sp>
      <p:pic>
        <p:nvPicPr>
          <p:cNvPr id="10" name="Content Placeholder 9" descr="OSI-TCP-IP-Protocols.gif"/>
          <p:cNvPicPr>
            <a:picLocks noGrp="1" noChangeAspect="1"/>
          </p:cNvPicPr>
          <p:nvPr>
            <p:ph sz="quarter" idx="1"/>
          </p:nvPr>
        </p:nvPicPr>
        <p:blipFill>
          <a:blip r:embed="rId3" cstate="print"/>
          <a:stretch>
            <a:fillRect/>
          </a:stretch>
        </p:blipFill>
        <p:spPr>
          <a:xfrm>
            <a:off x="2374691" y="1447800"/>
            <a:ext cx="5778709" cy="4441947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re 1"/>
          <p:cNvSpPr>
            <a:spLocks noGrp="1"/>
          </p:cNvSpPr>
          <p:nvPr>
            <p:ph type="title"/>
          </p:nvPr>
        </p:nvSpPr>
        <p:spPr>
          <a:xfrm>
            <a:off x="2071688" y="228600"/>
            <a:ext cx="6694487" cy="990600"/>
          </a:xfrm>
        </p:spPr>
        <p:txBody>
          <a:bodyPr/>
          <a:lstStyle/>
          <a:p>
            <a:pPr algn="ctr" rtl="1"/>
            <a:r>
              <a:rPr lang="fa-IR" dirty="0" smtClean="0"/>
              <a:t>وظایف لایه ها</a:t>
            </a:r>
            <a:endParaRPr lang="fr-CA" dirty="0" smtClean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pPr>
              <a:defRPr/>
            </a:pPr>
            <a:fld id="{AEF63115-0C2F-4987-87F1-F41C360F4DB7}" type="slidenum">
              <a:rPr lang="fr-CA" sz="1800" smtClean="0"/>
              <a:pPr>
                <a:defRPr/>
              </a:pPr>
              <a:t>15</a:t>
            </a:fld>
            <a:endParaRPr lang="fr-CA" sz="1800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a-IR" smtClean="0"/>
              <a:t>از 20</a:t>
            </a:r>
            <a:endParaRPr lang="fr-CA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2057400" y="1600200"/>
            <a:ext cx="6708648" cy="4495800"/>
          </a:xfrm>
        </p:spPr>
        <p:txBody>
          <a:bodyPr>
            <a:normAutofit fontScale="85000" lnSpcReduction="10000"/>
          </a:bodyPr>
          <a:lstStyle/>
          <a:p>
            <a:pPr marL="651510" indent="-514350" algn="r" rtl="1">
              <a:buSzPct val="150000"/>
              <a:buFont typeface="+mj-lt"/>
              <a:buAutoNum type="arabicPeriod"/>
            </a:pPr>
            <a:r>
              <a:rPr lang="fa-IR" dirty="0" smtClean="0"/>
              <a:t>لایه فیزیکی (</a:t>
            </a:r>
            <a:r>
              <a:rPr lang="en-US" dirty="0" smtClean="0"/>
              <a:t>Physical layer</a:t>
            </a:r>
            <a:r>
              <a:rPr lang="fa-IR" dirty="0" smtClean="0"/>
              <a:t>)</a:t>
            </a:r>
          </a:p>
          <a:p>
            <a:pPr lvl="1" algn="r" rtl="1"/>
            <a:r>
              <a:rPr lang="fa-IR" dirty="0" smtClean="0"/>
              <a:t>انتقال بیتهای خام از طریق کانال مخابراتی</a:t>
            </a:r>
          </a:p>
          <a:p>
            <a:pPr lvl="1" algn="r" rtl="1"/>
            <a:r>
              <a:rPr lang="fa-IR" dirty="0" smtClean="0"/>
              <a:t>تبدیل صفر و یک به سیگنال الکتریکی- نوری – رادیوئی . . . .</a:t>
            </a:r>
            <a:r>
              <a:rPr lang="fa-IR" sz="1500" dirty="0" smtClean="0"/>
              <a:t>(و برعکس)</a:t>
            </a:r>
            <a:endParaRPr lang="fa-IR" dirty="0" smtClean="0"/>
          </a:p>
          <a:p>
            <a:pPr lvl="1" algn="r" rtl="1"/>
            <a:r>
              <a:rPr lang="fa-IR" dirty="0" smtClean="0"/>
              <a:t>مسائل مکانیکی، الکتریکی و تایمینگ </a:t>
            </a:r>
            <a:r>
              <a:rPr lang="fa-IR" sz="1600" dirty="0" smtClean="0"/>
              <a:t>(نوع و شکل و اندازه کانکتور شبکه )</a:t>
            </a:r>
            <a:endParaRPr lang="en-US" dirty="0" smtClean="0"/>
          </a:p>
          <a:p>
            <a:pPr lvl="1" algn="r" rtl="1"/>
            <a:endParaRPr lang="fa-IR" dirty="0" smtClean="0"/>
          </a:p>
          <a:p>
            <a:pPr marL="651510" indent="-514350" algn="r" rtl="1">
              <a:buSzPct val="150000"/>
              <a:buFont typeface="+mj-lt"/>
              <a:buAutoNum type="arabicPeriod"/>
            </a:pPr>
            <a:r>
              <a:rPr lang="fa-IR" dirty="0" smtClean="0"/>
              <a:t>لایه پیوند داده (</a:t>
            </a:r>
            <a:r>
              <a:rPr lang="en-US" dirty="0" smtClean="0"/>
              <a:t>Data Link Layer</a:t>
            </a:r>
            <a:r>
              <a:rPr lang="fa-IR" dirty="0" smtClean="0"/>
              <a:t> )</a:t>
            </a:r>
          </a:p>
          <a:p>
            <a:pPr lvl="1" algn="r" rtl="1"/>
            <a:r>
              <a:rPr lang="fa-IR" dirty="0" smtClean="0"/>
              <a:t>خطا یابی و رفع اشکال (باز پس فرستادن فریم تصدیق دریافت)</a:t>
            </a:r>
          </a:p>
          <a:p>
            <a:pPr lvl="1" algn="r" rtl="1"/>
            <a:r>
              <a:rPr lang="fa-IR" dirty="0" smtClean="0"/>
              <a:t>کنترل جریان (هماهنگ کردن فرستنده سریع با گیرنده کند)</a:t>
            </a:r>
          </a:p>
          <a:p>
            <a:pPr lvl="1" algn="r" rtl="1"/>
            <a:r>
              <a:rPr lang="fa-IR" dirty="0" smtClean="0"/>
              <a:t>کنترل دسترسی به کانال مشترک (در شبکه های همه پخشی)</a:t>
            </a:r>
          </a:p>
          <a:p>
            <a:pPr lvl="3" algn="r" rtl="1"/>
            <a:r>
              <a:rPr lang="fa-IR" dirty="0" smtClean="0"/>
              <a:t>عموماً توسط زیر لایه کنترل دسترسی به رسانه </a:t>
            </a:r>
            <a:r>
              <a:rPr lang="en-US" dirty="0" smtClean="0"/>
              <a:t>MAC </a:t>
            </a:r>
            <a:endParaRPr lang="fa-IR" dirty="0" smtClean="0"/>
          </a:p>
          <a:p>
            <a:pPr lvl="1" algn="r" rtl="1"/>
            <a:endParaRPr lang="fa-IR" dirty="0" smtClean="0"/>
          </a:p>
          <a:p>
            <a:pPr lvl="1" algn="r" rtl="1">
              <a:buNone/>
            </a:pPr>
            <a:endParaRPr lang="fa-IR" dirty="0" smtClean="0"/>
          </a:p>
          <a:p>
            <a:pPr algn="r" rtl="1"/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re 1"/>
          <p:cNvSpPr>
            <a:spLocks noGrp="1"/>
          </p:cNvSpPr>
          <p:nvPr>
            <p:ph type="title"/>
          </p:nvPr>
        </p:nvSpPr>
        <p:spPr>
          <a:xfrm>
            <a:off x="2071688" y="228600"/>
            <a:ext cx="6694487" cy="990600"/>
          </a:xfrm>
        </p:spPr>
        <p:txBody>
          <a:bodyPr/>
          <a:lstStyle/>
          <a:p>
            <a:pPr algn="ctr" rtl="1"/>
            <a:r>
              <a:rPr lang="fa-IR" dirty="0" smtClean="0"/>
              <a:t>وظایف لایه ها</a:t>
            </a:r>
            <a:endParaRPr lang="fr-CA" dirty="0" smtClean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pPr>
              <a:defRPr/>
            </a:pPr>
            <a:fld id="{AEF63115-0C2F-4987-87F1-F41C360F4DB7}" type="slidenum">
              <a:rPr lang="fr-CA" sz="1800" smtClean="0"/>
              <a:pPr>
                <a:defRPr/>
              </a:pPr>
              <a:t>16</a:t>
            </a:fld>
            <a:endParaRPr lang="fr-CA" sz="1800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a-IR" smtClean="0"/>
              <a:t>از 20</a:t>
            </a:r>
            <a:endParaRPr lang="fr-CA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2057400" y="1524000"/>
            <a:ext cx="6708648" cy="4724400"/>
          </a:xfrm>
        </p:spPr>
        <p:txBody>
          <a:bodyPr>
            <a:normAutofit fontScale="77500" lnSpcReduction="20000"/>
          </a:bodyPr>
          <a:lstStyle/>
          <a:p>
            <a:pPr marL="651510" indent="-514350" algn="r" rtl="1">
              <a:buSzPct val="150000"/>
              <a:buFont typeface="+mj-lt"/>
              <a:buAutoNum type="arabicPeriod" startAt="3"/>
            </a:pPr>
            <a:r>
              <a:rPr lang="fa-IR" dirty="0" smtClean="0"/>
              <a:t>لایه شبکه (</a:t>
            </a:r>
            <a:r>
              <a:rPr lang="en-US" dirty="0" smtClean="0"/>
              <a:t>Network layer</a:t>
            </a:r>
            <a:r>
              <a:rPr lang="fa-IR" dirty="0" smtClean="0"/>
              <a:t>)</a:t>
            </a:r>
          </a:p>
          <a:p>
            <a:pPr lvl="1" algn="r" rtl="1"/>
            <a:r>
              <a:rPr lang="fa-IR" dirty="0" smtClean="0"/>
              <a:t>کنترل عملکرد زیر شبکه</a:t>
            </a:r>
          </a:p>
          <a:p>
            <a:pPr lvl="1" algn="r" rtl="1"/>
            <a:r>
              <a:rPr lang="fa-IR" dirty="0" smtClean="0"/>
              <a:t>مسیریابی – آدرس یابی</a:t>
            </a:r>
          </a:p>
          <a:p>
            <a:pPr lvl="1" algn="r" rtl="1"/>
            <a:r>
              <a:rPr lang="fa-IR" dirty="0" smtClean="0"/>
              <a:t>کنترل ازدحام و حذف گلوگاه ها و تضمین کیفیت خدمات </a:t>
            </a:r>
          </a:p>
          <a:p>
            <a:pPr lvl="1" algn="r" rtl="1"/>
            <a:r>
              <a:rPr lang="fa-IR" dirty="0" smtClean="0"/>
              <a:t>به هم پیوستن شبکه های ناهمگن</a:t>
            </a:r>
          </a:p>
          <a:p>
            <a:pPr lvl="3" algn="r" rtl="1"/>
            <a:r>
              <a:rPr lang="fa-IR" dirty="0" smtClean="0"/>
              <a:t>آدرس دهی – اندازه بسته (شکستن و سرهم کردن بسته ها) – تفاوت پروتکل ها</a:t>
            </a:r>
            <a:endParaRPr lang="en-US" dirty="0" smtClean="0"/>
          </a:p>
          <a:p>
            <a:pPr lvl="5" algn="r" rtl="1"/>
            <a:endParaRPr lang="fa-IR" dirty="0" smtClean="0"/>
          </a:p>
          <a:p>
            <a:pPr marL="651510" indent="-514350" algn="r" rtl="1">
              <a:buSzPct val="150000"/>
              <a:buFont typeface="+mj-lt"/>
              <a:buAutoNum type="arabicPeriod" startAt="3"/>
            </a:pPr>
            <a:r>
              <a:rPr lang="fa-IR" dirty="0" smtClean="0"/>
              <a:t>لایه انتقال (</a:t>
            </a:r>
            <a:r>
              <a:rPr lang="en-US" dirty="0" smtClean="0"/>
              <a:t>Transfer Layer</a:t>
            </a:r>
            <a:r>
              <a:rPr lang="fa-IR" dirty="0" smtClean="0"/>
              <a:t> )</a:t>
            </a:r>
          </a:p>
          <a:p>
            <a:pPr lvl="1" algn="r" rtl="1"/>
            <a:r>
              <a:rPr lang="fa-IR" dirty="0" smtClean="0"/>
              <a:t>گرفتن داده از لایه بالا و تقسیم آن به قطعات</a:t>
            </a:r>
            <a:r>
              <a:rPr lang="fa-IR" sz="1700" dirty="0" smtClean="0"/>
              <a:t> (در صورت لزوم)</a:t>
            </a:r>
            <a:r>
              <a:rPr lang="fa-IR" dirty="0" smtClean="0"/>
              <a:t> و تحویل به لایه شبکه</a:t>
            </a:r>
          </a:p>
          <a:p>
            <a:pPr lvl="1" algn="r" rtl="1"/>
            <a:r>
              <a:rPr lang="fa-IR" dirty="0" smtClean="0"/>
              <a:t>حصول اطمینان از دریافت صحیح قطعات در مقصد (تعداد و ترتیب و خطا)</a:t>
            </a:r>
          </a:p>
          <a:p>
            <a:pPr lvl="1" algn="r" rtl="1"/>
            <a:r>
              <a:rPr lang="fa-IR" dirty="0" smtClean="0"/>
              <a:t>پنهان ساختن تغییرات سخت افزار از نظر لایه بالاتر</a:t>
            </a:r>
          </a:p>
          <a:p>
            <a:pPr lvl="1" algn="r" rtl="1"/>
            <a:r>
              <a:rPr lang="fa-IR" dirty="0" smtClean="0"/>
              <a:t>نقطه انتها به نقطه انتها است (مبدا با مقصد)</a:t>
            </a:r>
          </a:p>
          <a:p>
            <a:pPr lvl="3" algn="r" rtl="1"/>
            <a:r>
              <a:rPr lang="fa-IR" dirty="0" smtClean="0"/>
              <a:t>لایه 1 الی 3 با ماشینهای همسایه در ارتباط هستند.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re 1"/>
          <p:cNvSpPr>
            <a:spLocks noGrp="1"/>
          </p:cNvSpPr>
          <p:nvPr>
            <p:ph type="title"/>
          </p:nvPr>
        </p:nvSpPr>
        <p:spPr>
          <a:xfrm>
            <a:off x="2071688" y="228600"/>
            <a:ext cx="6694487" cy="990600"/>
          </a:xfrm>
        </p:spPr>
        <p:txBody>
          <a:bodyPr/>
          <a:lstStyle/>
          <a:p>
            <a:pPr algn="ctr" rtl="1"/>
            <a:r>
              <a:rPr lang="fa-IR" dirty="0" smtClean="0"/>
              <a:t>وظایف لایه ها</a:t>
            </a:r>
            <a:endParaRPr lang="fr-CA" dirty="0" smtClean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pPr>
              <a:defRPr/>
            </a:pPr>
            <a:fld id="{AEF63115-0C2F-4987-87F1-F41C360F4DB7}" type="slidenum">
              <a:rPr lang="fr-CA" sz="1800" smtClean="0"/>
              <a:pPr>
                <a:defRPr/>
              </a:pPr>
              <a:t>17</a:t>
            </a:fld>
            <a:endParaRPr lang="fr-CA" sz="1800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a-IR" smtClean="0"/>
              <a:t>از 20</a:t>
            </a:r>
            <a:endParaRPr lang="fr-CA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2057400" y="1600200"/>
            <a:ext cx="6708648" cy="4495800"/>
          </a:xfrm>
        </p:spPr>
        <p:txBody>
          <a:bodyPr>
            <a:normAutofit fontScale="85000" lnSpcReduction="20000"/>
          </a:bodyPr>
          <a:lstStyle/>
          <a:p>
            <a:pPr marL="651510" indent="-514350" algn="r" rtl="1">
              <a:buSzPct val="150000"/>
              <a:buFont typeface="+mj-lt"/>
              <a:buAutoNum type="arabicPeriod" startAt="5"/>
            </a:pPr>
            <a:r>
              <a:rPr lang="fa-IR" dirty="0" smtClean="0"/>
              <a:t>لایه نشست (</a:t>
            </a:r>
            <a:r>
              <a:rPr lang="en-US" dirty="0" smtClean="0"/>
              <a:t>Session layer</a:t>
            </a:r>
            <a:r>
              <a:rPr lang="fa-IR" dirty="0" smtClean="0"/>
              <a:t>)</a:t>
            </a:r>
          </a:p>
          <a:p>
            <a:pPr marL="1042416" lvl="1" indent="-457200" algn="r" rtl="1"/>
            <a:r>
              <a:rPr lang="fa-IR" dirty="0" smtClean="0"/>
              <a:t>برقراری نشست و ارائه سرویس های آن</a:t>
            </a:r>
          </a:p>
          <a:p>
            <a:pPr marL="1042416" lvl="1" indent="-457200" algn="r" rtl="1"/>
            <a:r>
              <a:rPr lang="fa-IR" dirty="0" smtClean="0"/>
              <a:t>کنترل دیالوگ (نوبت دهی) ،مدیریت توکن (جلوگیری از تداخل اعمال مهم)، ایجاد همزمانی (کنترل انتقال طویل المدت و از سرگیری از نقطه قطع شده)</a:t>
            </a:r>
          </a:p>
          <a:p>
            <a:pPr marL="1924812" lvl="5" indent="-342900" algn="r" rtl="1"/>
            <a:endParaRPr lang="fa-IR" dirty="0" smtClean="0"/>
          </a:p>
          <a:p>
            <a:pPr marL="651510" indent="-514350" algn="r" rtl="1">
              <a:buSzPct val="150000"/>
              <a:buFont typeface="+mj-lt"/>
              <a:buAutoNum type="arabicPeriod" startAt="5"/>
            </a:pPr>
            <a:r>
              <a:rPr lang="fa-IR" dirty="0" smtClean="0"/>
              <a:t>لایه نمایش (</a:t>
            </a:r>
            <a:r>
              <a:rPr lang="en-US" dirty="0" smtClean="0"/>
              <a:t>Presentation Layer</a:t>
            </a:r>
            <a:r>
              <a:rPr lang="fa-IR" dirty="0" smtClean="0"/>
              <a:t> )</a:t>
            </a:r>
          </a:p>
          <a:p>
            <a:pPr lvl="1" algn="r" rtl="1"/>
            <a:r>
              <a:rPr lang="fa-IR" dirty="0" smtClean="0"/>
              <a:t>مدیریت ساختار پیام </a:t>
            </a:r>
            <a:r>
              <a:rPr lang="fa-IR" sz="2000" dirty="0" smtClean="0"/>
              <a:t>(قابل نمایش کردن آنها در سیستم های ناهمگون)</a:t>
            </a:r>
          </a:p>
          <a:p>
            <a:pPr lvl="1" algn="r" rtl="1"/>
            <a:r>
              <a:rPr lang="fa-IR" dirty="0" smtClean="0"/>
              <a:t>رمزنگاری و محرمانه نمودن پیامها</a:t>
            </a:r>
          </a:p>
          <a:p>
            <a:pPr lvl="4" algn="r" rtl="1"/>
            <a:endParaRPr lang="fa-IR" dirty="0" smtClean="0"/>
          </a:p>
          <a:p>
            <a:pPr marL="651510" indent="-514350" algn="r" rtl="1">
              <a:buSzPct val="150000"/>
              <a:buFont typeface="+mj-lt"/>
              <a:buAutoNum type="arabicPeriod" startAt="7"/>
            </a:pPr>
            <a:r>
              <a:rPr lang="fa-IR" dirty="0" smtClean="0"/>
              <a:t>لایه کاربرد ( </a:t>
            </a:r>
            <a:r>
              <a:rPr lang="en-US" dirty="0" smtClean="0"/>
              <a:t>Application Layer</a:t>
            </a:r>
            <a:r>
              <a:rPr lang="fa-IR" dirty="0" smtClean="0"/>
              <a:t> )</a:t>
            </a:r>
            <a:endParaRPr lang="en-US" dirty="0" smtClean="0"/>
          </a:p>
          <a:p>
            <a:pPr lvl="1" algn="r" rtl="1"/>
            <a:r>
              <a:rPr lang="fa-IR" dirty="0" smtClean="0"/>
              <a:t>تهیه پروتکل های مورد نیاز کاربران </a:t>
            </a:r>
          </a:p>
          <a:p>
            <a:pPr lvl="3" algn="r" rtl="1"/>
            <a:r>
              <a:rPr lang="en-US" dirty="0" smtClean="0"/>
              <a:t>HTTP, FTP, NNTP, SMTP, POP </a:t>
            </a:r>
            <a:endParaRPr lang="fa-IR" dirty="0" smtClean="0"/>
          </a:p>
          <a:p>
            <a:pPr lvl="1" algn="r" rtl="1"/>
            <a:endParaRPr lang="fa-IR" dirty="0" smtClean="0"/>
          </a:p>
          <a:p>
            <a:pPr lvl="1" algn="r" rtl="1">
              <a:buNone/>
            </a:pPr>
            <a:endParaRPr lang="fa-IR" dirty="0" smtClean="0"/>
          </a:p>
          <a:p>
            <a:pPr algn="r" rtl="1"/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re 1"/>
          <p:cNvSpPr>
            <a:spLocks noGrp="1"/>
          </p:cNvSpPr>
          <p:nvPr>
            <p:ph type="title"/>
          </p:nvPr>
        </p:nvSpPr>
        <p:spPr>
          <a:xfrm>
            <a:off x="2071688" y="228600"/>
            <a:ext cx="6694487" cy="990600"/>
          </a:xfrm>
        </p:spPr>
        <p:txBody>
          <a:bodyPr/>
          <a:lstStyle/>
          <a:p>
            <a:pPr algn="ctr" rtl="1"/>
            <a:r>
              <a:rPr lang="fa-IR" dirty="0" smtClean="0"/>
              <a:t>مسیر بسته در اینترنت</a:t>
            </a:r>
            <a:endParaRPr lang="fr-CA" dirty="0" smtClean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pPr>
              <a:defRPr/>
            </a:pPr>
            <a:fld id="{AEF63115-0C2F-4987-87F1-F41C360F4DB7}" type="slidenum">
              <a:rPr lang="fr-CA" sz="1800" smtClean="0"/>
              <a:pPr>
                <a:defRPr/>
              </a:pPr>
              <a:t>18</a:t>
            </a:fld>
            <a:endParaRPr lang="fr-CA" sz="1800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a-IR" smtClean="0"/>
              <a:t>از 20</a:t>
            </a:r>
            <a:endParaRPr lang="fr-CA"/>
          </a:p>
        </p:txBody>
      </p:sp>
      <p:pic>
        <p:nvPicPr>
          <p:cNvPr id="8" name="Content Placeholder 7" descr="350px-IP_stack_connections_svg.png"/>
          <p:cNvPicPr>
            <a:picLocks noGrp="1" noChangeAspect="1"/>
          </p:cNvPicPr>
          <p:nvPr>
            <p:ph sz="quarter" idx="1"/>
          </p:nvPr>
        </p:nvPicPr>
        <p:blipFill>
          <a:blip r:embed="rId3" cstate="print"/>
          <a:stretch>
            <a:fillRect/>
          </a:stretch>
        </p:blipFill>
        <p:spPr>
          <a:xfrm>
            <a:off x="3276600" y="1322478"/>
            <a:ext cx="4343400" cy="5137621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re 1"/>
          <p:cNvSpPr>
            <a:spLocks noGrp="1"/>
          </p:cNvSpPr>
          <p:nvPr>
            <p:ph type="title"/>
          </p:nvPr>
        </p:nvSpPr>
        <p:spPr>
          <a:xfrm>
            <a:off x="2071688" y="228600"/>
            <a:ext cx="6694487" cy="990600"/>
          </a:xfrm>
        </p:spPr>
        <p:txBody>
          <a:bodyPr/>
          <a:lstStyle/>
          <a:p>
            <a:pPr algn="ctr" rtl="1"/>
            <a:r>
              <a:rPr lang="fa-IR" dirty="0" smtClean="0"/>
              <a:t>مسیر بسته در اینترنت </a:t>
            </a:r>
            <a:r>
              <a:rPr lang="fa-IR" sz="2800" dirty="0" smtClean="0"/>
              <a:t>(</a:t>
            </a:r>
            <a:r>
              <a:rPr lang="en-US" sz="2800" dirty="0" smtClean="0"/>
              <a:t>OSI</a:t>
            </a:r>
            <a:r>
              <a:rPr lang="fa-IR" sz="2800" dirty="0" smtClean="0"/>
              <a:t>)</a:t>
            </a:r>
            <a:endParaRPr lang="fr-CA" dirty="0" smtClean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pPr>
              <a:defRPr/>
            </a:pPr>
            <a:fld id="{AEF63115-0C2F-4987-87F1-F41C360F4DB7}" type="slidenum">
              <a:rPr lang="fr-CA" sz="1800" smtClean="0"/>
              <a:pPr>
                <a:defRPr/>
              </a:pPr>
              <a:t>19</a:t>
            </a:fld>
            <a:endParaRPr lang="fr-CA" sz="1800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a-IR" smtClean="0"/>
              <a:t>از 20</a:t>
            </a:r>
            <a:endParaRPr lang="fr-CA"/>
          </a:p>
        </p:txBody>
      </p:sp>
      <p:pic>
        <p:nvPicPr>
          <p:cNvPr id="10" name="Content Placeholder 4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19400" y="1174294"/>
            <a:ext cx="5410200" cy="49658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re 1"/>
          <p:cNvSpPr>
            <a:spLocks noGrp="1"/>
          </p:cNvSpPr>
          <p:nvPr>
            <p:ph type="title"/>
          </p:nvPr>
        </p:nvSpPr>
        <p:spPr>
          <a:xfrm>
            <a:off x="533400" y="4800600"/>
            <a:ext cx="8153400" cy="990600"/>
          </a:xfrm>
        </p:spPr>
        <p:txBody>
          <a:bodyPr/>
          <a:lstStyle/>
          <a:p>
            <a:pPr algn="ctr" rtl="1"/>
            <a:r>
              <a:rPr lang="fa-IR" dirty="0" smtClean="0"/>
              <a:t>صلوات</a:t>
            </a:r>
            <a:endParaRPr lang="fr-CA" dirty="0" smtClean="0"/>
          </a:p>
        </p:txBody>
      </p:sp>
      <p:sp>
        <p:nvSpPr>
          <p:cNvPr id="10243" name="Espace réservé du contenu 2"/>
          <p:cNvSpPr>
            <a:spLocks noGrp="1"/>
          </p:cNvSpPr>
          <p:nvPr>
            <p:ph sz="quarter" idx="1"/>
          </p:nvPr>
        </p:nvSpPr>
        <p:spPr>
          <a:xfrm>
            <a:off x="457200" y="1676400"/>
            <a:ext cx="8153400" cy="2781300"/>
          </a:xfrm>
        </p:spPr>
        <p:txBody>
          <a:bodyPr>
            <a:noAutofit/>
          </a:bodyPr>
          <a:lstStyle/>
          <a:p>
            <a:pPr algn="ctr" rtl="1">
              <a:buNone/>
            </a:pPr>
            <a:r>
              <a:rPr lang="fa-IR" sz="23900" dirty="0" smtClean="0"/>
              <a:t>؟</a:t>
            </a:r>
            <a:endParaRPr lang="fr-CA" sz="23900" dirty="0" smtClean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pPr>
              <a:defRPr/>
            </a:pPr>
            <a:fld id="{AEF63115-0C2F-4987-87F1-F41C360F4DB7}" type="slidenum">
              <a:rPr lang="fr-CA" sz="1800" smtClean="0"/>
              <a:pPr>
                <a:defRPr/>
              </a:pPr>
              <a:t>20</a:t>
            </a:fld>
            <a:endParaRPr lang="fr-CA" sz="1800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a-IR" smtClean="0"/>
              <a:t>از 20</a:t>
            </a:r>
            <a:endParaRPr lang="fr-CA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2" grpId="0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66">
  <a:themeElements>
    <a:clrScheme name="Papier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Médian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édia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Papier">
    <a:dk1>
      <a:sysClr val="windowText" lastClr="000000"/>
    </a:dk1>
    <a:lt1>
      <a:sysClr val="window" lastClr="FFFFFF"/>
    </a:lt1>
    <a:dk2>
      <a:srgbClr val="444D26"/>
    </a:dk2>
    <a:lt2>
      <a:srgbClr val="FEFAC9"/>
    </a:lt2>
    <a:accent1>
      <a:srgbClr val="A5B592"/>
    </a:accent1>
    <a:accent2>
      <a:srgbClr val="F3A447"/>
    </a:accent2>
    <a:accent3>
      <a:srgbClr val="E7BC29"/>
    </a:accent3>
    <a:accent4>
      <a:srgbClr val="D092A7"/>
    </a:accent4>
    <a:accent5>
      <a:srgbClr val="9C85C0"/>
    </a:accent5>
    <a:accent6>
      <a:srgbClr val="809EC2"/>
    </a:accent6>
    <a:hlink>
      <a:srgbClr val="8E58B6"/>
    </a:hlink>
    <a:folHlink>
      <a:srgbClr val="7F6F6F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66</Template>
  <TotalTime>3805</TotalTime>
  <Words>773</Words>
  <Application>Microsoft Office PowerPoint</Application>
  <PresentationFormat>On-screen Show (4:3)</PresentationFormat>
  <Paragraphs>184</Paragraphs>
  <Slides>20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6" baseType="lpstr">
      <vt:lpstr>Arial</vt:lpstr>
      <vt:lpstr>Calibri</vt:lpstr>
      <vt:lpstr>Tw Cen MT</vt:lpstr>
      <vt:lpstr>Wingdings</vt:lpstr>
      <vt:lpstr>Wingdings 2</vt:lpstr>
      <vt:lpstr>66</vt:lpstr>
      <vt:lpstr>مفاهیم پایه و مبانی</vt:lpstr>
      <vt:lpstr>شبکه های کامپیوتری</vt:lpstr>
      <vt:lpstr>کاربرد شبکه</vt:lpstr>
      <vt:lpstr>دسته بندی شبکه ها</vt:lpstr>
      <vt:lpstr>دسته بندی : تکنولوژی انتقال</vt:lpstr>
      <vt:lpstr>دسته بندی : مقیاس جغرافیایی</vt:lpstr>
      <vt:lpstr>دسته بندی : روش انتقال اطلاعات</vt:lpstr>
      <vt:lpstr>PowerPoint Presentation</vt:lpstr>
      <vt:lpstr>معماری و عملکرد لایه ای</vt:lpstr>
      <vt:lpstr>اصطلاحات مفید</vt:lpstr>
      <vt:lpstr>اصطلاحات مفید</vt:lpstr>
      <vt:lpstr>PowerPoint Presentation</vt:lpstr>
      <vt:lpstr>مدل TCP/IP</vt:lpstr>
      <vt:lpstr>تناظر دو مدل OSI و TCP/IP</vt:lpstr>
      <vt:lpstr>وظایف لایه ها</vt:lpstr>
      <vt:lpstr>وظایف لایه ها</vt:lpstr>
      <vt:lpstr>وظایف لایه ها</vt:lpstr>
      <vt:lpstr>مسیر بسته در اینترنت</vt:lpstr>
      <vt:lpstr>مسیر بسته در اینترنت (OSI)</vt:lpstr>
      <vt:lpstr>صلوات</vt:lpstr>
    </vt:vector>
  </TitlesOfParts>
  <Company>MRT www.Win2Farsi.com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لایه واسط شبکه</dc:title>
  <dc:creator>MRT</dc:creator>
  <cp:lastModifiedBy>DOD</cp:lastModifiedBy>
  <cp:revision>166</cp:revision>
  <dcterms:created xsi:type="dcterms:W3CDTF">2010-09-17T16:05:58Z</dcterms:created>
  <dcterms:modified xsi:type="dcterms:W3CDTF">2019-12-27T05:41:59Z</dcterms:modified>
</cp:coreProperties>
</file>