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4" r:id="rId2"/>
    <p:sldId id="256" r:id="rId3"/>
    <p:sldId id="257" r:id="rId4"/>
    <p:sldId id="259" r:id="rId5"/>
    <p:sldId id="258" r:id="rId6"/>
    <p:sldId id="260" r:id="rId7"/>
    <p:sldId id="261" r:id="rId8"/>
    <p:sldId id="262"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2/18/2020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2/18/2020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2/18/2020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2160009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35421" y="0"/>
            <a:ext cx="8915399" cy="2262781"/>
          </a:xfrm>
        </p:spPr>
        <p:txBody>
          <a:bodyPr/>
          <a:lstStyle/>
          <a:p>
            <a:pPr algn="ctr"/>
            <a:r>
              <a:rPr lang="fa-IR" dirty="0" smtClean="0">
                <a:solidFill>
                  <a:schemeClr val="tx1"/>
                </a:solidFill>
              </a:rPr>
              <a:t>مغالــــــــــــــــــــــطه</a:t>
            </a:r>
            <a:endParaRPr lang="en-US" dirty="0">
              <a:solidFill>
                <a:schemeClr val="tx1"/>
              </a:solidFill>
            </a:endParaRPr>
          </a:p>
        </p:txBody>
      </p:sp>
    </p:spTree>
    <p:extLst>
      <p:ext uri="{BB962C8B-B14F-4D97-AF65-F5344CB8AC3E}">
        <p14:creationId xmlns:p14="http://schemas.microsoft.com/office/powerpoint/2010/main" val="1000446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1049113"/>
            <a:ext cx="8911687" cy="1280890"/>
          </a:xfrm>
        </p:spPr>
        <p:txBody>
          <a:bodyPr>
            <a:normAutofit/>
          </a:bodyPr>
          <a:lstStyle/>
          <a:p>
            <a:pPr algn="ctr"/>
            <a:r>
              <a:rPr lang="fa-IR" sz="5400" dirty="0" smtClean="0">
                <a:solidFill>
                  <a:schemeClr val="tx1"/>
                </a:solidFill>
                <a:latin typeface="Arial" panose="020B0604020202020204" pitchFamily="34" charset="0"/>
                <a:cs typeface="Arial" panose="020B0604020202020204" pitchFamily="34" charset="0"/>
              </a:rPr>
              <a:t>مغالطه عدم تکرار حد وسط</a:t>
            </a:r>
            <a:endParaRPr lang="en-US" sz="5400"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589212" y="2519966"/>
            <a:ext cx="8915400" cy="3777622"/>
          </a:xfrm>
        </p:spPr>
        <p:txBody>
          <a:bodyPr>
            <a:normAutofit/>
          </a:bodyPr>
          <a:lstStyle/>
          <a:p>
            <a:pPr marL="0" indent="0" algn="r">
              <a:buNone/>
            </a:pPr>
            <a:r>
              <a:rPr lang="fa-IR" sz="3200" dirty="0" smtClean="0">
                <a:solidFill>
                  <a:srgbClr val="FF0000"/>
                </a:solidFill>
                <a:latin typeface="Arial" panose="020B0604020202020204" pitchFamily="34" charset="0"/>
                <a:cs typeface="Arial" panose="020B0604020202020204" pitchFamily="34" charset="0"/>
              </a:rPr>
              <a:t>مثال:</a:t>
            </a:r>
            <a:r>
              <a:rPr lang="fa-IR" sz="3200" dirty="0" smtClean="0">
                <a:solidFill>
                  <a:schemeClr val="tx1"/>
                </a:solidFill>
                <a:latin typeface="Arial" panose="020B0604020202020204" pitchFamily="34" charset="0"/>
                <a:cs typeface="Arial" panose="020B0604020202020204" pitchFamily="34" charset="0"/>
              </a:rPr>
              <a:t>شما که از من کوچک تر هستید به من احترام می گذارید.من هم که از پدرتان کوچک تر هستم به او احترام می گذارم پس از شما توقع می رود که به پدرتان احترام بگذارید.</a:t>
            </a:r>
          </a:p>
          <a:p>
            <a:pPr marL="0" indent="0" algn="r">
              <a:buNone/>
            </a:pPr>
            <a:r>
              <a:rPr lang="fa-IR" sz="3200" dirty="0" smtClean="0">
                <a:solidFill>
                  <a:srgbClr val="FF0000"/>
                </a:solidFill>
                <a:latin typeface="Arial" panose="020B0604020202020204" pitchFamily="34" charset="0"/>
                <a:cs typeface="Arial" panose="020B0604020202020204" pitchFamily="34" charset="0"/>
              </a:rPr>
              <a:t>مثال:</a:t>
            </a:r>
            <a:r>
              <a:rPr lang="fa-IR" sz="3200" dirty="0" smtClean="0">
                <a:solidFill>
                  <a:schemeClr val="tx1"/>
                </a:solidFill>
                <a:latin typeface="Arial" panose="020B0604020202020204" pitchFamily="34" charset="0"/>
                <a:cs typeface="Arial" panose="020B0604020202020204" pitchFamily="34" charset="0"/>
              </a:rPr>
              <a:t>من به او بدهکار هستم و او هم به شما بدهکار است،پس من به شما بدهکارم.</a:t>
            </a:r>
            <a:endParaRPr lang="en-US" sz="3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977420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9212" y="1126386"/>
            <a:ext cx="8911687" cy="1280890"/>
          </a:xfrm>
        </p:spPr>
        <p:txBody>
          <a:bodyPr>
            <a:normAutofit/>
          </a:bodyPr>
          <a:lstStyle/>
          <a:p>
            <a:pPr algn="ctr"/>
            <a:r>
              <a:rPr lang="fa-IR" sz="6000" dirty="0" smtClean="0">
                <a:solidFill>
                  <a:schemeClr val="tx1"/>
                </a:solidFill>
                <a:latin typeface="Arial" panose="020B0604020202020204" pitchFamily="34" charset="0"/>
                <a:cs typeface="Arial" panose="020B0604020202020204" pitchFamily="34" charset="0"/>
              </a:rPr>
              <a:t>تعمیم ناروا</a:t>
            </a:r>
            <a:endParaRPr lang="en-US" sz="6000"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434666" y="2584361"/>
            <a:ext cx="8915400" cy="3777622"/>
          </a:xfrm>
        </p:spPr>
        <p:txBody>
          <a:bodyPr>
            <a:normAutofit/>
          </a:bodyPr>
          <a:lstStyle/>
          <a:p>
            <a:pPr marL="0" indent="0" algn="r">
              <a:buNone/>
            </a:pPr>
            <a:r>
              <a:rPr lang="fa-IR" sz="3200" dirty="0" smtClean="0">
                <a:solidFill>
                  <a:srgbClr val="FF0000"/>
                </a:solidFill>
                <a:latin typeface="Arial" panose="020B0604020202020204" pitchFamily="34" charset="0"/>
                <a:cs typeface="Arial" panose="020B0604020202020204" pitchFamily="34" charset="0"/>
              </a:rPr>
              <a:t>مثال:</a:t>
            </a:r>
            <a:r>
              <a:rPr lang="fa-IR" sz="3200" dirty="0" smtClean="0">
                <a:solidFill>
                  <a:schemeClr val="tx1"/>
                </a:solidFill>
                <a:latin typeface="Arial" panose="020B0604020202020204" pitchFamily="34" charset="0"/>
                <a:cs typeface="Arial" panose="020B0604020202020204" pitchFamily="34" charset="0"/>
              </a:rPr>
              <a:t>چند نفرازاهالی روستای محمدآباد قاچاقچی هستند پس نتیجه می گیریم که تمامه آهالی روستای محمد آباد قاچاقچی  هستند.</a:t>
            </a:r>
          </a:p>
          <a:p>
            <a:pPr marL="0" indent="0" algn="r">
              <a:buNone/>
            </a:pPr>
            <a:endParaRPr lang="en-US" sz="3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390577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1010476"/>
            <a:ext cx="8911687" cy="1280890"/>
          </a:xfrm>
        </p:spPr>
        <p:txBody>
          <a:bodyPr>
            <a:normAutofit/>
          </a:bodyPr>
          <a:lstStyle/>
          <a:p>
            <a:pPr algn="ctr"/>
            <a:r>
              <a:rPr lang="fa-IR" sz="5400" dirty="0" smtClean="0">
                <a:solidFill>
                  <a:schemeClr val="tx1"/>
                </a:solidFill>
              </a:rPr>
              <a:t>جمله ی دو پهلو</a:t>
            </a:r>
            <a:endParaRPr lang="en-US" sz="5400" dirty="0">
              <a:solidFill>
                <a:schemeClr val="tx1"/>
              </a:solidFill>
            </a:endParaRPr>
          </a:p>
        </p:txBody>
      </p:sp>
      <p:sp>
        <p:nvSpPr>
          <p:cNvPr id="3" name="Content Placeholder 2"/>
          <p:cNvSpPr>
            <a:spLocks noGrp="1"/>
          </p:cNvSpPr>
          <p:nvPr>
            <p:ph idx="1"/>
          </p:nvPr>
        </p:nvSpPr>
        <p:spPr>
          <a:xfrm>
            <a:off x="2370271" y="2622997"/>
            <a:ext cx="8915400" cy="3777622"/>
          </a:xfrm>
        </p:spPr>
        <p:txBody>
          <a:bodyPr>
            <a:normAutofit/>
          </a:bodyPr>
          <a:lstStyle/>
          <a:p>
            <a:pPr marL="0" indent="0" algn="r">
              <a:buNone/>
            </a:pPr>
            <a:r>
              <a:rPr lang="fa-IR" sz="3200" dirty="0" smtClean="0">
                <a:solidFill>
                  <a:srgbClr val="FF0000"/>
                </a:solidFill>
                <a:latin typeface="Arial" panose="020B0604020202020204" pitchFamily="34" charset="0"/>
                <a:cs typeface="Arial" panose="020B0604020202020204" pitchFamily="34" charset="0"/>
              </a:rPr>
              <a:t>مثال:</a:t>
            </a:r>
            <a:r>
              <a:rPr lang="fa-IR" sz="3200" dirty="0" smtClean="0">
                <a:solidFill>
                  <a:schemeClr val="tx1"/>
                </a:solidFill>
                <a:latin typeface="Arial" panose="020B0604020202020204" pitchFamily="34" charset="0"/>
                <a:cs typeface="Arial" panose="020B0604020202020204" pitchFamily="34" charset="0"/>
              </a:rPr>
              <a:t>این کشتی گیر 7مدال طلای المپیک و جهانی دارد.</a:t>
            </a:r>
          </a:p>
          <a:p>
            <a:pPr marL="0" indent="0" algn="r">
              <a:buNone/>
            </a:pPr>
            <a:r>
              <a:rPr lang="fa-IR" sz="3200" dirty="0" smtClean="0">
                <a:solidFill>
                  <a:schemeClr val="tx1"/>
                </a:solidFill>
                <a:latin typeface="Arial" panose="020B0604020202020204" pitchFamily="34" charset="0"/>
                <a:cs typeface="Arial" panose="020B0604020202020204" pitchFamily="34" charset="0"/>
              </a:rPr>
              <a:t>مثال:حادثه ای تروریستی در بغداد200کشته و زخمی برجای گذاشت.</a:t>
            </a:r>
            <a:endParaRPr lang="en-US" sz="3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230566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9212" y="942862"/>
            <a:ext cx="8911687" cy="1280890"/>
          </a:xfrm>
        </p:spPr>
        <p:txBody>
          <a:bodyPr>
            <a:normAutofit/>
          </a:bodyPr>
          <a:lstStyle/>
          <a:p>
            <a:pPr algn="ctr"/>
            <a:r>
              <a:rPr lang="fa-IR" sz="6000" dirty="0">
                <a:solidFill>
                  <a:srgbClr val="000000"/>
                </a:solidFill>
                <a:latin typeface="Arial" panose="020B0604020202020204" pitchFamily="34" charset="0"/>
                <a:cs typeface="Arial" panose="020B0604020202020204" pitchFamily="34" charset="0"/>
              </a:rPr>
              <a:t>تمثیل ناروا</a:t>
            </a:r>
            <a:endParaRPr lang="en-US" sz="6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589212" y="2223752"/>
            <a:ext cx="8915400" cy="3777622"/>
          </a:xfrm>
        </p:spPr>
        <p:txBody>
          <a:bodyPr>
            <a:normAutofit/>
          </a:bodyPr>
          <a:lstStyle/>
          <a:p>
            <a:pPr marL="0" indent="0" algn="r" rtl="1">
              <a:buNone/>
            </a:pPr>
            <a:r>
              <a:rPr lang="fa-IR" sz="3600" dirty="0" smtClean="0">
                <a:solidFill>
                  <a:srgbClr val="FF0000"/>
                </a:solidFill>
                <a:latin typeface="Arial" panose="020B0604020202020204" pitchFamily="34" charset="0"/>
                <a:cs typeface="Arial" panose="020B0604020202020204" pitchFamily="34" charset="0"/>
              </a:rPr>
              <a:t>مثال:</a:t>
            </a:r>
            <a:r>
              <a:rPr lang="fa-IR" sz="3600" dirty="0" smtClean="0">
                <a:solidFill>
                  <a:srgbClr val="000000"/>
                </a:solidFill>
                <a:latin typeface="Arial" panose="020B0604020202020204" pitchFamily="34" charset="0"/>
                <a:cs typeface="Arial" panose="020B0604020202020204" pitchFamily="34" charset="0"/>
              </a:rPr>
              <a:t>همان </a:t>
            </a:r>
            <a:r>
              <a:rPr lang="fa-IR" sz="3600" dirty="0">
                <a:solidFill>
                  <a:srgbClr val="000000"/>
                </a:solidFill>
                <a:latin typeface="Arial" panose="020B0604020202020204" pitchFamily="34" charset="0"/>
                <a:cs typeface="Arial" panose="020B0604020202020204" pitchFamily="34" charset="0"/>
              </a:rPr>
              <a:t>طور که کباب با چرخیدن پخته وکامل می شود انسان هم با سیر وسفر پخته وکامل می شود.</a:t>
            </a:r>
          </a:p>
          <a:p>
            <a:pPr marL="0" indent="0" algn="r" rtl="1">
              <a:buNone/>
            </a:pPr>
            <a:r>
              <a:rPr lang="fa-IR" sz="3600" dirty="0" smtClean="0">
                <a:solidFill>
                  <a:srgbClr val="FF0000"/>
                </a:solidFill>
                <a:latin typeface="Arial" panose="020B0604020202020204" pitchFamily="34" charset="0"/>
                <a:cs typeface="Arial" panose="020B0604020202020204" pitchFamily="34" charset="0"/>
              </a:rPr>
              <a:t>مثال:</a:t>
            </a:r>
            <a:r>
              <a:rPr lang="fa-IR" sz="3600" dirty="0" smtClean="0">
                <a:solidFill>
                  <a:srgbClr val="000000"/>
                </a:solidFill>
                <a:latin typeface="Arial" panose="020B0604020202020204" pitchFamily="34" charset="0"/>
                <a:cs typeface="Arial" panose="020B0604020202020204" pitchFamily="34" charset="0"/>
              </a:rPr>
              <a:t>همه </a:t>
            </a:r>
            <a:r>
              <a:rPr lang="fa-IR" sz="3600" dirty="0">
                <a:solidFill>
                  <a:srgbClr val="000000"/>
                </a:solidFill>
                <a:latin typeface="Arial" panose="020B0604020202020204" pitchFamily="34" charset="0"/>
                <a:cs typeface="Arial" panose="020B0604020202020204" pitchFamily="34" charset="0"/>
              </a:rPr>
              <a:t>حیوانات رفتار مبتنی بر تنازع بقا دارند وقوی ضعیف را از بین می برد انسان نیز حیوان است پس رفتار انسان هم مبتنی بر تنازع بقا است.</a:t>
            </a:r>
          </a:p>
          <a:p>
            <a:pPr marL="0" indent="0">
              <a:buNone/>
            </a:pP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921824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9212" y="852710"/>
            <a:ext cx="8911687" cy="1280890"/>
          </a:xfrm>
        </p:spPr>
        <p:txBody>
          <a:bodyPr>
            <a:normAutofit/>
          </a:bodyPr>
          <a:lstStyle/>
          <a:p>
            <a:pPr algn="ctr"/>
            <a:r>
              <a:rPr lang="fa-IR" sz="6000" dirty="0" smtClean="0">
                <a:solidFill>
                  <a:schemeClr val="tx1"/>
                </a:solidFill>
                <a:latin typeface="Arial" panose="020B0604020202020204" pitchFamily="34" charset="0"/>
                <a:cs typeface="Arial" panose="020B0604020202020204" pitchFamily="34" charset="0"/>
              </a:rPr>
              <a:t>مغالطه تکرار</a:t>
            </a:r>
            <a:endParaRPr lang="en-US" sz="6000"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585499" y="2155065"/>
            <a:ext cx="8915400" cy="3777622"/>
          </a:xfrm>
        </p:spPr>
        <p:txBody>
          <a:bodyPr>
            <a:normAutofit/>
          </a:bodyPr>
          <a:lstStyle/>
          <a:p>
            <a:pPr marL="0" indent="0" algn="r">
              <a:buNone/>
            </a:pPr>
            <a:r>
              <a:rPr lang="fa-IR" sz="3200" dirty="0" smtClean="0">
                <a:solidFill>
                  <a:schemeClr val="tx1"/>
                </a:solidFill>
                <a:latin typeface="Arial" panose="020B0604020202020204" pitchFamily="34" charset="0"/>
                <a:cs typeface="Arial" panose="020B0604020202020204" pitchFamily="34" charset="0"/>
              </a:rPr>
              <a:t>در این مغالطه شخص برای تاثیر گذاری برمخاطبان وبه جای دلیل آوردن برای اثبات یک مدعا تنها به تکرار آن می پردازد.</a:t>
            </a:r>
          </a:p>
          <a:p>
            <a:pPr marL="0" indent="0" algn="r">
              <a:buNone/>
            </a:pPr>
            <a:r>
              <a:rPr lang="fa-IR" sz="3200" dirty="0" smtClean="0">
                <a:solidFill>
                  <a:srgbClr val="FF0000"/>
                </a:solidFill>
                <a:latin typeface="Arial" panose="020B0604020202020204" pitchFamily="34" charset="0"/>
                <a:cs typeface="Arial" panose="020B0604020202020204" pitchFamily="34" charset="0"/>
              </a:rPr>
              <a:t>مثال:</a:t>
            </a:r>
            <a:r>
              <a:rPr lang="fa-IR" sz="3200" dirty="0" smtClean="0">
                <a:solidFill>
                  <a:schemeClr val="tx1"/>
                </a:solidFill>
                <a:latin typeface="Arial" panose="020B0604020202020204" pitchFamily="34" charset="0"/>
                <a:cs typeface="Arial" panose="020B0604020202020204" pitchFamily="34" charset="0"/>
              </a:rPr>
              <a:t>پودر لباس شویی برفک لباس های شما را مثل برف سفید می کند.مثل برف سفید می کند،آری مثل برف.</a:t>
            </a:r>
            <a:endParaRPr lang="en-US" sz="3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165644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9212" y="852710"/>
            <a:ext cx="8911687" cy="1280890"/>
          </a:xfrm>
        </p:spPr>
        <p:txBody>
          <a:bodyPr>
            <a:normAutofit/>
          </a:bodyPr>
          <a:lstStyle/>
          <a:p>
            <a:pPr algn="ctr"/>
            <a:r>
              <a:rPr lang="fa-IR" sz="5400" dirty="0">
                <a:solidFill>
                  <a:srgbClr val="000000"/>
                </a:solidFill>
                <a:latin typeface="Arial" panose="020B0604020202020204" pitchFamily="34" charset="0"/>
                <a:cs typeface="Arial" panose="020B0604020202020204" pitchFamily="34" charset="0"/>
              </a:rPr>
              <a:t>انتشار اخبار دروغ وشایعات</a:t>
            </a:r>
            <a:endParaRPr lang="en-US" sz="54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lgn="r" rtl="1">
              <a:buNone/>
            </a:pPr>
            <a:r>
              <a:rPr lang="fa-IR" sz="2800" dirty="0" smtClean="0">
                <a:solidFill>
                  <a:srgbClr val="FF0000"/>
                </a:solidFill>
                <a:latin typeface="Arial" panose="020B0604020202020204" pitchFamily="34" charset="0"/>
                <a:cs typeface="Arial" panose="020B0604020202020204" pitchFamily="34" charset="0"/>
              </a:rPr>
              <a:t>مثال:</a:t>
            </a:r>
            <a:r>
              <a:rPr lang="fa-IR" sz="2800" dirty="0" smtClean="0">
                <a:solidFill>
                  <a:srgbClr val="000000"/>
                </a:solidFill>
                <a:latin typeface="Arial" panose="020B0604020202020204" pitchFamily="34" charset="0"/>
                <a:cs typeface="Arial" panose="020B0604020202020204" pitchFamily="34" charset="0"/>
              </a:rPr>
              <a:t>از </a:t>
            </a:r>
            <a:r>
              <a:rPr lang="fa-IR" sz="2800" dirty="0">
                <a:solidFill>
                  <a:srgbClr val="000000"/>
                </a:solidFill>
                <a:latin typeface="Arial" panose="020B0604020202020204" pitchFamily="34" charset="0"/>
                <a:cs typeface="Arial" panose="020B0604020202020204" pitchFamily="34" charset="0"/>
              </a:rPr>
              <a:t>منابع مکرر می شنویم که در ساعت دو روز بیستم اردیبهشت زلزله ای در شهر کرمان به وقوع می پیوندد و تمایل به باور کردن این خبر پیدا می کنیم.</a:t>
            </a:r>
          </a:p>
          <a:p>
            <a:pPr marL="0" indent="0" algn="r" rtl="1">
              <a:buNone/>
            </a:pPr>
            <a:r>
              <a:rPr lang="fa-IR" sz="2800" dirty="0" smtClean="0">
                <a:solidFill>
                  <a:srgbClr val="FF0000"/>
                </a:solidFill>
                <a:latin typeface="Arial" panose="020B0604020202020204" pitchFamily="34" charset="0"/>
                <a:cs typeface="Arial" panose="020B0604020202020204" pitchFamily="34" charset="0"/>
              </a:rPr>
              <a:t>مثال:</a:t>
            </a:r>
            <a:r>
              <a:rPr lang="fa-IR" sz="2800" dirty="0" smtClean="0">
                <a:solidFill>
                  <a:srgbClr val="000000"/>
                </a:solidFill>
                <a:latin typeface="Arial" panose="020B0604020202020204" pitchFamily="34" charset="0"/>
                <a:cs typeface="Arial" panose="020B0604020202020204" pitchFamily="34" charset="0"/>
              </a:rPr>
              <a:t>از </a:t>
            </a:r>
            <a:r>
              <a:rPr lang="fa-IR" sz="2800" dirty="0">
                <a:solidFill>
                  <a:srgbClr val="000000"/>
                </a:solidFill>
                <a:latin typeface="Arial" panose="020B0604020202020204" pitchFamily="34" charset="0"/>
                <a:cs typeface="Arial" panose="020B0604020202020204" pitchFamily="34" charset="0"/>
              </a:rPr>
              <a:t>منابع مکرر دانش آموزان می شنوند که در روز پنج شنبه آخر هفته مدرسه تعطیل است و چون افراد زیادی این خبر را باز گو می کنند تمایل باور کردن به آن </a:t>
            </a:r>
          </a:p>
          <a:p>
            <a:pPr marL="0" indent="0" algn="r" rtl="1">
              <a:buNone/>
            </a:pPr>
            <a:r>
              <a:rPr lang="fa-IR" sz="2800" dirty="0">
                <a:solidFill>
                  <a:srgbClr val="000000"/>
                </a:solidFill>
                <a:latin typeface="Arial" panose="020B0604020202020204" pitchFamily="34" charset="0"/>
                <a:cs typeface="Arial" panose="020B0604020202020204" pitchFamily="34" charset="0"/>
              </a:rPr>
              <a:t>پیدا می کنند.</a:t>
            </a:r>
          </a:p>
          <a:p>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5296190"/>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76</TotalTime>
  <Words>275</Words>
  <Application>Microsoft Office PowerPoint</Application>
  <PresentationFormat>Widescreen</PresentationFormat>
  <Paragraphs>20</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Century Gothic</vt:lpstr>
      <vt:lpstr>Tahoma</vt:lpstr>
      <vt:lpstr>Wingdings 3</vt:lpstr>
      <vt:lpstr>Wisp</vt:lpstr>
      <vt:lpstr>بنام خدا</vt:lpstr>
      <vt:lpstr>مغالــــــــــــــــــــــطه</vt:lpstr>
      <vt:lpstr>مغالطه عدم تکرار حد وسط</vt:lpstr>
      <vt:lpstr>تعمیم ناروا</vt:lpstr>
      <vt:lpstr>جمله ی دو پهلو</vt:lpstr>
      <vt:lpstr>تمثیل ناروا</vt:lpstr>
      <vt:lpstr>مغالطه تکرار</vt:lpstr>
      <vt:lpstr>انتشار اخبار دروغ وشایعات</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valid taheri</dc:creator>
  <cp:lastModifiedBy>Windows User</cp:lastModifiedBy>
  <cp:revision>10</cp:revision>
  <dcterms:created xsi:type="dcterms:W3CDTF">2017-01-09T06:21:48Z</dcterms:created>
  <dcterms:modified xsi:type="dcterms:W3CDTF">2020-02-18T17:12:46Z</dcterms:modified>
</cp:coreProperties>
</file>