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9" r:id="rId1"/>
  </p:sldMasterIdLst>
  <p:notesMasterIdLst>
    <p:notesMasterId r:id="rId28"/>
  </p:notesMasterIdLst>
  <p:sldIdLst>
    <p:sldId id="281" r:id="rId2"/>
    <p:sldId id="256" r:id="rId3"/>
    <p:sldId id="257" r:id="rId4"/>
    <p:sldId id="258" r:id="rId5"/>
    <p:sldId id="280" r:id="rId6"/>
    <p:sldId id="259" r:id="rId7"/>
    <p:sldId id="260" r:id="rId8"/>
    <p:sldId id="261" r:id="rId9"/>
    <p:sldId id="262" r:id="rId10"/>
    <p:sldId id="275" r:id="rId11"/>
    <p:sldId id="263" r:id="rId12"/>
    <p:sldId id="264" r:id="rId13"/>
    <p:sldId id="265" r:id="rId14"/>
    <p:sldId id="279" r:id="rId15"/>
    <p:sldId id="266" r:id="rId16"/>
    <p:sldId id="267" r:id="rId17"/>
    <p:sldId id="268" r:id="rId18"/>
    <p:sldId id="278" r:id="rId19"/>
    <p:sldId id="269" r:id="rId20"/>
    <p:sldId id="270" r:id="rId21"/>
    <p:sldId id="277" r:id="rId22"/>
    <p:sldId id="271" r:id="rId23"/>
    <p:sldId id="272" r:id="rId24"/>
    <p:sldId id="276" r:id="rId25"/>
    <p:sldId id="273" r:id="rId26"/>
    <p:sldId id="274" r:id="rId27"/>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99"/>
    <a:srgbClr val="FFFF66"/>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6F5E1613-40F9-4C36-B531-7BD72B7563F5}" type="datetimeFigureOut">
              <a:rPr lang="fa-IR" smtClean="0"/>
              <a:t>23/09/1441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23F0DB4-7099-4815-B233-29E00D0EBAF8}" type="slidenum">
              <a:rPr lang="fa-IR" smtClean="0"/>
              <a:t>‹#›</a:t>
            </a:fld>
            <a:endParaRPr lang="fa-IR"/>
          </a:p>
        </p:txBody>
      </p:sp>
    </p:spTree>
    <p:extLst>
      <p:ext uri="{BB962C8B-B14F-4D97-AF65-F5344CB8AC3E}">
        <p14:creationId xmlns:p14="http://schemas.microsoft.com/office/powerpoint/2010/main" val="209008701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823F0DB4-7099-4815-B233-29E00D0EBAF8}" type="slidenum">
              <a:rPr lang="fa-IR" smtClean="0"/>
              <a:t>26</a:t>
            </a:fld>
            <a:endParaRPr lang="fa-IR"/>
          </a:p>
        </p:txBody>
      </p:sp>
    </p:spTree>
    <p:extLst>
      <p:ext uri="{BB962C8B-B14F-4D97-AF65-F5344CB8AC3E}">
        <p14:creationId xmlns:p14="http://schemas.microsoft.com/office/powerpoint/2010/main" val="3435082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927100"/>
            <a:ext cx="8991600" cy="4495800"/>
            <a:chOff x="0" y="584"/>
            <a:chExt cx="5664" cy="2832"/>
          </a:xfrm>
        </p:grpSpPr>
        <p:sp>
          <p:nvSpPr>
            <p:cNvPr id="5"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p:spPr>
          <p:txBody>
            <a:bodyPr wrap="none" anchor="ctr"/>
            <a:lstStyle/>
            <a:p>
              <a:pPr algn="ctr" rtl="0">
                <a:defRPr/>
              </a:pPr>
              <a:endParaRPr lang="en-US" sz="2400">
                <a:latin typeface="Times New Roman" pitchFamily="18" charset="0"/>
              </a:endParaRPr>
            </a:p>
          </p:txBody>
        </p:sp>
        <p:sp>
          <p:nvSpPr>
            <p:cNvPr id="6"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p:spPr>
          <p:txBody>
            <a:bodyPr wrap="none" anchor="ctr"/>
            <a:lstStyle/>
            <a:p>
              <a:pPr algn="ctr" rtl="0">
                <a:defRPr/>
              </a:pPr>
              <a:endParaRPr lang="en-US" sz="2400">
                <a:latin typeface="Times New Roman" pitchFamily="18" charset="0"/>
              </a:endParaRPr>
            </a:p>
          </p:txBody>
        </p:sp>
        <p:sp>
          <p:nvSpPr>
            <p:cNvPr id="7" name="AutoShape 5"/>
            <p:cNvSpPr>
              <a:spLocks noChangeArrowheads="1"/>
            </p:cNvSpPr>
            <p:nvPr userDrawn="1"/>
          </p:nvSpPr>
          <p:spPr bwMode="blackWhite">
            <a:xfrm>
              <a:off x="0" y="872"/>
              <a:ext cx="5664" cy="1152"/>
            </a:xfrm>
            <a:custGeom>
              <a:avLst/>
              <a:gdLst>
                <a:gd name="T0" fmla="*/ 0 w 4917"/>
                <a:gd name="T1" fmla="*/ 0 h 1000"/>
                <a:gd name="T2" fmla="*/ 4416 w 4917"/>
                <a:gd name="T3" fmla="*/ 0 h 1000"/>
                <a:gd name="T4" fmla="*/ 4917 w 4917"/>
                <a:gd name="T5" fmla="*/ 500 h 1000"/>
                <a:gd name="T6" fmla="*/ 4417 w 4917"/>
                <a:gd name="T7" fmla="*/ 1000 h 1000"/>
                <a:gd name="T8" fmla="*/ 0 w 4917"/>
                <a:gd name="T9" fmla="*/ 1000 h 1000"/>
                <a:gd name="T10" fmla="*/ 0 60000 65536"/>
                <a:gd name="T11" fmla="*/ 0 60000 65536"/>
                <a:gd name="T12" fmla="*/ 0 60000 65536"/>
                <a:gd name="T13" fmla="*/ 0 60000 65536"/>
                <a:gd name="T14" fmla="*/ 0 60000 65536"/>
                <a:gd name="T15" fmla="*/ 0 w 4917"/>
                <a:gd name="T16" fmla="*/ 0 h 1000"/>
                <a:gd name="T17" fmla="*/ 2459 w 4917"/>
                <a:gd name="T18" fmla="*/ 1000 h 1000"/>
              </a:gdLst>
              <a:ahLst/>
              <a:cxnLst>
                <a:cxn ang="T10">
                  <a:pos x="T0" y="T1"/>
                </a:cxn>
                <a:cxn ang="T11">
                  <a:pos x="T2" y="T3"/>
                </a:cxn>
                <a:cxn ang="T12">
                  <a:pos x="T4" y="T5"/>
                </a:cxn>
                <a:cxn ang="T13">
                  <a:pos x="T6" y="T7"/>
                </a:cxn>
                <a:cxn ang="T14">
                  <a:pos x="T8" y="T9"/>
                </a:cxn>
              </a:cxnLst>
              <a:rect l="T15" t="T16" r="T17" b="T18"/>
              <a:pathLst>
                <a:path w="4917" h="1000">
                  <a:moveTo>
                    <a:pt x="0" y="0"/>
                  </a:moveTo>
                  <a:lnTo>
                    <a:pt x="4416" y="0"/>
                  </a:lnTo>
                  <a:cubicBezTo>
                    <a:pt x="4693" y="0"/>
                    <a:pt x="4917" y="223"/>
                    <a:pt x="4917" y="500"/>
                  </a:cubicBezTo>
                  <a:cubicBezTo>
                    <a:pt x="4917" y="776"/>
                    <a:pt x="4693" y="999"/>
                    <a:pt x="4417" y="1000"/>
                  </a:cubicBezTo>
                  <a:lnTo>
                    <a:pt x="0" y="1000"/>
                  </a:lnTo>
                  <a:lnTo>
                    <a:pt x="0" y="0"/>
                  </a:lnTo>
                  <a:close/>
                </a:path>
              </a:pathLst>
            </a:custGeom>
            <a:solidFill>
              <a:schemeClr val="folHlink"/>
            </a:solidFill>
            <a:ln w="9525">
              <a:noFill/>
              <a:miter lim="800000"/>
              <a:headEnd/>
              <a:tailEnd/>
            </a:ln>
          </p:spPr>
          <p:txBody>
            <a:bodyPr/>
            <a:lstStyle/>
            <a:p>
              <a:pPr>
                <a:defRPr/>
              </a:pPr>
              <a:endParaRPr lang="fa-IR"/>
            </a:p>
          </p:txBody>
        </p:sp>
        <p:sp>
          <p:nvSpPr>
            <p:cNvPr id="8" name="Line 6"/>
            <p:cNvSpPr>
              <a:spLocks noChangeShapeType="1"/>
            </p:cNvSpPr>
            <p:nvPr userDrawn="1"/>
          </p:nvSpPr>
          <p:spPr bwMode="auto">
            <a:xfrm>
              <a:off x="0" y="1928"/>
              <a:ext cx="5232" cy="0"/>
            </a:xfrm>
            <a:prstGeom prst="line">
              <a:avLst/>
            </a:prstGeom>
            <a:noFill/>
            <a:ln w="50800">
              <a:solidFill>
                <a:schemeClr val="bg1"/>
              </a:solidFill>
              <a:round/>
              <a:headEnd/>
              <a:tailEnd/>
            </a:ln>
          </p:spPr>
          <p:txBody>
            <a:bodyPr/>
            <a:lstStyle/>
            <a:p>
              <a:pPr>
                <a:defRPr/>
              </a:pPr>
              <a:endParaRPr lang="fa-IR"/>
            </a:p>
          </p:txBody>
        </p:sp>
      </p:grpSp>
      <p:sp>
        <p:nvSpPr>
          <p:cNvPr id="23559" name="Rectangle 7"/>
          <p:cNvSpPr>
            <a:spLocks noGrp="1" noChangeArrowheads="1"/>
          </p:cNvSpPr>
          <p:nvPr>
            <p:ph type="ctrTitle"/>
          </p:nvPr>
        </p:nvSpPr>
        <p:spPr>
          <a:xfrm>
            <a:off x="228600" y="1427163"/>
            <a:ext cx="8077200" cy="1609725"/>
          </a:xfrm>
        </p:spPr>
        <p:txBody>
          <a:bodyPr/>
          <a:lstStyle>
            <a:lvl1pPr>
              <a:defRPr sz="4600"/>
            </a:lvl1pPr>
          </a:lstStyle>
          <a:p>
            <a:r>
              <a:rPr lang="en-US"/>
              <a:t>Click to edit Master title style</a:t>
            </a:r>
          </a:p>
        </p:txBody>
      </p:sp>
      <p:sp>
        <p:nvSpPr>
          <p:cNvPr id="23560"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en-US"/>
              <a:t>Click to edit Master subtitle style</a:t>
            </a:r>
          </a:p>
        </p:txBody>
      </p:sp>
      <p:sp>
        <p:nvSpPr>
          <p:cNvPr id="9" name="Rectangle 9"/>
          <p:cNvSpPr>
            <a:spLocks noGrp="1" noChangeArrowheads="1"/>
          </p:cNvSpPr>
          <p:nvPr>
            <p:ph type="dt" sz="half" idx="10"/>
          </p:nvPr>
        </p:nvSpPr>
        <p:spPr>
          <a:xfrm>
            <a:off x="457200" y="6248400"/>
            <a:ext cx="2133600" cy="471488"/>
          </a:xfrm>
        </p:spPr>
        <p:txBody>
          <a:bodyPr/>
          <a:lstStyle>
            <a:lvl1pPr>
              <a:defRPr/>
            </a:lvl1pPr>
          </a:lstStyle>
          <a:p>
            <a:pPr>
              <a:defRPr/>
            </a:pPr>
            <a:endParaRPr lang="en-US"/>
          </a:p>
        </p:txBody>
      </p:sp>
      <p:sp>
        <p:nvSpPr>
          <p:cNvPr id="10" name="Rectangle 10"/>
          <p:cNvSpPr>
            <a:spLocks noGrp="1" noChangeArrowheads="1"/>
          </p:cNvSpPr>
          <p:nvPr>
            <p:ph type="ftr" sz="quarter" idx="11"/>
          </p:nvPr>
        </p:nvSpPr>
        <p:spPr>
          <a:xfrm>
            <a:off x="3124200" y="6253163"/>
            <a:ext cx="2895600" cy="457200"/>
          </a:xfrm>
        </p:spPr>
        <p:txBody>
          <a:bodyPr/>
          <a:lstStyle>
            <a:lvl1pPr>
              <a:defRPr/>
            </a:lvl1pPr>
          </a:lstStyle>
          <a:p>
            <a:pPr>
              <a:defRPr/>
            </a:pPr>
            <a:endParaRPr lang="en-US"/>
          </a:p>
        </p:txBody>
      </p:sp>
      <p:sp>
        <p:nvSpPr>
          <p:cNvPr id="11" name="Rectangle 11"/>
          <p:cNvSpPr>
            <a:spLocks noGrp="1" noChangeArrowheads="1"/>
          </p:cNvSpPr>
          <p:nvPr>
            <p:ph type="sldNum" sz="quarter" idx="12"/>
          </p:nvPr>
        </p:nvSpPr>
        <p:spPr>
          <a:xfrm>
            <a:off x="6553200" y="6248400"/>
            <a:ext cx="2133600" cy="471488"/>
          </a:xfrm>
        </p:spPr>
        <p:txBody>
          <a:bodyPr/>
          <a:lstStyle>
            <a:lvl1pPr>
              <a:defRPr/>
            </a:lvl1pPr>
          </a:lstStyle>
          <a:p>
            <a:pPr>
              <a:defRPr/>
            </a:pPr>
            <a:fld id="{38608AB8-CECF-41E8-8CEC-5E8D64B60927}" type="slidenum">
              <a:rPr lang="ar-SA"/>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dt" sz="half" idx="10"/>
          </p:nvPr>
        </p:nvSpPr>
        <p:spPr>
          <a:ln/>
        </p:spPr>
        <p:txBody>
          <a:bodyPr/>
          <a:lstStyle>
            <a:lvl1pPr>
              <a:defRPr/>
            </a:lvl1pPr>
          </a:lstStyle>
          <a:p>
            <a:pPr>
              <a:defRPr/>
            </a:pPr>
            <a:endParaRPr lang="en-US"/>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F3A42D98-FC5F-4461-9D4A-29B6FB53F4BC}" type="slidenum">
              <a:rPr lang="ar-SA"/>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US"/>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F5A80AC1-C37B-47CD-BD52-76EC7A4FEBE4}" type="slidenum">
              <a:rPr lang="ar-SA"/>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8"/>
          <p:cNvSpPr>
            <a:spLocks noGrp="1" noChangeArrowheads="1"/>
          </p:cNvSpPr>
          <p:nvPr>
            <p:ph type="dt" sz="half" idx="10"/>
          </p:nvPr>
        </p:nvSpPr>
        <p:spPr>
          <a:ln/>
        </p:spPr>
        <p:txBody>
          <a:bodyPr/>
          <a:lstStyle>
            <a:lvl1pPr>
              <a:defRPr/>
            </a:lvl1pPr>
          </a:lstStyle>
          <a:p>
            <a:pPr>
              <a:defRPr/>
            </a:pPr>
            <a:endParaRPr lang="en-US"/>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8BE32EB0-FA6F-4643-9210-0E885E3C2EC7}" type="slidenum">
              <a:rPr lang="ar-SA"/>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8"/>
          <p:cNvSpPr>
            <a:spLocks noGrp="1" noChangeArrowheads="1"/>
          </p:cNvSpPr>
          <p:nvPr>
            <p:ph type="dt" sz="half" idx="10"/>
          </p:nvPr>
        </p:nvSpPr>
        <p:spPr>
          <a:ln/>
        </p:spPr>
        <p:txBody>
          <a:bodyPr/>
          <a:lstStyle>
            <a:lvl1pPr>
              <a:defRPr/>
            </a:lvl1pPr>
          </a:lstStyle>
          <a:p>
            <a:pPr>
              <a:defRPr/>
            </a:pPr>
            <a:endParaRPr lang="en-US"/>
          </a:p>
        </p:txBody>
      </p:sp>
      <p:sp>
        <p:nvSpPr>
          <p:cNvPr id="8" name="Rectangle 9"/>
          <p:cNvSpPr>
            <a:spLocks noGrp="1" noChangeArrowheads="1"/>
          </p:cNvSpPr>
          <p:nvPr>
            <p:ph type="ftr" sz="quarter" idx="11"/>
          </p:nvPr>
        </p:nvSpPr>
        <p:spPr>
          <a:ln/>
        </p:spPr>
        <p:txBody>
          <a:bodyPr/>
          <a:lstStyle>
            <a:lvl1pPr>
              <a:defRPr/>
            </a:lvl1pPr>
          </a:lstStyle>
          <a:p>
            <a:pPr>
              <a:defRPr/>
            </a:pPr>
            <a:endParaRPr lang="en-US"/>
          </a:p>
        </p:txBody>
      </p:sp>
      <p:sp>
        <p:nvSpPr>
          <p:cNvPr id="9" name="Rectangle 10"/>
          <p:cNvSpPr>
            <a:spLocks noGrp="1" noChangeArrowheads="1"/>
          </p:cNvSpPr>
          <p:nvPr>
            <p:ph type="sldNum" sz="quarter" idx="12"/>
          </p:nvPr>
        </p:nvSpPr>
        <p:spPr>
          <a:ln/>
        </p:spPr>
        <p:txBody>
          <a:bodyPr/>
          <a:lstStyle>
            <a:lvl1pPr>
              <a:defRPr/>
            </a:lvl1pPr>
          </a:lstStyle>
          <a:p>
            <a:pPr>
              <a:defRPr/>
            </a:pPr>
            <a:fld id="{F459D000-B61A-4DC3-AE19-5A4ACCFAE1B7}" type="slidenum">
              <a:rPr lang="ar-SA"/>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8"/>
          <p:cNvSpPr>
            <a:spLocks noGrp="1" noChangeArrowheads="1"/>
          </p:cNvSpPr>
          <p:nvPr>
            <p:ph type="dt" sz="half" idx="10"/>
          </p:nvPr>
        </p:nvSpPr>
        <p:spPr>
          <a:ln/>
        </p:spPr>
        <p:txBody>
          <a:bodyPr/>
          <a:lstStyle>
            <a:lvl1pPr>
              <a:defRPr/>
            </a:lvl1pPr>
          </a:lstStyle>
          <a:p>
            <a:pPr>
              <a:defRPr/>
            </a:pPr>
            <a:endParaRPr lang="en-US"/>
          </a:p>
        </p:txBody>
      </p:sp>
      <p:sp>
        <p:nvSpPr>
          <p:cNvPr id="4" name="Rectangle 9"/>
          <p:cNvSpPr>
            <a:spLocks noGrp="1" noChangeArrowheads="1"/>
          </p:cNvSpPr>
          <p:nvPr>
            <p:ph type="ftr" sz="quarter" idx="11"/>
          </p:nvPr>
        </p:nvSpPr>
        <p:spPr>
          <a:ln/>
        </p:spPr>
        <p:txBody>
          <a:bodyPr/>
          <a:lstStyle>
            <a:lvl1pPr>
              <a:defRPr/>
            </a:lvl1pPr>
          </a:lstStyle>
          <a:p>
            <a:pPr>
              <a:defRPr/>
            </a:pPr>
            <a:endParaRPr lang="en-US"/>
          </a:p>
        </p:txBody>
      </p:sp>
      <p:sp>
        <p:nvSpPr>
          <p:cNvPr id="5" name="Rectangle 10"/>
          <p:cNvSpPr>
            <a:spLocks noGrp="1" noChangeArrowheads="1"/>
          </p:cNvSpPr>
          <p:nvPr>
            <p:ph type="sldNum" sz="quarter" idx="12"/>
          </p:nvPr>
        </p:nvSpPr>
        <p:spPr>
          <a:ln/>
        </p:spPr>
        <p:txBody>
          <a:bodyPr/>
          <a:lstStyle>
            <a:lvl1pPr>
              <a:defRPr/>
            </a:lvl1pPr>
          </a:lstStyle>
          <a:p>
            <a:pPr>
              <a:defRPr/>
            </a:pPr>
            <a:fld id="{083BBD09-1F99-4756-9742-92E206EBE267}" type="slidenum">
              <a:rPr lang="ar-SA"/>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US"/>
          </a:p>
        </p:txBody>
      </p:sp>
      <p:sp>
        <p:nvSpPr>
          <p:cNvPr id="3" name="Rectangle 9"/>
          <p:cNvSpPr>
            <a:spLocks noGrp="1" noChangeArrowheads="1"/>
          </p:cNvSpPr>
          <p:nvPr>
            <p:ph type="ftr" sz="quarter" idx="11"/>
          </p:nvPr>
        </p:nvSpPr>
        <p:spPr>
          <a:ln/>
        </p:spPr>
        <p:txBody>
          <a:bodyPr/>
          <a:lstStyle>
            <a:lvl1pPr>
              <a:defRPr/>
            </a:lvl1pPr>
          </a:lstStyle>
          <a:p>
            <a:pPr>
              <a:defRPr/>
            </a:pPr>
            <a:endParaRPr lang="en-US"/>
          </a:p>
        </p:txBody>
      </p:sp>
      <p:sp>
        <p:nvSpPr>
          <p:cNvPr id="4" name="Rectangle 10"/>
          <p:cNvSpPr>
            <a:spLocks noGrp="1" noChangeArrowheads="1"/>
          </p:cNvSpPr>
          <p:nvPr>
            <p:ph type="sldNum" sz="quarter" idx="12"/>
          </p:nvPr>
        </p:nvSpPr>
        <p:spPr>
          <a:ln/>
        </p:spPr>
        <p:txBody>
          <a:bodyPr/>
          <a:lstStyle>
            <a:lvl1pPr>
              <a:defRPr/>
            </a:lvl1pPr>
          </a:lstStyle>
          <a:p>
            <a:pPr>
              <a:defRPr/>
            </a:pPr>
            <a:fld id="{97907C81-F4FC-467C-A40E-0ECF1BB8C81A}" type="slidenum">
              <a:rPr lang="ar-SA"/>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US"/>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D88CB681-C3A5-4A60-83D7-40C9E0F04B54}" type="slidenum">
              <a:rPr lang="ar-SA"/>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US"/>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378B4E44-5321-499C-97EE-F5A75ED6E4BB}" type="slidenum">
              <a:rPr lang="ar-SA"/>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dt" sz="half" idx="10"/>
          </p:nvPr>
        </p:nvSpPr>
        <p:spPr>
          <a:ln/>
        </p:spPr>
        <p:txBody>
          <a:bodyPr/>
          <a:lstStyle>
            <a:lvl1pPr>
              <a:defRPr/>
            </a:lvl1pPr>
          </a:lstStyle>
          <a:p>
            <a:pPr>
              <a:defRPr/>
            </a:pPr>
            <a:endParaRPr lang="en-US"/>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5A180BFC-4AC0-4176-BA12-475A5CA4F0E7}" type="slidenum">
              <a:rPr lang="ar-SA"/>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0013" y="228600"/>
            <a:ext cx="2084387" cy="5791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95263" y="228600"/>
            <a:ext cx="6102350" cy="5791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dt" sz="half" idx="10"/>
          </p:nvPr>
        </p:nvSpPr>
        <p:spPr>
          <a:ln/>
        </p:spPr>
        <p:txBody>
          <a:bodyPr/>
          <a:lstStyle>
            <a:lvl1pPr>
              <a:defRPr/>
            </a:lvl1pPr>
          </a:lstStyle>
          <a:p>
            <a:pPr>
              <a:defRPr/>
            </a:pPr>
            <a:endParaRPr lang="en-US"/>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3CFFEADF-DBD9-492E-A712-27F37B0AD4CB}" type="slidenum">
              <a:rPr lang="ar-SA"/>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152400"/>
            <a:ext cx="8686800" cy="6096000"/>
            <a:chOff x="0" y="96"/>
            <a:chExt cx="5472" cy="3840"/>
          </a:xfrm>
        </p:grpSpPr>
        <p:sp>
          <p:nvSpPr>
            <p:cNvPr id="1032"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p:spPr>
          <p:txBody>
            <a:bodyPr wrap="none" anchor="ctr"/>
            <a:lstStyle/>
            <a:p>
              <a:pPr algn="ctr" rtl="0">
                <a:defRPr/>
              </a:pPr>
              <a:endParaRPr lang="en-US" sz="2400">
                <a:latin typeface="Times New Roman" pitchFamily="18" charset="0"/>
              </a:endParaRPr>
            </a:p>
          </p:txBody>
        </p:sp>
        <p:sp>
          <p:nvSpPr>
            <p:cNvPr id="1033" name="AutoShape 4"/>
            <p:cNvSpPr>
              <a:spLocks noChangeArrowheads="1"/>
            </p:cNvSpPr>
            <p:nvPr/>
          </p:nvSpPr>
          <p:spPr bwMode="blackWhite">
            <a:xfrm>
              <a:off x="0" y="96"/>
              <a:ext cx="5376" cy="768"/>
            </a:xfrm>
            <a:custGeom>
              <a:avLst/>
              <a:gdLst>
                <a:gd name="T0" fmla="*/ 0 w 7000"/>
                <a:gd name="T1" fmla="*/ 0 h 1000"/>
                <a:gd name="T2" fmla="*/ 6499 w 7000"/>
                <a:gd name="T3" fmla="*/ 0 h 1000"/>
                <a:gd name="T4" fmla="*/ 7000 w 7000"/>
                <a:gd name="T5" fmla="*/ 500 h 1000"/>
                <a:gd name="T6" fmla="*/ 6500 w 7000"/>
                <a:gd name="T7" fmla="*/ 1000 h 1000"/>
                <a:gd name="T8" fmla="*/ 0 w 7000"/>
                <a:gd name="T9" fmla="*/ 1000 h 1000"/>
                <a:gd name="T10" fmla="*/ 0 60000 65536"/>
                <a:gd name="T11" fmla="*/ 0 60000 65536"/>
                <a:gd name="T12" fmla="*/ 0 60000 65536"/>
                <a:gd name="T13" fmla="*/ 0 60000 65536"/>
                <a:gd name="T14" fmla="*/ 0 60000 65536"/>
                <a:gd name="T15" fmla="*/ 0 w 7000"/>
                <a:gd name="T16" fmla="*/ 0 h 1000"/>
                <a:gd name="T17" fmla="*/ 3500 w 7000"/>
                <a:gd name="T18" fmla="*/ 1000 h 1000"/>
              </a:gdLst>
              <a:ahLst/>
              <a:cxnLst>
                <a:cxn ang="T10">
                  <a:pos x="T0" y="T1"/>
                </a:cxn>
                <a:cxn ang="T11">
                  <a:pos x="T2" y="T3"/>
                </a:cxn>
                <a:cxn ang="T12">
                  <a:pos x="T4" y="T5"/>
                </a:cxn>
                <a:cxn ang="T13">
                  <a:pos x="T6" y="T7"/>
                </a:cxn>
                <a:cxn ang="T14">
                  <a:pos x="T8" y="T9"/>
                </a:cxn>
              </a:cxnLst>
              <a:rect l="T15" t="T16" r="T17" b="T18"/>
              <a:pathLst>
                <a:path w="7000" h="1000">
                  <a:moveTo>
                    <a:pt x="0" y="0"/>
                  </a:moveTo>
                  <a:lnTo>
                    <a:pt x="6499" y="0"/>
                  </a:lnTo>
                  <a:cubicBezTo>
                    <a:pt x="6776" y="0"/>
                    <a:pt x="7000" y="223"/>
                    <a:pt x="7000" y="500"/>
                  </a:cubicBezTo>
                  <a:cubicBezTo>
                    <a:pt x="7000" y="776"/>
                    <a:pt x="6776" y="999"/>
                    <a:pt x="6500" y="1000"/>
                  </a:cubicBezTo>
                  <a:lnTo>
                    <a:pt x="0" y="1000"/>
                  </a:lnTo>
                  <a:lnTo>
                    <a:pt x="0" y="0"/>
                  </a:lnTo>
                  <a:close/>
                </a:path>
              </a:pathLst>
            </a:custGeom>
            <a:solidFill>
              <a:schemeClr val="folHlink"/>
            </a:solidFill>
            <a:ln w="9525">
              <a:noFill/>
              <a:miter lim="800000"/>
              <a:headEnd/>
              <a:tailEnd/>
            </a:ln>
          </p:spPr>
          <p:txBody>
            <a:bodyPr/>
            <a:lstStyle/>
            <a:p>
              <a:pPr>
                <a:defRPr/>
              </a:pPr>
              <a:endParaRPr lang="fa-IR"/>
            </a:p>
          </p:txBody>
        </p:sp>
        <p:sp>
          <p:nvSpPr>
            <p:cNvPr id="1034" name="Line 5"/>
            <p:cNvSpPr>
              <a:spLocks noChangeShapeType="1"/>
            </p:cNvSpPr>
            <p:nvPr/>
          </p:nvSpPr>
          <p:spPr bwMode="auto">
            <a:xfrm>
              <a:off x="0" y="768"/>
              <a:ext cx="5088" cy="0"/>
            </a:xfrm>
            <a:prstGeom prst="line">
              <a:avLst/>
            </a:prstGeom>
            <a:noFill/>
            <a:ln w="38100">
              <a:solidFill>
                <a:schemeClr val="bg1"/>
              </a:solidFill>
              <a:round/>
              <a:headEnd/>
              <a:tailEnd/>
            </a:ln>
          </p:spPr>
          <p:txBody>
            <a:bodyPr/>
            <a:lstStyle/>
            <a:p>
              <a:pPr>
                <a:defRPr/>
              </a:pPr>
              <a:endParaRPr lang="fa-IR"/>
            </a:p>
          </p:txBody>
        </p:sp>
      </p:grpSp>
      <p:sp>
        <p:nvSpPr>
          <p:cNvPr id="1027"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6"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a:latin typeface="Arial" charset="0"/>
                <a:cs typeface="Arial" charset="0"/>
              </a:defRPr>
            </a:lvl1pPr>
          </a:lstStyle>
          <a:p>
            <a:pPr>
              <a:defRPr/>
            </a:pPr>
            <a:endParaRPr lang="en-US"/>
          </a:p>
        </p:txBody>
      </p:sp>
      <p:sp>
        <p:nvSpPr>
          <p:cNvPr id="22537"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a:latin typeface="Arial" charset="0"/>
                <a:cs typeface="Arial" charset="0"/>
              </a:defRPr>
            </a:lvl1pPr>
          </a:lstStyle>
          <a:p>
            <a:pPr>
              <a:defRPr/>
            </a:pPr>
            <a:endParaRPr lang="en-US"/>
          </a:p>
        </p:txBody>
      </p:sp>
      <p:sp>
        <p:nvSpPr>
          <p:cNvPr id="22538"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a:latin typeface="Arial Black" pitchFamily="34" charset="0"/>
                <a:cs typeface="Arial" charset="0"/>
              </a:defRPr>
            </a:lvl1pPr>
          </a:lstStyle>
          <a:p>
            <a:pPr>
              <a:defRPr/>
            </a:pPr>
            <a:fld id="{B4F9E93E-5F3B-4F92-92B1-7B33EAEE8803}" type="slidenum">
              <a:rPr lang="ar-SA"/>
              <a:pPr>
                <a:defRPr/>
              </a:pPr>
              <a:t>‹#›</a:t>
            </a:fld>
            <a:endParaRPr lang="en-US"/>
          </a:p>
        </p:txBody>
      </p:sp>
    </p:spTree>
  </p:cSld>
  <p:clrMap bg1="dk1" tx1="lt1" bg2="dk2" tx2="lt2" accent1="accent1" accent2="accent2" accent3="accent3" accent4="accent4" accent5="accent5" accent6="accent6" hlink="hlink" folHlink="folHlink"/>
  <p:sldLayoutIdLst>
    <p:sldLayoutId id="2147483708"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algn="l" rtl="1" eaLnBrk="0" fontAlgn="base" hangingPunct="0">
        <a:spcBef>
          <a:spcPct val="0"/>
        </a:spcBef>
        <a:spcAft>
          <a:spcPct val="0"/>
        </a:spcAft>
        <a:defRPr sz="4200">
          <a:solidFill>
            <a:schemeClr val="tx2"/>
          </a:solidFill>
          <a:latin typeface="+mj-lt"/>
          <a:ea typeface="+mj-ea"/>
          <a:cs typeface="+mj-cs"/>
        </a:defRPr>
      </a:lvl1pPr>
      <a:lvl2pPr algn="l" rtl="1" eaLnBrk="0" fontAlgn="base" hangingPunct="0">
        <a:spcBef>
          <a:spcPct val="0"/>
        </a:spcBef>
        <a:spcAft>
          <a:spcPct val="0"/>
        </a:spcAft>
        <a:defRPr sz="4200">
          <a:solidFill>
            <a:schemeClr val="tx2"/>
          </a:solidFill>
          <a:latin typeface="Arial" charset="0"/>
          <a:cs typeface="Arial" charset="0"/>
        </a:defRPr>
      </a:lvl2pPr>
      <a:lvl3pPr algn="l" rtl="1" eaLnBrk="0" fontAlgn="base" hangingPunct="0">
        <a:spcBef>
          <a:spcPct val="0"/>
        </a:spcBef>
        <a:spcAft>
          <a:spcPct val="0"/>
        </a:spcAft>
        <a:defRPr sz="4200">
          <a:solidFill>
            <a:schemeClr val="tx2"/>
          </a:solidFill>
          <a:latin typeface="Arial" charset="0"/>
          <a:cs typeface="Arial" charset="0"/>
        </a:defRPr>
      </a:lvl3pPr>
      <a:lvl4pPr algn="l" rtl="1" eaLnBrk="0" fontAlgn="base" hangingPunct="0">
        <a:spcBef>
          <a:spcPct val="0"/>
        </a:spcBef>
        <a:spcAft>
          <a:spcPct val="0"/>
        </a:spcAft>
        <a:defRPr sz="4200">
          <a:solidFill>
            <a:schemeClr val="tx2"/>
          </a:solidFill>
          <a:latin typeface="Arial" charset="0"/>
          <a:cs typeface="Arial" charset="0"/>
        </a:defRPr>
      </a:lvl4pPr>
      <a:lvl5pPr algn="l" rtl="1" eaLnBrk="0" fontAlgn="base" hangingPunct="0">
        <a:spcBef>
          <a:spcPct val="0"/>
        </a:spcBef>
        <a:spcAft>
          <a:spcPct val="0"/>
        </a:spcAft>
        <a:defRPr sz="4200">
          <a:solidFill>
            <a:schemeClr val="tx2"/>
          </a:solidFill>
          <a:latin typeface="Arial" charset="0"/>
          <a:cs typeface="Arial" charset="0"/>
        </a:defRPr>
      </a:lvl5pPr>
      <a:lvl6pPr marL="457200" algn="l" rtl="1" fontAlgn="base">
        <a:spcBef>
          <a:spcPct val="0"/>
        </a:spcBef>
        <a:spcAft>
          <a:spcPct val="0"/>
        </a:spcAft>
        <a:defRPr sz="4200">
          <a:solidFill>
            <a:schemeClr val="tx2"/>
          </a:solidFill>
          <a:latin typeface="Arial" charset="0"/>
          <a:cs typeface="Arial" charset="0"/>
        </a:defRPr>
      </a:lvl6pPr>
      <a:lvl7pPr marL="914400" algn="l" rtl="1" fontAlgn="base">
        <a:spcBef>
          <a:spcPct val="0"/>
        </a:spcBef>
        <a:spcAft>
          <a:spcPct val="0"/>
        </a:spcAft>
        <a:defRPr sz="4200">
          <a:solidFill>
            <a:schemeClr val="tx2"/>
          </a:solidFill>
          <a:latin typeface="Arial" charset="0"/>
          <a:cs typeface="Arial" charset="0"/>
        </a:defRPr>
      </a:lvl7pPr>
      <a:lvl8pPr marL="1371600" algn="l" rtl="1" fontAlgn="base">
        <a:spcBef>
          <a:spcPct val="0"/>
        </a:spcBef>
        <a:spcAft>
          <a:spcPct val="0"/>
        </a:spcAft>
        <a:defRPr sz="4200">
          <a:solidFill>
            <a:schemeClr val="tx2"/>
          </a:solidFill>
          <a:latin typeface="Arial" charset="0"/>
          <a:cs typeface="Arial" charset="0"/>
        </a:defRPr>
      </a:lvl8pPr>
      <a:lvl9pPr marL="1828800" algn="l" rtl="1" fontAlgn="base">
        <a:spcBef>
          <a:spcPct val="0"/>
        </a:spcBef>
        <a:spcAft>
          <a:spcPct val="0"/>
        </a:spcAft>
        <a:defRPr sz="42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r" rtl="1" eaLnBrk="0" fontAlgn="base" hangingPunct="0">
        <a:spcBef>
          <a:spcPct val="20000"/>
        </a:spcBef>
        <a:spcAft>
          <a:spcPct val="0"/>
        </a:spcAft>
        <a:buClr>
          <a:schemeClr val="accent1"/>
        </a:buClr>
        <a:buSzPct val="70000"/>
        <a:buFont typeface="Wingdings" pitchFamily="2" charset="2"/>
        <a:buChar char="l"/>
        <a:defRPr sz="2800">
          <a:solidFill>
            <a:schemeClr val="tx1"/>
          </a:solidFill>
          <a:latin typeface="+mn-lt"/>
          <a:cs typeface="+mn-cs"/>
        </a:defRPr>
      </a:lvl2pPr>
      <a:lvl3pPr marL="1143000" indent="-228600" algn="r" rtl="1" eaLnBrk="0" fontAlgn="base" hangingPunct="0">
        <a:spcBef>
          <a:spcPct val="20000"/>
        </a:spcBef>
        <a:spcAft>
          <a:spcPct val="0"/>
        </a:spcAft>
        <a:buClr>
          <a:schemeClr val="bg2"/>
        </a:buClr>
        <a:buSzPct val="65000"/>
        <a:buFont typeface="Wingdings" pitchFamily="2" charset="2"/>
        <a:buChar char="l"/>
        <a:defRPr sz="2400">
          <a:solidFill>
            <a:schemeClr val="tx1"/>
          </a:solidFill>
          <a:latin typeface="+mn-lt"/>
          <a:cs typeface="+mn-cs"/>
        </a:defRPr>
      </a:lvl3pPr>
      <a:lvl4pPr marL="1600200" indent="-228600" algn="r" rtl="1" eaLnBrk="0" fontAlgn="base" hangingPunct="0">
        <a:spcBef>
          <a:spcPct val="20000"/>
        </a:spcBef>
        <a:spcAft>
          <a:spcPct val="0"/>
        </a:spcAft>
        <a:buClr>
          <a:schemeClr val="hlink"/>
        </a:buClr>
        <a:buSzPct val="60000"/>
        <a:buFont typeface="Wingdings" pitchFamily="2" charset="2"/>
        <a:buChar char="l"/>
        <a:defRPr sz="2000">
          <a:solidFill>
            <a:schemeClr val="tx1"/>
          </a:solidFill>
          <a:latin typeface="+mn-lt"/>
          <a:cs typeface="+mn-cs"/>
        </a:defRPr>
      </a:lvl4pPr>
      <a:lvl5pPr marL="2057400" indent="-228600" algn="r" rtl="1" eaLnBrk="0" fontAlgn="base" hangingPunct="0">
        <a:spcBef>
          <a:spcPct val="20000"/>
        </a:spcBef>
        <a:spcAft>
          <a:spcPct val="0"/>
        </a:spcAft>
        <a:buClr>
          <a:schemeClr val="bg2"/>
        </a:buClr>
        <a:buSzPct val="40000"/>
        <a:buFont typeface="Wingdings" pitchFamily="2" charset="2"/>
        <a:buChar char="l"/>
        <a:defRPr sz="2000">
          <a:solidFill>
            <a:schemeClr val="tx1"/>
          </a:solidFill>
          <a:latin typeface="+mn-lt"/>
          <a:cs typeface="+mn-cs"/>
        </a:defRPr>
      </a:lvl5pPr>
      <a:lvl6pPr marL="25146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6pPr>
      <a:lvl7pPr marL="29718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7pPr>
      <a:lvl8pPr marL="34290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8pPr>
      <a:lvl9pPr marL="38862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usgbc.org/" TargetMode="External"/><Relationship Id="rId2" Type="http://schemas.openxmlformats.org/officeDocument/2006/relationships/hyperlink" Target="http://www.aia.org.cote/" TargetMode="External"/><Relationship Id="rId1" Type="http://schemas.openxmlformats.org/officeDocument/2006/relationships/slideLayout" Target="../slideLayouts/slideLayout2.xml"/><Relationship Id="rId4" Type="http://schemas.openxmlformats.org/officeDocument/2006/relationships/hyperlink" Target="http://www.sustainablehome.co.uk/"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050465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algn="ctr" eaLnBrk="1" hangingPunct="1"/>
            <a:r>
              <a:rPr lang="fa-IR" smtClean="0">
                <a:cs typeface="B Bardiya" pitchFamily="2" charset="-78"/>
              </a:rPr>
              <a:t>عنوان:</a:t>
            </a:r>
            <a:r>
              <a:rPr lang="fa-IR" smtClean="0">
                <a:cs typeface="B Esfehan" pitchFamily="2" charset="-78"/>
              </a:rPr>
              <a:t/>
            </a:r>
            <a:br>
              <a:rPr lang="fa-IR" smtClean="0">
                <a:cs typeface="B Esfehan" pitchFamily="2" charset="-78"/>
              </a:rPr>
            </a:br>
            <a:r>
              <a:rPr lang="fa-IR" smtClean="0">
                <a:cs typeface="B Esfehan" pitchFamily="2" charset="-78"/>
              </a:rPr>
              <a:t>معماري سبز</a:t>
            </a:r>
            <a:endParaRPr lang="en-US" smtClean="0">
              <a:cs typeface="B Esfeha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050"/>
                                        </p:tgtEl>
                                        <p:attrNameLst>
                                          <p:attrName>style.visibility</p:attrName>
                                        </p:attrNameLst>
                                      </p:cBhvr>
                                      <p:to>
                                        <p:strVal val="visible"/>
                                      </p:to>
                                    </p:set>
                                    <p:anim by="(-#ppt_w*2)" calcmode="lin" valueType="num">
                                      <p:cBhvr rctx="PPT">
                                        <p:cTn id="7" dur="500" autoRev="1" fill="hold">
                                          <p:stCondLst>
                                            <p:cond delay="0"/>
                                          </p:stCondLst>
                                        </p:cTn>
                                        <p:tgtEl>
                                          <p:spTgt spid="2050"/>
                                        </p:tgtEl>
                                        <p:attrNameLst>
                                          <p:attrName>ppt_w</p:attrName>
                                        </p:attrNameLst>
                                      </p:cBhvr>
                                    </p:anim>
                                    <p:anim by="(#ppt_w*0.50)" calcmode="lin" valueType="num">
                                      <p:cBhvr>
                                        <p:cTn id="8" dur="500" decel="50000" autoRev="1" fill="hold">
                                          <p:stCondLst>
                                            <p:cond delay="0"/>
                                          </p:stCondLst>
                                        </p:cTn>
                                        <p:tgtEl>
                                          <p:spTgt spid="2050"/>
                                        </p:tgtEl>
                                        <p:attrNameLst>
                                          <p:attrName>ppt_x</p:attrName>
                                        </p:attrNameLst>
                                      </p:cBhvr>
                                    </p:anim>
                                    <p:anim from="(-#ppt_h/2)" to="(#ppt_y)" calcmode="lin" valueType="num">
                                      <p:cBhvr>
                                        <p:cTn id="9" dur="1000" fill="hold">
                                          <p:stCondLst>
                                            <p:cond delay="0"/>
                                          </p:stCondLst>
                                        </p:cTn>
                                        <p:tgtEl>
                                          <p:spTgt spid="2050"/>
                                        </p:tgtEl>
                                        <p:attrNameLst>
                                          <p:attrName>ppt_y</p:attrName>
                                        </p:attrNameLst>
                                      </p:cBhvr>
                                    </p:anim>
                                    <p:animRot by="21600000">
                                      <p:cBhvr>
                                        <p:cTn id="10" dur="1000" fill="hold">
                                          <p:stCondLst>
                                            <p:cond delay="0"/>
                                          </p:stCondLst>
                                        </p:cTn>
                                        <p:tgtEl>
                                          <p:spTgt spid="20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algn="ctr" eaLnBrk="1" hangingPunct="1"/>
            <a:r>
              <a:rPr lang="fa-IR" b="1" smtClean="0">
                <a:solidFill>
                  <a:srgbClr val="FFFF66"/>
                </a:solidFill>
                <a:cs typeface="B Bardiya" pitchFamily="2" charset="-78"/>
              </a:rPr>
              <a:t>مقدمه</a:t>
            </a:r>
            <a:endParaRPr lang="en-US" b="1" smtClean="0">
              <a:solidFill>
                <a:srgbClr val="FFFF66"/>
              </a:solidFill>
              <a:cs typeface="B Bardiya" pitchFamily="2" charset="-78"/>
            </a:endParaRPr>
          </a:p>
        </p:txBody>
      </p:sp>
      <p:sp>
        <p:nvSpPr>
          <p:cNvPr id="3075" name="Rectangle 3"/>
          <p:cNvSpPr>
            <a:spLocks noGrp="1" noChangeArrowheads="1"/>
          </p:cNvSpPr>
          <p:nvPr>
            <p:ph type="body" idx="1"/>
          </p:nvPr>
        </p:nvSpPr>
        <p:spPr/>
        <p:txBody>
          <a:bodyPr/>
          <a:lstStyle/>
          <a:p>
            <a:pPr marL="98425" indent="190500" algn="just" eaLnBrk="1" hangingPunct="1">
              <a:lnSpc>
                <a:spcPct val="150000"/>
              </a:lnSpc>
              <a:buFont typeface="Wingdings" pitchFamily="2" charset="2"/>
              <a:buNone/>
            </a:pPr>
            <a:r>
              <a:rPr lang="fa-IR" sz="2000" b="1" smtClean="0">
                <a:cs typeface="B Koodak" pitchFamily="2" charset="-78"/>
              </a:rPr>
              <a:t>در سال های اخیر بیانیه ها و مقالات متعددی در زمینه اصول معماری سبز توسط محققان مختلف در سراسر دنیا به رشته تحریر درآمده است. اغلب این بیانیه ها با اختلاف اندک موضوعاتی را در زمینه تشویق طراحان به حفاظت از انرژی ونیز در نظر گیری ویژگی های محلی مکان و کار با کاربران ساختمان و جوامع اطراف آن تثبیت نموده اند. معماران انگلیسی، برندا و روبرت ویل در کتاب خویش با عنوان «معماری سبز: طراحی برای آینده ای آگاه از انرژی» یکی از ساده ترین و صریح ترین چارچوب ها را برای معماری سبز مطرح نموده اند. آن ها این اصول را با استفاده از مثال های مختلف از طراحی ساختمان در اروپا انگلستان و امریکا نشان داده اند. ایشان بر فراگیری از معماری بومی تأکید زیادی داشتند، معماری که در تجربه نسل های متمادی ساکن یک منطقه و اقلیم ویژه در آن نهفته است . </a:t>
            </a:r>
            <a:endParaRPr lang="en-US" sz="2000" b="1" smtClean="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30" presetClass="entr" presetSubtype="0" fill="hold" grpId="0" nodeType="clickEffect">
                                  <p:stCondLst>
                                    <p:cond delay="0"/>
                                  </p:stCondLst>
                                  <p:childTnLst>
                                    <p:set>
                                      <p:cBhvr>
                                        <p:cTn id="24" dur="1" fill="hold">
                                          <p:stCondLst>
                                            <p:cond delay="0"/>
                                          </p:stCondLst>
                                        </p:cTn>
                                        <p:tgtEl>
                                          <p:spTgt spid="3075">
                                            <p:txEl>
                                              <p:pRg st="0" end="0"/>
                                            </p:txEl>
                                          </p:spTgt>
                                        </p:tgtEl>
                                        <p:attrNameLst>
                                          <p:attrName>style.visibility</p:attrName>
                                        </p:attrNameLst>
                                      </p:cBhvr>
                                      <p:to>
                                        <p:strVal val="visible"/>
                                      </p:to>
                                    </p:set>
                                    <p:animEffect transition="in" filter="fade">
                                      <p:cBhvr>
                                        <p:cTn id="25" dur="800" decel="100000"/>
                                        <p:tgtEl>
                                          <p:spTgt spid="3075">
                                            <p:txEl>
                                              <p:pRg st="0" end="0"/>
                                            </p:txEl>
                                          </p:spTgt>
                                        </p:tgtEl>
                                      </p:cBhvr>
                                    </p:animEffect>
                                    <p:anim calcmode="lin" valueType="num">
                                      <p:cBhvr>
                                        <p:cTn id="26" dur="800" decel="100000" fill="hold"/>
                                        <p:tgtEl>
                                          <p:spTgt spid="3075">
                                            <p:txEl>
                                              <p:pRg st="0" end="0"/>
                                            </p:txEl>
                                          </p:spTgt>
                                        </p:tgtEl>
                                        <p:attrNameLst>
                                          <p:attrName>style.rotation</p:attrName>
                                        </p:attrNameLst>
                                      </p:cBhvr>
                                      <p:tavLst>
                                        <p:tav tm="0">
                                          <p:val>
                                            <p:fltVal val="-90"/>
                                          </p:val>
                                        </p:tav>
                                        <p:tav tm="100000">
                                          <p:val>
                                            <p:fltVal val="0"/>
                                          </p:val>
                                        </p:tav>
                                      </p:tavLst>
                                    </p:anim>
                                    <p:anim calcmode="lin" valueType="num">
                                      <p:cBhvr>
                                        <p:cTn id="27" dur="800" decel="100000" fill="hold"/>
                                        <p:tgtEl>
                                          <p:spTgt spid="3075">
                                            <p:txEl>
                                              <p:pRg st="0" end="0"/>
                                            </p:txEl>
                                          </p:spTgt>
                                        </p:tgtEl>
                                        <p:attrNameLst>
                                          <p:attrName>ppt_x</p:attrName>
                                        </p:attrNameLst>
                                      </p:cBhvr>
                                      <p:tavLst>
                                        <p:tav tm="0">
                                          <p:val>
                                            <p:strVal val="#ppt_x+0.4"/>
                                          </p:val>
                                        </p:tav>
                                        <p:tav tm="100000">
                                          <p:val>
                                            <p:strVal val="#ppt_x-0.05"/>
                                          </p:val>
                                        </p:tav>
                                      </p:tavLst>
                                    </p:anim>
                                    <p:anim calcmode="lin" valueType="num">
                                      <p:cBhvr>
                                        <p:cTn id="28" dur="800" decel="100000" fill="hold"/>
                                        <p:tgtEl>
                                          <p:spTgt spid="3075">
                                            <p:txEl>
                                              <p:pRg st="0" end="0"/>
                                            </p:txEl>
                                          </p:spTgt>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3075">
                                            <p:txEl>
                                              <p:pRg st="0" end="0"/>
                                            </p:txEl>
                                          </p:spTgt>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3075">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p:txBody>
          <a:bodyPr/>
          <a:lstStyle/>
          <a:p>
            <a:pPr marL="98425" indent="190500" algn="just" eaLnBrk="1" hangingPunct="1">
              <a:lnSpc>
                <a:spcPct val="150000"/>
              </a:lnSpc>
              <a:buFont typeface="Wingdings" pitchFamily="2" charset="2"/>
              <a:buNone/>
            </a:pPr>
            <a:r>
              <a:rPr lang="fa-IR" sz="2000" smtClean="0">
                <a:cs typeface="B Koodak" pitchFamily="2" charset="-78"/>
              </a:rPr>
              <a:t>اطلاعات بیشتر در مورد  اصول معماری سبز و نحوه اجرا آن در بسیاری از پایگاههای اینترنتی از جمله «موسسه آمریکایی کمیته معماران در موضوعات مختلف زیست محیطی» (</a:t>
            </a:r>
            <a:r>
              <a:rPr lang="en-US" sz="2000" smtClean="0">
                <a:cs typeface="B Koodak" pitchFamily="2" charset="-78"/>
                <a:hlinkClick r:id="rId2"/>
              </a:rPr>
              <a:t>www.aia.org.cote</a:t>
            </a:r>
            <a:r>
              <a:rPr lang="fa-IR" sz="2000" smtClean="0">
                <a:cs typeface="B Koodak" pitchFamily="2" charset="-78"/>
              </a:rPr>
              <a:t>) شورای «ساختمان سازی سبز امریکا» (</a:t>
            </a:r>
            <a:r>
              <a:rPr lang="en-US" sz="2000" smtClean="0">
                <a:cs typeface="B Koodak" pitchFamily="2" charset="-78"/>
                <a:hlinkClick r:id="rId3"/>
              </a:rPr>
              <a:t>www.usgbc.org</a:t>
            </a:r>
            <a:r>
              <a:rPr lang="fa-IR" sz="2000" smtClean="0">
                <a:cs typeface="B Koodak" pitchFamily="2" charset="-78"/>
              </a:rPr>
              <a:t>) و در اروپا و انگلستان «منازل پایدار » (</a:t>
            </a:r>
            <a:r>
              <a:rPr lang="en-US" sz="2000" smtClean="0">
                <a:cs typeface="B Koodak" pitchFamily="2" charset="-78"/>
                <a:hlinkClick r:id="rId4"/>
              </a:rPr>
              <a:t>www.sustainablehome.co.uk</a:t>
            </a:r>
            <a:r>
              <a:rPr lang="fa-IR" sz="2000" smtClean="0">
                <a:cs typeface="B Koodak" pitchFamily="2" charset="-78"/>
              </a:rPr>
              <a:t>) نیز وجود دارد. فرآیند سبز در معماری فرآیندی کهن میباشد، برای مثال از هنگامی  که انسان های غار نشین برای اولین بار پی به این مسئله بردند که انتخاب غاری رو به جنوب از لحاظ دمای محیط بسیار مناسب تر از غاری می باشد که دهانه آن به سمت شمال است. موضوع جدید درک این مهم است که معماری سبز برای محیطهای مصنوع و انسان آفرینش بهترین فرآیند برای طراحی ساختمان هاست؛ به گونه ای که تمام منابع وارده به ساختمان، مصالح آن، سوخت یا اشیا مورد استفاده ساکنان، نیازمند پدید آوردن یک معماری پایدار هستند. </a:t>
            </a:r>
            <a:endParaRPr lang="en-US" sz="2000" smtClean="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fade">
                                      <p:cBhvr>
                                        <p:cTn id="7" dur="800" decel="100000"/>
                                        <p:tgtEl>
                                          <p:spTgt spid="4099">
                                            <p:txEl>
                                              <p:pRg st="0" end="0"/>
                                            </p:txEl>
                                          </p:spTgt>
                                        </p:tgtEl>
                                      </p:cBhvr>
                                    </p:animEffect>
                                    <p:anim calcmode="lin" valueType="num">
                                      <p:cBhvr>
                                        <p:cTn id="8" dur="800" decel="100000" fill="hold"/>
                                        <p:tgtEl>
                                          <p:spTgt spid="4099">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4099">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4099">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099">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099">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98425" indent="190500" algn="just" eaLnBrk="1" hangingPunct="1">
              <a:lnSpc>
                <a:spcPct val="150000"/>
              </a:lnSpc>
              <a:buFont typeface="Wingdings" pitchFamily="2" charset="2"/>
              <a:buNone/>
              <a:defRPr/>
            </a:pPr>
            <a:r>
              <a:rPr lang="fa-IR" sz="2000" dirty="0" smtClean="0">
                <a:cs typeface="B Koodak" pitchFamily="2" charset="-78"/>
              </a:rPr>
              <a:t>بسیاری از ساختمان های موجود حداقل یکی از ویژگی های متعدد و قابل تشخیص معماری سبز را درون خویش دارند، با این حال،تنها تعداد اندکی از این بناها کل این فرآیند کامل را دارا می باشند. </a:t>
            </a:r>
          </a:p>
          <a:p>
            <a:pPr marL="98425" indent="190500" algn="just" eaLnBrk="1" hangingPunct="1">
              <a:lnSpc>
                <a:spcPct val="150000"/>
              </a:lnSpc>
              <a:buFont typeface="Wingdings" pitchFamily="2" charset="2"/>
              <a:buNone/>
              <a:defRPr/>
            </a:pPr>
            <a:r>
              <a:rPr lang="fa-IR" sz="2000" dirty="0" smtClean="0">
                <a:cs typeface="B Koodak" pitchFamily="2" charset="-78"/>
              </a:rPr>
              <a:t>بطور کلی فرآیند سبز اینگونه مطرح می شود که تمامی موضوعات به یکدیگر وابسته بوده و در هر تصمیم گیری باید تمامی جنبه های آن مورد بررسی قرار گیرد و بدین ترتیب،ایده بررسی اصول بصورت مجزا با آن در تضاد قرار می گیرد . در مجموع اصول گوناگونی در ایجاد هر نوع سازه مطرح است که نقاط مشترک فراوانی را برای بحث دارامی باشند،</a:t>
            </a:r>
          </a:p>
          <a:p>
            <a:pPr marL="98425" indent="190500" algn="just" eaLnBrk="1" hangingPunct="1">
              <a:lnSpc>
                <a:spcPct val="150000"/>
              </a:lnSpc>
              <a:buFont typeface="Wingdings" pitchFamily="2" charset="2"/>
              <a:buNone/>
              <a:defRPr/>
            </a:pPr>
            <a:r>
              <a:rPr lang="fa-IR" sz="2000" dirty="0" smtClean="0">
                <a:cs typeface="B Koodak" pitchFamily="2" charset="-78"/>
              </a:rPr>
              <a:t>با این حال موضوعات ارائه شده مجموعه ای از اصول مختلفی هستند که در نظر گرفتن آنها سبب ایجاد توازن و پدید آمدن معماری سبز خواهد شد . </a:t>
            </a:r>
            <a:endParaRPr lang="en-US" sz="2000" dirty="0" smtClean="0">
              <a:cs typeface="B Koodak" pitchFamily="2" charset="-78"/>
            </a:endParaRPr>
          </a:p>
          <a:p>
            <a:pPr eaLnBrk="1" hangingPunct="1">
              <a:buFont typeface="Wingdings" pitchFamily="2" charset="2"/>
              <a:buNone/>
              <a:defRPr/>
            </a:pPr>
            <a:endParaRPr lang="en-US"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ctr" eaLnBrk="1" hangingPunct="1"/>
            <a:r>
              <a:rPr lang="fa-IR" b="1" smtClean="0">
                <a:solidFill>
                  <a:srgbClr val="FFFF66"/>
                </a:solidFill>
                <a:cs typeface="B Bardiya" pitchFamily="2" charset="-78"/>
              </a:rPr>
              <a:t>اصل اول : حفاظت از انرژی</a:t>
            </a:r>
            <a:r>
              <a:rPr lang="fa-IR" smtClean="0">
                <a:solidFill>
                  <a:srgbClr val="FFFF66"/>
                </a:solidFill>
                <a:cs typeface="B Bardiya" pitchFamily="2" charset="-78"/>
              </a:rPr>
              <a:t> </a:t>
            </a:r>
            <a:endParaRPr lang="en-US" smtClean="0">
              <a:solidFill>
                <a:srgbClr val="FFFF66"/>
              </a:solidFill>
              <a:cs typeface="B Bardiya" pitchFamily="2" charset="-78"/>
            </a:endParaRPr>
          </a:p>
        </p:txBody>
      </p:sp>
      <p:sp>
        <p:nvSpPr>
          <p:cNvPr id="5123" name="Rectangle 3"/>
          <p:cNvSpPr>
            <a:spLocks noGrp="1" noChangeArrowheads="1"/>
          </p:cNvSpPr>
          <p:nvPr>
            <p:ph type="body" idx="1"/>
          </p:nvPr>
        </p:nvSpPr>
        <p:spPr>
          <a:xfrm>
            <a:off x="5867400" y="1600200"/>
            <a:ext cx="2667000" cy="4205288"/>
          </a:xfrm>
        </p:spPr>
        <p:txBody>
          <a:bodyPr/>
          <a:lstStyle/>
          <a:p>
            <a:pPr marL="6350" indent="190500" algn="just" eaLnBrk="1" hangingPunct="1">
              <a:buFont typeface="Wingdings" pitchFamily="2" charset="2"/>
              <a:buNone/>
            </a:pPr>
            <a:r>
              <a:rPr lang="fa-IR" smtClean="0">
                <a:cs typeface="B Koodak" pitchFamily="2" charset="-78"/>
              </a:rPr>
              <a:t>هر ساختمان باید به گونه ای طراحی و ساخته شود که نیاز آن به سوخت فسیلی به حداقل ممکن برسد . </a:t>
            </a:r>
          </a:p>
          <a:p>
            <a:pPr marL="6350" indent="190500" algn="just" eaLnBrk="1" hangingPunct="1">
              <a:buFont typeface="Wingdings" pitchFamily="2" charset="2"/>
              <a:buNone/>
            </a:pPr>
            <a:endParaRPr lang="en-US" smtClean="0">
              <a:cs typeface="B Koodak" pitchFamily="2" charset="-78"/>
            </a:endParaRPr>
          </a:p>
        </p:txBody>
      </p:sp>
      <p:pic>
        <p:nvPicPr>
          <p:cNvPr id="5124" name="Picture 4" descr="01"/>
          <p:cNvPicPr>
            <a:picLocks noChangeAspect="1" noChangeArrowheads="1"/>
          </p:cNvPicPr>
          <p:nvPr/>
        </p:nvPicPr>
        <p:blipFill>
          <a:blip r:embed="rId2"/>
          <a:srcRect/>
          <a:stretch>
            <a:fillRect/>
          </a:stretch>
        </p:blipFill>
        <p:spPr bwMode="auto">
          <a:xfrm>
            <a:off x="611188" y="1557338"/>
            <a:ext cx="5183187" cy="43703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580">
                                          <p:stCondLst>
                                            <p:cond delay="0"/>
                                          </p:stCondLst>
                                        </p:cTn>
                                        <p:tgtEl>
                                          <p:spTgt spid="5122"/>
                                        </p:tgtEl>
                                      </p:cBhvr>
                                    </p:animEffect>
                                    <p:anim calcmode="lin" valueType="num">
                                      <p:cBhvr>
                                        <p:cTn id="8"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3" dur="26">
                                          <p:stCondLst>
                                            <p:cond delay="650"/>
                                          </p:stCondLst>
                                        </p:cTn>
                                        <p:tgtEl>
                                          <p:spTgt spid="5122"/>
                                        </p:tgtEl>
                                      </p:cBhvr>
                                      <p:to x="100000" y="60000"/>
                                    </p:animScale>
                                    <p:animScale>
                                      <p:cBhvr>
                                        <p:cTn id="14" dur="166" decel="50000">
                                          <p:stCondLst>
                                            <p:cond delay="676"/>
                                          </p:stCondLst>
                                        </p:cTn>
                                        <p:tgtEl>
                                          <p:spTgt spid="5122"/>
                                        </p:tgtEl>
                                      </p:cBhvr>
                                      <p:to x="100000" y="100000"/>
                                    </p:animScale>
                                    <p:animScale>
                                      <p:cBhvr>
                                        <p:cTn id="15" dur="26">
                                          <p:stCondLst>
                                            <p:cond delay="1312"/>
                                          </p:stCondLst>
                                        </p:cTn>
                                        <p:tgtEl>
                                          <p:spTgt spid="5122"/>
                                        </p:tgtEl>
                                      </p:cBhvr>
                                      <p:to x="100000" y="80000"/>
                                    </p:animScale>
                                    <p:animScale>
                                      <p:cBhvr>
                                        <p:cTn id="16" dur="166" decel="50000">
                                          <p:stCondLst>
                                            <p:cond delay="1338"/>
                                          </p:stCondLst>
                                        </p:cTn>
                                        <p:tgtEl>
                                          <p:spTgt spid="5122"/>
                                        </p:tgtEl>
                                      </p:cBhvr>
                                      <p:to x="100000" y="100000"/>
                                    </p:animScale>
                                    <p:animScale>
                                      <p:cBhvr>
                                        <p:cTn id="17" dur="26">
                                          <p:stCondLst>
                                            <p:cond delay="1642"/>
                                          </p:stCondLst>
                                        </p:cTn>
                                        <p:tgtEl>
                                          <p:spTgt spid="5122"/>
                                        </p:tgtEl>
                                      </p:cBhvr>
                                      <p:to x="100000" y="90000"/>
                                    </p:animScale>
                                    <p:animScale>
                                      <p:cBhvr>
                                        <p:cTn id="18" dur="166" decel="50000">
                                          <p:stCondLst>
                                            <p:cond delay="1668"/>
                                          </p:stCondLst>
                                        </p:cTn>
                                        <p:tgtEl>
                                          <p:spTgt spid="5122"/>
                                        </p:tgtEl>
                                      </p:cBhvr>
                                      <p:to x="100000" y="100000"/>
                                    </p:animScale>
                                    <p:animScale>
                                      <p:cBhvr>
                                        <p:cTn id="19" dur="26">
                                          <p:stCondLst>
                                            <p:cond delay="1808"/>
                                          </p:stCondLst>
                                        </p:cTn>
                                        <p:tgtEl>
                                          <p:spTgt spid="5122"/>
                                        </p:tgtEl>
                                      </p:cBhvr>
                                      <p:to x="100000" y="95000"/>
                                    </p:animScale>
                                    <p:animScale>
                                      <p:cBhvr>
                                        <p:cTn id="20" dur="166" decel="50000">
                                          <p:stCondLst>
                                            <p:cond delay="1834"/>
                                          </p:stCondLst>
                                        </p:cTn>
                                        <p:tgtEl>
                                          <p:spTgt spid="5122"/>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5" presetClass="entr" presetSubtype="0" fill="hold" grpId="0" nodeType="clickEffect">
                                  <p:stCondLst>
                                    <p:cond delay="0"/>
                                  </p:stCondLst>
                                  <p:childTnLst>
                                    <p:set>
                                      <p:cBhvr>
                                        <p:cTn id="24" dur="1" fill="hold">
                                          <p:stCondLst>
                                            <p:cond delay="0"/>
                                          </p:stCondLst>
                                        </p:cTn>
                                        <p:tgtEl>
                                          <p:spTgt spid="5123">
                                            <p:txEl>
                                              <p:pRg st="0" end="0"/>
                                            </p:txEl>
                                          </p:spTgt>
                                        </p:tgtEl>
                                        <p:attrNameLst>
                                          <p:attrName>style.visibility</p:attrName>
                                        </p:attrNameLst>
                                      </p:cBhvr>
                                      <p:to>
                                        <p:strVal val="visible"/>
                                      </p:to>
                                    </p:set>
                                    <p:anim calcmode="lin" valueType="num">
                                      <p:cBhvr>
                                        <p:cTn id="25" dur="500" decel="50000" fill="hold">
                                          <p:stCondLst>
                                            <p:cond delay="0"/>
                                          </p:stCondLst>
                                        </p:cTn>
                                        <p:tgtEl>
                                          <p:spTgt spid="5123">
                                            <p:txEl>
                                              <p:pRg st="0" end="0"/>
                                            </p:txEl>
                                          </p:spTgt>
                                        </p:tgtEl>
                                        <p:attrNameLst>
                                          <p:attrName>style.rotation</p:attrName>
                                        </p:attrNameLst>
                                      </p:cBhvr>
                                      <p:tavLst>
                                        <p:tav tm="0">
                                          <p:val>
                                            <p:fltVal val="-90"/>
                                          </p:val>
                                        </p:tav>
                                        <p:tav tm="100000">
                                          <p:val>
                                            <p:fltVal val="0"/>
                                          </p:val>
                                        </p:tav>
                                      </p:tavLst>
                                    </p:anim>
                                    <p:anim calcmode="lin" valueType="num">
                                      <p:cBhvr>
                                        <p:cTn id="26" dur="500" decel="50000" fill="hold">
                                          <p:stCondLst>
                                            <p:cond delay="0"/>
                                          </p:stCondLst>
                                        </p:cTn>
                                        <p:tgtEl>
                                          <p:spTgt spid="5123">
                                            <p:txEl>
                                              <p:pRg st="0" end="0"/>
                                            </p:txEl>
                                          </p:spTgt>
                                        </p:tgtEl>
                                        <p:attrNameLst>
                                          <p:attrName>ppt_w</p:attrName>
                                        </p:attrNameLst>
                                      </p:cBhvr>
                                      <p:tavLst>
                                        <p:tav tm="0">
                                          <p:val>
                                            <p:strVal val="#ppt_w"/>
                                          </p:val>
                                        </p:tav>
                                        <p:tav tm="100000">
                                          <p:val>
                                            <p:strVal val="#ppt_w*.05"/>
                                          </p:val>
                                        </p:tav>
                                      </p:tavLst>
                                    </p:anim>
                                    <p:anim calcmode="lin" valueType="num">
                                      <p:cBhvr>
                                        <p:cTn id="27" dur="500" accel="50000" fill="hold">
                                          <p:stCondLst>
                                            <p:cond delay="500"/>
                                          </p:stCondLst>
                                        </p:cTn>
                                        <p:tgtEl>
                                          <p:spTgt spid="5123">
                                            <p:txEl>
                                              <p:pRg st="0" end="0"/>
                                            </p:txEl>
                                          </p:spTgt>
                                        </p:tgtEl>
                                        <p:attrNameLst>
                                          <p:attrName>ppt_w</p:attrName>
                                        </p:attrNameLst>
                                      </p:cBhvr>
                                      <p:tavLst>
                                        <p:tav tm="0">
                                          <p:val>
                                            <p:strVal val="#ppt_w*.05"/>
                                          </p:val>
                                        </p:tav>
                                        <p:tav tm="100000">
                                          <p:val>
                                            <p:strVal val="#ppt_w"/>
                                          </p:val>
                                        </p:tav>
                                      </p:tavLst>
                                    </p:anim>
                                    <p:anim calcmode="lin" valueType="num">
                                      <p:cBhvr>
                                        <p:cTn id="28" dur="1000" fill="hold"/>
                                        <p:tgtEl>
                                          <p:spTgt spid="5123">
                                            <p:txEl>
                                              <p:pRg st="0" end="0"/>
                                            </p:txEl>
                                          </p:spTgt>
                                        </p:tgtEl>
                                        <p:attrNameLst>
                                          <p:attrName>ppt_h</p:attrName>
                                        </p:attrNameLst>
                                      </p:cBhvr>
                                      <p:tavLst>
                                        <p:tav tm="0">
                                          <p:val>
                                            <p:strVal val="#ppt_h"/>
                                          </p:val>
                                        </p:tav>
                                        <p:tav tm="100000">
                                          <p:val>
                                            <p:strVal val="#ppt_h"/>
                                          </p:val>
                                        </p:tav>
                                      </p:tavLst>
                                    </p:anim>
                                    <p:anim calcmode="lin" valueType="num">
                                      <p:cBhvr>
                                        <p:cTn id="29" dur="500" decel="50000" fill="hold">
                                          <p:stCondLst>
                                            <p:cond delay="0"/>
                                          </p:stCondLst>
                                        </p:cTn>
                                        <p:tgtEl>
                                          <p:spTgt spid="5123">
                                            <p:txEl>
                                              <p:pRg st="0" end="0"/>
                                            </p:txEl>
                                          </p:spTgt>
                                        </p:tgtEl>
                                        <p:attrNameLst>
                                          <p:attrName>ppt_x</p:attrName>
                                        </p:attrNameLst>
                                      </p:cBhvr>
                                      <p:tavLst>
                                        <p:tav tm="0">
                                          <p:val>
                                            <p:strVal val="#ppt_x+.4"/>
                                          </p:val>
                                        </p:tav>
                                        <p:tav tm="100000">
                                          <p:val>
                                            <p:strVal val="#ppt_x"/>
                                          </p:val>
                                        </p:tav>
                                      </p:tavLst>
                                    </p:anim>
                                    <p:anim calcmode="lin" valueType="num">
                                      <p:cBhvr>
                                        <p:cTn id="30" dur="500" decel="50000" fill="hold">
                                          <p:stCondLst>
                                            <p:cond delay="0"/>
                                          </p:stCondLst>
                                        </p:cTn>
                                        <p:tgtEl>
                                          <p:spTgt spid="5123">
                                            <p:txEl>
                                              <p:pRg st="0" end="0"/>
                                            </p:txEl>
                                          </p:spTgt>
                                        </p:tgtEl>
                                        <p:attrNameLst>
                                          <p:attrName>ppt_y</p:attrName>
                                        </p:attrNameLst>
                                      </p:cBhvr>
                                      <p:tavLst>
                                        <p:tav tm="0">
                                          <p:val>
                                            <p:strVal val="#ppt_y-.2"/>
                                          </p:val>
                                        </p:tav>
                                        <p:tav tm="100000">
                                          <p:val>
                                            <p:strVal val="#ppt_y+.1"/>
                                          </p:val>
                                        </p:tav>
                                      </p:tavLst>
                                    </p:anim>
                                    <p:anim calcmode="lin" valueType="num">
                                      <p:cBhvr>
                                        <p:cTn id="31" dur="500" accel="50000" fill="hold">
                                          <p:stCondLst>
                                            <p:cond delay="500"/>
                                          </p:stCondLst>
                                        </p:cTn>
                                        <p:tgtEl>
                                          <p:spTgt spid="5123">
                                            <p:txEl>
                                              <p:pRg st="0" end="0"/>
                                            </p:txEl>
                                          </p:spTgt>
                                        </p:tgtEl>
                                        <p:attrNameLst>
                                          <p:attrName>ppt_y</p:attrName>
                                        </p:attrNameLst>
                                      </p:cBhvr>
                                      <p:tavLst>
                                        <p:tav tm="0">
                                          <p:val>
                                            <p:strVal val="#ppt_y+.1"/>
                                          </p:val>
                                        </p:tav>
                                        <p:tav tm="100000">
                                          <p:val>
                                            <p:strVal val="#ppt_y"/>
                                          </p:val>
                                        </p:tav>
                                      </p:tavLst>
                                    </p:anim>
                                    <p:animEffect transition="in" filter="fade">
                                      <p:cBhvr>
                                        <p:cTn id="32" dur="1000" decel="50000">
                                          <p:stCondLst>
                                            <p:cond delay="0"/>
                                          </p:stCondLst>
                                        </p:cTn>
                                        <p:tgtEl>
                                          <p:spTgt spid="5123">
                                            <p:txEl>
                                              <p:pRg st="0" end="0"/>
                                            </p:txEl>
                                          </p:spTgt>
                                        </p:tgtEl>
                                      </p:cBhvr>
                                    </p:animEffect>
                                  </p:childTnLst>
                                </p:cTn>
                              </p:par>
                              <p:par>
                                <p:cTn id="33" presetID="25" presetClass="entr" presetSubtype="0" fill="hold" nodeType="withEffect">
                                  <p:stCondLst>
                                    <p:cond delay="0"/>
                                  </p:stCondLst>
                                  <p:childTnLst>
                                    <p:set>
                                      <p:cBhvr>
                                        <p:cTn id="34" dur="1" fill="hold">
                                          <p:stCondLst>
                                            <p:cond delay="0"/>
                                          </p:stCondLst>
                                        </p:cTn>
                                        <p:tgtEl>
                                          <p:spTgt spid="5124"/>
                                        </p:tgtEl>
                                        <p:attrNameLst>
                                          <p:attrName>style.visibility</p:attrName>
                                        </p:attrNameLst>
                                      </p:cBhvr>
                                      <p:to>
                                        <p:strVal val="visible"/>
                                      </p:to>
                                    </p:set>
                                    <p:anim calcmode="lin" valueType="num">
                                      <p:cBhvr>
                                        <p:cTn id="35" dur="500" decel="50000" fill="hold">
                                          <p:stCondLst>
                                            <p:cond delay="0"/>
                                          </p:stCondLst>
                                        </p:cTn>
                                        <p:tgtEl>
                                          <p:spTgt spid="5124"/>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5124"/>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5124"/>
                                        </p:tgtEl>
                                        <p:attrNameLst>
                                          <p:attrName>ppt_w</p:attrName>
                                        </p:attrNameLst>
                                      </p:cBhvr>
                                      <p:tavLst>
                                        <p:tav tm="0">
                                          <p:val>
                                            <p:strVal val="#ppt_w*.05"/>
                                          </p:val>
                                        </p:tav>
                                        <p:tav tm="100000">
                                          <p:val>
                                            <p:strVal val="#ppt_w"/>
                                          </p:val>
                                        </p:tav>
                                      </p:tavLst>
                                    </p:anim>
                                    <p:anim calcmode="lin" valueType="num">
                                      <p:cBhvr>
                                        <p:cTn id="38" dur="1000" fill="hold"/>
                                        <p:tgtEl>
                                          <p:spTgt spid="5124"/>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5124"/>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5124"/>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5124"/>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3"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539750" y="1600200"/>
            <a:ext cx="7924800" cy="4419600"/>
          </a:xfrm>
        </p:spPr>
        <p:txBody>
          <a:bodyPr/>
          <a:lstStyle/>
          <a:p>
            <a:pPr marL="98425" indent="190500" algn="just" eaLnBrk="1" hangingPunct="1">
              <a:lnSpc>
                <a:spcPct val="90000"/>
              </a:lnSpc>
              <a:buFont typeface="Wingdings" pitchFamily="2" charset="2"/>
              <a:buNone/>
            </a:pPr>
            <a:r>
              <a:rPr lang="fa-IR" sz="2000" smtClean="0">
                <a:cs typeface="B Koodak" pitchFamily="2" charset="-78"/>
              </a:rPr>
              <a:t>ضرورت پذیرفتن این اصل در عصرهای گذشته بدون هیچ شک و تردیدی با توجه به نحوه ساخت و سازها غیر قابل انکار می باشد و شاید تنها به سبب تنوع بسیار زیاد مصالح و فن آوری های جدید در دوران معاصر چنین اصلی در ساختمان ها به دست فراموشی سپرده شده است و این بار با استفاده از مصالح گوناگون ویا با ترکیب های مختلفی از آنها، ساختمان ها، محیط را با توجه به نیاز های کاربران تغییر میدهند . </a:t>
            </a:r>
          </a:p>
          <a:p>
            <a:pPr marL="98425" indent="190500" algn="just" eaLnBrk="1" hangingPunct="1">
              <a:lnSpc>
                <a:spcPct val="90000"/>
              </a:lnSpc>
              <a:buFont typeface="Wingdings" pitchFamily="2" charset="2"/>
              <a:buNone/>
            </a:pPr>
            <a:r>
              <a:rPr lang="fa-IR" sz="2000" smtClean="0">
                <a:cs typeface="B Koodak" pitchFamily="2" charset="-78"/>
              </a:rPr>
              <a:t>اشاره به نظریه مجتمع زیستی نیز خالی از لطف نمی باشد، که از فراهم آوردن سر پناهی برای درامان ماندن در برابر سرما و یا ایجاد فضایی خنک برای سکونت افراد سرچشمه می گیرد ، به این دلیل و همچنین وجود عوامل دیگر مردمان ساختمانهای خود را به خاطر مزایای متقابل فراوان در کنار یکدیگر بنا می کردند . </a:t>
            </a:r>
          </a:p>
          <a:p>
            <a:pPr marL="98425" indent="190500" algn="just" eaLnBrk="1" hangingPunct="1">
              <a:lnSpc>
                <a:spcPct val="90000"/>
              </a:lnSpc>
              <a:buFont typeface="Wingdings" pitchFamily="2" charset="2"/>
              <a:buNone/>
            </a:pPr>
            <a:r>
              <a:rPr lang="fa-IR" sz="2000" smtClean="0">
                <a:cs typeface="B Koodak" pitchFamily="2" charset="-78"/>
              </a:rPr>
              <a:t>ساختمان هایی که در تعامل با اقلیم محلی و در تلاش برای کاهش وابستگی به سوخت فسیلی ساخته می شوند ، نسبت به آپارتمانهای عادی امروزی ، حامل تجربیاتی منفرد و مجزا بوده و در نتیجه ، به عنوان تلاشهای نیمه کاره برای خلـق مــعـــماری سبــز مطــرح می شوند</a:t>
            </a:r>
            <a:r>
              <a:rPr lang="fa-IR" sz="2000" b="1" smtClean="0">
                <a:cs typeface="B Koodak" pitchFamily="2" charset="-78"/>
              </a:rPr>
              <a:t>.</a:t>
            </a:r>
            <a:r>
              <a:rPr lang="fa-IR" sz="2000" smtClean="0">
                <a:cs typeface="B Koodak" pitchFamily="2" charset="-78"/>
              </a:rPr>
              <a:t> بسیاری از این تجربیات نیز بیشتر حاصل کار و تلاش انفرادی بوده؛ و بنابراین روشن است به عنوان اصلی پایدار در طراحی ها و ساخت و سازهای جامعه امروز لحاظ نمی گردد.</a:t>
            </a:r>
            <a:endParaRPr lang="en-US" sz="2000" smtClean="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800" decel="100000"/>
                                        <p:tgtEl>
                                          <p:spTgt spid="6147">
                                            <p:txEl>
                                              <p:pRg st="0" end="0"/>
                                            </p:txEl>
                                          </p:spTgt>
                                        </p:tgtEl>
                                      </p:cBhvr>
                                    </p:animEffect>
                                    <p:anim calcmode="lin" valueType="num">
                                      <p:cBhvr>
                                        <p:cTn id="8" dur="800" decel="100000" fill="hold"/>
                                        <p:tgtEl>
                                          <p:spTgt spid="6147">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6147">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6147">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147">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147">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6147">
                                            <p:txEl>
                                              <p:pRg st="1" end="1"/>
                                            </p:txEl>
                                          </p:spTgt>
                                        </p:tgtEl>
                                        <p:attrNameLst>
                                          <p:attrName>style.visibility</p:attrName>
                                        </p:attrNameLst>
                                      </p:cBhvr>
                                      <p:to>
                                        <p:strVal val="visible"/>
                                      </p:to>
                                    </p:set>
                                    <p:animEffect transition="in" filter="fade">
                                      <p:cBhvr>
                                        <p:cTn id="17" dur="800" decel="100000"/>
                                        <p:tgtEl>
                                          <p:spTgt spid="6147">
                                            <p:txEl>
                                              <p:pRg st="1" end="1"/>
                                            </p:txEl>
                                          </p:spTgt>
                                        </p:tgtEl>
                                      </p:cBhvr>
                                    </p:animEffect>
                                    <p:anim calcmode="lin" valueType="num">
                                      <p:cBhvr>
                                        <p:cTn id="18" dur="800" decel="100000" fill="hold"/>
                                        <p:tgtEl>
                                          <p:spTgt spid="6147">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6147">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6147">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6147">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6147">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6147">
                                            <p:txEl>
                                              <p:pRg st="2" end="2"/>
                                            </p:txEl>
                                          </p:spTgt>
                                        </p:tgtEl>
                                        <p:attrNameLst>
                                          <p:attrName>style.visibility</p:attrName>
                                        </p:attrNameLst>
                                      </p:cBhvr>
                                      <p:to>
                                        <p:strVal val="visible"/>
                                      </p:to>
                                    </p:set>
                                    <p:animEffect transition="in" filter="fade">
                                      <p:cBhvr>
                                        <p:cTn id="27" dur="800" decel="100000"/>
                                        <p:tgtEl>
                                          <p:spTgt spid="6147">
                                            <p:txEl>
                                              <p:pRg st="2" end="2"/>
                                            </p:txEl>
                                          </p:spTgt>
                                        </p:tgtEl>
                                      </p:cBhvr>
                                    </p:animEffect>
                                    <p:anim calcmode="lin" valueType="num">
                                      <p:cBhvr>
                                        <p:cTn id="28" dur="800" decel="100000" fill="hold"/>
                                        <p:tgtEl>
                                          <p:spTgt spid="6147">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6147">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6147">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6147">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6147">
                                            <p:txEl>
                                              <p:pRg st="2" end="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algn="ctr" eaLnBrk="1" hangingPunct="1"/>
            <a:r>
              <a:rPr lang="fa-IR" b="1" smtClean="0">
                <a:solidFill>
                  <a:srgbClr val="FFFF66"/>
                </a:solidFill>
                <a:cs typeface="B Bardiya" pitchFamily="2" charset="-78"/>
              </a:rPr>
              <a:t>اصل دوم : کار با اقلیم</a:t>
            </a:r>
            <a:r>
              <a:rPr lang="fa-IR" smtClean="0">
                <a:solidFill>
                  <a:srgbClr val="FFFF66"/>
                </a:solidFill>
                <a:cs typeface="B Bardiya" pitchFamily="2" charset="-78"/>
              </a:rPr>
              <a:t> </a:t>
            </a:r>
            <a:endParaRPr lang="en-US" smtClean="0">
              <a:solidFill>
                <a:srgbClr val="FFFF66"/>
              </a:solidFill>
              <a:cs typeface="B Bardiya" pitchFamily="2" charset="-78"/>
            </a:endParaRPr>
          </a:p>
        </p:txBody>
      </p:sp>
      <p:sp>
        <p:nvSpPr>
          <p:cNvPr id="7171" name="Rectangle 3"/>
          <p:cNvSpPr>
            <a:spLocks noGrp="1" noChangeArrowheads="1"/>
          </p:cNvSpPr>
          <p:nvPr>
            <p:ph type="body" idx="1"/>
          </p:nvPr>
        </p:nvSpPr>
        <p:spPr>
          <a:xfrm>
            <a:off x="539750" y="1484313"/>
            <a:ext cx="7994650" cy="1081087"/>
          </a:xfrm>
        </p:spPr>
        <p:txBody>
          <a:bodyPr/>
          <a:lstStyle/>
          <a:p>
            <a:pPr marL="0" indent="365125" algn="just" eaLnBrk="1" hangingPunct="1">
              <a:buFont typeface="Wingdings" pitchFamily="2" charset="2"/>
              <a:buNone/>
            </a:pPr>
            <a:r>
              <a:rPr lang="fa-IR" sz="2400" smtClean="0">
                <a:cs typeface="B Koodak" pitchFamily="2" charset="-78"/>
              </a:rPr>
              <a:t>ساختمان ها باید به گونه ای طراحی شوند که قادر به استفاده از اقلیم و منابع انرژی محلی باشند. </a:t>
            </a:r>
            <a:endParaRPr lang="en-US" sz="2400" smtClean="0">
              <a:cs typeface="B Koodak" pitchFamily="2" charset="-78"/>
            </a:endParaRPr>
          </a:p>
        </p:txBody>
      </p:sp>
      <p:pic>
        <p:nvPicPr>
          <p:cNvPr id="7172" name="Picture 4" descr="07"/>
          <p:cNvPicPr>
            <a:picLocks noChangeAspect="1" noChangeArrowheads="1"/>
          </p:cNvPicPr>
          <p:nvPr/>
        </p:nvPicPr>
        <p:blipFill>
          <a:blip r:embed="rId2"/>
          <a:srcRect t="25635"/>
          <a:stretch>
            <a:fillRect/>
          </a:stretch>
        </p:blipFill>
        <p:spPr bwMode="auto">
          <a:xfrm>
            <a:off x="1403350" y="2636838"/>
            <a:ext cx="6192838" cy="33639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wipe(down)">
                                      <p:cBhvr>
                                        <p:cTn id="7" dur="580">
                                          <p:stCondLst>
                                            <p:cond delay="0"/>
                                          </p:stCondLst>
                                        </p:cTn>
                                        <p:tgtEl>
                                          <p:spTgt spid="7170"/>
                                        </p:tgtEl>
                                      </p:cBhvr>
                                    </p:animEffect>
                                    <p:anim calcmode="lin" valueType="num">
                                      <p:cBhvr>
                                        <p:cTn id="8" dur="1822" tmFilter="0,0; 0.14,0.36; 0.43,0.73; 0.71,0.91; 1.0,1.0">
                                          <p:stCondLst>
                                            <p:cond delay="0"/>
                                          </p:stCondLst>
                                        </p:cTn>
                                        <p:tgtEl>
                                          <p:spTgt spid="717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17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17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17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170"/>
                                        </p:tgtEl>
                                        <p:attrNameLst>
                                          <p:attrName>ppt_y</p:attrName>
                                        </p:attrNameLst>
                                      </p:cBhvr>
                                      <p:tavLst>
                                        <p:tav tm="0" fmla="#ppt_y-sin(pi*$)/81">
                                          <p:val>
                                            <p:fltVal val="0"/>
                                          </p:val>
                                        </p:tav>
                                        <p:tav tm="100000">
                                          <p:val>
                                            <p:fltVal val="1"/>
                                          </p:val>
                                        </p:tav>
                                      </p:tavLst>
                                    </p:anim>
                                    <p:animScale>
                                      <p:cBhvr>
                                        <p:cTn id="13" dur="26">
                                          <p:stCondLst>
                                            <p:cond delay="650"/>
                                          </p:stCondLst>
                                        </p:cTn>
                                        <p:tgtEl>
                                          <p:spTgt spid="7170"/>
                                        </p:tgtEl>
                                      </p:cBhvr>
                                      <p:to x="100000" y="60000"/>
                                    </p:animScale>
                                    <p:animScale>
                                      <p:cBhvr>
                                        <p:cTn id="14" dur="166" decel="50000">
                                          <p:stCondLst>
                                            <p:cond delay="676"/>
                                          </p:stCondLst>
                                        </p:cTn>
                                        <p:tgtEl>
                                          <p:spTgt spid="7170"/>
                                        </p:tgtEl>
                                      </p:cBhvr>
                                      <p:to x="100000" y="100000"/>
                                    </p:animScale>
                                    <p:animScale>
                                      <p:cBhvr>
                                        <p:cTn id="15" dur="26">
                                          <p:stCondLst>
                                            <p:cond delay="1312"/>
                                          </p:stCondLst>
                                        </p:cTn>
                                        <p:tgtEl>
                                          <p:spTgt spid="7170"/>
                                        </p:tgtEl>
                                      </p:cBhvr>
                                      <p:to x="100000" y="80000"/>
                                    </p:animScale>
                                    <p:animScale>
                                      <p:cBhvr>
                                        <p:cTn id="16" dur="166" decel="50000">
                                          <p:stCondLst>
                                            <p:cond delay="1338"/>
                                          </p:stCondLst>
                                        </p:cTn>
                                        <p:tgtEl>
                                          <p:spTgt spid="7170"/>
                                        </p:tgtEl>
                                      </p:cBhvr>
                                      <p:to x="100000" y="100000"/>
                                    </p:animScale>
                                    <p:animScale>
                                      <p:cBhvr>
                                        <p:cTn id="17" dur="26">
                                          <p:stCondLst>
                                            <p:cond delay="1642"/>
                                          </p:stCondLst>
                                        </p:cTn>
                                        <p:tgtEl>
                                          <p:spTgt spid="7170"/>
                                        </p:tgtEl>
                                      </p:cBhvr>
                                      <p:to x="100000" y="90000"/>
                                    </p:animScale>
                                    <p:animScale>
                                      <p:cBhvr>
                                        <p:cTn id="18" dur="166" decel="50000">
                                          <p:stCondLst>
                                            <p:cond delay="1668"/>
                                          </p:stCondLst>
                                        </p:cTn>
                                        <p:tgtEl>
                                          <p:spTgt spid="7170"/>
                                        </p:tgtEl>
                                      </p:cBhvr>
                                      <p:to x="100000" y="100000"/>
                                    </p:animScale>
                                    <p:animScale>
                                      <p:cBhvr>
                                        <p:cTn id="19" dur="26">
                                          <p:stCondLst>
                                            <p:cond delay="1808"/>
                                          </p:stCondLst>
                                        </p:cTn>
                                        <p:tgtEl>
                                          <p:spTgt spid="7170"/>
                                        </p:tgtEl>
                                      </p:cBhvr>
                                      <p:to x="100000" y="95000"/>
                                    </p:animScale>
                                    <p:animScale>
                                      <p:cBhvr>
                                        <p:cTn id="20" dur="166" decel="50000">
                                          <p:stCondLst>
                                            <p:cond delay="1834"/>
                                          </p:stCondLst>
                                        </p:cTn>
                                        <p:tgtEl>
                                          <p:spTgt spid="7170"/>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52" presetClass="entr" presetSubtype="0" fill="hold" grpId="0" nodeType="clickEffect">
                                  <p:stCondLst>
                                    <p:cond delay="0"/>
                                  </p:stCondLst>
                                  <p:childTnLst>
                                    <p:set>
                                      <p:cBhvr>
                                        <p:cTn id="24" dur="1" fill="hold">
                                          <p:stCondLst>
                                            <p:cond delay="0"/>
                                          </p:stCondLst>
                                        </p:cTn>
                                        <p:tgtEl>
                                          <p:spTgt spid="7171">
                                            <p:txEl>
                                              <p:pRg st="0" end="0"/>
                                            </p:txEl>
                                          </p:spTgt>
                                        </p:tgtEl>
                                        <p:attrNameLst>
                                          <p:attrName>style.visibility</p:attrName>
                                        </p:attrNameLst>
                                      </p:cBhvr>
                                      <p:to>
                                        <p:strVal val="visible"/>
                                      </p:to>
                                    </p:set>
                                    <p:animScale>
                                      <p:cBhvr>
                                        <p:cTn id="25" dur="1000" decel="50000" fill="hold">
                                          <p:stCondLst>
                                            <p:cond delay="0"/>
                                          </p:stCondLst>
                                        </p:cTn>
                                        <p:tgtEl>
                                          <p:spTgt spid="7171">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7171">
                                            <p:txEl>
                                              <p:pRg st="0" end="0"/>
                                            </p:txEl>
                                          </p:spTgt>
                                        </p:tgtEl>
                                        <p:attrNameLst>
                                          <p:attrName>ppt_x</p:attrName>
                                          <p:attrName>ppt_y</p:attrName>
                                        </p:attrNameLst>
                                      </p:cBhvr>
                                    </p:animMotion>
                                    <p:animEffect transition="in" filter="fade">
                                      <p:cBhvr>
                                        <p:cTn id="27" dur="1000"/>
                                        <p:tgtEl>
                                          <p:spTgt spid="7171">
                                            <p:txEl>
                                              <p:pRg st="0" end="0"/>
                                            </p:txEl>
                                          </p:spTgt>
                                        </p:tgtEl>
                                      </p:cBhvr>
                                    </p:animEffect>
                                  </p:childTnLst>
                                </p:cTn>
                              </p:par>
                              <p:par>
                                <p:cTn id="28" presetID="52" presetClass="entr" presetSubtype="0" fill="hold" nodeType="withEffect">
                                  <p:stCondLst>
                                    <p:cond delay="0"/>
                                  </p:stCondLst>
                                  <p:childTnLst>
                                    <p:set>
                                      <p:cBhvr>
                                        <p:cTn id="29" dur="1" fill="hold">
                                          <p:stCondLst>
                                            <p:cond delay="0"/>
                                          </p:stCondLst>
                                        </p:cTn>
                                        <p:tgtEl>
                                          <p:spTgt spid="7172"/>
                                        </p:tgtEl>
                                        <p:attrNameLst>
                                          <p:attrName>style.visibility</p:attrName>
                                        </p:attrNameLst>
                                      </p:cBhvr>
                                      <p:to>
                                        <p:strVal val="visible"/>
                                      </p:to>
                                    </p:set>
                                    <p:animScale>
                                      <p:cBhvr>
                                        <p:cTn id="30" dur="1000" decel="50000" fill="hold">
                                          <p:stCondLst>
                                            <p:cond delay="0"/>
                                          </p:stCondLst>
                                        </p:cTn>
                                        <p:tgtEl>
                                          <p:spTgt spid="71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7172"/>
                                        </p:tgtEl>
                                        <p:attrNameLst>
                                          <p:attrName>ppt_x</p:attrName>
                                          <p:attrName>ppt_y</p:attrName>
                                        </p:attrNameLst>
                                      </p:cBhvr>
                                    </p:animMotion>
                                    <p:animEffect transition="in" filter="fade">
                                      <p:cBhvr>
                                        <p:cTn id="32" dur="10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609600" y="1412875"/>
            <a:ext cx="7924800" cy="4606925"/>
          </a:xfrm>
        </p:spPr>
        <p:txBody>
          <a:bodyPr/>
          <a:lstStyle/>
          <a:p>
            <a:pPr marL="6350" indent="282575" algn="just" eaLnBrk="1" hangingPunct="1">
              <a:lnSpc>
                <a:spcPct val="150000"/>
              </a:lnSpc>
              <a:buFont typeface="Wingdings" pitchFamily="2" charset="2"/>
              <a:buNone/>
            </a:pPr>
            <a:r>
              <a:rPr lang="fa-IR" sz="2000" smtClean="0">
                <a:cs typeface="B Koodak" pitchFamily="2" charset="-78"/>
              </a:rPr>
              <a:t>شکل و نحوه استقرار ساختمان و محل قرار گیری فضاهای داخلی آن می توانند به گــونــه ای باشد که موجب ارتقاع سطح آسایش درون ساختمان گردد و در عین حال از طریق عایق بندی صحیح سازه ، موجبات کاهش مصرف سوخت فسیلی پدید آید. این دو فرآیند مذکور ناگزیر دارای هم پوشانی و نقاط مشترک فراوان می باشند.پیش از گسترش همه جانبه مصرف سوخت فسیلی ، چوب منبع اصلی انرژی به حساب می آمد که هنوز هم حدود 15 درصد از انرژی امروز را نیز تأمین می کند. هنگامی که چوب کمیاب و نایاب شد برای بسیاری از مردم امری طبیعی بود که در راستای کاهش نیاز به چوب ، برای تولید گرما از گرمای خورشید کمک بگیرند . شهرهای یونانی همچون «پیرنه» مکان شهر را به گونه ای تغییر دادند که از ورود سیل به شهر جلوگیری شود ، و شبکه ای مستطیل شکل با خیابانهای شرقی ـ غربی  را احداث نمودند که به ساختمان ها اجازه جهت گیری به سمت جنوب و استفاده از نور مطلوب خورشید را می داد.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fade">
                                      <p:cBhvr>
                                        <p:cTn id="7" dur="800" decel="100000"/>
                                        <p:tgtEl>
                                          <p:spTgt spid="8195">
                                            <p:txEl>
                                              <p:pRg st="0" end="0"/>
                                            </p:txEl>
                                          </p:spTgt>
                                        </p:tgtEl>
                                      </p:cBhvr>
                                    </p:animEffect>
                                    <p:anim calcmode="lin" valueType="num">
                                      <p:cBhvr>
                                        <p:cTn id="8" dur="800" decel="100000" fill="hold"/>
                                        <p:tgtEl>
                                          <p:spTgt spid="8195">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8195">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8195">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195">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195">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2"/>
          <p:cNvSpPr>
            <a:spLocks noGrp="1" noChangeArrowheads="1"/>
          </p:cNvSpPr>
          <p:nvPr>
            <p:ph type="body" idx="1"/>
          </p:nvPr>
        </p:nvSpPr>
        <p:spPr/>
        <p:txBody>
          <a:bodyPr/>
          <a:lstStyle/>
          <a:p>
            <a:pPr marL="6350" indent="282575" algn="just" eaLnBrk="1" hangingPunct="1">
              <a:lnSpc>
                <a:spcPct val="150000"/>
              </a:lnSpc>
              <a:buFont typeface="Wingdings" pitchFamily="2" charset="2"/>
              <a:buNone/>
            </a:pPr>
            <a:r>
              <a:rPr lang="fa-IR" sz="2000" smtClean="0">
                <a:cs typeface="B Koodak" pitchFamily="2" charset="-78"/>
              </a:rPr>
              <a:t>رومی ها نیز پیروی از اصول طراحی خورشیدی را با آموختن از تجربیات یونان ادامه دادند ؛ اما آنها پنجره های شفاف که  اختراع قرن اول پس از میلاد بود را نیز برای افزایش گرمای بدست آمده بکار گرفتند، با افزایش کمبود چوب به عنوان سوخت ، استفاده از نمای رو به جنوب در ساخت منازل ثروتــمـنـدان و هـمـچنین حمامهای  عـمومی شهـر نیز مـتـداول شــد . سنت طراحی با توجه به اقـلـیـم بـرای ایجاد آسایش درون ساختمان به قوانین گرمایش محدود نمی شد بلکه در بسیاری از اقـلـیــم ها معماران ملزم به طـراحـی فـضایی خنک برای پدید آوردن شرایطی مطلوب در داخل ساختمان بود . راه حل معــمول درعـصـر حاضر ، یعنی استفاده از سیستم های تهویه مطبوع هوا ، تنها فرآیندی ناکار آمد در تقابل با اقلیم به شمار می رود و در عین حال همراه با مصرف زیاد انرژی می باشد ، که حتی به هنگام ارزانی و فراوانی انرژی به دلیل آلودگی حاصل از آن امری اشتباه بشمار می آید. </a:t>
            </a:r>
            <a:endParaRPr lang="en-US" sz="2000" smtClean="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animEffect transition="in" filter="fade">
                                      <p:cBhvr>
                                        <p:cTn id="7" dur="800" decel="100000"/>
                                        <p:tgtEl>
                                          <p:spTgt spid="24578">
                                            <p:txEl>
                                              <p:pRg st="0" end="0"/>
                                            </p:txEl>
                                          </p:spTgt>
                                        </p:tgtEl>
                                      </p:cBhvr>
                                    </p:animEffect>
                                    <p:anim calcmode="lin" valueType="num">
                                      <p:cBhvr>
                                        <p:cTn id="8" dur="800" decel="100000" fill="hold"/>
                                        <p:tgtEl>
                                          <p:spTgt spid="24578">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24578">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24578">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4578">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4578">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algn="ctr" eaLnBrk="1" hangingPunct="1"/>
            <a:r>
              <a:rPr lang="fa-IR" b="1" smtClean="0">
                <a:solidFill>
                  <a:srgbClr val="FFFF66"/>
                </a:solidFill>
                <a:cs typeface="B Bardiya" pitchFamily="2" charset="-78"/>
              </a:rPr>
              <a:t>اصول سوم : کاهش استفاده از منابع جدید</a:t>
            </a:r>
            <a:r>
              <a:rPr lang="fa-IR" smtClean="0">
                <a:solidFill>
                  <a:srgbClr val="FFFF66"/>
                </a:solidFill>
                <a:cs typeface="B Bardiya" pitchFamily="2" charset="-78"/>
              </a:rPr>
              <a:t> </a:t>
            </a:r>
            <a:endParaRPr lang="en-US" smtClean="0">
              <a:solidFill>
                <a:srgbClr val="FFFF66"/>
              </a:solidFill>
              <a:cs typeface="B Bardiya" pitchFamily="2" charset="-78"/>
            </a:endParaRPr>
          </a:p>
        </p:txBody>
      </p:sp>
      <p:sp>
        <p:nvSpPr>
          <p:cNvPr id="9219" name="Rectangle 3"/>
          <p:cNvSpPr>
            <a:spLocks noGrp="1" noChangeArrowheads="1"/>
          </p:cNvSpPr>
          <p:nvPr>
            <p:ph type="body" idx="1"/>
          </p:nvPr>
        </p:nvSpPr>
        <p:spPr/>
        <p:txBody>
          <a:bodyPr/>
          <a:lstStyle/>
          <a:p>
            <a:pPr marL="98425" indent="190500" algn="justLow" eaLnBrk="1" hangingPunct="1">
              <a:lnSpc>
                <a:spcPct val="150000"/>
              </a:lnSpc>
              <a:buFont typeface="Wingdings" pitchFamily="2" charset="2"/>
              <a:buNone/>
            </a:pPr>
            <a:r>
              <a:rPr lang="fa-IR" sz="2000" smtClean="0">
                <a:cs typeface="B Koodak" pitchFamily="2" charset="-78"/>
              </a:rPr>
              <a:t>هر ساختمان باید به گونه ای طراحی شود که استفاده از منابع جدید را به حداقل برساند و   در پایان عمر مفید خود ، منبعی برای ایجاد سازه های دیگر بوجود بیاورد . </a:t>
            </a:r>
          </a:p>
          <a:p>
            <a:pPr marL="98425" indent="190500" algn="justLow" eaLnBrk="1" hangingPunct="1">
              <a:lnSpc>
                <a:spcPct val="150000"/>
              </a:lnSpc>
              <a:buFont typeface="Wingdings" pitchFamily="2" charset="2"/>
              <a:buNone/>
            </a:pPr>
            <a:r>
              <a:rPr lang="fa-IR" sz="2000" smtClean="0">
                <a:cs typeface="B Koodak" pitchFamily="2" charset="-78"/>
              </a:rPr>
              <a:t>گر چه جهت گیری این اصل ، همچون سایر اصول اشاره شده به سوی ساختمانهای جدید است ، ولی باید یادآور شد که اغلب منابع موجود در جهان در محیط مصنوع فعلی بکارگرفته شده اند و ترمیم و ارتقاء وضعیت ساختمانهای فعلی برای کاهش  اثرات زیست محیطی ، امری است که از اهمیتی برابر با خلق سازه های جدید برخوردار است . این نکته را نیز باید مورد  توجه قرار داد که تعداد منابع کافی برای خلق محیط های مصنوع در جهان وجود ندارند که بتوان برای بازسازی هر نسل از ساختمان ها، مقداری جدید از آنها را مورد استفاده قرار داد . </a:t>
            </a:r>
            <a:endParaRPr lang="en-US" sz="2000" smtClean="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ipe(down)">
                                      <p:cBhvr>
                                        <p:cTn id="7" dur="580">
                                          <p:stCondLst>
                                            <p:cond delay="0"/>
                                          </p:stCondLst>
                                        </p:cTn>
                                        <p:tgtEl>
                                          <p:spTgt spid="9218"/>
                                        </p:tgtEl>
                                      </p:cBhvr>
                                    </p:animEffect>
                                    <p:anim calcmode="lin" valueType="num">
                                      <p:cBhvr>
                                        <p:cTn id="8" dur="1822" tmFilter="0,0; 0.14,0.36; 0.43,0.73; 0.71,0.91; 1.0,1.0">
                                          <p:stCondLst>
                                            <p:cond delay="0"/>
                                          </p:stCondLst>
                                        </p:cTn>
                                        <p:tgtEl>
                                          <p:spTgt spid="921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21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21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21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218"/>
                                        </p:tgtEl>
                                        <p:attrNameLst>
                                          <p:attrName>ppt_y</p:attrName>
                                        </p:attrNameLst>
                                      </p:cBhvr>
                                      <p:tavLst>
                                        <p:tav tm="0" fmla="#ppt_y-sin(pi*$)/81">
                                          <p:val>
                                            <p:fltVal val="0"/>
                                          </p:val>
                                        </p:tav>
                                        <p:tav tm="100000">
                                          <p:val>
                                            <p:fltVal val="1"/>
                                          </p:val>
                                        </p:tav>
                                      </p:tavLst>
                                    </p:anim>
                                    <p:animScale>
                                      <p:cBhvr>
                                        <p:cTn id="13" dur="26">
                                          <p:stCondLst>
                                            <p:cond delay="650"/>
                                          </p:stCondLst>
                                        </p:cTn>
                                        <p:tgtEl>
                                          <p:spTgt spid="9218"/>
                                        </p:tgtEl>
                                      </p:cBhvr>
                                      <p:to x="100000" y="60000"/>
                                    </p:animScale>
                                    <p:animScale>
                                      <p:cBhvr>
                                        <p:cTn id="14" dur="166" decel="50000">
                                          <p:stCondLst>
                                            <p:cond delay="676"/>
                                          </p:stCondLst>
                                        </p:cTn>
                                        <p:tgtEl>
                                          <p:spTgt spid="9218"/>
                                        </p:tgtEl>
                                      </p:cBhvr>
                                      <p:to x="100000" y="100000"/>
                                    </p:animScale>
                                    <p:animScale>
                                      <p:cBhvr>
                                        <p:cTn id="15" dur="26">
                                          <p:stCondLst>
                                            <p:cond delay="1312"/>
                                          </p:stCondLst>
                                        </p:cTn>
                                        <p:tgtEl>
                                          <p:spTgt spid="9218"/>
                                        </p:tgtEl>
                                      </p:cBhvr>
                                      <p:to x="100000" y="80000"/>
                                    </p:animScale>
                                    <p:animScale>
                                      <p:cBhvr>
                                        <p:cTn id="16" dur="166" decel="50000">
                                          <p:stCondLst>
                                            <p:cond delay="1338"/>
                                          </p:stCondLst>
                                        </p:cTn>
                                        <p:tgtEl>
                                          <p:spTgt spid="9218"/>
                                        </p:tgtEl>
                                      </p:cBhvr>
                                      <p:to x="100000" y="100000"/>
                                    </p:animScale>
                                    <p:animScale>
                                      <p:cBhvr>
                                        <p:cTn id="17" dur="26">
                                          <p:stCondLst>
                                            <p:cond delay="1642"/>
                                          </p:stCondLst>
                                        </p:cTn>
                                        <p:tgtEl>
                                          <p:spTgt spid="9218"/>
                                        </p:tgtEl>
                                      </p:cBhvr>
                                      <p:to x="100000" y="90000"/>
                                    </p:animScale>
                                    <p:animScale>
                                      <p:cBhvr>
                                        <p:cTn id="18" dur="166" decel="50000">
                                          <p:stCondLst>
                                            <p:cond delay="1668"/>
                                          </p:stCondLst>
                                        </p:cTn>
                                        <p:tgtEl>
                                          <p:spTgt spid="9218"/>
                                        </p:tgtEl>
                                      </p:cBhvr>
                                      <p:to x="100000" y="100000"/>
                                    </p:animScale>
                                    <p:animScale>
                                      <p:cBhvr>
                                        <p:cTn id="19" dur="26">
                                          <p:stCondLst>
                                            <p:cond delay="1808"/>
                                          </p:stCondLst>
                                        </p:cTn>
                                        <p:tgtEl>
                                          <p:spTgt spid="9218"/>
                                        </p:tgtEl>
                                      </p:cBhvr>
                                      <p:to x="100000" y="95000"/>
                                    </p:animScale>
                                    <p:animScale>
                                      <p:cBhvr>
                                        <p:cTn id="20" dur="166" decel="50000">
                                          <p:stCondLst>
                                            <p:cond delay="1834"/>
                                          </p:stCondLst>
                                        </p:cTn>
                                        <p:tgtEl>
                                          <p:spTgt spid="9218"/>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52" presetClass="entr" presetSubtype="0" fill="hold" grpId="0" nodeType="clickEffect">
                                  <p:stCondLst>
                                    <p:cond delay="0"/>
                                  </p:stCondLst>
                                  <p:childTnLst>
                                    <p:set>
                                      <p:cBhvr>
                                        <p:cTn id="24" dur="1" fill="hold">
                                          <p:stCondLst>
                                            <p:cond delay="0"/>
                                          </p:stCondLst>
                                        </p:cTn>
                                        <p:tgtEl>
                                          <p:spTgt spid="9219">
                                            <p:txEl>
                                              <p:pRg st="0" end="0"/>
                                            </p:txEl>
                                          </p:spTgt>
                                        </p:tgtEl>
                                        <p:attrNameLst>
                                          <p:attrName>style.visibility</p:attrName>
                                        </p:attrNameLst>
                                      </p:cBhvr>
                                      <p:to>
                                        <p:strVal val="visible"/>
                                      </p:to>
                                    </p:set>
                                    <p:animScale>
                                      <p:cBhvr>
                                        <p:cTn id="25" dur="1000" decel="50000" fill="hold">
                                          <p:stCondLst>
                                            <p:cond delay="0"/>
                                          </p:stCondLst>
                                        </p:cTn>
                                        <p:tgtEl>
                                          <p:spTgt spid="921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9219">
                                            <p:txEl>
                                              <p:pRg st="0" end="0"/>
                                            </p:txEl>
                                          </p:spTgt>
                                        </p:tgtEl>
                                        <p:attrNameLst>
                                          <p:attrName>ppt_x</p:attrName>
                                          <p:attrName>ppt_y</p:attrName>
                                        </p:attrNameLst>
                                      </p:cBhvr>
                                    </p:animMotion>
                                    <p:animEffect transition="in" filter="fade">
                                      <p:cBhvr>
                                        <p:cTn id="27" dur="1000"/>
                                        <p:tgtEl>
                                          <p:spTgt spid="9219">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2" presetClass="entr" presetSubtype="0" fill="hold" grpId="0" nodeType="clickEffect">
                                  <p:stCondLst>
                                    <p:cond delay="0"/>
                                  </p:stCondLst>
                                  <p:childTnLst>
                                    <p:set>
                                      <p:cBhvr>
                                        <p:cTn id="31" dur="1" fill="hold">
                                          <p:stCondLst>
                                            <p:cond delay="0"/>
                                          </p:stCondLst>
                                        </p:cTn>
                                        <p:tgtEl>
                                          <p:spTgt spid="9219">
                                            <p:txEl>
                                              <p:pRg st="1" end="1"/>
                                            </p:txEl>
                                          </p:spTgt>
                                        </p:tgtEl>
                                        <p:attrNameLst>
                                          <p:attrName>style.visibility</p:attrName>
                                        </p:attrNameLst>
                                      </p:cBhvr>
                                      <p:to>
                                        <p:strVal val="visible"/>
                                      </p:to>
                                    </p:set>
                                    <p:animScale>
                                      <p:cBhvr>
                                        <p:cTn id="32" dur="1000" decel="50000" fill="hold">
                                          <p:stCondLst>
                                            <p:cond delay="0"/>
                                          </p:stCondLst>
                                        </p:cTn>
                                        <p:tgtEl>
                                          <p:spTgt spid="9219">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9219">
                                            <p:txEl>
                                              <p:pRg st="1" end="1"/>
                                            </p:txEl>
                                          </p:spTgt>
                                        </p:tgtEl>
                                        <p:attrNameLst>
                                          <p:attrName>ppt_x</p:attrName>
                                          <p:attrName>ppt_y</p:attrName>
                                        </p:attrNameLst>
                                      </p:cBhvr>
                                    </p:animMotion>
                                    <p:animEffect transition="in" filter="fade">
                                      <p:cBhvr>
                                        <p:cTn id="34" dur="10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p:txBody>
          <a:bodyPr/>
          <a:lstStyle/>
          <a:p>
            <a:pPr marL="6350" indent="282575" algn="just" eaLnBrk="1" hangingPunct="1">
              <a:buFont typeface="Wingdings" pitchFamily="2" charset="2"/>
              <a:buNone/>
            </a:pPr>
            <a:r>
              <a:rPr lang="fa-IR" sz="2000" smtClean="0">
                <a:cs typeface="B Koodak" pitchFamily="2" charset="-78"/>
              </a:rPr>
              <a:t>این استفاده مجدد میتواند در مسیر استفاده از مصالح بازیافت شده  یا فضاهای بازیافت شده شکل بگیرد، بازیافت ساختمان ها و عناصر درون آنها بخشی از تاریخ معماری است . صومعه سانتا الباس که در سالهای 1077 و 1115 میلادی بازسازی گردیده ، از آجرهای خرابه های یک ساختمان رومی در نزدیکی خود استفاده نمود. چارچوب های چوبی که در قرون وسطی به کار گرفته شدند ،قطعاتی چوبی بودند که بریده و در کارگاه نجاری به یکدیگر وصل شده و کد گذاری می شدند و آنگاه از هم جدا شده و به ساختمان ها انتقال داده می شدند. استفاده از این روش بدین معنی بود که در صورت لزوم می توان بخشهایی از ساختمان قرون وسطایی را جا به جا نموده ؛ حتی امروزه نیز می توان آنها را به مکانی دیگر منتقل کرد . گاهی اوقات کل سازه  ساختمان به منظور بنا کردن ساختمانی جدید جابجا می گردید. برای مثال در هنگام ساخت موزه ویکتوریا و آلبرت در لندن،  به ساختمان قبلی موجود در سایت دیگر نیازی  نبود و در سال 1865 پیشنهاد واگذاری این ساختمان فلزی به مسئولان محلی شمال ، شرق و جنوب لندن با هدف برپایی یک موزه محلی در مکانی جدید ارائه گردید. مسئولان شرق لندن این پیشنهاد را پذیرفتند و ساختمان این موزه محلی در 1872 تکمیل گردید که امروزه این مکان به موزه کودکان بدل گردیده است.</a:t>
            </a:r>
            <a:endParaRPr lang="en-US" sz="2000" smtClean="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800" decel="100000"/>
                                        <p:tgtEl>
                                          <p:spTgt spid="10243">
                                            <p:txEl>
                                              <p:pRg st="0" end="0"/>
                                            </p:txEl>
                                          </p:spTgt>
                                        </p:tgtEl>
                                      </p:cBhvr>
                                    </p:animEffect>
                                    <p:anim calcmode="lin" valueType="num">
                                      <p:cBhvr>
                                        <p:cTn id="8" dur="800" decel="100000" fill="hold"/>
                                        <p:tgtEl>
                                          <p:spTgt spid="1024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024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024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024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0243">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p:txBody>
          <a:bodyPr/>
          <a:lstStyle/>
          <a:p>
            <a:pPr marL="6350" indent="176213" algn="justLow" eaLnBrk="1" hangingPunct="1">
              <a:lnSpc>
                <a:spcPct val="150000"/>
              </a:lnSpc>
              <a:buFont typeface="Wingdings" pitchFamily="2" charset="2"/>
              <a:buNone/>
            </a:pPr>
            <a:r>
              <a:rPr lang="fa-IR" sz="2000" smtClean="0">
                <a:cs typeface="B Koodak" pitchFamily="2" charset="-78"/>
              </a:rPr>
              <a:t>در اغلب مواردی که دسترسی به منابع جدید به حداقل می رسد روش هایی کشف می شوند که با آن ها می توان ساختمان هایی که برای یک منظور ساخته شده اند برای مقاصد دیگر استفاده شوند، با این حال بعضی تغییرات ضروری می توانند باعث تغییر شکل اصلی سازه یا ساختمان شود. این موضوع برای کسانی که علاقمند به حفاظت و نگهداری دائمی از ساختمان ها هستند یک فاجعه به حساب می آید و این سوال در ذهن نقش می بندد که آیا یک ساختمان به این علت که زمانی دارای کاربری ارزشمندی بوده است باید همواره بدون تغییر باقی بماند یا باید برای حفظ بازدهی و کارایی تغییرات الزامی را در آن انجام داد؟ یک فرآیند سبز ممکن است در بررسی این موضوع قضاوت را تنها براساس منابع موجود ممکن بداند. اگر منابع مورد نیاز برای تغییر یک ساختمان کمتر از منابع مورد نیاز برای تخریب و بازسازی آن باشد. </a:t>
            </a:r>
            <a:endParaRPr lang="en-US" sz="2000" smtClean="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fade">
                                      <p:cBhvr>
                                        <p:cTn id="7" dur="800" decel="100000"/>
                                        <p:tgtEl>
                                          <p:spTgt spid="11267">
                                            <p:txEl>
                                              <p:pRg st="0" end="0"/>
                                            </p:txEl>
                                          </p:spTgt>
                                        </p:tgtEl>
                                      </p:cBhvr>
                                    </p:animEffect>
                                    <p:anim calcmode="lin" valueType="num">
                                      <p:cBhvr>
                                        <p:cTn id="8" dur="800" decel="100000" fill="hold"/>
                                        <p:tgtEl>
                                          <p:spTgt spid="11267">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1267">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1267">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267">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267">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Content Placeholder 2"/>
          <p:cNvSpPr>
            <a:spLocks noGrp="1"/>
          </p:cNvSpPr>
          <p:nvPr>
            <p:ph idx="1"/>
          </p:nvPr>
        </p:nvSpPr>
        <p:spPr/>
        <p:txBody>
          <a:bodyPr/>
          <a:lstStyle/>
          <a:p>
            <a:pPr eaLnBrk="1" hangingPunct="1">
              <a:lnSpc>
                <a:spcPct val="150000"/>
              </a:lnSpc>
              <a:buFont typeface="Wingdings" pitchFamily="2" charset="2"/>
              <a:buNone/>
            </a:pPr>
            <a:r>
              <a:rPr lang="fa-IR" sz="1800" smtClean="0">
                <a:cs typeface="B Koodak" pitchFamily="2" charset="-78"/>
              </a:rPr>
              <a:t>       باید از این تغییرات استقبال نمود. با این وجود این موضوع باعث عدم احترام و بزرگداشت اهمیت تاریخی سازه نمی شود. به علاوه ممکن است این سازه ها دارای ارزش دیگری نیز باشند که توجه به آن ها الزامی است. این مشکلات در تغییر ساختمان های موجود به منظور آماده ساختن آن ها برای هماهنگی با نیازهای جدید بخصوص در مورد بهبود وضعیت ساختمان از لحاظ عملکرد و کارایی که ممکن است به تغییر ظاهر آن منجر شود با تناقض و تضادهای بیشتری آشکار می شود. تغییر در بعضی از ساختمان های قدیمی برای کاربردی های جدید می تواند هزینه ها و مشکلات خاصی را با خود همراه داشته باشد. با این حال مزایای حاصل از استفاده مجدد از این ساختمان های بزرگ در کنار یکدیگر و درون یک محیط شهری می تواند بر این مشکلات و هزینه ها غلبه نماید. نوسازی ساختمان ها ی موجود در شهرهای بزرگ و کوچک همچنین می تواند موجب حفاظت از منابع مورد استفاده جهت تخریب و بازسازی ساختمان و بدین ترتیب جلوگیری از تخریب جامعه شود</a:t>
            </a:r>
            <a:endParaRPr lang="en-US" sz="180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eaLnBrk="1" hangingPunct="1"/>
            <a:r>
              <a:rPr lang="fa-IR" b="1" smtClean="0">
                <a:solidFill>
                  <a:srgbClr val="FFFF66"/>
                </a:solidFill>
                <a:cs typeface="B Bardiya" pitchFamily="2" charset="-78"/>
              </a:rPr>
              <a:t>اصل چهارم : احترام به کاربران</a:t>
            </a:r>
            <a:r>
              <a:rPr lang="fa-IR" smtClean="0">
                <a:solidFill>
                  <a:srgbClr val="FFFF66"/>
                </a:solidFill>
                <a:cs typeface="B Bardiya" pitchFamily="2" charset="-78"/>
              </a:rPr>
              <a:t> </a:t>
            </a:r>
            <a:endParaRPr lang="en-US" smtClean="0">
              <a:solidFill>
                <a:srgbClr val="FFFF66"/>
              </a:solidFill>
              <a:cs typeface="B Bardiya" pitchFamily="2" charset="-78"/>
            </a:endParaRPr>
          </a:p>
        </p:txBody>
      </p:sp>
      <p:sp>
        <p:nvSpPr>
          <p:cNvPr id="12291" name="Rectangle 3"/>
          <p:cNvSpPr>
            <a:spLocks noGrp="1" noChangeArrowheads="1"/>
          </p:cNvSpPr>
          <p:nvPr>
            <p:ph type="body" idx="1"/>
          </p:nvPr>
        </p:nvSpPr>
        <p:spPr>
          <a:xfrm>
            <a:off x="5867400" y="1671638"/>
            <a:ext cx="2738438" cy="4205287"/>
          </a:xfrm>
        </p:spPr>
        <p:txBody>
          <a:bodyPr/>
          <a:lstStyle/>
          <a:p>
            <a:pPr marL="6350" indent="190500" algn="just" eaLnBrk="1" hangingPunct="1">
              <a:buFont typeface="Wingdings" pitchFamily="2" charset="2"/>
              <a:buNone/>
            </a:pPr>
            <a:r>
              <a:rPr lang="fa-IR" sz="2400" smtClean="0">
                <a:cs typeface="B Koodak" pitchFamily="2" charset="-78"/>
              </a:rPr>
              <a:t>معماری سبز به تمامی افرادی که از ساختمان استفاده می کنند احترام می گذارد. </a:t>
            </a:r>
            <a:endParaRPr lang="en-US" sz="2400" smtClean="0">
              <a:cs typeface="B Koodak" pitchFamily="2" charset="-78"/>
            </a:endParaRPr>
          </a:p>
        </p:txBody>
      </p:sp>
      <p:pic>
        <p:nvPicPr>
          <p:cNvPr id="12292" name="Picture 4" descr="06"/>
          <p:cNvPicPr>
            <a:picLocks noChangeAspect="1" noChangeArrowheads="1"/>
          </p:cNvPicPr>
          <p:nvPr/>
        </p:nvPicPr>
        <p:blipFill>
          <a:blip r:embed="rId2"/>
          <a:srcRect l="6673" t="7008" r="7996" b="2156"/>
          <a:stretch>
            <a:fillRect/>
          </a:stretch>
        </p:blipFill>
        <p:spPr bwMode="auto">
          <a:xfrm>
            <a:off x="539750" y="1628775"/>
            <a:ext cx="5256213" cy="42719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ipe(down)">
                                      <p:cBhvr>
                                        <p:cTn id="7" dur="580">
                                          <p:stCondLst>
                                            <p:cond delay="0"/>
                                          </p:stCondLst>
                                        </p:cTn>
                                        <p:tgtEl>
                                          <p:spTgt spid="12290"/>
                                        </p:tgtEl>
                                      </p:cBhvr>
                                    </p:animEffect>
                                    <p:anim calcmode="lin" valueType="num">
                                      <p:cBhvr>
                                        <p:cTn id="8" dur="1822" tmFilter="0,0; 0.14,0.36; 0.43,0.73; 0.71,0.91; 1.0,1.0">
                                          <p:stCondLst>
                                            <p:cond delay="0"/>
                                          </p:stCondLst>
                                        </p:cTn>
                                        <p:tgtEl>
                                          <p:spTgt spid="1229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229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229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229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2290"/>
                                        </p:tgtEl>
                                        <p:attrNameLst>
                                          <p:attrName>ppt_y</p:attrName>
                                        </p:attrNameLst>
                                      </p:cBhvr>
                                      <p:tavLst>
                                        <p:tav tm="0" fmla="#ppt_y-sin(pi*$)/81">
                                          <p:val>
                                            <p:fltVal val="0"/>
                                          </p:val>
                                        </p:tav>
                                        <p:tav tm="100000">
                                          <p:val>
                                            <p:fltVal val="1"/>
                                          </p:val>
                                        </p:tav>
                                      </p:tavLst>
                                    </p:anim>
                                    <p:animScale>
                                      <p:cBhvr>
                                        <p:cTn id="13" dur="26">
                                          <p:stCondLst>
                                            <p:cond delay="650"/>
                                          </p:stCondLst>
                                        </p:cTn>
                                        <p:tgtEl>
                                          <p:spTgt spid="12290"/>
                                        </p:tgtEl>
                                      </p:cBhvr>
                                      <p:to x="100000" y="60000"/>
                                    </p:animScale>
                                    <p:animScale>
                                      <p:cBhvr>
                                        <p:cTn id="14" dur="166" decel="50000">
                                          <p:stCondLst>
                                            <p:cond delay="676"/>
                                          </p:stCondLst>
                                        </p:cTn>
                                        <p:tgtEl>
                                          <p:spTgt spid="12290"/>
                                        </p:tgtEl>
                                      </p:cBhvr>
                                      <p:to x="100000" y="100000"/>
                                    </p:animScale>
                                    <p:animScale>
                                      <p:cBhvr>
                                        <p:cTn id="15" dur="26">
                                          <p:stCondLst>
                                            <p:cond delay="1312"/>
                                          </p:stCondLst>
                                        </p:cTn>
                                        <p:tgtEl>
                                          <p:spTgt spid="12290"/>
                                        </p:tgtEl>
                                      </p:cBhvr>
                                      <p:to x="100000" y="80000"/>
                                    </p:animScale>
                                    <p:animScale>
                                      <p:cBhvr>
                                        <p:cTn id="16" dur="166" decel="50000">
                                          <p:stCondLst>
                                            <p:cond delay="1338"/>
                                          </p:stCondLst>
                                        </p:cTn>
                                        <p:tgtEl>
                                          <p:spTgt spid="12290"/>
                                        </p:tgtEl>
                                      </p:cBhvr>
                                      <p:to x="100000" y="100000"/>
                                    </p:animScale>
                                    <p:animScale>
                                      <p:cBhvr>
                                        <p:cTn id="17" dur="26">
                                          <p:stCondLst>
                                            <p:cond delay="1642"/>
                                          </p:stCondLst>
                                        </p:cTn>
                                        <p:tgtEl>
                                          <p:spTgt spid="12290"/>
                                        </p:tgtEl>
                                      </p:cBhvr>
                                      <p:to x="100000" y="90000"/>
                                    </p:animScale>
                                    <p:animScale>
                                      <p:cBhvr>
                                        <p:cTn id="18" dur="166" decel="50000">
                                          <p:stCondLst>
                                            <p:cond delay="1668"/>
                                          </p:stCondLst>
                                        </p:cTn>
                                        <p:tgtEl>
                                          <p:spTgt spid="12290"/>
                                        </p:tgtEl>
                                      </p:cBhvr>
                                      <p:to x="100000" y="100000"/>
                                    </p:animScale>
                                    <p:animScale>
                                      <p:cBhvr>
                                        <p:cTn id="19" dur="26">
                                          <p:stCondLst>
                                            <p:cond delay="1808"/>
                                          </p:stCondLst>
                                        </p:cTn>
                                        <p:tgtEl>
                                          <p:spTgt spid="12290"/>
                                        </p:tgtEl>
                                      </p:cBhvr>
                                      <p:to x="100000" y="95000"/>
                                    </p:animScale>
                                    <p:animScale>
                                      <p:cBhvr>
                                        <p:cTn id="20" dur="166" decel="50000">
                                          <p:stCondLst>
                                            <p:cond delay="1834"/>
                                          </p:stCondLst>
                                        </p:cTn>
                                        <p:tgtEl>
                                          <p:spTgt spid="12290"/>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52" presetClass="entr" presetSubtype="0" fill="hold" grpId="0" nodeType="clickEffect">
                                  <p:stCondLst>
                                    <p:cond delay="0"/>
                                  </p:stCondLst>
                                  <p:childTnLst>
                                    <p:set>
                                      <p:cBhvr>
                                        <p:cTn id="24" dur="1" fill="hold">
                                          <p:stCondLst>
                                            <p:cond delay="0"/>
                                          </p:stCondLst>
                                        </p:cTn>
                                        <p:tgtEl>
                                          <p:spTgt spid="12291">
                                            <p:txEl>
                                              <p:pRg st="0" end="0"/>
                                            </p:txEl>
                                          </p:spTgt>
                                        </p:tgtEl>
                                        <p:attrNameLst>
                                          <p:attrName>style.visibility</p:attrName>
                                        </p:attrNameLst>
                                      </p:cBhvr>
                                      <p:to>
                                        <p:strVal val="visible"/>
                                      </p:to>
                                    </p:set>
                                    <p:animScale>
                                      <p:cBhvr>
                                        <p:cTn id="25" dur="2000" decel="50000" fill="hold">
                                          <p:stCondLst>
                                            <p:cond delay="0"/>
                                          </p:stCondLst>
                                        </p:cTn>
                                        <p:tgtEl>
                                          <p:spTgt spid="12291">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12291">
                                            <p:txEl>
                                              <p:pRg st="0" end="0"/>
                                            </p:txEl>
                                          </p:spTgt>
                                        </p:tgtEl>
                                        <p:attrNameLst>
                                          <p:attrName>ppt_x</p:attrName>
                                          <p:attrName>ppt_y</p:attrName>
                                        </p:attrNameLst>
                                      </p:cBhvr>
                                    </p:animMotion>
                                    <p:animEffect transition="in" filter="fade">
                                      <p:cBhvr>
                                        <p:cTn id="27" dur="2000"/>
                                        <p:tgtEl>
                                          <p:spTgt spid="12291">
                                            <p:txEl>
                                              <p:pRg st="0" end="0"/>
                                            </p:txEl>
                                          </p:spTgt>
                                        </p:tgtEl>
                                      </p:cBhvr>
                                    </p:animEffect>
                                  </p:childTnLst>
                                </p:cTn>
                              </p:par>
                              <p:par>
                                <p:cTn id="28" presetID="52" presetClass="entr" presetSubtype="0" fill="hold" nodeType="withEffect">
                                  <p:stCondLst>
                                    <p:cond delay="0"/>
                                  </p:stCondLst>
                                  <p:childTnLst>
                                    <p:set>
                                      <p:cBhvr>
                                        <p:cTn id="29" dur="1" fill="hold">
                                          <p:stCondLst>
                                            <p:cond delay="0"/>
                                          </p:stCondLst>
                                        </p:cTn>
                                        <p:tgtEl>
                                          <p:spTgt spid="12292"/>
                                        </p:tgtEl>
                                        <p:attrNameLst>
                                          <p:attrName>style.visibility</p:attrName>
                                        </p:attrNameLst>
                                      </p:cBhvr>
                                      <p:to>
                                        <p:strVal val="visible"/>
                                      </p:to>
                                    </p:set>
                                    <p:animScale>
                                      <p:cBhvr>
                                        <p:cTn id="30" dur="2000" decel="50000" fill="hold">
                                          <p:stCondLst>
                                            <p:cond delay="0"/>
                                          </p:stCondLst>
                                        </p:cTn>
                                        <p:tgtEl>
                                          <p:spTgt spid="1229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2000" decel="50000" fill="hold">
                                          <p:stCondLst>
                                            <p:cond delay="0"/>
                                          </p:stCondLst>
                                        </p:cTn>
                                        <p:tgtEl>
                                          <p:spTgt spid="12292"/>
                                        </p:tgtEl>
                                        <p:attrNameLst>
                                          <p:attrName>ppt_x</p:attrName>
                                          <p:attrName>ppt_y</p:attrName>
                                        </p:attrNameLst>
                                      </p:cBhvr>
                                    </p:animMotion>
                                    <p:animEffect transition="in" filter="fade">
                                      <p:cBhvr>
                                        <p:cTn id="32" dur="2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p:txBody>
          <a:bodyPr/>
          <a:lstStyle/>
          <a:p>
            <a:pPr marL="98425" indent="190500" algn="just" eaLnBrk="1" hangingPunct="1">
              <a:lnSpc>
                <a:spcPct val="150000"/>
              </a:lnSpc>
              <a:buFont typeface="Wingdings" pitchFamily="2" charset="2"/>
              <a:buNone/>
            </a:pPr>
            <a:r>
              <a:rPr lang="fa-IR" sz="2000" smtClean="0">
                <a:cs typeface="B Koodak" pitchFamily="2" charset="-78"/>
              </a:rPr>
              <a:t>به نظر می رسد که این اصل ارتباط اندکی با آلودگی ناشی از تغییرات اقلیم جهانی و تخریب لایه ازن داشته باشد . اما فرآیند سبز از معماری که شامل احترام برای تمامی منابع مشترک در ساخت یک ساختمان کامل هستند انسان را از این مجموعه خارج نمی نماید. تمام ساختمان ها توسط انسان ها ساخته می شوند اما در بعضی از سازه ها حقیقت حضور انسان محترم شمرده می شود، در حالی که در برخی دیگر تلاش برای رد ابعاد انسانی در فرآیند ساخت مشاهده می شود. در ژاپن تعدادی روبوت نقش انسان را در ایجاد و طراحی ساختمان ها بر عهده گرفته اند، اما برای یک روبوت کارآیی مؤثر در مورد پروژه ، شامل اجرای یک وظـیـفـه خـاص مــی باشد که می تواند آن را به دفعات تکرار کرد. اما در مقیاسی متفاوت یک انسان به عنوان معمار همچنان می تواند بر مهارت خود بر انجام تعداد بسیاری از کارهای نامرتبط اعتماد کند. </a:t>
            </a:r>
            <a:endParaRPr lang="en-US" sz="2000" smtClean="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fade">
                                      <p:cBhvr>
                                        <p:cTn id="7" dur="800" decel="100000"/>
                                        <p:tgtEl>
                                          <p:spTgt spid="13315">
                                            <p:txEl>
                                              <p:pRg st="0" end="0"/>
                                            </p:txEl>
                                          </p:spTgt>
                                        </p:tgtEl>
                                      </p:cBhvr>
                                    </p:animEffect>
                                    <p:anim calcmode="lin" valueType="num">
                                      <p:cBhvr>
                                        <p:cTn id="8" dur="800" decel="100000" fill="hold"/>
                                        <p:tgtEl>
                                          <p:spTgt spid="13315">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3315">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3315">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3315">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3315">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p:txBody>
          <a:bodyPr/>
          <a:lstStyle/>
          <a:p>
            <a:pPr marL="6350" indent="190500" algn="just" eaLnBrk="1" hangingPunct="1">
              <a:lnSpc>
                <a:spcPct val="150000"/>
              </a:lnSpc>
              <a:buFont typeface="Wingdings" pitchFamily="2" charset="2"/>
              <a:buNone/>
            </a:pPr>
            <a:r>
              <a:rPr lang="fa-IR" sz="2000" smtClean="0">
                <a:cs typeface="B Koodak" pitchFamily="2" charset="-78"/>
              </a:rPr>
              <a:t>احترام بیشتر به نیازهای انسانی و نیروی کار، می تواند در دو مسیر مجزا مورد تجربه قرار گیرد. برای یک ساختمان ساز حرفه ای توجه به این نکـته ضرورت دارد که ایمنی و سلامت مصالح و فرآیند های شکل دهنده ساختمان به همان میزان که برای کارگران و یا استفاده کنندگان آن مهم است برای کل جامعه بشری نیز از اهـمـیت بـســزایی بـرخوردار می باشد. معماران به تدریج از وجود سم های مختلف در سایت های ساختمانی آگاه شده اند و به تازگی استفاده از مواد عایـق دارای انواع </a:t>
            </a:r>
            <a:r>
              <a:rPr lang="en-US" sz="2000" smtClean="0">
                <a:cs typeface="B Koodak" pitchFamily="2" charset="-78"/>
              </a:rPr>
              <a:t>CFC </a:t>
            </a:r>
            <a:r>
              <a:rPr lang="fa-IR" sz="2000" smtClean="0">
                <a:cs typeface="B Koodak" pitchFamily="2" charset="-78"/>
              </a:rPr>
              <a:t> و یا استفاده از سایر مصالح خطرناک در ساختمان ممنوع شده است.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fade">
                                      <p:cBhvr>
                                        <p:cTn id="7" dur="800" decel="100000"/>
                                        <p:tgtEl>
                                          <p:spTgt spid="14339">
                                            <p:txEl>
                                              <p:pRg st="0" end="0"/>
                                            </p:txEl>
                                          </p:spTgt>
                                        </p:tgtEl>
                                      </p:cBhvr>
                                    </p:animEffect>
                                    <p:anim calcmode="lin" valueType="num">
                                      <p:cBhvr>
                                        <p:cTn id="8" dur="800" decel="100000" fill="hold"/>
                                        <p:tgtEl>
                                          <p:spTgt spid="14339">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4339">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4339">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4339">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4339">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Content Placeholder 2"/>
          <p:cNvSpPr>
            <a:spLocks noGrp="1"/>
          </p:cNvSpPr>
          <p:nvPr>
            <p:ph idx="1"/>
          </p:nvPr>
        </p:nvSpPr>
        <p:spPr/>
        <p:txBody>
          <a:bodyPr/>
          <a:lstStyle/>
          <a:p>
            <a:pPr eaLnBrk="1" hangingPunct="1">
              <a:lnSpc>
                <a:spcPct val="150000"/>
              </a:lnSpc>
              <a:buFont typeface="Wingdings" pitchFamily="2" charset="2"/>
              <a:buNone/>
            </a:pPr>
            <a:r>
              <a:rPr lang="fa-IR" sz="2000" smtClean="0">
                <a:cs typeface="B Koodak" pitchFamily="2" charset="-78"/>
              </a:rPr>
              <a:t>      شکل دیگر مشارکت انسانی که نیازمند توجه است، اشتراک و دخالت مثبت کاربران در فرآیند طراحی و ساخت است، که چنانچه به طور موثر بکار گرفته نشود یک منبع کارا و مفید به هدر رفته است. تعداد زیادی از ساختمان ها از این انرژی بهره برده اند و نتایج حاصل از آن نیز موجب رضایت در خلـق ساختمان های بزرگ شده است. </a:t>
            </a:r>
            <a:endParaRPr lang="en-US" sz="2000" smtClean="0">
              <a:cs typeface="B Koodak" pitchFamily="2" charset="-78"/>
            </a:endParaRPr>
          </a:p>
          <a:p>
            <a:pPr eaLnBrk="1" hangingPunct="1">
              <a:buFont typeface="Wingdings" pitchFamily="2" charset="2"/>
              <a:buNone/>
            </a:pPr>
            <a:endParaRPr lang="en-US"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lgn="ctr" eaLnBrk="1" hangingPunct="1"/>
            <a:r>
              <a:rPr lang="fa-IR" b="1" smtClean="0">
                <a:solidFill>
                  <a:srgbClr val="FFFF66"/>
                </a:solidFill>
                <a:cs typeface="B Bardiya" pitchFamily="2" charset="-78"/>
              </a:rPr>
              <a:t>اصل پنجم : احترام به سایت</a:t>
            </a:r>
            <a:r>
              <a:rPr lang="fa-IR" smtClean="0">
                <a:solidFill>
                  <a:srgbClr val="FFFF66"/>
                </a:solidFill>
                <a:cs typeface="B Bardiya" pitchFamily="2" charset="-78"/>
              </a:rPr>
              <a:t> </a:t>
            </a:r>
            <a:endParaRPr lang="en-US" smtClean="0">
              <a:solidFill>
                <a:srgbClr val="FFFF66"/>
              </a:solidFill>
              <a:cs typeface="B Bardiya" pitchFamily="2" charset="-78"/>
            </a:endParaRPr>
          </a:p>
        </p:txBody>
      </p:sp>
      <p:sp>
        <p:nvSpPr>
          <p:cNvPr id="15363" name="Rectangle 3"/>
          <p:cNvSpPr>
            <a:spLocks noGrp="1" noChangeArrowheads="1"/>
          </p:cNvSpPr>
          <p:nvPr>
            <p:ph type="body" idx="1"/>
          </p:nvPr>
        </p:nvSpPr>
        <p:spPr>
          <a:xfrm>
            <a:off x="5940425" y="1600200"/>
            <a:ext cx="2593975" cy="4421188"/>
          </a:xfrm>
        </p:spPr>
        <p:txBody>
          <a:bodyPr/>
          <a:lstStyle/>
          <a:p>
            <a:pPr marL="6350" indent="190500" algn="just" eaLnBrk="1" hangingPunct="1">
              <a:buFont typeface="Wingdings" pitchFamily="2" charset="2"/>
              <a:buNone/>
            </a:pPr>
            <a:r>
              <a:rPr lang="fa-IR" sz="2800" smtClean="0">
                <a:cs typeface="B Koodak" pitchFamily="2" charset="-78"/>
              </a:rPr>
              <a:t>هر ساختمان باید زمین را به گونه ای آرام و سبک لمس کند.</a:t>
            </a:r>
            <a:r>
              <a:rPr lang="fa-IR" smtClean="0">
                <a:cs typeface="B Koodak" pitchFamily="2" charset="-78"/>
              </a:rPr>
              <a:t> </a:t>
            </a:r>
            <a:endParaRPr lang="en-US" smtClean="0">
              <a:cs typeface="B Koodak" pitchFamily="2" charset="-78"/>
            </a:endParaRPr>
          </a:p>
        </p:txBody>
      </p:sp>
      <p:pic>
        <p:nvPicPr>
          <p:cNvPr id="15364" name="Picture 4" descr="03"/>
          <p:cNvPicPr>
            <a:picLocks noChangeAspect="1" noChangeArrowheads="1"/>
          </p:cNvPicPr>
          <p:nvPr/>
        </p:nvPicPr>
        <p:blipFill>
          <a:blip r:embed="rId2"/>
          <a:srcRect/>
          <a:stretch>
            <a:fillRect/>
          </a:stretch>
        </p:blipFill>
        <p:spPr bwMode="auto">
          <a:xfrm>
            <a:off x="611188" y="1773238"/>
            <a:ext cx="5040312" cy="41624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wipe(down)">
                                      <p:cBhvr>
                                        <p:cTn id="7" dur="580">
                                          <p:stCondLst>
                                            <p:cond delay="0"/>
                                          </p:stCondLst>
                                        </p:cTn>
                                        <p:tgtEl>
                                          <p:spTgt spid="15362"/>
                                        </p:tgtEl>
                                      </p:cBhvr>
                                    </p:animEffect>
                                    <p:anim calcmode="lin" valueType="num">
                                      <p:cBhvr>
                                        <p:cTn id="8" dur="1822" tmFilter="0,0; 0.14,0.36; 0.43,0.73; 0.71,0.91; 1.0,1.0">
                                          <p:stCondLst>
                                            <p:cond delay="0"/>
                                          </p:stCondLst>
                                        </p:cTn>
                                        <p:tgtEl>
                                          <p:spTgt spid="1536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36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36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36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362"/>
                                        </p:tgtEl>
                                        <p:attrNameLst>
                                          <p:attrName>ppt_y</p:attrName>
                                        </p:attrNameLst>
                                      </p:cBhvr>
                                      <p:tavLst>
                                        <p:tav tm="0" fmla="#ppt_y-sin(pi*$)/81">
                                          <p:val>
                                            <p:fltVal val="0"/>
                                          </p:val>
                                        </p:tav>
                                        <p:tav tm="100000">
                                          <p:val>
                                            <p:fltVal val="1"/>
                                          </p:val>
                                        </p:tav>
                                      </p:tavLst>
                                    </p:anim>
                                    <p:animScale>
                                      <p:cBhvr>
                                        <p:cTn id="13" dur="26">
                                          <p:stCondLst>
                                            <p:cond delay="650"/>
                                          </p:stCondLst>
                                        </p:cTn>
                                        <p:tgtEl>
                                          <p:spTgt spid="15362"/>
                                        </p:tgtEl>
                                      </p:cBhvr>
                                      <p:to x="100000" y="60000"/>
                                    </p:animScale>
                                    <p:animScale>
                                      <p:cBhvr>
                                        <p:cTn id="14" dur="166" decel="50000">
                                          <p:stCondLst>
                                            <p:cond delay="676"/>
                                          </p:stCondLst>
                                        </p:cTn>
                                        <p:tgtEl>
                                          <p:spTgt spid="15362"/>
                                        </p:tgtEl>
                                      </p:cBhvr>
                                      <p:to x="100000" y="100000"/>
                                    </p:animScale>
                                    <p:animScale>
                                      <p:cBhvr>
                                        <p:cTn id="15" dur="26">
                                          <p:stCondLst>
                                            <p:cond delay="1312"/>
                                          </p:stCondLst>
                                        </p:cTn>
                                        <p:tgtEl>
                                          <p:spTgt spid="15362"/>
                                        </p:tgtEl>
                                      </p:cBhvr>
                                      <p:to x="100000" y="80000"/>
                                    </p:animScale>
                                    <p:animScale>
                                      <p:cBhvr>
                                        <p:cTn id="16" dur="166" decel="50000">
                                          <p:stCondLst>
                                            <p:cond delay="1338"/>
                                          </p:stCondLst>
                                        </p:cTn>
                                        <p:tgtEl>
                                          <p:spTgt spid="15362"/>
                                        </p:tgtEl>
                                      </p:cBhvr>
                                      <p:to x="100000" y="100000"/>
                                    </p:animScale>
                                    <p:animScale>
                                      <p:cBhvr>
                                        <p:cTn id="17" dur="26">
                                          <p:stCondLst>
                                            <p:cond delay="1642"/>
                                          </p:stCondLst>
                                        </p:cTn>
                                        <p:tgtEl>
                                          <p:spTgt spid="15362"/>
                                        </p:tgtEl>
                                      </p:cBhvr>
                                      <p:to x="100000" y="90000"/>
                                    </p:animScale>
                                    <p:animScale>
                                      <p:cBhvr>
                                        <p:cTn id="18" dur="166" decel="50000">
                                          <p:stCondLst>
                                            <p:cond delay="1668"/>
                                          </p:stCondLst>
                                        </p:cTn>
                                        <p:tgtEl>
                                          <p:spTgt spid="15362"/>
                                        </p:tgtEl>
                                      </p:cBhvr>
                                      <p:to x="100000" y="100000"/>
                                    </p:animScale>
                                    <p:animScale>
                                      <p:cBhvr>
                                        <p:cTn id="19" dur="26">
                                          <p:stCondLst>
                                            <p:cond delay="1808"/>
                                          </p:stCondLst>
                                        </p:cTn>
                                        <p:tgtEl>
                                          <p:spTgt spid="15362"/>
                                        </p:tgtEl>
                                      </p:cBhvr>
                                      <p:to x="100000" y="95000"/>
                                    </p:animScale>
                                    <p:animScale>
                                      <p:cBhvr>
                                        <p:cTn id="20" dur="166" decel="50000">
                                          <p:stCondLst>
                                            <p:cond delay="1834"/>
                                          </p:stCondLst>
                                        </p:cTn>
                                        <p:tgtEl>
                                          <p:spTgt spid="15362"/>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5" presetClass="entr" presetSubtype="0" fill="hold" grpId="0" nodeType="clickEffect">
                                  <p:stCondLst>
                                    <p:cond delay="0"/>
                                  </p:stCondLst>
                                  <p:childTnLst>
                                    <p:set>
                                      <p:cBhvr>
                                        <p:cTn id="24" dur="1" fill="hold">
                                          <p:stCondLst>
                                            <p:cond delay="0"/>
                                          </p:stCondLst>
                                        </p:cTn>
                                        <p:tgtEl>
                                          <p:spTgt spid="15363">
                                            <p:txEl>
                                              <p:pRg st="0" end="0"/>
                                            </p:txEl>
                                          </p:spTgt>
                                        </p:tgtEl>
                                        <p:attrNameLst>
                                          <p:attrName>style.visibility</p:attrName>
                                        </p:attrNameLst>
                                      </p:cBhvr>
                                      <p:to>
                                        <p:strVal val="visible"/>
                                      </p:to>
                                    </p:set>
                                    <p:anim calcmode="lin" valueType="num">
                                      <p:cBhvr>
                                        <p:cTn id="25" dur="500" decel="50000" fill="hold">
                                          <p:stCondLst>
                                            <p:cond delay="0"/>
                                          </p:stCondLst>
                                        </p:cTn>
                                        <p:tgtEl>
                                          <p:spTgt spid="15363">
                                            <p:txEl>
                                              <p:pRg st="0" end="0"/>
                                            </p:txEl>
                                          </p:spTgt>
                                        </p:tgtEl>
                                        <p:attrNameLst>
                                          <p:attrName>style.rotation</p:attrName>
                                        </p:attrNameLst>
                                      </p:cBhvr>
                                      <p:tavLst>
                                        <p:tav tm="0">
                                          <p:val>
                                            <p:fltVal val="-90"/>
                                          </p:val>
                                        </p:tav>
                                        <p:tav tm="100000">
                                          <p:val>
                                            <p:fltVal val="0"/>
                                          </p:val>
                                        </p:tav>
                                      </p:tavLst>
                                    </p:anim>
                                    <p:anim calcmode="lin" valueType="num">
                                      <p:cBhvr>
                                        <p:cTn id="26" dur="500" decel="50000" fill="hold">
                                          <p:stCondLst>
                                            <p:cond delay="0"/>
                                          </p:stCondLst>
                                        </p:cTn>
                                        <p:tgtEl>
                                          <p:spTgt spid="15363">
                                            <p:txEl>
                                              <p:pRg st="0" end="0"/>
                                            </p:txEl>
                                          </p:spTgt>
                                        </p:tgtEl>
                                        <p:attrNameLst>
                                          <p:attrName>ppt_w</p:attrName>
                                        </p:attrNameLst>
                                      </p:cBhvr>
                                      <p:tavLst>
                                        <p:tav tm="0">
                                          <p:val>
                                            <p:strVal val="#ppt_w"/>
                                          </p:val>
                                        </p:tav>
                                        <p:tav tm="100000">
                                          <p:val>
                                            <p:strVal val="#ppt_w*.05"/>
                                          </p:val>
                                        </p:tav>
                                      </p:tavLst>
                                    </p:anim>
                                    <p:anim calcmode="lin" valueType="num">
                                      <p:cBhvr>
                                        <p:cTn id="27" dur="500" accel="50000" fill="hold">
                                          <p:stCondLst>
                                            <p:cond delay="500"/>
                                          </p:stCondLst>
                                        </p:cTn>
                                        <p:tgtEl>
                                          <p:spTgt spid="15363">
                                            <p:txEl>
                                              <p:pRg st="0" end="0"/>
                                            </p:txEl>
                                          </p:spTgt>
                                        </p:tgtEl>
                                        <p:attrNameLst>
                                          <p:attrName>ppt_w</p:attrName>
                                        </p:attrNameLst>
                                      </p:cBhvr>
                                      <p:tavLst>
                                        <p:tav tm="0">
                                          <p:val>
                                            <p:strVal val="#ppt_w*.05"/>
                                          </p:val>
                                        </p:tav>
                                        <p:tav tm="100000">
                                          <p:val>
                                            <p:strVal val="#ppt_w"/>
                                          </p:val>
                                        </p:tav>
                                      </p:tavLst>
                                    </p:anim>
                                    <p:anim calcmode="lin" valueType="num">
                                      <p:cBhvr>
                                        <p:cTn id="28" dur="1000" fill="hold"/>
                                        <p:tgtEl>
                                          <p:spTgt spid="15363">
                                            <p:txEl>
                                              <p:pRg st="0" end="0"/>
                                            </p:txEl>
                                          </p:spTgt>
                                        </p:tgtEl>
                                        <p:attrNameLst>
                                          <p:attrName>ppt_h</p:attrName>
                                        </p:attrNameLst>
                                      </p:cBhvr>
                                      <p:tavLst>
                                        <p:tav tm="0">
                                          <p:val>
                                            <p:strVal val="#ppt_h"/>
                                          </p:val>
                                        </p:tav>
                                        <p:tav tm="100000">
                                          <p:val>
                                            <p:strVal val="#ppt_h"/>
                                          </p:val>
                                        </p:tav>
                                      </p:tavLst>
                                    </p:anim>
                                    <p:anim calcmode="lin" valueType="num">
                                      <p:cBhvr>
                                        <p:cTn id="29" dur="500" decel="50000" fill="hold">
                                          <p:stCondLst>
                                            <p:cond delay="0"/>
                                          </p:stCondLst>
                                        </p:cTn>
                                        <p:tgtEl>
                                          <p:spTgt spid="15363">
                                            <p:txEl>
                                              <p:pRg st="0" end="0"/>
                                            </p:txEl>
                                          </p:spTgt>
                                        </p:tgtEl>
                                        <p:attrNameLst>
                                          <p:attrName>ppt_x</p:attrName>
                                        </p:attrNameLst>
                                      </p:cBhvr>
                                      <p:tavLst>
                                        <p:tav tm="0">
                                          <p:val>
                                            <p:strVal val="#ppt_x+.4"/>
                                          </p:val>
                                        </p:tav>
                                        <p:tav tm="100000">
                                          <p:val>
                                            <p:strVal val="#ppt_x"/>
                                          </p:val>
                                        </p:tav>
                                      </p:tavLst>
                                    </p:anim>
                                    <p:anim calcmode="lin" valueType="num">
                                      <p:cBhvr>
                                        <p:cTn id="30" dur="500" decel="50000" fill="hold">
                                          <p:stCondLst>
                                            <p:cond delay="0"/>
                                          </p:stCondLst>
                                        </p:cTn>
                                        <p:tgtEl>
                                          <p:spTgt spid="15363">
                                            <p:txEl>
                                              <p:pRg st="0" end="0"/>
                                            </p:txEl>
                                          </p:spTgt>
                                        </p:tgtEl>
                                        <p:attrNameLst>
                                          <p:attrName>ppt_y</p:attrName>
                                        </p:attrNameLst>
                                      </p:cBhvr>
                                      <p:tavLst>
                                        <p:tav tm="0">
                                          <p:val>
                                            <p:strVal val="#ppt_y-.2"/>
                                          </p:val>
                                        </p:tav>
                                        <p:tav tm="100000">
                                          <p:val>
                                            <p:strVal val="#ppt_y+.1"/>
                                          </p:val>
                                        </p:tav>
                                      </p:tavLst>
                                    </p:anim>
                                    <p:anim calcmode="lin" valueType="num">
                                      <p:cBhvr>
                                        <p:cTn id="31" dur="500" accel="50000" fill="hold">
                                          <p:stCondLst>
                                            <p:cond delay="500"/>
                                          </p:stCondLst>
                                        </p:cTn>
                                        <p:tgtEl>
                                          <p:spTgt spid="15363">
                                            <p:txEl>
                                              <p:pRg st="0" end="0"/>
                                            </p:txEl>
                                          </p:spTgt>
                                        </p:tgtEl>
                                        <p:attrNameLst>
                                          <p:attrName>ppt_y</p:attrName>
                                        </p:attrNameLst>
                                      </p:cBhvr>
                                      <p:tavLst>
                                        <p:tav tm="0">
                                          <p:val>
                                            <p:strVal val="#ppt_y+.1"/>
                                          </p:val>
                                        </p:tav>
                                        <p:tav tm="100000">
                                          <p:val>
                                            <p:strVal val="#ppt_y"/>
                                          </p:val>
                                        </p:tav>
                                      </p:tavLst>
                                    </p:anim>
                                    <p:animEffect transition="in" filter="fade">
                                      <p:cBhvr>
                                        <p:cTn id="32" dur="1000" decel="50000">
                                          <p:stCondLst>
                                            <p:cond delay="0"/>
                                          </p:stCondLst>
                                        </p:cTn>
                                        <p:tgtEl>
                                          <p:spTgt spid="15363">
                                            <p:txEl>
                                              <p:pRg st="0" end="0"/>
                                            </p:txEl>
                                          </p:spTgt>
                                        </p:tgtEl>
                                      </p:cBhvr>
                                    </p:animEffect>
                                  </p:childTnLst>
                                </p:cTn>
                              </p:par>
                              <p:par>
                                <p:cTn id="33" presetID="25" presetClass="entr" presetSubtype="0" fill="hold" nodeType="withEffect">
                                  <p:stCondLst>
                                    <p:cond delay="0"/>
                                  </p:stCondLst>
                                  <p:childTnLst>
                                    <p:set>
                                      <p:cBhvr>
                                        <p:cTn id="34" dur="1" fill="hold">
                                          <p:stCondLst>
                                            <p:cond delay="0"/>
                                          </p:stCondLst>
                                        </p:cTn>
                                        <p:tgtEl>
                                          <p:spTgt spid="15364"/>
                                        </p:tgtEl>
                                        <p:attrNameLst>
                                          <p:attrName>style.visibility</p:attrName>
                                        </p:attrNameLst>
                                      </p:cBhvr>
                                      <p:to>
                                        <p:strVal val="visible"/>
                                      </p:to>
                                    </p:set>
                                    <p:anim calcmode="lin" valueType="num">
                                      <p:cBhvr>
                                        <p:cTn id="35" dur="500" decel="50000" fill="hold">
                                          <p:stCondLst>
                                            <p:cond delay="0"/>
                                          </p:stCondLst>
                                        </p:cTn>
                                        <p:tgtEl>
                                          <p:spTgt spid="15364"/>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15364"/>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15364"/>
                                        </p:tgtEl>
                                        <p:attrNameLst>
                                          <p:attrName>ppt_w</p:attrName>
                                        </p:attrNameLst>
                                      </p:cBhvr>
                                      <p:tavLst>
                                        <p:tav tm="0">
                                          <p:val>
                                            <p:strVal val="#ppt_w*.05"/>
                                          </p:val>
                                        </p:tav>
                                        <p:tav tm="100000">
                                          <p:val>
                                            <p:strVal val="#ppt_w"/>
                                          </p:val>
                                        </p:tav>
                                      </p:tavLst>
                                    </p:anim>
                                    <p:anim calcmode="lin" valueType="num">
                                      <p:cBhvr>
                                        <p:cTn id="38" dur="1000" fill="hold"/>
                                        <p:tgtEl>
                                          <p:spTgt spid="15364"/>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15364"/>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15364"/>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15364"/>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p:txBody>
          <a:bodyPr/>
          <a:lstStyle/>
          <a:p>
            <a:pPr marL="0" indent="274638" algn="just" eaLnBrk="1" hangingPunct="1">
              <a:lnSpc>
                <a:spcPct val="150000"/>
              </a:lnSpc>
              <a:buFont typeface="Wingdings" pitchFamily="2" charset="2"/>
              <a:buNone/>
            </a:pPr>
            <a:r>
              <a:rPr lang="fa-IR" sz="2000" smtClean="0">
                <a:cs typeface="B Koodak" pitchFamily="2" charset="-78"/>
              </a:rPr>
              <a:t>معمار استرالیایی گلن مورکات این جمله عجیب را بیان می کند که: ساختمان باید زمین را به گونه ای آرام و سبک لمس  کند. این گفته یک ویژگی از تعامل میان ساختمان و سایت آن را در خود دارد که برای فرآیند سبز امری ضروری است و البته دارای ویژگی های گسترده تری نیز می باشد. ساختمانی که انرژی را حریصانه مصرف می کند آلودگی تولید می کند و با مصرف کنندگان و کاربران خویش بیگانه است در نتیجه هرگز زمین را به گونه ای آرام و سبک لمس نمی کند.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fade">
                                      <p:cBhvr>
                                        <p:cTn id="7" dur="800" decel="100000"/>
                                        <p:tgtEl>
                                          <p:spTgt spid="16387">
                                            <p:txEl>
                                              <p:pRg st="0" end="0"/>
                                            </p:txEl>
                                          </p:spTgt>
                                        </p:tgtEl>
                                      </p:cBhvr>
                                    </p:animEffect>
                                    <p:anim calcmode="lin" valueType="num">
                                      <p:cBhvr>
                                        <p:cTn id="8" dur="800" decel="100000" fill="hold"/>
                                        <p:tgtEl>
                                          <p:spTgt spid="16387">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6387">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6387">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6387">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6387">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Content Placeholder 2"/>
          <p:cNvSpPr>
            <a:spLocks noGrp="1"/>
          </p:cNvSpPr>
          <p:nvPr>
            <p:ph idx="1"/>
          </p:nvPr>
        </p:nvSpPr>
        <p:spPr/>
        <p:txBody>
          <a:bodyPr/>
          <a:lstStyle/>
          <a:p>
            <a:pPr eaLnBrk="1" hangingPunct="1">
              <a:lnSpc>
                <a:spcPct val="150000"/>
              </a:lnSpc>
              <a:buFont typeface="Wingdings" pitchFamily="2" charset="2"/>
              <a:buNone/>
            </a:pPr>
            <a:r>
              <a:rPr lang="fa-IR" sz="2000" smtClean="0">
                <a:cs typeface="B Koodak" pitchFamily="2" charset="-78"/>
              </a:rPr>
              <a:t>      تفسیری صریح تر از این گفته چنین است که نـمی توان هر ساختمان را از درون سایت ساخته شده در آن خارج نمود و شرایط قبل از ایجاد ساختمان را دوباره در سایت احیا کرد. این نوع ارتباط با سایت در سکونتگاههای سنتی اعراب بادیه نشین دیده می شود؛ سبکی و آرامش موجود در میان آن ها در لمس زمین فقط در جابجایی خانه ایشان نهفته نبود، بلکه شامل مصالح مورد استفاده ایشان و دارایی هایی که با خود حمل می کردند نیز می گردید. سیاه چادر اعراب بادیه نشین از پشم بزها ، گوسفندان و شتران ایشان تولید  می شد، هنگامی که این چادر ها برپا می گردید با ایجاد سطح مقطع بسیار کارا از لحاظ ایرودینامیکی از تخریب آن در بادهای شدید جلوگیری می شد؛ چادر با طنابهای بلند در جای خود نگهداری و تیرهای چوبی بسیار اندکی در آن بکار گرفته می شد چرا که چوب در صحرا منبعی بسیار کمیاب بحساب می آمد. </a:t>
            </a:r>
            <a:endParaRPr lang="en-US" sz="2000" smtClean="0">
              <a:cs typeface="B Koodak" pitchFamily="2" charset="-78"/>
            </a:endParaRPr>
          </a:p>
          <a:p>
            <a:pPr eaLnBrk="1" hangingPunct="1">
              <a:lnSpc>
                <a:spcPct val="150000"/>
              </a:lnSpc>
            </a:pPr>
            <a:endParaRPr lang="en-US" sz="200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2" name="Picture 4" descr="02"/>
          <p:cNvPicPr>
            <a:picLocks noChangeAspect="1" noChangeArrowheads="1"/>
          </p:cNvPicPr>
          <p:nvPr/>
        </p:nvPicPr>
        <p:blipFill>
          <a:blip r:embed="rId2"/>
          <a:srcRect/>
          <a:stretch>
            <a:fillRect/>
          </a:stretch>
        </p:blipFill>
        <p:spPr bwMode="auto">
          <a:xfrm>
            <a:off x="1403350" y="1427163"/>
            <a:ext cx="5832475" cy="46831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 calcmode="lin" valueType="num">
                                      <p:cBhvr>
                                        <p:cTn id="7" dur="1000" fill="hold"/>
                                        <p:tgtEl>
                                          <p:spTgt spid="17412"/>
                                        </p:tgtEl>
                                        <p:attrNameLst>
                                          <p:attrName>ppt_w</p:attrName>
                                        </p:attrNameLst>
                                      </p:cBhvr>
                                      <p:tavLst>
                                        <p:tav tm="0">
                                          <p:val>
                                            <p:fltVal val="0"/>
                                          </p:val>
                                        </p:tav>
                                        <p:tav tm="100000">
                                          <p:val>
                                            <p:strVal val="#ppt_w"/>
                                          </p:val>
                                        </p:tav>
                                      </p:tavLst>
                                    </p:anim>
                                    <p:anim calcmode="lin" valueType="num">
                                      <p:cBhvr>
                                        <p:cTn id="8" dur="1000" fill="hold"/>
                                        <p:tgtEl>
                                          <p:spTgt spid="17412"/>
                                        </p:tgtEl>
                                        <p:attrNameLst>
                                          <p:attrName>ppt_h</p:attrName>
                                        </p:attrNameLst>
                                      </p:cBhvr>
                                      <p:tavLst>
                                        <p:tav tm="0">
                                          <p:val>
                                            <p:fltVal val="0"/>
                                          </p:val>
                                        </p:tav>
                                        <p:tav tm="100000">
                                          <p:val>
                                            <p:strVal val="#ppt_h"/>
                                          </p:val>
                                        </p:tav>
                                      </p:tavLst>
                                    </p:anim>
                                    <p:anim calcmode="lin" valueType="num">
                                      <p:cBhvr>
                                        <p:cTn id="9" dur="1000" fill="hold"/>
                                        <p:tgtEl>
                                          <p:spTgt spid="1741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74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609600" y="1485900"/>
            <a:ext cx="7924800" cy="4535488"/>
          </a:xfrm>
        </p:spPr>
        <p:txBody>
          <a:bodyPr/>
          <a:lstStyle/>
          <a:p>
            <a:pPr marL="98425" indent="282575" algn="just" eaLnBrk="1" hangingPunct="1">
              <a:lnSpc>
                <a:spcPct val="150000"/>
              </a:lnSpc>
              <a:buFont typeface="Wingdings" pitchFamily="2" charset="2"/>
              <a:buNone/>
            </a:pPr>
            <a:r>
              <a:rPr lang="fa-IR" sz="2000" smtClean="0">
                <a:cs typeface="B Koodak" pitchFamily="2" charset="-78"/>
              </a:rPr>
              <a:t>در حالی که در جوامع شهری، زندگی بومی و سنتی خود را برای یکجا نشینی ترک کرده اند و معماران وارد عرصه طراحی شده اند، هنوز نیز برای ایجاد نمایشگاههای مختلف و دیگر فعالیت های فرهنگی نیازی مستمر به سازه های موقت وجود دارد. این قبیل سازه ها اغلب، شکل چادر بادیه نشینان را بخود می گیرد . طراحی صورت گرفته توسط معماران هلندی برای فستیوال 86 در سونسبیک ، این سازه برای حفاظت از مجسمه های شکستنی واقع در خارج ساختمان طراحی شده بود و به علاوه بادی به گونه ای طراحی می شد که به چشم نیاید. دراین سازه از چهارنوع مصالح یعنی بتن پیش ساخته برای پی ها ، شیشه های شفاف برای دیوارها و سقف فولاد برای خرپاها و اتصالات و سیلیکون رزینی برای اتصال صفحات شیشه به یکدیگر استفاده شد. </a:t>
            </a:r>
            <a:endParaRPr lang="en-US" sz="2000" smtClean="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fade">
                                      <p:cBhvr>
                                        <p:cTn id="7" dur="800" decel="100000"/>
                                        <p:tgtEl>
                                          <p:spTgt spid="18435">
                                            <p:txEl>
                                              <p:pRg st="0" end="0"/>
                                            </p:txEl>
                                          </p:spTgt>
                                        </p:tgtEl>
                                      </p:cBhvr>
                                    </p:animEffect>
                                    <p:anim calcmode="lin" valueType="num">
                                      <p:cBhvr>
                                        <p:cTn id="8" dur="800" decel="100000" fill="hold"/>
                                        <p:tgtEl>
                                          <p:spTgt spid="18435">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8435">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8435">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8435">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8435">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Content Placeholder 2"/>
          <p:cNvSpPr>
            <a:spLocks noGrp="1"/>
          </p:cNvSpPr>
          <p:nvPr>
            <p:ph idx="1"/>
          </p:nvPr>
        </p:nvSpPr>
        <p:spPr/>
        <p:txBody>
          <a:bodyPr/>
          <a:lstStyle/>
          <a:p>
            <a:pPr eaLnBrk="1" hangingPunct="1">
              <a:lnSpc>
                <a:spcPct val="150000"/>
              </a:lnSpc>
              <a:buFont typeface="Wingdings" pitchFamily="2" charset="2"/>
              <a:buNone/>
            </a:pPr>
            <a:r>
              <a:rPr lang="fa-IR" sz="2000" b="1" smtClean="0">
                <a:cs typeface="B Koodak" pitchFamily="2" charset="-78"/>
              </a:rPr>
              <a:t>      باله های شیشه ای نیز به دیوارهای شیشه ای چسبانده شده بودند تا صلبیت بیشتری را ایجاد کند و همچنین مکانی را برای اتصال خرپاهای فلزی سبک حامل سقف شیشه ای فراهم نماید. کف ساختمان زمین عادی بود و برای جلوگیری از گل شدن فقط با چوب پوشانده شده بود. پس از پایان فستیوال این ساختمان دوباره از یکدیگر جدا گردید و پی آن نیز از محل خارج و خاک برداشته شده به جای خود بازگردانیده شد؛ بدین ترتیب زمین سایت بدون هیچ تغییری به وضعیت پیش از برگزاری فستیوال بازگشت. این ساختمان را می توان برای استفاده در هر نمایشگاه یا فستیوال دیگر به کار گرفت و یا اعضای آن را می توان درهر سازه دیگر مورد استفاده قرار داد.</a:t>
            </a:r>
            <a:endParaRPr lang="en-US" sz="2000" b="1"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lgn="ctr" eaLnBrk="1" hangingPunct="1"/>
            <a:r>
              <a:rPr lang="fa-IR" b="1" smtClean="0">
                <a:solidFill>
                  <a:srgbClr val="FFFF66"/>
                </a:solidFill>
                <a:cs typeface="B Bardiya" pitchFamily="2" charset="-78"/>
              </a:rPr>
              <a:t>اصل ششم: کل گرایی</a:t>
            </a:r>
            <a:endParaRPr lang="en-US" b="1" smtClean="0">
              <a:solidFill>
                <a:srgbClr val="FFFF66"/>
              </a:solidFill>
              <a:cs typeface="B Bardiya" pitchFamily="2" charset="-78"/>
            </a:endParaRPr>
          </a:p>
        </p:txBody>
      </p:sp>
      <p:sp>
        <p:nvSpPr>
          <p:cNvPr id="19459" name="Rectangle 3"/>
          <p:cNvSpPr>
            <a:spLocks noGrp="1" noChangeArrowheads="1"/>
          </p:cNvSpPr>
          <p:nvPr>
            <p:ph type="body" idx="1"/>
          </p:nvPr>
        </p:nvSpPr>
        <p:spPr>
          <a:xfrm>
            <a:off x="5867400" y="1600200"/>
            <a:ext cx="2667000" cy="4421188"/>
          </a:xfrm>
        </p:spPr>
        <p:txBody>
          <a:bodyPr/>
          <a:lstStyle/>
          <a:p>
            <a:pPr marL="0" indent="182563" algn="just" eaLnBrk="1" hangingPunct="1">
              <a:buFont typeface="Wingdings" pitchFamily="2" charset="2"/>
              <a:buNone/>
            </a:pPr>
            <a:r>
              <a:rPr lang="fa-IR" sz="2400" smtClean="0">
                <a:cs typeface="B Koodak" pitchFamily="2" charset="-78"/>
              </a:rPr>
              <a:t>تمامی اصول سبز، نیازمند مشارکت در روندی کل گرا برای ساخت محیط مصنوع هستند. </a:t>
            </a:r>
            <a:endParaRPr lang="en-US" sz="2400" smtClean="0">
              <a:cs typeface="B Koodak" pitchFamily="2" charset="-78"/>
            </a:endParaRPr>
          </a:p>
        </p:txBody>
      </p:sp>
      <p:pic>
        <p:nvPicPr>
          <p:cNvPr id="19460" name="Picture 4" descr="04"/>
          <p:cNvPicPr>
            <a:picLocks noChangeAspect="1" noChangeArrowheads="1"/>
          </p:cNvPicPr>
          <p:nvPr/>
        </p:nvPicPr>
        <p:blipFill>
          <a:blip r:embed="rId2"/>
          <a:srcRect l="5321"/>
          <a:stretch>
            <a:fillRect/>
          </a:stretch>
        </p:blipFill>
        <p:spPr bwMode="auto">
          <a:xfrm>
            <a:off x="539750" y="1557338"/>
            <a:ext cx="5113338" cy="43402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wipe(down)">
                                      <p:cBhvr>
                                        <p:cTn id="7" dur="580">
                                          <p:stCondLst>
                                            <p:cond delay="0"/>
                                          </p:stCondLst>
                                        </p:cTn>
                                        <p:tgtEl>
                                          <p:spTgt spid="19458"/>
                                        </p:tgtEl>
                                      </p:cBhvr>
                                    </p:animEffect>
                                    <p:anim calcmode="lin" valueType="num">
                                      <p:cBhvr>
                                        <p:cTn id="8" dur="1822" tmFilter="0,0; 0.14,0.36; 0.43,0.73; 0.71,0.91; 1.0,1.0">
                                          <p:stCondLst>
                                            <p:cond delay="0"/>
                                          </p:stCondLst>
                                        </p:cTn>
                                        <p:tgtEl>
                                          <p:spTgt spid="1945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945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945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945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9458"/>
                                        </p:tgtEl>
                                        <p:attrNameLst>
                                          <p:attrName>ppt_y</p:attrName>
                                        </p:attrNameLst>
                                      </p:cBhvr>
                                      <p:tavLst>
                                        <p:tav tm="0" fmla="#ppt_y-sin(pi*$)/81">
                                          <p:val>
                                            <p:fltVal val="0"/>
                                          </p:val>
                                        </p:tav>
                                        <p:tav tm="100000">
                                          <p:val>
                                            <p:fltVal val="1"/>
                                          </p:val>
                                        </p:tav>
                                      </p:tavLst>
                                    </p:anim>
                                    <p:animScale>
                                      <p:cBhvr>
                                        <p:cTn id="13" dur="26">
                                          <p:stCondLst>
                                            <p:cond delay="650"/>
                                          </p:stCondLst>
                                        </p:cTn>
                                        <p:tgtEl>
                                          <p:spTgt spid="19458"/>
                                        </p:tgtEl>
                                      </p:cBhvr>
                                      <p:to x="100000" y="60000"/>
                                    </p:animScale>
                                    <p:animScale>
                                      <p:cBhvr>
                                        <p:cTn id="14" dur="166" decel="50000">
                                          <p:stCondLst>
                                            <p:cond delay="676"/>
                                          </p:stCondLst>
                                        </p:cTn>
                                        <p:tgtEl>
                                          <p:spTgt spid="19458"/>
                                        </p:tgtEl>
                                      </p:cBhvr>
                                      <p:to x="100000" y="100000"/>
                                    </p:animScale>
                                    <p:animScale>
                                      <p:cBhvr>
                                        <p:cTn id="15" dur="26">
                                          <p:stCondLst>
                                            <p:cond delay="1312"/>
                                          </p:stCondLst>
                                        </p:cTn>
                                        <p:tgtEl>
                                          <p:spTgt spid="19458"/>
                                        </p:tgtEl>
                                      </p:cBhvr>
                                      <p:to x="100000" y="80000"/>
                                    </p:animScale>
                                    <p:animScale>
                                      <p:cBhvr>
                                        <p:cTn id="16" dur="166" decel="50000">
                                          <p:stCondLst>
                                            <p:cond delay="1338"/>
                                          </p:stCondLst>
                                        </p:cTn>
                                        <p:tgtEl>
                                          <p:spTgt spid="19458"/>
                                        </p:tgtEl>
                                      </p:cBhvr>
                                      <p:to x="100000" y="100000"/>
                                    </p:animScale>
                                    <p:animScale>
                                      <p:cBhvr>
                                        <p:cTn id="17" dur="26">
                                          <p:stCondLst>
                                            <p:cond delay="1642"/>
                                          </p:stCondLst>
                                        </p:cTn>
                                        <p:tgtEl>
                                          <p:spTgt spid="19458"/>
                                        </p:tgtEl>
                                      </p:cBhvr>
                                      <p:to x="100000" y="90000"/>
                                    </p:animScale>
                                    <p:animScale>
                                      <p:cBhvr>
                                        <p:cTn id="18" dur="166" decel="50000">
                                          <p:stCondLst>
                                            <p:cond delay="1668"/>
                                          </p:stCondLst>
                                        </p:cTn>
                                        <p:tgtEl>
                                          <p:spTgt spid="19458"/>
                                        </p:tgtEl>
                                      </p:cBhvr>
                                      <p:to x="100000" y="100000"/>
                                    </p:animScale>
                                    <p:animScale>
                                      <p:cBhvr>
                                        <p:cTn id="19" dur="26">
                                          <p:stCondLst>
                                            <p:cond delay="1808"/>
                                          </p:stCondLst>
                                        </p:cTn>
                                        <p:tgtEl>
                                          <p:spTgt spid="19458"/>
                                        </p:tgtEl>
                                      </p:cBhvr>
                                      <p:to x="100000" y="95000"/>
                                    </p:animScale>
                                    <p:animScale>
                                      <p:cBhvr>
                                        <p:cTn id="20" dur="166" decel="50000">
                                          <p:stCondLst>
                                            <p:cond delay="1834"/>
                                          </p:stCondLst>
                                        </p:cTn>
                                        <p:tgtEl>
                                          <p:spTgt spid="19458"/>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15" presetClass="entr" presetSubtype="0" fill="hold" grpId="0" nodeType="clickEffect">
                                  <p:stCondLst>
                                    <p:cond delay="0"/>
                                  </p:stCondLst>
                                  <p:childTnLst>
                                    <p:set>
                                      <p:cBhvr>
                                        <p:cTn id="24" dur="1" fill="hold">
                                          <p:stCondLst>
                                            <p:cond delay="0"/>
                                          </p:stCondLst>
                                        </p:cTn>
                                        <p:tgtEl>
                                          <p:spTgt spid="19459">
                                            <p:txEl>
                                              <p:pRg st="0" end="0"/>
                                            </p:txEl>
                                          </p:spTgt>
                                        </p:tgtEl>
                                        <p:attrNameLst>
                                          <p:attrName>style.visibility</p:attrName>
                                        </p:attrNameLst>
                                      </p:cBhvr>
                                      <p:to>
                                        <p:strVal val="visible"/>
                                      </p:to>
                                    </p:set>
                                    <p:anim calcmode="lin" valueType="num">
                                      <p:cBhvr>
                                        <p:cTn id="25" dur="1000" fill="hold"/>
                                        <p:tgtEl>
                                          <p:spTgt spid="19459">
                                            <p:txEl>
                                              <p:pRg st="0" end="0"/>
                                            </p:txEl>
                                          </p:spTgt>
                                        </p:tgtEl>
                                        <p:attrNameLst>
                                          <p:attrName>ppt_w</p:attrName>
                                        </p:attrNameLst>
                                      </p:cBhvr>
                                      <p:tavLst>
                                        <p:tav tm="0">
                                          <p:val>
                                            <p:fltVal val="0"/>
                                          </p:val>
                                        </p:tav>
                                        <p:tav tm="100000">
                                          <p:val>
                                            <p:strVal val="#ppt_w"/>
                                          </p:val>
                                        </p:tav>
                                      </p:tavLst>
                                    </p:anim>
                                    <p:anim calcmode="lin" valueType="num">
                                      <p:cBhvr>
                                        <p:cTn id="26" dur="1000" fill="hold"/>
                                        <p:tgtEl>
                                          <p:spTgt spid="19459">
                                            <p:txEl>
                                              <p:pRg st="0" end="0"/>
                                            </p:txEl>
                                          </p:spTgt>
                                        </p:tgtEl>
                                        <p:attrNameLst>
                                          <p:attrName>ppt_h</p:attrName>
                                        </p:attrNameLst>
                                      </p:cBhvr>
                                      <p:tavLst>
                                        <p:tav tm="0">
                                          <p:val>
                                            <p:fltVal val="0"/>
                                          </p:val>
                                        </p:tav>
                                        <p:tav tm="100000">
                                          <p:val>
                                            <p:strVal val="#ppt_h"/>
                                          </p:val>
                                        </p:tav>
                                      </p:tavLst>
                                    </p:anim>
                                    <p:anim calcmode="lin" valueType="num">
                                      <p:cBhvr>
                                        <p:cTn id="27" dur="1000" fill="hold"/>
                                        <p:tgtEl>
                                          <p:spTgt spid="1945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19459">
                                            <p:txEl>
                                              <p:pRg st="0" end="0"/>
                                            </p:txEl>
                                          </p:spTgt>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19460"/>
                                        </p:tgtEl>
                                        <p:attrNameLst>
                                          <p:attrName>style.visibility</p:attrName>
                                        </p:attrNameLst>
                                      </p:cBhvr>
                                      <p:to>
                                        <p:strVal val="visible"/>
                                      </p:to>
                                    </p:set>
                                    <p:anim calcmode="lin" valueType="num">
                                      <p:cBhvr>
                                        <p:cTn id="31" dur="1000" fill="hold"/>
                                        <p:tgtEl>
                                          <p:spTgt spid="19460"/>
                                        </p:tgtEl>
                                        <p:attrNameLst>
                                          <p:attrName>ppt_w</p:attrName>
                                        </p:attrNameLst>
                                      </p:cBhvr>
                                      <p:tavLst>
                                        <p:tav tm="0">
                                          <p:val>
                                            <p:fltVal val="0"/>
                                          </p:val>
                                        </p:tav>
                                        <p:tav tm="100000">
                                          <p:val>
                                            <p:strVal val="#ppt_w"/>
                                          </p:val>
                                        </p:tav>
                                      </p:tavLst>
                                    </p:anim>
                                    <p:anim calcmode="lin" valueType="num">
                                      <p:cBhvr>
                                        <p:cTn id="32" dur="1000" fill="hold"/>
                                        <p:tgtEl>
                                          <p:spTgt spid="19460"/>
                                        </p:tgtEl>
                                        <p:attrNameLst>
                                          <p:attrName>ppt_h</p:attrName>
                                        </p:attrNameLst>
                                      </p:cBhvr>
                                      <p:tavLst>
                                        <p:tav tm="0">
                                          <p:val>
                                            <p:fltVal val="0"/>
                                          </p:val>
                                        </p:tav>
                                        <p:tav tm="100000">
                                          <p:val>
                                            <p:strVal val="#ppt_h"/>
                                          </p:val>
                                        </p:tav>
                                      </p:tavLst>
                                    </p:anim>
                                    <p:anim calcmode="lin" valueType="num">
                                      <p:cBhvr>
                                        <p:cTn id="33" dur="1000" fill="hold"/>
                                        <p:tgtEl>
                                          <p:spTgt spid="19460"/>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1946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p:txBody>
          <a:bodyPr/>
          <a:lstStyle/>
          <a:p>
            <a:pPr marL="6350" indent="190500" algn="just" eaLnBrk="1" hangingPunct="1">
              <a:lnSpc>
                <a:spcPct val="150000"/>
              </a:lnSpc>
              <a:buFont typeface="Wingdings" pitchFamily="2" charset="2"/>
              <a:buNone/>
            </a:pPr>
            <a:r>
              <a:rPr lang="fa-IR" sz="2000" smtClean="0">
                <a:cs typeface="B Koodak" pitchFamily="2" charset="-78"/>
              </a:rPr>
              <a:t>یافتن ساختمان هایی که تمام اصول معماری سبز را خود داشته باشند کار ساده ای نیست. چرا که معماری سبز هنوز بطور کامل شناخته نشده است. یک معماری سبز باید بیش از یک ساختمان منفرد قطعه خود را شامل شود و باید شامل یک شکل پایدار از محیط شهری باشد. شهر، موجودی فراتر از مجموعه ساختمان هاست؛ در حقیقت آن را می توان بصورت مجموعه ای از سامانه های در حال تعامل دید – سامانه هایی برای زیستن و تفریح – که بصورت شکل های ساخته شده دارای کالبد می باشند و با نگاهـی دقـیـق بـه ایـن سامانه‌ها اسـت که می توانیـم چهره شهـر آیــنده را تـرسـیـم نـمایـیـم</a:t>
            </a:r>
            <a:r>
              <a:rPr lang="en-US" sz="2000" smtClean="0">
                <a:cs typeface="B Koodak" pitchFamily="2" charset="-78"/>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0483">
                                            <p:txEl>
                                              <p:pRg st="0" end="0"/>
                                            </p:txEl>
                                          </p:spTgt>
                                        </p:tgtEl>
                                        <p:attrNameLst>
                                          <p:attrName>style.visibility</p:attrName>
                                        </p:attrNameLst>
                                      </p:cBhvr>
                                      <p:to>
                                        <p:strVal val="visible"/>
                                      </p:to>
                                    </p:set>
                                    <p:anim by="(-#ppt_w*2)" calcmode="lin" valueType="num">
                                      <p:cBhvr rctx="PPT">
                                        <p:cTn id="7" dur="250" autoRev="1" fill="hold">
                                          <p:stCondLst>
                                            <p:cond delay="0"/>
                                          </p:stCondLst>
                                        </p:cTn>
                                        <p:tgtEl>
                                          <p:spTgt spid="20483">
                                            <p:txEl>
                                              <p:pRg st="0" end="0"/>
                                            </p:txEl>
                                          </p:spTgt>
                                        </p:tgtEl>
                                        <p:attrNameLst>
                                          <p:attrName>ppt_w</p:attrName>
                                        </p:attrNameLst>
                                      </p:cBhvr>
                                    </p:anim>
                                    <p:anim by="(#ppt_w*0.50)" calcmode="lin" valueType="num">
                                      <p:cBhvr>
                                        <p:cTn id="8" dur="250" decel="50000" autoRev="1" fill="hold">
                                          <p:stCondLst>
                                            <p:cond delay="0"/>
                                          </p:stCondLst>
                                        </p:cTn>
                                        <p:tgtEl>
                                          <p:spTgt spid="20483">
                                            <p:txEl>
                                              <p:pRg st="0" end="0"/>
                                            </p:txEl>
                                          </p:spTgt>
                                        </p:tgtEl>
                                        <p:attrNameLst>
                                          <p:attrName>ppt_x</p:attrName>
                                        </p:attrNameLst>
                                      </p:cBhvr>
                                    </p:anim>
                                    <p:anim from="(-#ppt_h/2)" to="(#ppt_y)" calcmode="lin" valueType="num">
                                      <p:cBhvr>
                                        <p:cTn id="9" dur="500" fill="hold">
                                          <p:stCondLst>
                                            <p:cond delay="0"/>
                                          </p:stCondLst>
                                        </p:cTn>
                                        <p:tgtEl>
                                          <p:spTgt spid="20483">
                                            <p:txEl>
                                              <p:pRg st="0" end="0"/>
                                            </p:txEl>
                                          </p:spTgt>
                                        </p:tgtEl>
                                        <p:attrNameLst>
                                          <p:attrName>ppt_y</p:attrName>
                                        </p:attrNameLst>
                                      </p:cBhvr>
                                    </p:anim>
                                    <p:animRot by="21600000">
                                      <p:cBhvr>
                                        <p:cTn id="10" dur="500" fill="hold">
                                          <p:stCondLst>
                                            <p:cond delay="0"/>
                                          </p:stCondLst>
                                        </p:cTn>
                                        <p:tgtEl>
                                          <p:spTgt spid="2048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theme/theme1.xml><?xml version="1.0" encoding="utf-8"?>
<a:theme xmlns:a="http://schemas.openxmlformats.org/drawingml/2006/main" name="Radial">
  <a:themeElements>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fontScheme name="Radia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Radial</Template>
  <TotalTime>74</TotalTime>
  <Words>1950</Words>
  <Application>Microsoft Office PowerPoint</Application>
  <PresentationFormat>On-screen Show (4:3)</PresentationFormat>
  <Paragraphs>38</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Radial</vt:lpstr>
      <vt:lpstr>بنام خدا</vt:lpstr>
      <vt:lpstr>عنوان: معماري سبز</vt:lpstr>
      <vt:lpstr>مقدمه</vt:lpstr>
      <vt:lpstr>PowerPoint Presentation</vt:lpstr>
      <vt:lpstr>PowerPoint Presentation</vt:lpstr>
      <vt:lpstr>اصل اول : حفاظت از انرژی </vt:lpstr>
      <vt:lpstr>PowerPoint Presentation</vt:lpstr>
      <vt:lpstr>اصل دوم : کار با اقلیم </vt:lpstr>
      <vt:lpstr>PowerPoint Presentation</vt:lpstr>
      <vt:lpstr>PowerPoint Presentation</vt:lpstr>
      <vt:lpstr>اصول سوم : کاهش استفاده از منابع جدید </vt:lpstr>
      <vt:lpstr>PowerPoint Presentation</vt:lpstr>
      <vt:lpstr>PowerPoint Presentation</vt:lpstr>
      <vt:lpstr>PowerPoint Presentation</vt:lpstr>
      <vt:lpstr>اصل چهارم : احترام به کاربران </vt:lpstr>
      <vt:lpstr>PowerPoint Presentation</vt:lpstr>
      <vt:lpstr>PowerPoint Presentation</vt:lpstr>
      <vt:lpstr>PowerPoint Presentation</vt:lpstr>
      <vt:lpstr>اصل پنجم : احترام به سایت </vt:lpstr>
      <vt:lpstr>PowerPoint Presentation</vt:lpstr>
      <vt:lpstr>PowerPoint Presentation</vt:lpstr>
      <vt:lpstr>PowerPoint Presentation</vt:lpstr>
      <vt:lpstr>PowerPoint Presentation</vt:lpstr>
      <vt:lpstr>PowerPoint Presentation</vt:lpstr>
      <vt:lpstr>اصل ششم: کل گرایی</vt:lpstr>
      <vt:lpstr>PowerPoint Presentation</vt:lpstr>
    </vt:vector>
  </TitlesOfParts>
  <Company>Computer Nasle Javan (Mashhad)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01</dc:creator>
  <cp:lastModifiedBy>Windows User</cp:lastModifiedBy>
  <cp:revision>22</cp:revision>
  <dcterms:created xsi:type="dcterms:W3CDTF">2007-05-21T13:15:05Z</dcterms:created>
  <dcterms:modified xsi:type="dcterms:W3CDTF">2020-05-14T22:18:04Z</dcterms:modified>
</cp:coreProperties>
</file>