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3" r:id="rId2"/>
    <p:sldId id="259" r:id="rId3"/>
    <p:sldId id="260" r:id="rId4"/>
    <p:sldId id="261" r:id="rId5"/>
    <p:sldId id="257" r:id="rId6"/>
    <p:sldId id="258"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94660"/>
  </p:normalViewPr>
  <p:slideViewPr>
    <p:cSldViewPr>
      <p:cViewPr varScale="1">
        <p:scale>
          <a:sx n="66" d="100"/>
          <a:sy n="66" d="100"/>
        </p:scale>
        <p:origin x="-1512"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1D8BD707-D9CF-40AE-B4C6-C98DA3205C09}" type="datetimeFigureOut">
              <a:rPr lang="en-US" smtClean="0"/>
              <a:pPr/>
              <a:t>5/13/2020</a:t>
            </a:fld>
            <a:endParaRPr lang="en-US"/>
          </a:p>
        </p:txBody>
      </p:sp>
      <p:sp>
        <p:nvSpPr>
          <p:cNvPr id="16" name="Slide Number Placeholder 15"/>
          <p:cNvSpPr>
            <a:spLocks noGrp="1"/>
          </p:cNvSpPr>
          <p:nvPr>
            <p:ph type="sldNum" sz="quarter" idx="11"/>
          </p:nvPr>
        </p:nvSpPr>
        <p:spPr/>
        <p:txBody>
          <a:bodyPr/>
          <a:lstStyle/>
          <a:p>
            <a:fld id="{B6F15528-21DE-4FAA-801E-634DDDAF4B2B}"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1D8BD707-D9CF-40AE-B4C6-C98DA3205C09}" type="datetimeFigureOut">
              <a:rPr lang="en-US" smtClean="0"/>
              <a:pPr/>
              <a:t>5/13/2020</a:t>
            </a:fld>
            <a:endParaRPr lang="en-US"/>
          </a:p>
        </p:txBody>
      </p:sp>
      <p:sp>
        <p:nvSpPr>
          <p:cNvPr id="15" name="Slide Number Placeholder 14"/>
          <p:cNvSpPr>
            <a:spLocks noGrp="1"/>
          </p:cNvSpPr>
          <p:nvPr>
            <p:ph type="sldNum" sz="quarter" idx="15"/>
          </p:nvPr>
        </p:nvSpPr>
        <p:spPr/>
        <p:txBody>
          <a:bodyPr/>
          <a:lstStyle>
            <a:lvl1pPr algn="ctr">
              <a:defRPr/>
            </a:lvl1pPr>
          </a:lstStyle>
          <a:p>
            <a:fld id="{B6F15528-21DE-4FAA-801E-634DDDAF4B2B}"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5/13/2020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5/13/2020</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5/13/2020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1D8BD707-D9CF-40AE-B4C6-C98DA3205C09}" type="datetimeFigureOut">
              <a:rPr lang="en-US" smtClean="0"/>
              <a:pPr/>
              <a:t>5/13/2020</a:t>
            </a:fld>
            <a:endParaRPr lang="en-US"/>
          </a:p>
        </p:txBody>
      </p:sp>
      <p:sp>
        <p:nvSpPr>
          <p:cNvPr id="9" name="Slide Number Placeholder 8"/>
          <p:cNvSpPr>
            <a:spLocks noGrp="1"/>
          </p:cNvSpPr>
          <p:nvPr>
            <p:ph type="sldNum" sz="quarter" idx="15"/>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1D8BD707-D9CF-40AE-B4C6-C98DA3205C09}" type="datetimeFigureOut">
              <a:rPr lang="en-US" smtClean="0"/>
              <a:pPr/>
              <a:t>5/13/2020</a:t>
            </a:fld>
            <a:endParaRPr lang="en-US"/>
          </a:p>
        </p:txBody>
      </p:sp>
      <p:sp>
        <p:nvSpPr>
          <p:cNvPr id="9" name="Slide Number Placeholder 8"/>
          <p:cNvSpPr>
            <a:spLocks noGrp="1"/>
          </p:cNvSpPr>
          <p:nvPr>
            <p:ph type="sldNum" sz="quarter" idx="11"/>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D8BD707-D9CF-40AE-B4C6-C98DA3205C09}" type="datetimeFigureOut">
              <a:rPr lang="en-US" smtClean="0"/>
              <a:pPr/>
              <a:t>5/13/2020</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6F15528-21DE-4FAA-801E-634DDDAF4B2B}"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07263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14400"/>
            <a:ext cx="8229600" cy="5334000"/>
          </a:xfrm>
        </p:spPr>
        <p:txBody>
          <a:bodyPr>
            <a:normAutofit fontScale="90000"/>
          </a:bodyPr>
          <a:lstStyle/>
          <a:p>
            <a:pPr algn="r">
              <a:lnSpc>
                <a:spcPct val="150000"/>
              </a:lnSpc>
            </a:pPr>
            <a:r>
              <a:rPr lang="fa-IR" sz="2700" b="1" dirty="0" smtClean="0">
                <a:solidFill>
                  <a:schemeClr val="tx1"/>
                </a:solidFill>
              </a:rPr>
              <a:t>معما</a:t>
            </a:r>
            <a:r>
              <a:rPr lang="fa-IR" sz="2700" b="1" dirty="0" smtClean="0">
                <a:solidFill>
                  <a:schemeClr val="tx1"/>
                </a:solidFill>
                <a:latin typeface="Arial" pitchFamily="34" charset="0"/>
                <a:cs typeface="Arial" pitchFamily="34" charset="0"/>
              </a:rPr>
              <a:t>ری ارگانیک</a:t>
            </a:r>
            <a:r>
              <a:rPr lang="fa-IR" sz="2700" dirty="0" smtClean="0">
                <a:solidFill>
                  <a:schemeClr val="bg1"/>
                </a:solidFill>
                <a:latin typeface="Arial" pitchFamily="34" charset="0"/>
                <a:cs typeface="Arial" pitchFamily="34" charset="0"/>
              </a:rPr>
              <a:t/>
            </a:r>
            <a:br>
              <a:rPr lang="fa-IR" sz="2700" dirty="0" smtClean="0">
                <a:solidFill>
                  <a:schemeClr val="bg1"/>
                </a:solidFill>
                <a:latin typeface="Arial" pitchFamily="34" charset="0"/>
                <a:cs typeface="Arial" pitchFamily="34" charset="0"/>
              </a:rPr>
            </a:br>
            <a:r>
              <a:rPr lang="fa-IR" sz="2700" i="1" dirty="0" smtClean="0">
                <a:solidFill>
                  <a:schemeClr val="bg1"/>
                </a:solidFill>
                <a:latin typeface="Arial" pitchFamily="34" charset="0"/>
                <a:cs typeface="Arial" pitchFamily="34" charset="0"/>
              </a:rPr>
              <a:t>معماری ارگانیک در آمریکا, در قرن 19 توسط فرانک فرنس و لویی سالیوان شکل گرفت و اوج شکوفایی آن را در اوائل قرن 20 در آثار فرانک لوید رایت مشاهده می کنیم. بر اساس نظریه ارگانیک, همه فرم های طبیعی, پویا (دینامیک) هستند. سالیوان به روشی معتقد بود که مشابه پروسه به وجود آمدن در طبیعت بود. برای اولین بار اصطلاح فرم تابع عملکرد را بیان نمود, این یعنی اینکه سالیوان فرم تابع عملکرد را در پروسه رشد و </a:t>
            </a:r>
            <a:r>
              <a:rPr lang="fa-IR" sz="2400" i="1" dirty="0" smtClean="0">
                <a:solidFill>
                  <a:schemeClr val="bg1"/>
                </a:solidFill>
                <a:latin typeface="Arial" pitchFamily="34" charset="0"/>
                <a:cs typeface="Arial" pitchFamily="34" charset="0"/>
              </a:rPr>
              <a:t>حرکت طبیعی می دید.</a:t>
            </a:r>
            <a:r>
              <a:rPr lang="fa-IR" sz="2800" i="1" dirty="0" smtClean="0">
                <a:solidFill>
                  <a:schemeClr val="bg1"/>
                </a:solidFill>
                <a:latin typeface="Arial" pitchFamily="34" charset="0"/>
                <a:cs typeface="Arial" pitchFamily="34" charset="0"/>
              </a:rPr>
              <a:t/>
            </a:r>
            <a:br>
              <a:rPr lang="fa-IR" sz="2800" i="1" dirty="0" smtClean="0">
                <a:solidFill>
                  <a:schemeClr val="bg1"/>
                </a:solidFill>
                <a:latin typeface="Arial" pitchFamily="34" charset="0"/>
                <a:cs typeface="Arial" pitchFamily="34" charset="0"/>
              </a:rPr>
            </a:br>
            <a:r>
              <a:rPr lang="fa-IR" sz="2400" i="1" dirty="0" smtClean="0">
                <a:solidFill>
                  <a:schemeClr val="bg1"/>
                </a:solidFill>
                <a:latin typeface="Arial" pitchFamily="34" charset="0"/>
                <a:cs typeface="Arial" pitchFamily="34" charset="0"/>
              </a:rPr>
              <a:t>معماران ارگانیک معتقد بودند که طبیعت جزئی از خود انسان است و بین انسان و طبیعت جدائی نمی تواند باشد. آنان که به دنبال زیبایی مدرن بودند، طبیعت تنها فلسفه صحیح تلقی می شد. معماران بایستی ترکیبی می ساختند که به موازات طبیعت باشد و پروسه حیات، رشد و توسعه را به صورت انتزاعی </a:t>
            </a:r>
            <a:r>
              <a:rPr lang="fa-IR" sz="2400" dirty="0" smtClean="0">
                <a:solidFill>
                  <a:srgbClr val="000000"/>
                </a:solidFill>
              </a:rPr>
              <a:t>نشان دادند</a:t>
            </a:r>
            <a:r>
              <a:rPr lang="fa-IR" sz="2400" b="1" dirty="0" smtClean="0">
                <a:solidFill>
                  <a:srgbClr val="000000"/>
                </a:solidFill>
              </a:rPr>
              <a:t>.</a:t>
            </a:r>
            <a:endParaRPr lang="en-US" sz="2800" dirty="0">
              <a:solidFill>
                <a:srgbClr val="000000"/>
              </a:solidFill>
            </a:endParaRPr>
          </a:p>
        </p:txBody>
      </p:sp>
    </p:spTree>
  </p:cSld>
  <p:clrMapOvr>
    <a:masterClrMapping/>
  </p:clrMapOvr>
  <p:transition>
    <p:whee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6019800"/>
          </a:xfrm>
        </p:spPr>
        <p:txBody>
          <a:bodyPr>
            <a:normAutofit fontScale="90000"/>
          </a:bodyPr>
          <a:lstStyle/>
          <a:p>
            <a:pPr algn="r" rtl="1">
              <a:lnSpc>
                <a:spcPct val="150000"/>
              </a:lnSpc>
            </a:pPr>
            <a:r>
              <a:rPr lang="fa-IR" sz="3100" dirty="0" smtClean="0"/>
              <a:t/>
            </a:r>
            <a:br>
              <a:rPr lang="fa-IR" sz="3100" dirty="0" smtClean="0"/>
            </a:br>
            <a:r>
              <a:rPr lang="fa-IR" sz="3100" dirty="0" smtClean="0"/>
              <a:t/>
            </a:r>
            <a:br>
              <a:rPr lang="fa-IR" sz="3100" dirty="0" smtClean="0"/>
            </a:br>
            <a:r>
              <a:rPr lang="fa-IR" sz="3100" dirty="0" smtClean="0"/>
              <a:t/>
            </a:r>
            <a:br>
              <a:rPr lang="fa-IR" sz="3100" dirty="0" smtClean="0"/>
            </a:br>
            <a:r>
              <a:rPr lang="fa-IR" sz="3100" dirty="0" smtClean="0">
                <a:solidFill>
                  <a:schemeClr val="tx1"/>
                </a:solidFill>
              </a:rPr>
              <a:t>مفهوم ارگانیک</a:t>
            </a:r>
            <a:r>
              <a:rPr lang="fa-IR" sz="2800" dirty="0" smtClean="0"/>
              <a:t/>
            </a:r>
            <a:br>
              <a:rPr lang="fa-IR" sz="2800" dirty="0" smtClean="0"/>
            </a:br>
            <a:r>
              <a:rPr lang="fa-IR" sz="2700" i="1" dirty="0" smtClean="0">
                <a:solidFill>
                  <a:schemeClr val="bg1"/>
                </a:solidFill>
                <a:effectLst/>
                <a:latin typeface="Arial" pitchFamily="34" charset="0"/>
                <a:cs typeface="Arial" pitchFamily="34" charset="0"/>
              </a:rPr>
              <a:t>لغت ارگانیک در لغت نامه ها به عناوین مختلف ترجمه شده است.ازجمله عالی،بدست آمده از سازوارهای زنده،وابسته به اندام،تن مایه و...اثر ارگانیک به اثری گفته میشود که مانند گیاه وموجودی زنده کاملا به صورتی پویا درجهات مختلفی رشد کرده باشدوهیچ عاملی به جزنیروهای حیاتی مانع رشدآن نشده باشد. </a:t>
            </a:r>
            <a:br>
              <a:rPr lang="fa-IR" sz="2700" i="1" dirty="0" smtClean="0">
                <a:solidFill>
                  <a:schemeClr val="bg1"/>
                </a:solidFill>
                <a:effectLst/>
                <a:latin typeface="Arial" pitchFamily="34" charset="0"/>
                <a:cs typeface="Arial" pitchFamily="34" charset="0"/>
              </a:rPr>
            </a:br>
            <a:r>
              <a:rPr lang="fa-IR" sz="2700" i="1" dirty="0" smtClean="0">
                <a:solidFill>
                  <a:schemeClr val="bg1"/>
                </a:solidFill>
                <a:effectLst/>
                <a:latin typeface="Arial" pitchFamily="34" charset="0"/>
                <a:cs typeface="Arial" pitchFamily="34" charset="0"/>
              </a:rPr>
              <a:t>نمونه این آثار کلیه پدیده هاوموجودات طبیعی مختلف عالم است.انسان به عنوان نماینده خدا درروی زمین بادرک اصول پویاوحیاتی عالم طبیعت خود دست به آفرینش میزند،آفرینش ارگانیک نمونه های این نوع شکل گیری در تاریخ معماری کشورمان نیز فراوان است از آنجمله میتوان به شهرسازی کاملا ارگانیک وانسانی بافتهای قدیمی (نمونه بارزآن ارگ بم)معماری طبیعی واقلیمی ایرانی استفاده از مصالح متناسب با اقلیم وبسیاری از موارد دیگر نام برد</a:t>
            </a:r>
            <a:endParaRPr lang="en-US" sz="2800" dirty="0">
              <a:effectLst/>
              <a:latin typeface="Arial" pitchFamily="34" charset="0"/>
              <a:cs typeface="Arial" pitchFamily="34" charset="0"/>
            </a:endParaRPr>
          </a:p>
        </p:txBody>
      </p:sp>
    </p:spTree>
  </p:cSld>
  <p:clrMapOvr>
    <a:masterClrMapping/>
  </p:clrMapOvr>
  <p:transition>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172200"/>
          </a:xfrm>
        </p:spPr>
        <p:txBody>
          <a:bodyPr>
            <a:normAutofit/>
          </a:bodyPr>
          <a:lstStyle/>
          <a:p>
            <a:pPr algn="r" rtl="1">
              <a:lnSpc>
                <a:spcPct val="150000"/>
              </a:lnSpc>
            </a:pPr>
            <a:r>
              <a:rPr lang="fa-IR" sz="2400" i="1" dirty="0" smtClean="0">
                <a:solidFill>
                  <a:schemeClr val="bg1"/>
                </a:solidFill>
                <a:latin typeface="Arial" pitchFamily="34" charset="0"/>
                <a:cs typeface="Arial" pitchFamily="34" charset="0"/>
              </a:rPr>
              <a:t>ف</a:t>
            </a:r>
            <a:r>
              <a:rPr lang="ar-SA" sz="2400" i="1" dirty="0" smtClean="0">
                <a:solidFill>
                  <a:schemeClr val="bg1"/>
                </a:solidFill>
                <a:latin typeface="Arial" pitchFamily="34" charset="0"/>
                <a:cs typeface="Arial" pitchFamily="34" charset="0"/>
              </a:rPr>
              <a:t>رانک لو</a:t>
            </a:r>
            <a:r>
              <a:rPr lang="fa-IR" sz="2400" i="1" dirty="0" smtClean="0">
                <a:solidFill>
                  <a:schemeClr val="bg1"/>
                </a:solidFill>
                <a:latin typeface="Arial" pitchFamily="34" charset="0"/>
                <a:cs typeface="Arial" pitchFamily="34" charset="0"/>
              </a:rPr>
              <a:t>ی</a:t>
            </a:r>
            <a:r>
              <a:rPr lang="ar-SA" sz="2400" i="1" dirty="0" smtClean="0">
                <a:solidFill>
                  <a:schemeClr val="bg1"/>
                </a:solidFill>
                <a:latin typeface="Arial" pitchFamily="34" charset="0"/>
                <a:cs typeface="Arial" pitchFamily="34" charset="0"/>
              </a:rPr>
              <a:t>د رایت، معمار نامدار اوایل قرن بیستم و یکی از  پیشگامان معماری مدرن در این باره می‌گوید: </a:t>
            </a:r>
            <a:br>
              <a:rPr lang="ar-SA" sz="2400" i="1" dirty="0" smtClean="0">
                <a:solidFill>
                  <a:schemeClr val="bg1"/>
                </a:solidFill>
                <a:latin typeface="Arial" pitchFamily="34" charset="0"/>
                <a:cs typeface="Arial" pitchFamily="34" charset="0"/>
              </a:rPr>
            </a:br>
            <a:r>
              <a:rPr lang="ar-SA" sz="2400" i="1" dirty="0" smtClean="0">
                <a:solidFill>
                  <a:schemeClr val="bg1"/>
                </a:solidFill>
                <a:latin typeface="Arial" pitchFamily="34" charset="0"/>
                <a:cs typeface="Arial" pitchFamily="34" charset="0"/>
              </a:rPr>
              <a:t>"معماری عصاره زندگی است و به عبارتی، زندگی را شکل می‌دهد. معماری، حقیقی‌ت</a:t>
            </a:r>
            <a:r>
              <a:rPr lang="fa-IR" sz="2400" i="1" dirty="0" smtClean="0">
                <a:solidFill>
                  <a:schemeClr val="bg1"/>
                </a:solidFill>
                <a:latin typeface="Arial" pitchFamily="34" charset="0"/>
                <a:cs typeface="Arial" pitchFamily="34" charset="0"/>
              </a:rPr>
              <a:t>رین</a:t>
            </a:r>
            <a:br>
              <a:rPr lang="fa-IR" sz="2400" i="1" dirty="0" smtClean="0">
                <a:solidFill>
                  <a:schemeClr val="bg1"/>
                </a:solidFill>
                <a:latin typeface="Arial" pitchFamily="34" charset="0"/>
                <a:cs typeface="Arial" pitchFamily="34" charset="0"/>
              </a:rPr>
            </a:br>
            <a:r>
              <a:rPr lang="ar-SA" sz="2400" i="1" dirty="0" smtClean="0">
                <a:solidFill>
                  <a:schemeClr val="bg1"/>
                </a:solidFill>
                <a:latin typeface="Arial" pitchFamily="34" charset="0"/>
                <a:cs typeface="Arial" pitchFamily="34" charset="0"/>
              </a:rPr>
              <a:t>روش ثبت زندگی در دنیای گذشته، امروز و آینده است</a:t>
            </a:r>
            <a:r>
              <a:rPr lang="fa-IR" sz="2400" i="1" dirty="0" smtClean="0">
                <a:latin typeface="Arial" pitchFamily="34" charset="0"/>
                <a:cs typeface="Arial" pitchFamily="34" charset="0"/>
              </a:rPr>
              <a:t/>
            </a:r>
            <a:br>
              <a:rPr lang="fa-IR" sz="2400" i="1" dirty="0" smtClean="0">
                <a:latin typeface="Arial" pitchFamily="34" charset="0"/>
                <a:cs typeface="Arial" pitchFamily="34" charset="0"/>
              </a:rPr>
            </a:br>
            <a:r>
              <a:rPr lang="fa-IR" sz="2400" i="1" dirty="0" smtClean="0">
                <a:solidFill>
                  <a:schemeClr val="bg1"/>
                </a:solidFill>
                <a:latin typeface="Arial" pitchFamily="34" charset="0"/>
                <a:cs typeface="Arial" pitchFamily="34" charset="0"/>
              </a:rPr>
              <a:t>سالیوان در مورد مصالح می گوید : سنگ و ملات در ساختمان ارگانیک زنده می شوند. موضوعی که فرانک لوئید رایت شاگرد وی بهتر از هر معمار معاصر دیگر آن را در ساختمانهایش نشان داده است. </a:t>
            </a:r>
            <a:br>
              <a:rPr lang="fa-IR" sz="2400" i="1" dirty="0" smtClean="0">
                <a:solidFill>
                  <a:schemeClr val="bg1"/>
                </a:solidFill>
                <a:latin typeface="Arial" pitchFamily="34" charset="0"/>
                <a:cs typeface="Arial" pitchFamily="34" charset="0"/>
              </a:rPr>
            </a:br>
            <a:r>
              <a:rPr lang="fa-IR" sz="2400" i="1" dirty="0" smtClean="0">
                <a:solidFill>
                  <a:schemeClr val="bg1"/>
                </a:solidFill>
                <a:latin typeface="Arial" pitchFamily="34" charset="0"/>
                <a:cs typeface="Arial" pitchFamily="34" charset="0"/>
              </a:rPr>
              <a:t>معماران را برای یافتن رابطه بین فرم و عملکرد در طبیعت هدایت می کردند، به گفته آنها: طبیعت سیستمی، از فرم ها و روش های به وجود آوردن را خلق می کند که مستقیماً قابل تطبیق در هنر است</a:t>
            </a:r>
            <a:endParaRPr lang="ar-SA" sz="2400" i="1" dirty="0">
              <a:solidFill>
                <a:schemeClr val="bg1"/>
              </a:solidFill>
              <a:latin typeface="Arial" pitchFamily="34" charset="0"/>
              <a:cs typeface="Arial" pitchFamily="34" charset="0"/>
            </a:endParaRPr>
          </a:p>
        </p:txBody>
      </p:sp>
    </p:spTree>
  </p:cSld>
  <p:clrMapOvr>
    <a:masterClrMapping/>
  </p:clrMapOvr>
  <p:transition>
    <p:plus/>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0" y="381000"/>
            <a:ext cx="4953000" cy="6172200"/>
          </a:xfrm>
        </p:spPr>
        <p:txBody>
          <a:bodyPr>
            <a:normAutofit/>
          </a:bodyPr>
          <a:lstStyle/>
          <a:p>
            <a:pPr algn="r">
              <a:lnSpc>
                <a:spcPct val="150000"/>
              </a:lnSpc>
            </a:pPr>
            <a:r>
              <a:rPr lang="fa-IR" sz="2400" b="1" dirty="0" smtClean="0">
                <a:solidFill>
                  <a:schemeClr val="tx1"/>
                </a:solidFill>
              </a:rPr>
              <a:t>فرانک لوید رایت</a:t>
            </a:r>
            <a:r>
              <a:rPr sz="2400" smtClean="0">
                <a:solidFill>
                  <a:srgbClr val="000000"/>
                </a:solidFill>
              </a:rPr>
              <a:t/>
            </a:r>
            <a:br>
              <a:rPr sz="2400" smtClean="0">
                <a:solidFill>
                  <a:srgbClr val="000000"/>
                </a:solidFill>
              </a:rPr>
            </a:br>
            <a:r>
              <a:rPr sz="2000" i="1" smtClean="0">
                <a:solidFill>
                  <a:schemeClr val="bg1"/>
                </a:solidFill>
                <a:effectLst/>
              </a:rPr>
              <a:t> </a:t>
            </a:r>
            <a:br>
              <a:rPr sz="2000" i="1" smtClean="0">
                <a:solidFill>
                  <a:schemeClr val="bg1"/>
                </a:solidFill>
                <a:effectLst/>
              </a:rPr>
            </a:br>
            <a:r>
              <a:rPr lang="ar-SA" sz="2200" i="1" dirty="0" smtClean="0">
                <a:solidFill>
                  <a:schemeClr val="bg1"/>
                </a:solidFill>
                <a:effectLst/>
                <a:latin typeface="Arial" pitchFamily="34" charset="0"/>
                <a:cs typeface="Arial" pitchFamily="34" charset="0"/>
              </a:rPr>
              <a:t>فرانک لوید رایت فرزند یک کشیش ولزی تبار بود که در هشتم جوئن 1869در مرکز ریچارندد (ویسکونسین) متولد شد</a:t>
            </a:r>
            <a:r>
              <a:rPr sz="2200" i="1" smtClean="0">
                <a:solidFill>
                  <a:schemeClr val="bg1"/>
                </a:solidFill>
                <a:effectLst/>
                <a:latin typeface="Arial" pitchFamily="34" charset="0"/>
                <a:cs typeface="Arial" pitchFamily="34" charset="0"/>
              </a:rPr>
              <a:t>.</a:t>
            </a:r>
            <a:br>
              <a:rPr sz="2200" i="1" smtClean="0">
                <a:solidFill>
                  <a:schemeClr val="bg1"/>
                </a:solidFill>
                <a:effectLst/>
                <a:latin typeface="Arial" pitchFamily="34" charset="0"/>
                <a:cs typeface="Arial" pitchFamily="34" charset="0"/>
              </a:rPr>
            </a:br>
            <a:r>
              <a:rPr lang="ar-SA" sz="2200" i="1" dirty="0" smtClean="0">
                <a:solidFill>
                  <a:schemeClr val="bg1"/>
                </a:solidFill>
                <a:effectLst/>
                <a:latin typeface="Arial" pitchFamily="34" charset="0"/>
                <a:cs typeface="Arial" pitchFamily="34" charset="0"/>
              </a:rPr>
              <a:t>در سال 1885اختلافات خانوادگی سبب شد تا ویلیام پدر فرانک برای همیشه از آنجا برود و هرگز باز نگردد</a:t>
            </a:r>
            <a:r>
              <a:rPr sz="2200" i="1" smtClean="0">
                <a:solidFill>
                  <a:schemeClr val="bg1"/>
                </a:solidFill>
                <a:effectLst/>
                <a:latin typeface="Arial" pitchFamily="34" charset="0"/>
                <a:cs typeface="Arial" pitchFamily="34" charset="0"/>
              </a:rPr>
              <a:t>.</a:t>
            </a:r>
            <a:br>
              <a:rPr sz="2200" i="1" smtClean="0">
                <a:solidFill>
                  <a:schemeClr val="bg1"/>
                </a:solidFill>
                <a:effectLst/>
                <a:latin typeface="Arial" pitchFamily="34" charset="0"/>
                <a:cs typeface="Arial" pitchFamily="34" charset="0"/>
              </a:rPr>
            </a:br>
            <a:r>
              <a:rPr lang="ar-SA" sz="2200" i="1" dirty="0" smtClean="0">
                <a:solidFill>
                  <a:schemeClr val="bg1"/>
                </a:solidFill>
                <a:effectLst/>
                <a:latin typeface="Arial" pitchFamily="34" charset="0"/>
                <a:cs typeface="Arial" pitchFamily="34" charset="0"/>
              </a:rPr>
              <a:t>پس از تحصیل مهندسی راه و ساختمان در دانشگاه</a:t>
            </a:r>
            <a:r>
              <a:rPr sz="2200" i="1" smtClean="0">
                <a:solidFill>
                  <a:schemeClr val="bg1"/>
                </a:solidFill>
                <a:effectLst/>
                <a:latin typeface="Arial" pitchFamily="34" charset="0"/>
                <a:cs typeface="Arial" pitchFamily="34" charset="0"/>
              </a:rPr>
              <a:t> wisconsin</a:t>
            </a:r>
            <a:r>
              <a:rPr lang="ar-SA" sz="2200" i="1" dirty="0" smtClean="0">
                <a:solidFill>
                  <a:schemeClr val="bg1"/>
                </a:solidFill>
                <a:effectLst/>
                <a:latin typeface="Arial" pitchFamily="34" charset="0"/>
                <a:cs typeface="Arial" pitchFamily="34" charset="0"/>
              </a:rPr>
              <a:t>به شیکاگو مهاجرت کرد سپس موفق به استخدام در دفتر مشهور(سولیوان و ادلر) شد با تماسهایی که استادش داشت او را با گرایشهای مکتب شیکاگو آگاه ساخت</a:t>
            </a:r>
            <a:r>
              <a:rPr sz="2200" i="1" smtClean="0">
                <a:solidFill>
                  <a:schemeClr val="bg1"/>
                </a:solidFill>
                <a:effectLst/>
                <a:latin typeface="Arial" pitchFamily="34" charset="0"/>
                <a:cs typeface="Arial" pitchFamily="34" charset="0"/>
              </a:rPr>
              <a:t>.</a:t>
            </a:r>
            <a:br>
              <a:rPr sz="2200" i="1" smtClean="0">
                <a:solidFill>
                  <a:schemeClr val="bg1"/>
                </a:solidFill>
                <a:effectLst/>
                <a:latin typeface="Arial" pitchFamily="34" charset="0"/>
                <a:cs typeface="Arial" pitchFamily="34" charset="0"/>
              </a:rPr>
            </a:br>
            <a:r>
              <a:rPr sz="2200" smtClean="0">
                <a:solidFill>
                  <a:srgbClr val="000000"/>
                </a:solidFill>
              </a:rPr>
              <a:t>.</a:t>
            </a:r>
            <a:r>
              <a:rPr lang="ar-SA" sz="2200" dirty="0" smtClean="0">
                <a:solidFill>
                  <a:schemeClr val="bg1"/>
                </a:solidFill>
              </a:rPr>
              <a:t>رفت</a:t>
            </a:r>
            <a:endParaRPr lang="en-US" sz="2400" dirty="0">
              <a:solidFill>
                <a:schemeClr val="bg1"/>
              </a:solidFill>
            </a:endParaRPr>
          </a:p>
        </p:txBody>
      </p:sp>
      <p:pic>
        <p:nvPicPr>
          <p:cNvPr id="4" name="Picture 3" descr="3039312864282051675.jpeg"/>
          <p:cNvPicPr>
            <a:picLocks noChangeAspect="1"/>
          </p:cNvPicPr>
          <p:nvPr/>
        </p:nvPicPr>
        <p:blipFill>
          <a:blip r:embed="rId2"/>
          <a:stretch>
            <a:fillRect/>
          </a:stretch>
        </p:blipFill>
        <p:spPr>
          <a:xfrm>
            <a:off x="381000" y="990600"/>
            <a:ext cx="3235084" cy="4953000"/>
          </a:xfrm>
          <a:prstGeom prst="ellipse">
            <a:avLst/>
          </a:prstGeom>
          <a:ln>
            <a:noFill/>
          </a:ln>
          <a:effectLst>
            <a:softEdge rad="112500"/>
          </a:effectLst>
        </p:spPr>
      </p:pic>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5334000" cy="4648200"/>
          </a:xfrm>
        </p:spPr>
        <p:txBody>
          <a:bodyPr/>
          <a:lstStyle/>
          <a:p>
            <a:pPr algn="r"/>
            <a:r>
              <a:rPr smtClean="0"/>
              <a:t/>
            </a:r>
            <a:br>
              <a:rPr smtClean="0"/>
            </a:br>
            <a:r>
              <a:rPr smtClean="0"/>
              <a:t/>
            </a:r>
            <a:br>
              <a:rPr smtClean="0"/>
            </a:br>
            <a:endParaRPr lang="en-US" dirty="0"/>
          </a:p>
        </p:txBody>
      </p:sp>
      <p:sp>
        <p:nvSpPr>
          <p:cNvPr id="1027" name="Rectangle 3"/>
          <p:cNvSpPr>
            <a:spLocks noChangeArrowheads="1"/>
          </p:cNvSpPr>
          <p:nvPr/>
        </p:nvSpPr>
        <p:spPr bwMode="auto">
          <a:xfrm>
            <a:off x="533400" y="461962"/>
            <a:ext cx="8296275"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50000"/>
              </a:lnSpc>
              <a:spcBef>
                <a:spcPct val="0"/>
              </a:spcBef>
              <a:spcAft>
                <a:spcPct val="0"/>
              </a:spcAft>
              <a:buClrTx/>
              <a:buSzTx/>
              <a:buFontTx/>
              <a:buNone/>
              <a:tabLst/>
            </a:pPr>
            <a:r>
              <a:rPr kumimoji="0" lang="ar-SA" sz="2000" b="1" i="1" u="none" strike="noStrike" cap="none" normalizeH="0" baseline="0" dirty="0" smtClean="0">
                <a:ln>
                  <a:noFill/>
                </a:ln>
                <a:solidFill>
                  <a:schemeClr val="bg1"/>
                </a:solidFill>
                <a:effectLst/>
                <a:latin typeface="Arial" pitchFamily="34" charset="0"/>
                <a:ea typeface="Times New Roman" pitchFamily="18" charset="0"/>
                <a:cs typeface="Arial" pitchFamily="34" charset="0"/>
              </a:rPr>
              <a:t>در سال 1889 تاسیس دفتر شخصی در کنار دفتر استاد عزیزش که پس از این کار با خانمی به نام(کاترین توبین) ازدواج کرد و به کمک یک وام شروع به ساختن خانه شخصی خود کرد</a:t>
            </a:r>
            <a:r>
              <a:rPr kumimoji="0" lang="en-US" sz="2000" b="1" i="1" u="none" strike="noStrike" cap="none" normalizeH="0" baseline="0" dirty="0" smtClean="0">
                <a:ln>
                  <a:noFill/>
                </a:ln>
                <a:solidFill>
                  <a:schemeClr val="bg1"/>
                </a:solidFill>
                <a:effectLst/>
                <a:latin typeface="Arial" pitchFamily="34" charset="0"/>
                <a:ea typeface="Times New Roman" pitchFamily="18" charset="0"/>
                <a:cs typeface="Arial" pitchFamily="34" charset="0"/>
              </a:rPr>
              <a:t>.</a:t>
            </a:r>
            <a:endParaRPr kumimoji="0" lang="en-US" sz="2000" b="1" i="1" u="none" strike="noStrike" cap="none" normalizeH="0" baseline="0" dirty="0" smtClean="0">
              <a:ln>
                <a:noFill/>
              </a:ln>
              <a:solidFill>
                <a:schemeClr val="bg1"/>
              </a:solidFill>
              <a:effectLst/>
              <a:latin typeface="Arial" pitchFamily="34" charset="0"/>
              <a:cs typeface="Arial" pitchFamily="34" charset="0"/>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ar-SA" sz="2000" b="1" i="1" u="none" strike="noStrike" cap="none" normalizeH="0" baseline="0" dirty="0" smtClean="0">
                <a:ln>
                  <a:noFill/>
                </a:ln>
                <a:solidFill>
                  <a:schemeClr val="bg1"/>
                </a:solidFill>
                <a:effectLst/>
                <a:latin typeface="Arial" pitchFamily="34" charset="0"/>
                <a:ea typeface="Times New Roman" pitchFamily="18" charset="0"/>
                <a:cs typeface="Arial" pitchFamily="34" charset="0"/>
              </a:rPr>
              <a:t>در سال 1891وی شروع به اجرای طرحهایی به صورت مخفی کرد که در سال 1893 استادش متوجه پنهان کاری وی شد و او را اخراج کرد و این شروع فعالیت های مستقل رایت بود</a:t>
            </a:r>
            <a:r>
              <a:rPr kumimoji="0" lang="en-US" sz="2000" b="1" i="1" u="none" strike="noStrike" cap="none" normalizeH="0" baseline="0" dirty="0" smtClean="0">
                <a:ln>
                  <a:noFill/>
                </a:ln>
                <a:solidFill>
                  <a:schemeClr val="bg1"/>
                </a:solidFill>
                <a:effectLst/>
                <a:latin typeface="Arial" pitchFamily="34" charset="0"/>
                <a:ea typeface="Times New Roman" pitchFamily="18" charset="0"/>
                <a:cs typeface="Arial" pitchFamily="34" charset="0"/>
              </a:rPr>
              <a:t>.</a:t>
            </a:r>
          </a:p>
          <a:p>
            <a:pPr marL="0" marR="0" lvl="0" indent="0" algn="r" defTabSz="914400" rtl="0" eaLnBrk="0" fontAlgn="base" latinLnBrk="0" hangingPunct="0">
              <a:lnSpc>
                <a:spcPct val="150000"/>
              </a:lnSpc>
              <a:spcBef>
                <a:spcPct val="0"/>
              </a:spcBef>
              <a:spcAft>
                <a:spcPct val="0"/>
              </a:spcAft>
              <a:buClrTx/>
              <a:buSzTx/>
              <a:buFontTx/>
              <a:buNone/>
              <a:tabLst/>
            </a:pPr>
            <a:r>
              <a:rPr kumimoji="0" lang="ar-SA" sz="2000" b="1" i="1" u="none" strike="noStrike" cap="none" normalizeH="0" baseline="0" dirty="0" smtClean="0">
                <a:ln>
                  <a:noFill/>
                </a:ln>
                <a:solidFill>
                  <a:schemeClr val="bg1"/>
                </a:solidFill>
                <a:effectLst/>
                <a:latin typeface="Arial" pitchFamily="34" charset="0"/>
                <a:ea typeface="Times New Roman" pitchFamily="18" charset="0"/>
                <a:cs typeface="Arial" pitchFamily="34" charset="0"/>
              </a:rPr>
              <a:t>در سال 1959 در نهم آوریل رایت در فونیکس آریزونا از دنیا رفت و جسد او در ویسکونسین به </a:t>
            </a:r>
            <a:endParaRPr kumimoji="0" lang="en-US" sz="2000" b="1" i="1" u="none" strike="noStrike" cap="none" normalizeH="0" baseline="0" dirty="0" smtClean="0">
              <a:ln>
                <a:noFill/>
              </a:ln>
              <a:solidFill>
                <a:schemeClr val="bg1"/>
              </a:solidFill>
              <a:effectLst/>
              <a:latin typeface="Arial" pitchFamily="34" charset="0"/>
              <a:ea typeface="Times New Roman" pitchFamily="18" charset="0"/>
              <a:cs typeface="Arial" pitchFamily="34" charset="0"/>
            </a:endParaRPr>
          </a:p>
          <a:p>
            <a:pPr marL="0" marR="0" lvl="0" indent="0" algn="r" defTabSz="914400" rtl="0" eaLnBrk="0" fontAlgn="base" latinLnBrk="0" hangingPunct="0">
              <a:lnSpc>
                <a:spcPct val="150000"/>
              </a:lnSpc>
              <a:spcBef>
                <a:spcPct val="0"/>
              </a:spcBef>
              <a:spcAft>
                <a:spcPct val="0"/>
              </a:spcAft>
              <a:buClrTx/>
              <a:buSzTx/>
              <a:buFontTx/>
              <a:buNone/>
              <a:tabLst/>
            </a:pPr>
            <a:r>
              <a:rPr lang="fa-IR" sz="2000" b="1" dirty="0" smtClean="0">
                <a:solidFill>
                  <a:schemeClr val="bg1"/>
                </a:solidFill>
                <a:latin typeface="Arial" pitchFamily="34" charset="0"/>
                <a:ea typeface="Times New Roman" pitchFamily="18" charset="0"/>
                <a:cs typeface="Arial" pitchFamily="34" charset="0"/>
              </a:rPr>
              <a:t>خواب ابدی رفت</a:t>
            </a:r>
            <a:endParaRPr kumimoji="0" lang="en-US" sz="2000" b="1" i="0" u="none" strike="noStrike" cap="none" normalizeH="0" baseline="0" dirty="0" smtClean="0">
              <a:ln>
                <a:noFill/>
              </a:ln>
              <a:solidFill>
                <a:schemeClr val="bg1"/>
              </a:solidFill>
              <a:effectLst/>
              <a:latin typeface="Arial" pitchFamily="34" charset="0"/>
              <a:ea typeface="Times New Roman" pitchFamily="18" charset="0"/>
              <a:cs typeface="Arial" pitchFamily="34" charset="0"/>
            </a:endParaRPr>
          </a:p>
          <a:p>
            <a:pPr algn="r">
              <a:lnSpc>
                <a:spcPct val="150000"/>
              </a:lnSpc>
            </a:pPr>
            <a:r>
              <a:rPr lang="ar-SA" sz="2400" b="1" i="1" dirty="0" smtClean="0"/>
              <a:t>تعریف رایت از معماری</a:t>
            </a:r>
            <a:r>
              <a:rPr lang="en-US" sz="2400" b="1" i="1" dirty="0" smtClean="0">
                <a:solidFill>
                  <a:schemeClr val="bg1"/>
                </a:solidFill>
              </a:rPr>
              <a:t>:</a:t>
            </a:r>
            <a:endParaRPr lang="en-US" sz="2400" i="1" dirty="0" smtClean="0">
              <a:solidFill>
                <a:schemeClr val="bg1"/>
              </a:solidFill>
            </a:endParaRPr>
          </a:p>
          <a:p>
            <a:pPr algn="r">
              <a:lnSpc>
                <a:spcPct val="150000"/>
              </a:lnSpc>
            </a:pPr>
            <a:r>
              <a:rPr lang="ar-SA" sz="2400" b="1" i="1" dirty="0" smtClean="0">
                <a:solidFill>
                  <a:schemeClr val="bg1"/>
                </a:solidFill>
                <a:latin typeface="Arial" pitchFamily="34" charset="0"/>
                <a:cs typeface="Arial" pitchFamily="34" charset="0"/>
              </a:rPr>
              <a:t>معماری زمانی آغاز میشود که شما دو آجر را با دقت پیش هم میگذارید</a:t>
            </a:r>
            <a:r>
              <a:rPr lang="fa-IR" sz="2400" b="1" i="1" dirty="0" smtClean="0">
                <a:solidFill>
                  <a:schemeClr val="bg1"/>
                </a:solidFill>
                <a:latin typeface="Arial" pitchFamily="34" charset="0"/>
                <a:cs typeface="Arial" pitchFamily="34" charset="0"/>
              </a:rPr>
              <a:t>.</a:t>
            </a:r>
            <a:endParaRPr lang="en-US" sz="2400" b="1" i="1" dirty="0" smtClean="0">
              <a:solidFill>
                <a:schemeClr val="bg1"/>
              </a:solidFill>
              <a:latin typeface="Arial" pitchFamily="34" charset="0"/>
              <a:cs typeface="Arial" pitchFamily="34" charset="0"/>
            </a:endParaRPr>
          </a:p>
          <a:p>
            <a:pPr algn="r">
              <a:lnSpc>
                <a:spcPct val="150000"/>
              </a:lnSpc>
            </a:pPr>
            <a:r>
              <a:rPr lang="ar-SA" sz="2400" b="1" i="1" dirty="0" smtClean="0">
                <a:solidFill>
                  <a:schemeClr val="bg1"/>
                </a:solidFill>
                <a:latin typeface="Arial" pitchFamily="34" charset="0"/>
                <a:cs typeface="Arial" pitchFamily="34" charset="0"/>
              </a:rPr>
              <a:t>معماری محدود کردن فضاست</a:t>
            </a:r>
            <a:r>
              <a:rPr lang="en-US" sz="2400" b="1" i="1" dirty="0" smtClean="0">
                <a:solidFill>
                  <a:schemeClr val="bg1"/>
                </a:solidFill>
                <a:latin typeface="Arial" pitchFamily="34" charset="0"/>
                <a:cs typeface="Arial" pitchFamily="34" charset="0"/>
              </a:rPr>
              <a:t>.</a:t>
            </a:r>
          </a:p>
          <a:p>
            <a:pPr algn="r">
              <a:lnSpc>
                <a:spcPct val="150000"/>
              </a:lnSpc>
            </a:pPr>
            <a:r>
              <a:rPr lang="ar-SA" sz="2400" b="1" i="1" dirty="0" smtClean="0">
                <a:solidFill>
                  <a:schemeClr val="bg1"/>
                </a:solidFill>
                <a:latin typeface="Arial" pitchFamily="34" charset="0"/>
                <a:cs typeface="Arial" pitchFamily="34" charset="0"/>
              </a:rPr>
              <a:t>معمار بایستی یک پیامبر باشد ... یک پیامبر به مفهوم واقعی کلمه ... اگر او قادر </a:t>
            </a:r>
            <a:r>
              <a:rPr lang="ar-SA" sz="2400" b="1" i="1" dirty="0" smtClean="0">
                <a:solidFill>
                  <a:schemeClr val="bg1"/>
                </a:solidFill>
              </a:rPr>
              <a:t>نباشد حداقل ده سال جلوتر را ببیند، نمی­توان او را یک معمار نامید</a:t>
            </a:r>
            <a:endParaRPr lang="en-US" sz="2400" b="1" i="1" dirty="0" smtClean="0">
              <a:solidFill>
                <a:schemeClr val="bg1"/>
              </a:solidFill>
              <a:latin typeface="Arial" pitchFamily="34" charset="0"/>
              <a:ea typeface="Times New Roman" pitchFamily="18" charset="0"/>
              <a:cs typeface="Arial" pitchFamily="34" charset="0"/>
            </a:endParaRPr>
          </a:p>
          <a:p>
            <a:pPr marL="0" marR="0" lvl="0" indent="0" algn="r" defTabSz="914400" rtl="0" eaLnBrk="0" fontAlgn="base" latinLnBrk="0" hangingPunct="0">
              <a:lnSpc>
                <a:spcPct val="15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ransition>
    <p:newsflash/>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663</TotalTime>
  <Words>172</Words>
  <Application>Microsoft Office PowerPoint</Application>
  <PresentationFormat>On-screen Show (4:3)</PresentationFormat>
  <Paragraphs>15</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Paper</vt:lpstr>
      <vt:lpstr>بنام خدا</vt:lpstr>
      <vt:lpstr>معماری ارگانیک معماری ارگانیک در آمریکا, در قرن 19 توسط فرانک فرنس و لویی سالیوان شکل گرفت و اوج شکوفایی آن را در اوائل قرن 20 در آثار فرانک لوید رایت مشاهده می کنیم. بر اساس نظریه ارگانیک, همه فرم های طبیعی, پویا (دینامیک) هستند. سالیوان به روشی معتقد بود که مشابه پروسه به وجود آمدن در طبیعت بود. برای اولین بار اصطلاح فرم تابع عملکرد را بیان نمود, این یعنی اینکه سالیوان فرم تابع عملکرد را در پروسه رشد و حرکت طبیعی می دید. معماران ارگانیک معتقد بودند که طبیعت جزئی از خود انسان است و بین انسان و طبیعت جدائی نمی تواند باشد. آنان که به دنبال زیبایی مدرن بودند، طبیعت تنها فلسفه صحیح تلقی می شد. معماران بایستی ترکیبی می ساختند که به موازات طبیعت باشد و پروسه حیات، رشد و توسعه را به صورت انتزاعی نشان دادند.</vt:lpstr>
      <vt:lpstr>   مفهوم ارگانیک لغت ارگانیک در لغت نامه ها به عناوین مختلف ترجمه شده است.ازجمله عالی،بدست آمده از سازوارهای زنده،وابسته به اندام،تن مایه و...اثر ارگانیک به اثری گفته میشود که مانند گیاه وموجودی زنده کاملا به صورتی پویا درجهات مختلفی رشد کرده باشدوهیچ عاملی به جزنیروهای حیاتی مانع رشدآن نشده باشد.  نمونه این آثار کلیه پدیده هاوموجودات طبیعی مختلف عالم است.انسان به عنوان نماینده خدا درروی زمین بادرک اصول پویاوحیاتی عالم طبیعت خود دست به آفرینش میزند،آفرینش ارگانیک نمونه های این نوع شکل گیری در تاریخ معماری کشورمان نیز فراوان است از آنجمله میتوان به شهرسازی کاملا ارگانیک وانسانی بافتهای قدیمی (نمونه بارزآن ارگ بم)معماری طبیعی واقلیمی ایرانی استفاده از مصالح متناسب با اقلیم وبسیاری از موارد دیگر نام برد</vt:lpstr>
      <vt:lpstr>فرانک لوید رایت، معمار نامدار اوایل قرن بیستم و یکی از  پیشگامان معماری مدرن در این باره می‌گوید:  "معماری عصاره زندگی است و به عبارتی، زندگی را شکل می‌دهد. معماری، حقیقی‌ترین روش ثبت زندگی در دنیای گذشته، امروز و آینده است سالیوان در مورد مصالح می گوید : سنگ و ملات در ساختمان ارگانیک زنده می شوند. موضوعی که فرانک لوئید رایت شاگرد وی بهتر از هر معمار معاصر دیگر آن را در ساختمانهایش نشان داده است.  معماران را برای یافتن رابطه بین فرم و عملکرد در طبیعت هدایت می کردند، به گفته آنها: طبیعت سیستمی، از فرم ها و روش های به وجود آوردن را خلق می کند که مستقیماً قابل تطبیق در هنر است</vt:lpstr>
      <vt:lpstr>فرانک لوید رایت   فرانک لوید رایت فرزند یک کشیش ولزی تبار بود که در هشتم جوئن 1869در مرکز ریچارندد (ویسکونسین) متولد شد. در سال 1885اختلافات خانوادگی سبب شد تا ویلیام پدر فرانک برای همیشه از آنجا برود و هرگز باز نگردد. پس از تحصیل مهندسی راه و ساختمان در دانشگاه wisconsinبه شیکاگو مهاجرت کرد سپس موفق به استخدام در دفتر مشهور(سولیوان و ادلر) شد با تماسهایی که استادش داشت او را با گرایشهای مکتب شیکاگو آگاه ساخت. .رفت</vt:lpstr>
      <vt:lpstr>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dc:title>
  <dc:creator/>
  <cp:lastModifiedBy>Windows User</cp:lastModifiedBy>
  <cp:revision>78</cp:revision>
  <dcterms:created xsi:type="dcterms:W3CDTF">2006-08-16T00:00:00Z</dcterms:created>
  <dcterms:modified xsi:type="dcterms:W3CDTF">2020-05-12T22:21:04Z</dcterms:modified>
</cp:coreProperties>
</file>