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7"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4/29/2020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63406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4/29/2020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226745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4/29/2020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63069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4/29/2020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90484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4/29/2020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51513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4/29/2020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73722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4/29/2020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87733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4/29/2020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28465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4/29/2020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95315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4/29/2020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37314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4/29/2020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716677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39"/>
          <p:cNvSpPr>
            <a:spLocks noGrp="1" noChangeArrowheads="1"/>
          </p:cNvSpPr>
          <p:nvPr>
            <p:ph type="dt" sz="half" idx="10"/>
          </p:nvPr>
        </p:nvSpPr>
        <p:spPr>
          <a:ln/>
        </p:spPr>
        <p:txBody>
          <a:bodyPr/>
          <a:lstStyle>
            <a:lvl1pPr>
              <a:defRPr/>
            </a:lvl1pPr>
          </a:lstStyle>
          <a:p>
            <a:pPr>
              <a:defRPr/>
            </a:pPr>
            <a:endParaRPr lang="en-US">
              <a:solidFill>
                <a:prstClr val="black">
                  <a:tint val="75000"/>
                </a:prstClr>
              </a:solidFill>
            </a:endParaRPr>
          </a:p>
        </p:txBody>
      </p:sp>
      <p:sp>
        <p:nvSpPr>
          <p:cNvPr id="6" name="Rectangle 40"/>
          <p:cNvSpPr>
            <a:spLocks noGrp="1" noChangeArrowheads="1"/>
          </p:cNvSpPr>
          <p:nvPr>
            <p:ph type="ftr" sz="quarter" idx="11"/>
          </p:nvPr>
        </p:nvSpPr>
        <p:spPr>
          <a:ln/>
        </p:spPr>
        <p:txBody>
          <a:bodyPr/>
          <a:lstStyle>
            <a:lvl1pPr>
              <a:defRPr/>
            </a:lvl1pPr>
          </a:lstStyle>
          <a:p>
            <a:pPr>
              <a:defRPr/>
            </a:pPr>
            <a:endParaRPr lang="en-US">
              <a:solidFill>
                <a:prstClr val="black">
                  <a:tint val="75000"/>
                </a:prstClr>
              </a:solidFill>
            </a:endParaRPr>
          </a:p>
        </p:txBody>
      </p:sp>
      <p:sp>
        <p:nvSpPr>
          <p:cNvPr id="7" name="Rectangle 41"/>
          <p:cNvSpPr>
            <a:spLocks noGrp="1" noChangeArrowheads="1"/>
          </p:cNvSpPr>
          <p:nvPr>
            <p:ph type="sldNum" sz="quarter" idx="12"/>
          </p:nvPr>
        </p:nvSpPr>
        <p:spPr>
          <a:ln/>
        </p:spPr>
        <p:txBody>
          <a:bodyPr/>
          <a:lstStyle>
            <a:lvl1pPr>
              <a:defRPr/>
            </a:lvl1pPr>
          </a:lstStyle>
          <a:p>
            <a:pPr>
              <a:defRPr/>
            </a:pPr>
            <a:fld id="{05C373AA-3D34-48FB-A59A-EF42E1F89746}" type="slidenum">
              <a:rPr lang="ar-SA">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429785729"/>
      </p:ext>
    </p:extLst>
  </p:cSld>
  <p:clrMapOvr>
    <a:masterClrMapping/>
  </p:clrMapOvr>
  <p:transition advClick="0">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4/29/2020</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521789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4100759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130425"/>
            <a:ext cx="8001000" cy="1470025"/>
          </a:xfrm>
        </p:spPr>
        <p:txBody>
          <a:bodyPr/>
          <a:lstStyle/>
          <a:p>
            <a:pPr rtl="1"/>
            <a:r>
              <a:rPr lang="fa-IR" sz="3000" dirty="0">
                <a:solidFill>
                  <a:srgbClr val="FF0000"/>
                </a:solidFill>
                <a:ea typeface="+mn-ea"/>
                <a:cs typeface="B Nazanin" pitchFamily="2" charset="-78"/>
              </a:rPr>
              <a:t>جلسه هفتم</a:t>
            </a:r>
            <a:endParaRPr lang="en-US" sz="3200" dirty="0">
              <a:solidFill>
                <a:srgbClr val="FF0000"/>
              </a:solidFill>
              <a:cs typeface="B Nazanin" pitchFamily="2" charset="-78"/>
            </a:endParaRPr>
          </a:p>
        </p:txBody>
      </p:sp>
      <p:sp>
        <p:nvSpPr>
          <p:cNvPr id="3" name="Subtitle 2"/>
          <p:cNvSpPr>
            <a:spLocks noGrp="1"/>
          </p:cNvSpPr>
          <p:nvPr>
            <p:ph type="subTitle" idx="1"/>
          </p:nvPr>
        </p:nvSpPr>
        <p:spPr/>
        <p:txBody>
          <a:bodyPr>
            <a:normAutofit/>
          </a:bodyPr>
          <a:lstStyle/>
          <a:p>
            <a:pPr algn="justLow" rtl="1"/>
            <a:r>
              <a:rPr lang="fa-IR" dirty="0" smtClean="0">
                <a:cs typeface="B Nazanin" pitchFamily="2" charset="-78"/>
              </a:rPr>
              <a:t>معضلات </a:t>
            </a:r>
            <a:r>
              <a:rPr lang="fa-IR" sz="3200" dirty="0">
                <a:cs typeface="B Nazanin" pitchFamily="2" charset="-78"/>
              </a:rPr>
              <a:t>اخلاقي و قانوني در پرستاري،بکار گیری اصول اخلاقی و رعایت ارزشهای انسانی و حر فه ایی در جریان ارائه مراقبت های تخصصی به بیمار و خانواده</a:t>
            </a:r>
            <a:endParaRPr lang="en-US" sz="3200" dirty="0">
              <a:cs typeface="B Nazanin" pitchFamily="2" charset="-78"/>
            </a:endParaRPr>
          </a:p>
        </p:txBody>
      </p:sp>
    </p:spTree>
    <p:extLst>
      <p:ext uri="{BB962C8B-B14F-4D97-AF65-F5344CB8AC3E}">
        <p14:creationId xmlns:p14="http://schemas.microsoft.com/office/powerpoint/2010/main" val="3807088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0"/>
            <a:ext cx="8229600" cy="1196975"/>
          </a:xfrm>
        </p:spPr>
        <p:txBody>
          <a:bodyPr/>
          <a:lstStyle/>
          <a:p>
            <a:pPr rtl="1" eaLnBrk="1" hangingPunct="1">
              <a:defRPr/>
            </a:pPr>
            <a:r>
              <a:rPr lang="fa-IR" sz="3200" b="1" dirty="0" smtClean="0">
                <a:cs typeface="B Nazanin" pitchFamily="2" charset="-78"/>
              </a:rPr>
              <a:t>قانون </a:t>
            </a:r>
            <a:r>
              <a:rPr lang="en-US" sz="3200" dirty="0" smtClean="0">
                <a:cs typeface="B Nazanin" pitchFamily="2" charset="-78"/>
              </a:rPr>
              <a:t> Law</a:t>
            </a:r>
          </a:p>
        </p:txBody>
      </p:sp>
      <p:sp>
        <p:nvSpPr>
          <p:cNvPr id="4099" name="Rectangle 3"/>
          <p:cNvSpPr>
            <a:spLocks noGrp="1" noChangeArrowheads="1"/>
          </p:cNvSpPr>
          <p:nvPr>
            <p:ph type="body" sz="half" idx="2"/>
          </p:nvPr>
        </p:nvSpPr>
        <p:spPr>
          <a:xfrm>
            <a:off x="0" y="1628775"/>
            <a:ext cx="3779838" cy="4573588"/>
          </a:xfrm>
        </p:spPr>
        <p:txBody>
          <a:bodyPr/>
          <a:lstStyle/>
          <a:p>
            <a:pPr algn="ctr" rtl="1" eaLnBrk="1" hangingPunct="1">
              <a:buFont typeface="Wingdings" pitchFamily="2" charset="2"/>
              <a:buNone/>
              <a:defRPr/>
            </a:pPr>
            <a:r>
              <a:rPr lang="fa-IR" sz="3200" b="1" dirty="0" smtClean="0">
                <a:cs typeface="B Nazanin" pitchFamily="2" charset="-78"/>
              </a:rPr>
              <a:t> قانون يك سري از مقررات يا سنت‌ها است كه فعاليت را كنترل، و اداره مي‌كند</a:t>
            </a:r>
            <a:r>
              <a:rPr lang="en-US" sz="3200" b="1" dirty="0" smtClean="0">
                <a:cs typeface="B Nazanin" pitchFamily="2" charset="-78"/>
              </a:rPr>
              <a:t> </a:t>
            </a:r>
          </a:p>
        </p:txBody>
      </p:sp>
      <p:pic>
        <p:nvPicPr>
          <p:cNvPr id="4110" name="Picture 14" descr="Picture33"/>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3924300" y="1125538"/>
            <a:ext cx="5219700" cy="5732462"/>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268623"/>
      </p:ext>
    </p:extLst>
  </p:cSld>
  <p:clrMapOvr>
    <a:masterClrMapping/>
  </p:clrMapOvr>
  <p:transition advClick="0">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098"/>
                                        </p:tgtEl>
                                        <p:attrNameLst>
                                          <p:attrName>style.visibility</p:attrName>
                                        </p:attrNameLst>
                                      </p:cBhvr>
                                      <p:to>
                                        <p:strVal val="visible"/>
                                      </p:to>
                                    </p:set>
                                    <p:animEffect transition="in" filter="fade">
                                      <p:cBhvr>
                                        <p:cTn id="7" dur="600">
                                          <p:stCondLst>
                                            <p:cond delay="0"/>
                                          </p:stCondLst>
                                        </p:cTn>
                                        <p:tgtEl>
                                          <p:spTgt spid="4098"/>
                                        </p:tgtEl>
                                      </p:cBhvr>
                                    </p:animEffect>
                                    <p:anim calcmode="lin" valueType="num">
                                      <p:cBhvr>
                                        <p:cTn id="8" dur="600" fill="hold">
                                          <p:stCondLst>
                                            <p:cond delay="0"/>
                                          </p:stCondLst>
                                        </p:cTn>
                                        <p:tgtEl>
                                          <p:spTgt spid="4098"/>
                                        </p:tgtEl>
                                        <p:attrNameLst>
                                          <p:attrName>style.rotation</p:attrName>
                                        </p:attrNameLst>
                                      </p:cBhvr>
                                      <p:tavLst>
                                        <p:tav tm="0">
                                          <p:val>
                                            <p:fltVal val="720"/>
                                          </p:val>
                                        </p:tav>
                                        <p:tav tm="100000">
                                          <p:val>
                                            <p:fltVal val="0"/>
                                          </p:val>
                                        </p:tav>
                                      </p:tavLst>
                                    </p:anim>
                                    <p:anim calcmode="lin" valueType="num">
                                      <p:cBhvr>
                                        <p:cTn id="9" dur="600" fill="hold">
                                          <p:stCondLst>
                                            <p:cond delay="0"/>
                                          </p:stCondLst>
                                        </p:cTn>
                                        <p:tgtEl>
                                          <p:spTgt spid="4098"/>
                                        </p:tgtEl>
                                        <p:attrNameLst>
                                          <p:attrName>ppt_h</p:attrName>
                                        </p:attrNameLst>
                                      </p:cBhvr>
                                      <p:tavLst>
                                        <p:tav tm="0">
                                          <p:val>
                                            <p:fltVal val="0"/>
                                          </p:val>
                                        </p:tav>
                                        <p:tav tm="100000">
                                          <p:val>
                                            <p:strVal val="#ppt_h"/>
                                          </p:val>
                                        </p:tav>
                                      </p:tavLst>
                                    </p:anim>
                                    <p:anim calcmode="lin" valueType="num">
                                      <p:cBhvr>
                                        <p:cTn id="10" dur="600" fill="hold">
                                          <p:stCondLst>
                                            <p:cond delay="0"/>
                                          </p:stCondLst>
                                        </p:cTn>
                                        <p:tgtEl>
                                          <p:spTgt spid="4098"/>
                                        </p:tgtEl>
                                        <p:attrNameLst>
                                          <p:attrName>ppt_w</p:attrName>
                                        </p:attrNameLst>
                                      </p:cBhvr>
                                      <p:tavLst>
                                        <p:tav tm="0">
                                          <p:val>
                                            <p:fltVal val="0"/>
                                          </p:val>
                                        </p:tav>
                                        <p:tav tm="100000">
                                          <p:val>
                                            <p:strVal val="#ppt_w"/>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4110">
                                            <p:bg/>
                                          </p:spTgt>
                                        </p:tgtEl>
                                        <p:attrNameLst>
                                          <p:attrName>style.visibility</p:attrName>
                                        </p:attrNameLst>
                                      </p:cBhvr>
                                      <p:to>
                                        <p:strVal val="visible"/>
                                      </p:to>
                                    </p:set>
                                    <p:animEffect transition="in" filter="slide(fromBottom)">
                                      <p:cBhvr>
                                        <p:cTn id="15" dur="500">
                                          <p:stCondLst>
                                            <p:cond delay="0"/>
                                          </p:stCondLst>
                                        </p:cTn>
                                        <p:tgtEl>
                                          <p:spTgt spid="4110">
                                            <p:bg/>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4099">
                                            <p:txEl>
                                              <p:pRg st="0" end="0"/>
                                            </p:txEl>
                                          </p:spTgt>
                                        </p:tgtEl>
                                        <p:attrNameLst>
                                          <p:attrName>style.visibility</p:attrName>
                                        </p:attrNameLst>
                                      </p:cBhvr>
                                      <p:to>
                                        <p:strVal val="visible"/>
                                      </p:to>
                                    </p:set>
                                    <p:animEffect transition="in" filter="slide(fromBottom)">
                                      <p:cBhvr>
                                        <p:cTn id="20" dur="500">
                                          <p:stCondLst>
                                            <p:cond delay="0"/>
                                          </p:stCondLst>
                                        </p:cTn>
                                        <p:tgtEl>
                                          <p:spTgt spid="40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099" grpId="0" build="p"/>
      <p:bldP spid="4110"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ln>
            <a:solidFill>
              <a:schemeClr val="tx1"/>
            </a:solidFill>
          </a:ln>
        </p:spPr>
        <p:txBody>
          <a:bodyPr/>
          <a:lstStyle/>
          <a:p>
            <a:pPr rtl="1" eaLnBrk="1" hangingPunct="1">
              <a:defRPr/>
            </a:pPr>
            <a:r>
              <a:rPr lang="fa-IR" sz="3200" b="1" dirty="0" smtClean="0">
                <a:solidFill>
                  <a:srgbClr val="FF0000"/>
                </a:solidFill>
                <a:cs typeface="B Nazanin" pitchFamily="2" charset="-78"/>
              </a:rPr>
              <a:t>سازمان‌هاي نظارت قانوني</a:t>
            </a:r>
            <a:endParaRPr lang="en-US" sz="3200" b="1" dirty="0" smtClean="0">
              <a:solidFill>
                <a:srgbClr val="FF0000"/>
              </a:solidFill>
              <a:cs typeface="B Nazanin" pitchFamily="2" charset="-78"/>
            </a:endParaRPr>
          </a:p>
        </p:txBody>
      </p:sp>
      <p:sp>
        <p:nvSpPr>
          <p:cNvPr id="5123" name="Rectangle 3"/>
          <p:cNvSpPr>
            <a:spLocks noGrp="1" noChangeArrowheads="1"/>
          </p:cNvSpPr>
          <p:nvPr>
            <p:ph type="body" idx="1"/>
          </p:nvPr>
        </p:nvSpPr>
        <p:spPr>
          <a:xfrm>
            <a:off x="457200" y="1600200"/>
            <a:ext cx="8229600" cy="4997450"/>
          </a:xfrm>
          <a:ln>
            <a:solidFill>
              <a:schemeClr val="tx1"/>
            </a:solidFill>
          </a:ln>
        </p:spPr>
        <p:txBody>
          <a:bodyPr/>
          <a:lstStyle/>
          <a:p>
            <a:pPr algn="r" rtl="1" eaLnBrk="1" hangingPunct="1">
              <a:buFont typeface="Wingdings" pitchFamily="2" charset="2"/>
              <a:buNone/>
              <a:defRPr/>
            </a:pPr>
            <a:r>
              <a:rPr lang="fa-IR" sz="3200" b="1" dirty="0" smtClean="0">
                <a:cs typeface="B Nazanin" pitchFamily="2" charset="-78"/>
              </a:rPr>
              <a:t>چهار سازمان قانوني مهم، جهت كنترل كاركنان مراقبت‌هاي بهداشتي به شرح ذيل مي‌باشد:</a:t>
            </a:r>
          </a:p>
          <a:p>
            <a:pPr algn="r" rtl="1" eaLnBrk="1" hangingPunct="1">
              <a:buFont typeface="Wingdings" pitchFamily="2" charset="2"/>
              <a:buNone/>
              <a:defRPr/>
            </a:pPr>
            <a:r>
              <a:rPr lang="fa-IR" sz="3200" b="1" dirty="0" smtClean="0">
                <a:cs typeface="B Nazanin" pitchFamily="2" charset="-78"/>
              </a:rPr>
              <a:t>الف) دادگاه‌هاي حقوقي   </a:t>
            </a:r>
          </a:p>
          <a:p>
            <a:pPr algn="r" rtl="1" eaLnBrk="1" hangingPunct="1">
              <a:buFont typeface="Wingdings" pitchFamily="2" charset="2"/>
              <a:buNone/>
              <a:defRPr/>
            </a:pPr>
            <a:r>
              <a:rPr lang="fa-IR" sz="3200" b="1" dirty="0" smtClean="0">
                <a:cs typeface="B Nazanin" pitchFamily="2" charset="-78"/>
              </a:rPr>
              <a:t>ب) دادگاه‌هاي جنايي</a:t>
            </a:r>
          </a:p>
          <a:p>
            <a:pPr algn="r" rtl="1" eaLnBrk="1" hangingPunct="1">
              <a:buFont typeface="Wingdings" pitchFamily="2" charset="2"/>
              <a:buNone/>
              <a:defRPr/>
            </a:pPr>
            <a:r>
              <a:rPr lang="fa-IR" sz="3200" b="1" dirty="0" smtClean="0">
                <a:cs typeface="B Nazanin" pitchFamily="2" charset="-78"/>
              </a:rPr>
              <a:t>ج) دادسراي انتظامي </a:t>
            </a:r>
          </a:p>
          <a:p>
            <a:pPr algn="r" rtl="1" eaLnBrk="1" hangingPunct="1">
              <a:buFont typeface="Wingdings" pitchFamily="2" charset="2"/>
              <a:buNone/>
              <a:defRPr/>
            </a:pPr>
            <a:r>
              <a:rPr lang="fa-IR" sz="3200" b="1" dirty="0" smtClean="0">
                <a:cs typeface="B Nazanin" pitchFamily="2" charset="-78"/>
              </a:rPr>
              <a:t>د) هيات‌هاي بدوي انتظامي</a:t>
            </a:r>
            <a:r>
              <a:rPr lang="fa-IR" sz="3200" dirty="0" smtClean="0">
                <a:cs typeface="B Nazanin" pitchFamily="2" charset="-78"/>
              </a:rPr>
              <a:t> </a:t>
            </a:r>
            <a:endParaRPr lang="fa-IR" sz="3200" b="1" dirty="0" smtClean="0">
              <a:cs typeface="B Nazanin" pitchFamily="2" charset="-78"/>
            </a:endParaRPr>
          </a:p>
        </p:txBody>
      </p:sp>
    </p:spTree>
    <p:extLst>
      <p:ext uri="{BB962C8B-B14F-4D97-AF65-F5344CB8AC3E}">
        <p14:creationId xmlns:p14="http://schemas.microsoft.com/office/powerpoint/2010/main" val="331950639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a:bodyPr>
          <a:lstStyle/>
          <a:p>
            <a:pPr algn="r" rtl="1" eaLnBrk="1" hangingPunct="1">
              <a:defRPr/>
            </a:pPr>
            <a:r>
              <a:rPr lang="fa-IR" sz="3200" b="1" dirty="0" smtClean="0">
                <a:cs typeface="B Nazanin" pitchFamily="2" charset="-78"/>
              </a:rPr>
              <a:t>ماده 35:</a:t>
            </a:r>
            <a:br>
              <a:rPr lang="fa-IR" sz="3200" b="1" dirty="0" smtClean="0">
                <a:cs typeface="B Nazanin" pitchFamily="2" charset="-78"/>
              </a:rPr>
            </a:br>
            <a:r>
              <a:rPr lang="fa-IR" sz="3200" b="1" dirty="0" smtClean="0">
                <a:cs typeface="B Nazanin" pitchFamily="2" charset="-78"/>
              </a:rPr>
              <a:t>هيات‌هاي بدوي انتظامي</a:t>
            </a:r>
            <a:r>
              <a:rPr lang="fa-IR" sz="3200" dirty="0" smtClean="0">
                <a:cs typeface="B Nazanin" pitchFamily="2" charset="-78"/>
              </a:rPr>
              <a:t> </a:t>
            </a:r>
            <a:endParaRPr lang="en-US" sz="3200" dirty="0" smtClean="0">
              <a:cs typeface="B Nazanin" pitchFamily="2" charset="-78"/>
            </a:endParaRPr>
          </a:p>
        </p:txBody>
      </p:sp>
      <p:sp>
        <p:nvSpPr>
          <p:cNvPr id="9219" name="Rectangle 3"/>
          <p:cNvSpPr>
            <a:spLocks noGrp="1" noChangeArrowheads="1"/>
          </p:cNvSpPr>
          <p:nvPr>
            <p:ph type="body" idx="1"/>
          </p:nvPr>
        </p:nvSpPr>
        <p:spPr/>
        <p:txBody>
          <a:bodyPr/>
          <a:lstStyle/>
          <a:p>
            <a:pPr algn="r" rtl="1" eaLnBrk="1" hangingPunct="1">
              <a:defRPr/>
            </a:pPr>
            <a:r>
              <a:rPr lang="fa-IR" sz="3200" b="1" dirty="0" smtClean="0">
                <a:cs typeface="B Nazanin" pitchFamily="2" charset="-78"/>
              </a:rPr>
              <a:t>الف) يك نفر قاضي به معرفي رئيس دادگستري شهرستان‌ها براي شهرستان مربوطه</a:t>
            </a:r>
          </a:p>
          <a:p>
            <a:pPr algn="r" rtl="1" eaLnBrk="1" hangingPunct="1">
              <a:defRPr/>
            </a:pPr>
            <a:r>
              <a:rPr lang="fa-IR" sz="3200" b="1" dirty="0" smtClean="0">
                <a:cs typeface="B Nazanin" pitchFamily="2" charset="-78"/>
              </a:rPr>
              <a:t>ب) مسئول پزشكي قانوني شهرستان مربوطه يا نماينده</a:t>
            </a:r>
          </a:p>
          <a:p>
            <a:pPr algn="r" rtl="1" eaLnBrk="1" hangingPunct="1">
              <a:defRPr/>
            </a:pPr>
            <a:r>
              <a:rPr lang="fa-IR" sz="3200" b="1" dirty="0" smtClean="0">
                <a:cs typeface="B Nazanin" pitchFamily="2" charset="-78"/>
              </a:rPr>
              <a:t>ج) پنج نفر از پزشكان شهرستان مربوطه</a:t>
            </a:r>
          </a:p>
          <a:p>
            <a:pPr algn="r" rtl="1" eaLnBrk="1" hangingPunct="1">
              <a:defRPr/>
            </a:pPr>
            <a:r>
              <a:rPr lang="fa-IR" sz="3200" b="1" dirty="0" smtClean="0">
                <a:cs typeface="B Nazanin" pitchFamily="2" charset="-78"/>
              </a:rPr>
              <a:t>د) يك نفر از دندانپزشكان شهرستان مربوطه</a:t>
            </a:r>
          </a:p>
          <a:p>
            <a:pPr algn="r" rtl="1" eaLnBrk="1" hangingPunct="1">
              <a:defRPr/>
            </a:pPr>
            <a:r>
              <a:rPr lang="fa-IR" sz="3200" b="1" dirty="0" smtClean="0">
                <a:cs typeface="B Nazanin" pitchFamily="2" charset="-78"/>
              </a:rPr>
              <a:t>ه) يك نفر از دكترهاي داروساز شهرستان مربوطه</a:t>
            </a:r>
          </a:p>
        </p:txBody>
      </p:sp>
    </p:spTree>
    <p:extLst>
      <p:ext uri="{BB962C8B-B14F-4D97-AF65-F5344CB8AC3E}">
        <p14:creationId xmlns:p14="http://schemas.microsoft.com/office/powerpoint/2010/main" val="22287544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77813"/>
            <a:ext cx="8229600" cy="990600"/>
          </a:xfrm>
        </p:spPr>
        <p:txBody>
          <a:bodyPr>
            <a:normAutofit/>
          </a:bodyPr>
          <a:lstStyle/>
          <a:p>
            <a:pPr algn="r" rtl="1" eaLnBrk="1" hangingPunct="1">
              <a:defRPr/>
            </a:pPr>
            <a:r>
              <a:rPr lang="fa-IR" sz="3200" b="1" dirty="0" smtClean="0">
                <a:cs typeface="B Nazanin" pitchFamily="2" charset="-78"/>
              </a:rPr>
              <a:t>ماده 35: هيات‌هاي بدوي انتظامي</a:t>
            </a:r>
            <a:r>
              <a:rPr lang="fa-IR" sz="3200" dirty="0" smtClean="0">
                <a:cs typeface="B Nazanin" pitchFamily="2" charset="-78"/>
              </a:rPr>
              <a:t> </a:t>
            </a:r>
            <a:endParaRPr lang="en-US" sz="3200" dirty="0" smtClean="0">
              <a:cs typeface="B Nazanin" pitchFamily="2" charset="-78"/>
            </a:endParaRPr>
          </a:p>
        </p:txBody>
      </p:sp>
      <p:sp>
        <p:nvSpPr>
          <p:cNvPr id="10243" name="Rectangle 3"/>
          <p:cNvSpPr>
            <a:spLocks noGrp="1" noChangeArrowheads="1"/>
          </p:cNvSpPr>
          <p:nvPr>
            <p:ph type="body" idx="1"/>
          </p:nvPr>
        </p:nvSpPr>
        <p:spPr>
          <a:xfrm>
            <a:off x="539750" y="1196975"/>
            <a:ext cx="8229600" cy="4530725"/>
          </a:xfrm>
        </p:spPr>
        <p:txBody>
          <a:bodyPr>
            <a:normAutofit/>
          </a:bodyPr>
          <a:lstStyle/>
          <a:p>
            <a:pPr algn="r" rtl="1" eaLnBrk="1" hangingPunct="1">
              <a:lnSpc>
                <a:spcPct val="150000"/>
              </a:lnSpc>
              <a:defRPr/>
            </a:pPr>
            <a:r>
              <a:rPr lang="fa-IR" sz="3200" b="1" dirty="0" smtClean="0">
                <a:cs typeface="B Nazanin" pitchFamily="2" charset="-78"/>
              </a:rPr>
              <a:t>و) يك نفر از متخصصين علوم آزمايشگاهي و يا دكتراي علوم آزمايشگاهي تشخيص طبي شهرستان مربوطه</a:t>
            </a:r>
          </a:p>
          <a:p>
            <a:pPr algn="r" rtl="1" eaLnBrk="1" hangingPunct="1">
              <a:lnSpc>
                <a:spcPct val="150000"/>
              </a:lnSpc>
              <a:defRPr/>
            </a:pPr>
            <a:r>
              <a:rPr lang="fa-IR" sz="3200" b="1" dirty="0" smtClean="0">
                <a:cs typeface="B Nazanin" pitchFamily="2" charset="-78"/>
              </a:rPr>
              <a:t>ز) يك نفر از كارشناسان پروانه‌دار گروه پزشكي يا بالاتر شهرستان مربوطه</a:t>
            </a:r>
          </a:p>
          <a:p>
            <a:pPr algn="r" rtl="1" eaLnBrk="1" hangingPunct="1">
              <a:lnSpc>
                <a:spcPct val="150000"/>
              </a:lnSpc>
              <a:defRPr/>
            </a:pPr>
            <a:r>
              <a:rPr lang="fa-IR" sz="3200" b="1" dirty="0" smtClean="0">
                <a:cs typeface="B Nazanin" pitchFamily="2" charset="-78"/>
              </a:rPr>
              <a:t>ح) يك نفر پرستار به پيشنهاد سازمان نظام پرستاري</a:t>
            </a:r>
          </a:p>
          <a:p>
            <a:pPr algn="r" rtl="1" eaLnBrk="1" hangingPunct="1">
              <a:lnSpc>
                <a:spcPct val="150000"/>
              </a:lnSpc>
              <a:defRPr/>
            </a:pPr>
            <a:r>
              <a:rPr lang="fa-IR" sz="3200" b="1" dirty="0" smtClean="0">
                <a:cs typeface="B Nazanin" pitchFamily="2" charset="-78"/>
              </a:rPr>
              <a:t>ط) يك نفر از ليسانيسه‌هاي گروه مامايي و بالاتر شهرستان مربوطه</a:t>
            </a:r>
            <a:r>
              <a:rPr lang="en-US" sz="3200" b="1" dirty="0" smtClean="0">
                <a:cs typeface="B Nazanin" pitchFamily="2" charset="-78"/>
              </a:rPr>
              <a:t> </a:t>
            </a:r>
          </a:p>
          <a:p>
            <a:pPr algn="r" rtl="1" eaLnBrk="1" hangingPunct="1">
              <a:defRPr/>
            </a:pPr>
            <a:endParaRPr lang="en-US" sz="3200" b="1" dirty="0" smtClean="0">
              <a:cs typeface="B Nazanin" pitchFamily="2" charset="-78"/>
            </a:endParaRPr>
          </a:p>
        </p:txBody>
      </p:sp>
    </p:spTree>
    <p:extLst>
      <p:ext uri="{BB962C8B-B14F-4D97-AF65-F5344CB8AC3E}">
        <p14:creationId xmlns:p14="http://schemas.microsoft.com/office/powerpoint/2010/main" val="34917136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algn="r" rtl="1" eaLnBrk="1" hangingPunct="1">
              <a:defRPr/>
            </a:pPr>
            <a:r>
              <a:rPr lang="fa-IR" sz="3200" b="1" dirty="0" smtClean="0">
                <a:cs typeface="B Nazanin" pitchFamily="2" charset="-78"/>
              </a:rPr>
              <a:t>تعاريف واژه‌ها و عبارات</a:t>
            </a:r>
            <a:r>
              <a:rPr lang="en-US" sz="3200" dirty="0" smtClean="0">
                <a:cs typeface="B Nazanin" pitchFamily="2" charset="-78"/>
              </a:rPr>
              <a:t> </a:t>
            </a:r>
          </a:p>
        </p:txBody>
      </p:sp>
      <p:sp>
        <p:nvSpPr>
          <p:cNvPr id="13315" name="Rectangle 3"/>
          <p:cNvSpPr>
            <a:spLocks noGrp="1" noChangeArrowheads="1"/>
          </p:cNvSpPr>
          <p:nvPr>
            <p:ph type="body" idx="1"/>
          </p:nvPr>
        </p:nvSpPr>
        <p:spPr/>
        <p:txBody>
          <a:bodyPr>
            <a:normAutofit/>
          </a:bodyPr>
          <a:lstStyle/>
          <a:p>
            <a:pPr algn="r" rtl="1" eaLnBrk="1" hangingPunct="1">
              <a:defRPr/>
            </a:pPr>
            <a:r>
              <a:rPr lang="fa-IR" sz="3200" b="1" dirty="0" smtClean="0">
                <a:solidFill>
                  <a:srgbClr val="FF0000"/>
                </a:solidFill>
                <a:cs typeface="B Nazanin" pitchFamily="2" charset="-78"/>
              </a:rPr>
              <a:t>جرم: </a:t>
            </a:r>
            <a:r>
              <a:rPr lang="fa-IR" sz="3200" b="1" dirty="0" smtClean="0">
                <a:cs typeface="B Nazanin" pitchFamily="2" charset="-78"/>
              </a:rPr>
              <a:t>هر فعل يا ترك فعلي كه در قانون براي آن مجازات تعيين شده باشد (عمل مثبت يا منفي كه قانون آن را منع كرده است) و براي ارتكاب آن مجازاتي مقرر شده باشد. در امور اداري، مستخدم دولت ممكن است ،مرتكب سه نوع جرم و تقصير گردد:</a:t>
            </a:r>
          </a:p>
          <a:p>
            <a:pPr algn="r" rtl="1" eaLnBrk="1" hangingPunct="1">
              <a:buFont typeface="Wingdings" pitchFamily="2" charset="2"/>
              <a:buNone/>
              <a:defRPr/>
            </a:pPr>
            <a:endParaRPr lang="fa-IR" sz="3200" b="1" dirty="0" smtClean="0">
              <a:cs typeface="B Nazanin" pitchFamily="2" charset="-78"/>
            </a:endParaRPr>
          </a:p>
          <a:p>
            <a:pPr algn="r" rtl="1" eaLnBrk="1" hangingPunct="1">
              <a:defRPr/>
            </a:pPr>
            <a:r>
              <a:rPr lang="fa-IR" sz="3200" b="1" dirty="0" smtClean="0">
                <a:cs typeface="B Nazanin" pitchFamily="2" charset="-78"/>
              </a:rPr>
              <a:t>جرم عمومي</a:t>
            </a:r>
          </a:p>
          <a:p>
            <a:pPr algn="r" rtl="1" eaLnBrk="1" hangingPunct="1">
              <a:defRPr/>
            </a:pPr>
            <a:r>
              <a:rPr lang="fa-IR" sz="3200" b="1" dirty="0" smtClean="0">
                <a:cs typeface="B Nazanin" pitchFamily="2" charset="-78"/>
              </a:rPr>
              <a:t>جرايم مختص به مستخدمين دولت</a:t>
            </a:r>
          </a:p>
          <a:p>
            <a:pPr algn="r" rtl="1" eaLnBrk="1" hangingPunct="1">
              <a:defRPr/>
            </a:pPr>
            <a:r>
              <a:rPr lang="fa-IR" sz="3200" b="1" dirty="0" smtClean="0">
                <a:cs typeface="B Nazanin" pitchFamily="2" charset="-78"/>
              </a:rPr>
              <a:t>تقصيرات و تخلفات انضباطي</a:t>
            </a:r>
            <a:endParaRPr lang="en-US" sz="3200" b="1" dirty="0" smtClean="0">
              <a:cs typeface="B Nazanin" pitchFamily="2" charset="-78"/>
            </a:endParaRPr>
          </a:p>
        </p:txBody>
      </p:sp>
    </p:spTree>
    <p:extLst>
      <p:ext uri="{BB962C8B-B14F-4D97-AF65-F5344CB8AC3E}">
        <p14:creationId xmlns:p14="http://schemas.microsoft.com/office/powerpoint/2010/main" val="154883711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algn="r" rtl="1" eaLnBrk="1" hangingPunct="1">
              <a:defRPr/>
            </a:pPr>
            <a:r>
              <a:rPr lang="fa-IR" sz="3200" b="1" dirty="0" smtClean="0">
                <a:cs typeface="B Nazanin" pitchFamily="2" charset="-78"/>
              </a:rPr>
              <a:t>تعاريف واژه‌ها و عبارات</a:t>
            </a:r>
            <a:r>
              <a:rPr lang="en-US" sz="3200" dirty="0" smtClean="0">
                <a:cs typeface="B Nazanin" pitchFamily="2" charset="-78"/>
              </a:rPr>
              <a:t> </a:t>
            </a:r>
          </a:p>
        </p:txBody>
      </p:sp>
      <p:sp>
        <p:nvSpPr>
          <p:cNvPr id="11267" name="Rectangle 3"/>
          <p:cNvSpPr>
            <a:spLocks noGrp="1" noChangeArrowheads="1"/>
          </p:cNvSpPr>
          <p:nvPr>
            <p:ph type="body" idx="1"/>
          </p:nvPr>
        </p:nvSpPr>
        <p:spPr/>
        <p:txBody>
          <a:bodyPr>
            <a:normAutofit/>
          </a:bodyPr>
          <a:lstStyle/>
          <a:p>
            <a:pPr algn="r" rtl="1" eaLnBrk="1" hangingPunct="1">
              <a:defRPr/>
            </a:pPr>
            <a:r>
              <a:rPr lang="fa-IR" sz="3200" b="1" dirty="0" smtClean="0">
                <a:solidFill>
                  <a:srgbClr val="FF0000"/>
                </a:solidFill>
                <a:cs typeface="B Nazanin" pitchFamily="2" charset="-78"/>
              </a:rPr>
              <a:t>خطا</a:t>
            </a:r>
            <a:r>
              <a:rPr lang="en-US" sz="3200" b="1" dirty="0" smtClean="0">
                <a:solidFill>
                  <a:srgbClr val="FF0000"/>
                </a:solidFill>
                <a:cs typeface="B Nazanin" pitchFamily="2" charset="-78"/>
              </a:rPr>
              <a:t>Error</a:t>
            </a:r>
            <a:r>
              <a:rPr lang="fa-IR" sz="3200" b="1" dirty="0" smtClean="0">
                <a:solidFill>
                  <a:srgbClr val="FF0000"/>
                </a:solidFill>
                <a:cs typeface="B Nazanin" pitchFamily="2" charset="-78"/>
              </a:rPr>
              <a:t>: </a:t>
            </a:r>
            <a:r>
              <a:rPr lang="fa-IR" sz="3200" b="1" dirty="0" smtClean="0">
                <a:cs typeface="B Nazanin" pitchFamily="2" charset="-78"/>
              </a:rPr>
              <a:t>در لغت به معني نادرست، ناراست، ضدصواب و گناهي كه از روي عمد نباشد، در اينجا منظور، خطا در حين انجام وظيفه است؛ خطا در اصطلاح حقوقي مقابل عمد است.</a:t>
            </a:r>
          </a:p>
          <a:p>
            <a:pPr algn="r" rtl="1" eaLnBrk="1" hangingPunct="1">
              <a:defRPr/>
            </a:pPr>
            <a:r>
              <a:rPr lang="fa-IR" sz="3200" b="1" dirty="0" smtClean="0">
                <a:solidFill>
                  <a:srgbClr val="FF0000"/>
                </a:solidFill>
                <a:cs typeface="B Nazanin" pitchFamily="2" charset="-78"/>
              </a:rPr>
              <a:t>خلاف</a:t>
            </a:r>
            <a:r>
              <a:rPr lang="fa-IR" sz="3200" b="1" dirty="0" smtClean="0">
                <a:cs typeface="B Nazanin" pitchFamily="2" charset="-78"/>
              </a:rPr>
              <a:t> (</a:t>
            </a:r>
            <a:r>
              <a:rPr lang="en-US" sz="3200" b="1" dirty="0" smtClean="0">
                <a:solidFill>
                  <a:srgbClr val="FF0000"/>
                </a:solidFill>
                <a:cs typeface="B Nazanin" pitchFamily="2" charset="-78"/>
              </a:rPr>
              <a:t>Offense </a:t>
            </a:r>
            <a:r>
              <a:rPr lang="fa-IR" sz="3200" b="1" dirty="0" smtClean="0">
                <a:solidFill>
                  <a:srgbClr val="FF0000"/>
                </a:solidFill>
                <a:cs typeface="B Nazanin" pitchFamily="2" charset="-78"/>
              </a:rPr>
              <a:t>) </a:t>
            </a:r>
            <a:r>
              <a:rPr lang="fa-IR" sz="3200" b="1" dirty="0" smtClean="0">
                <a:cs typeface="B Nazanin" pitchFamily="2" charset="-78"/>
              </a:rPr>
              <a:t>در لغت به معني ناسازگاري كردن، مخالفت، ناحق، دروغ، سرپيچي و در اصطلاح حقوق عبارت است از، نوعي از جرايم كه ماهيت آنها مخالفت با نظامات عادي است</a:t>
            </a:r>
            <a:endParaRPr lang="en-US" sz="3200" b="1" dirty="0" smtClean="0">
              <a:cs typeface="B Nazanin" pitchFamily="2" charset="-78"/>
            </a:endParaRPr>
          </a:p>
          <a:p>
            <a:pPr algn="r" rtl="1" eaLnBrk="1" hangingPunct="1">
              <a:buFont typeface="Wingdings" pitchFamily="2" charset="2"/>
              <a:buNone/>
              <a:defRPr/>
            </a:pPr>
            <a:r>
              <a:rPr lang="en-US" sz="3200" b="1" dirty="0" smtClean="0">
                <a:cs typeface="B Nazanin" pitchFamily="2" charset="-78"/>
              </a:rPr>
              <a:t/>
            </a:r>
            <a:br>
              <a:rPr lang="en-US" sz="3200" b="1" dirty="0" smtClean="0">
                <a:cs typeface="B Nazanin" pitchFamily="2" charset="-78"/>
              </a:rPr>
            </a:br>
            <a:endParaRPr lang="en-US" sz="3200" b="1" dirty="0" smtClean="0">
              <a:cs typeface="B Nazanin" pitchFamily="2" charset="-78"/>
            </a:endParaRPr>
          </a:p>
        </p:txBody>
      </p:sp>
    </p:spTree>
    <p:extLst>
      <p:ext uri="{BB962C8B-B14F-4D97-AF65-F5344CB8AC3E}">
        <p14:creationId xmlns:p14="http://schemas.microsoft.com/office/powerpoint/2010/main" val="133893975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r" rtl="1" eaLnBrk="1" hangingPunct="1">
              <a:defRPr/>
            </a:pPr>
            <a:r>
              <a:rPr lang="fa-IR" sz="3200" b="1" dirty="0" smtClean="0">
                <a:cs typeface="B Nazanin" pitchFamily="2" charset="-78"/>
              </a:rPr>
              <a:t>تعاريف واژه‌ها و عبارات</a:t>
            </a:r>
            <a:r>
              <a:rPr lang="en-US" sz="3200" dirty="0" smtClean="0">
                <a:cs typeface="B Nazanin" pitchFamily="2" charset="-78"/>
              </a:rPr>
              <a:t> </a:t>
            </a:r>
          </a:p>
        </p:txBody>
      </p:sp>
      <p:sp>
        <p:nvSpPr>
          <p:cNvPr id="12291" name="Rectangle 3"/>
          <p:cNvSpPr>
            <a:spLocks noGrp="1" noChangeArrowheads="1"/>
          </p:cNvSpPr>
          <p:nvPr>
            <p:ph type="body" idx="1"/>
          </p:nvPr>
        </p:nvSpPr>
        <p:spPr/>
        <p:txBody>
          <a:bodyPr/>
          <a:lstStyle/>
          <a:p>
            <a:pPr algn="r" rtl="1" eaLnBrk="1" hangingPunct="1">
              <a:lnSpc>
                <a:spcPct val="150000"/>
              </a:lnSpc>
              <a:defRPr/>
            </a:pPr>
            <a:r>
              <a:rPr lang="fa-IR" sz="3200" dirty="0" smtClean="0">
                <a:solidFill>
                  <a:srgbClr val="FF0000"/>
                </a:solidFill>
                <a:cs typeface="B Nazanin" pitchFamily="2" charset="-78"/>
              </a:rPr>
              <a:t>تخلف (</a:t>
            </a:r>
            <a:r>
              <a:rPr lang="en-US" sz="3200" dirty="0" smtClean="0">
                <a:solidFill>
                  <a:srgbClr val="FF0000"/>
                </a:solidFill>
                <a:cs typeface="B Nazanin" pitchFamily="2" charset="-78"/>
              </a:rPr>
              <a:t>Infringement </a:t>
            </a:r>
            <a:r>
              <a:rPr lang="fa-IR" sz="3200" dirty="0" smtClean="0">
                <a:solidFill>
                  <a:srgbClr val="FF0000"/>
                </a:solidFill>
                <a:cs typeface="B Nazanin" pitchFamily="2" charset="-78"/>
              </a:rPr>
              <a:t>)</a:t>
            </a:r>
            <a:r>
              <a:rPr lang="en-US" sz="3200" dirty="0" smtClean="0">
                <a:solidFill>
                  <a:srgbClr val="FF0000"/>
                </a:solidFill>
                <a:cs typeface="B Nazanin" pitchFamily="2" charset="-78"/>
              </a:rPr>
              <a:t>:</a:t>
            </a:r>
            <a:r>
              <a:rPr lang="fa-IR" sz="3200" dirty="0" smtClean="0">
                <a:cs typeface="B Nazanin" pitchFamily="2" charset="-78"/>
              </a:rPr>
              <a:t> در لغت به معني سرپيچي، روگرداني، خلاف كردن، خلاف گفته يا پيمان خود عمل كردن، آمده است ؛و در اصطلاح حقوقي به معني عدم انجام تعهد يا تأخير انجام تعهد</a:t>
            </a:r>
            <a:endParaRPr lang="en-US" sz="3200" dirty="0" smtClean="0">
              <a:cs typeface="B Nazanin" pitchFamily="2" charset="-78"/>
            </a:endParaRPr>
          </a:p>
          <a:p>
            <a:pPr algn="r" rtl="1" eaLnBrk="1" hangingPunct="1">
              <a:lnSpc>
                <a:spcPct val="90000"/>
              </a:lnSpc>
              <a:buFont typeface="Wingdings" pitchFamily="2" charset="2"/>
              <a:buNone/>
              <a:defRPr/>
            </a:pPr>
            <a:r>
              <a:rPr lang="en-US" sz="3200" dirty="0" smtClean="0">
                <a:cs typeface="B Nazanin" pitchFamily="2" charset="-78"/>
              </a:rPr>
              <a:t/>
            </a:r>
            <a:br>
              <a:rPr lang="en-US" sz="3200" dirty="0" smtClean="0">
                <a:cs typeface="B Nazanin" pitchFamily="2" charset="-78"/>
              </a:rPr>
            </a:br>
            <a:endParaRPr lang="en-US" sz="3200" dirty="0" smtClean="0">
              <a:cs typeface="B Nazanin" pitchFamily="2" charset="-78"/>
            </a:endParaRPr>
          </a:p>
        </p:txBody>
      </p:sp>
    </p:spTree>
    <p:extLst>
      <p:ext uri="{BB962C8B-B14F-4D97-AF65-F5344CB8AC3E}">
        <p14:creationId xmlns:p14="http://schemas.microsoft.com/office/powerpoint/2010/main" val="15210152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algn="r" rtl="1" eaLnBrk="1" hangingPunct="1">
              <a:defRPr/>
            </a:pPr>
            <a:r>
              <a:rPr lang="fa-IR" sz="3200" b="1" dirty="0" smtClean="0">
                <a:cs typeface="B Nazanin" pitchFamily="2" charset="-78"/>
              </a:rPr>
              <a:t>تعاريف واژه‌ها و عبارات</a:t>
            </a:r>
            <a:endParaRPr lang="en-US" sz="3200" b="1" dirty="0" smtClean="0">
              <a:cs typeface="B Nazanin" pitchFamily="2" charset="-78"/>
            </a:endParaRPr>
          </a:p>
        </p:txBody>
      </p:sp>
      <p:sp>
        <p:nvSpPr>
          <p:cNvPr id="15363" name="Rectangle 3"/>
          <p:cNvSpPr>
            <a:spLocks noGrp="1" noChangeArrowheads="1"/>
          </p:cNvSpPr>
          <p:nvPr>
            <p:ph type="body" idx="1"/>
          </p:nvPr>
        </p:nvSpPr>
        <p:spPr/>
        <p:txBody>
          <a:bodyPr>
            <a:normAutofit lnSpcReduction="10000"/>
          </a:bodyPr>
          <a:lstStyle/>
          <a:p>
            <a:pPr algn="r" rtl="1" eaLnBrk="1" hangingPunct="1">
              <a:defRPr/>
            </a:pPr>
            <a:r>
              <a:rPr lang="fa-IR" sz="3200" b="1" dirty="0" smtClean="0">
                <a:solidFill>
                  <a:srgbClr val="FF0000"/>
                </a:solidFill>
                <a:cs typeface="B Nazanin" pitchFamily="2" charset="-78"/>
              </a:rPr>
              <a:t>تخلف انضباطي (</a:t>
            </a:r>
            <a:r>
              <a:rPr lang="en-US" sz="3200" b="1" dirty="0" smtClean="0">
                <a:solidFill>
                  <a:srgbClr val="FF0000"/>
                </a:solidFill>
                <a:cs typeface="B Nazanin" pitchFamily="2" charset="-78"/>
              </a:rPr>
              <a:t>( Disciplinary</a:t>
            </a:r>
            <a:r>
              <a:rPr lang="en-US" sz="3200" b="1" dirty="0" smtClean="0">
                <a:cs typeface="B Nazanin" pitchFamily="2" charset="-78"/>
              </a:rPr>
              <a:t> </a:t>
            </a:r>
            <a:r>
              <a:rPr lang="fa-IR" sz="3200" b="1" dirty="0" smtClean="0">
                <a:cs typeface="B Nazanin" pitchFamily="2" charset="-78"/>
              </a:rPr>
              <a:t>نقض مقررات صنفي به وسيله يك نفر از افراد صنفي، مانند صنف پزشكان، وكلا و قضات، تخلف انضباطي ناميده مي‌شود.</a:t>
            </a:r>
          </a:p>
          <a:p>
            <a:pPr algn="r" rtl="1" eaLnBrk="1" hangingPunct="1">
              <a:buFont typeface="Wingdings" pitchFamily="2" charset="2"/>
              <a:buNone/>
              <a:defRPr/>
            </a:pPr>
            <a:endParaRPr lang="fa-IR" sz="3200" b="1" dirty="0" smtClean="0">
              <a:cs typeface="B Nazanin" pitchFamily="2" charset="-78"/>
            </a:endParaRPr>
          </a:p>
          <a:p>
            <a:pPr algn="r" rtl="1" eaLnBrk="1" hangingPunct="1">
              <a:defRPr/>
            </a:pPr>
            <a:r>
              <a:rPr lang="fa-IR" sz="3200" b="1" dirty="0" smtClean="0">
                <a:solidFill>
                  <a:srgbClr val="FF0000"/>
                </a:solidFill>
                <a:cs typeface="B Nazanin" pitchFamily="2" charset="-78"/>
              </a:rPr>
              <a:t>مسئوليت</a:t>
            </a:r>
            <a:r>
              <a:rPr lang="en-US" sz="3200" b="1" dirty="0" smtClean="0">
                <a:solidFill>
                  <a:srgbClr val="FF0000"/>
                </a:solidFill>
                <a:cs typeface="B Nazanin" pitchFamily="2" charset="-78"/>
              </a:rPr>
              <a:t> Responsibility )</a:t>
            </a:r>
            <a:r>
              <a:rPr lang="fa-IR" sz="3200" b="1" dirty="0" smtClean="0">
                <a:solidFill>
                  <a:srgbClr val="FF0000"/>
                </a:solidFill>
                <a:cs typeface="B Nazanin" pitchFamily="2" charset="-78"/>
              </a:rPr>
              <a:t>)</a:t>
            </a:r>
            <a:r>
              <a:rPr lang="fa-IR" sz="3200" b="1" dirty="0" smtClean="0">
                <a:cs typeface="B Nazanin" pitchFamily="2" charset="-78"/>
              </a:rPr>
              <a:t>در لغت به معني ضمانت، تعهد، مواخذه، موظف بودن به انجام كاري، متعهد بودن است. </a:t>
            </a:r>
          </a:p>
          <a:p>
            <a:pPr algn="r" rtl="1" eaLnBrk="1" hangingPunct="1">
              <a:buFont typeface="Wingdings" pitchFamily="2" charset="2"/>
              <a:buNone/>
              <a:defRPr/>
            </a:pPr>
            <a:r>
              <a:rPr lang="en-US" sz="3200" b="1" dirty="0" smtClean="0">
                <a:cs typeface="B Nazanin" pitchFamily="2" charset="-78"/>
              </a:rPr>
              <a:t/>
            </a:r>
            <a:br>
              <a:rPr lang="en-US" sz="3200" b="1" dirty="0" smtClean="0">
                <a:cs typeface="B Nazanin" pitchFamily="2" charset="-78"/>
              </a:rPr>
            </a:br>
            <a:endParaRPr lang="en-US" sz="3200" b="1" dirty="0" smtClean="0">
              <a:cs typeface="B Nazanin" pitchFamily="2" charset="-78"/>
              <a:hlinkClick r:id="" action="ppaction://noaction"/>
            </a:endParaRPr>
          </a:p>
        </p:txBody>
      </p:sp>
    </p:spTree>
    <p:extLst>
      <p:ext uri="{BB962C8B-B14F-4D97-AF65-F5344CB8AC3E}">
        <p14:creationId xmlns:p14="http://schemas.microsoft.com/office/powerpoint/2010/main" val="24818300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algn="r" rtl="1" eaLnBrk="1" hangingPunct="1">
              <a:defRPr/>
            </a:pPr>
            <a:r>
              <a:rPr lang="fa-IR" sz="3200" b="1" dirty="0" smtClean="0">
                <a:cs typeface="B Nazanin" pitchFamily="2" charset="-78"/>
              </a:rPr>
              <a:t>تعاريف واژه‌ها و عبارات</a:t>
            </a:r>
            <a:endParaRPr lang="en-US" sz="3200" b="1" dirty="0" smtClean="0">
              <a:cs typeface="B Nazanin" pitchFamily="2" charset="-78"/>
            </a:endParaRPr>
          </a:p>
        </p:txBody>
      </p:sp>
      <p:sp>
        <p:nvSpPr>
          <p:cNvPr id="16387" name="Rectangle 3"/>
          <p:cNvSpPr>
            <a:spLocks noGrp="1" noChangeArrowheads="1"/>
          </p:cNvSpPr>
          <p:nvPr>
            <p:ph type="body" idx="1"/>
          </p:nvPr>
        </p:nvSpPr>
        <p:spPr/>
        <p:txBody>
          <a:bodyPr/>
          <a:lstStyle/>
          <a:p>
            <a:pPr algn="r" rtl="1" eaLnBrk="1" hangingPunct="1">
              <a:lnSpc>
                <a:spcPct val="150000"/>
              </a:lnSpc>
              <a:defRPr/>
            </a:pPr>
            <a:r>
              <a:rPr lang="fa-IR" sz="3200" b="1" dirty="0" smtClean="0">
                <a:solidFill>
                  <a:srgbClr val="FF0000"/>
                </a:solidFill>
                <a:cs typeface="B Nazanin" pitchFamily="2" charset="-78"/>
              </a:rPr>
              <a:t>غفلت: </a:t>
            </a:r>
            <a:r>
              <a:rPr lang="fa-IR" sz="3200" b="1" dirty="0" smtClean="0">
                <a:cs typeface="B Nazanin" pitchFamily="2" charset="-78"/>
              </a:rPr>
              <a:t>خطايي است كه از اهمال و فراموشي و بي‌توجهي و بي‌اعتنايي و به عبارت ديگر ترك فعل ناشي مي‌شود. منظور از غفلت خودداري از امري است كه مرتكب مي‌بايست به آن اقدام نموده باشد. بنابراين معناي اصطلاحي غفلت همان </a:t>
            </a:r>
            <a:r>
              <a:rPr lang="fa-IR" sz="3200" b="1" dirty="0" smtClean="0">
                <a:solidFill>
                  <a:srgbClr val="FF0000"/>
                </a:solidFill>
                <a:cs typeface="B Nazanin" pitchFamily="2" charset="-78"/>
              </a:rPr>
              <a:t>بي‌مبالاتي</a:t>
            </a:r>
            <a:r>
              <a:rPr lang="fa-IR" sz="3200" b="1" dirty="0" smtClean="0">
                <a:cs typeface="B Nazanin" pitchFamily="2" charset="-78"/>
              </a:rPr>
              <a:t> است.</a:t>
            </a:r>
          </a:p>
          <a:p>
            <a:pPr algn="r" rtl="1" eaLnBrk="1" hangingPunct="1">
              <a:buFont typeface="Wingdings" pitchFamily="2" charset="2"/>
              <a:buNone/>
              <a:defRPr/>
            </a:pPr>
            <a:endParaRPr lang="en-US" sz="3200" b="1" dirty="0" smtClean="0">
              <a:cs typeface="B Nazanin" pitchFamily="2" charset="-78"/>
            </a:endParaRPr>
          </a:p>
        </p:txBody>
      </p:sp>
    </p:spTree>
    <p:extLst>
      <p:ext uri="{BB962C8B-B14F-4D97-AF65-F5344CB8AC3E}">
        <p14:creationId xmlns:p14="http://schemas.microsoft.com/office/powerpoint/2010/main" val="41215627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algn="r" rtl="1" eaLnBrk="1" hangingPunct="1">
              <a:defRPr/>
            </a:pPr>
            <a:r>
              <a:rPr lang="fa-IR" sz="3200" b="1" dirty="0" smtClean="0">
                <a:cs typeface="B Nazanin" pitchFamily="2" charset="-78"/>
              </a:rPr>
              <a:t>تعاريف واژه‌ها و عبارات</a:t>
            </a:r>
            <a:endParaRPr lang="en-US" sz="3200" b="1" dirty="0" smtClean="0">
              <a:cs typeface="B Nazanin" pitchFamily="2" charset="-78"/>
            </a:endParaRPr>
          </a:p>
        </p:txBody>
      </p:sp>
      <p:sp>
        <p:nvSpPr>
          <p:cNvPr id="17411" name="Rectangle 3"/>
          <p:cNvSpPr>
            <a:spLocks noGrp="1" noChangeArrowheads="1"/>
          </p:cNvSpPr>
          <p:nvPr>
            <p:ph idx="1"/>
          </p:nvPr>
        </p:nvSpPr>
        <p:spPr/>
        <p:txBody>
          <a:bodyPr>
            <a:normAutofit/>
          </a:bodyPr>
          <a:lstStyle/>
          <a:p>
            <a:pPr algn="r" rtl="1" eaLnBrk="1" hangingPunct="1">
              <a:lnSpc>
                <a:spcPct val="150000"/>
              </a:lnSpc>
              <a:defRPr/>
            </a:pPr>
            <a:r>
              <a:rPr lang="fa-IR" sz="3200" b="1" dirty="0" smtClean="0">
                <a:cs typeface="B Nazanin" pitchFamily="2" charset="-78"/>
              </a:rPr>
              <a:t>- قصور(</a:t>
            </a:r>
            <a:r>
              <a:rPr lang="en-US" sz="3200" b="1" dirty="0" smtClean="0">
                <a:cs typeface="B Nazanin" pitchFamily="2" charset="-78"/>
              </a:rPr>
              <a:t>Failure </a:t>
            </a:r>
            <a:r>
              <a:rPr lang="fa-IR" sz="3200" b="1" dirty="0" smtClean="0">
                <a:cs typeface="B Nazanin" pitchFamily="2" charset="-78"/>
              </a:rPr>
              <a:t>) :در لغت به معنی عاجز گرديدن، باز ايستادن، واگذاشتن كاري از روي عجز و درماندگي است. در اصطلاح حقوقي عبارت است از ترك يك قانون الزامي بدون اينكه مسامحه‌اي در آن شده باشد</a:t>
            </a:r>
            <a:r>
              <a:rPr lang="en-US" sz="3200" b="1" dirty="0" smtClean="0">
                <a:cs typeface="B Nazanin" pitchFamily="2" charset="-78"/>
              </a:rPr>
              <a:t> </a:t>
            </a:r>
          </a:p>
          <a:p>
            <a:pPr algn="r" rtl="1" eaLnBrk="1" hangingPunct="1">
              <a:buFont typeface="Wingdings" pitchFamily="2" charset="2"/>
              <a:buNone/>
              <a:defRPr/>
            </a:pPr>
            <a:endParaRPr lang="en-US" sz="3200" b="1" dirty="0" smtClean="0">
              <a:cs typeface="B Nazanin" pitchFamily="2" charset="-78"/>
            </a:endParaRPr>
          </a:p>
        </p:txBody>
      </p:sp>
    </p:spTree>
    <p:extLst>
      <p:ext uri="{BB962C8B-B14F-4D97-AF65-F5344CB8AC3E}">
        <p14:creationId xmlns:p14="http://schemas.microsoft.com/office/powerpoint/2010/main" val="34867362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algn="r" rtl="1" eaLnBrk="1" hangingPunct="1">
              <a:defRPr/>
            </a:pPr>
            <a:r>
              <a:rPr lang="fa-IR" sz="3200" dirty="0" smtClean="0">
                <a:solidFill>
                  <a:srgbClr val="FF0000"/>
                </a:solidFill>
                <a:cs typeface="B Nazanin" pitchFamily="2" charset="-78"/>
              </a:rPr>
              <a:t>دلايل افزايش شکایت از پرستاران در محاکم قضایی و انتظامی</a:t>
            </a:r>
            <a:endParaRPr lang="en-US" sz="3200" b="1" dirty="0" smtClean="0">
              <a:solidFill>
                <a:srgbClr val="FF0000"/>
              </a:solidFill>
              <a:cs typeface="B Nazanin" pitchFamily="2" charset="-78"/>
            </a:endParaRPr>
          </a:p>
        </p:txBody>
      </p:sp>
      <p:sp>
        <p:nvSpPr>
          <p:cNvPr id="4" name="Content Placeholder 3"/>
          <p:cNvSpPr>
            <a:spLocks noGrp="1"/>
          </p:cNvSpPr>
          <p:nvPr>
            <p:ph sz="half" idx="2"/>
          </p:nvPr>
        </p:nvSpPr>
        <p:spPr>
          <a:xfrm>
            <a:off x="3995738" y="2060575"/>
            <a:ext cx="4691062" cy="4537075"/>
          </a:xfrm>
        </p:spPr>
        <p:txBody>
          <a:bodyPr/>
          <a:lstStyle/>
          <a:p>
            <a:pPr algn="r" rtl="1">
              <a:buFont typeface="Wingdings" pitchFamily="2" charset="2"/>
              <a:buNone/>
              <a:defRPr/>
            </a:pPr>
            <a:r>
              <a:rPr lang="fa-IR" sz="3200" b="1" dirty="0" smtClean="0">
                <a:cs typeface="B Nazanin" pitchFamily="2" charset="-78"/>
              </a:rPr>
              <a:t>1- استقلال حرفه اي</a:t>
            </a:r>
          </a:p>
          <a:p>
            <a:pPr algn="r" rtl="1">
              <a:buFont typeface="Wingdings" pitchFamily="2" charset="2"/>
              <a:buNone/>
              <a:defRPr/>
            </a:pPr>
            <a:r>
              <a:rPr lang="fa-IR" sz="3200" b="1" dirty="0" smtClean="0">
                <a:cs typeface="B Nazanin" pitchFamily="2" charset="-78"/>
              </a:rPr>
              <a:t>2- افزايش سطح آگاهي هاي پزشكي جامعه</a:t>
            </a:r>
          </a:p>
          <a:p>
            <a:pPr algn="r" rtl="1">
              <a:buFont typeface="Wingdings" pitchFamily="2" charset="2"/>
              <a:buNone/>
              <a:defRPr/>
            </a:pPr>
            <a:r>
              <a:rPr lang="fa-IR" sz="3200" b="1" dirty="0" smtClean="0">
                <a:cs typeface="B Nazanin" pitchFamily="2" charset="-78"/>
              </a:rPr>
              <a:t>3- افزايش تعداد پرستارن</a:t>
            </a:r>
          </a:p>
          <a:p>
            <a:pPr algn="r" rtl="1">
              <a:buFont typeface="Wingdings" pitchFamily="2" charset="2"/>
              <a:buNone/>
              <a:defRPr/>
            </a:pPr>
            <a:r>
              <a:rPr lang="fa-IR" sz="3200" b="1" dirty="0" smtClean="0">
                <a:cs typeface="B Nazanin" pitchFamily="2" charset="-78"/>
              </a:rPr>
              <a:t>4- ايجاد نقش هاي جديد و افزايش مسئوليت ها</a:t>
            </a:r>
          </a:p>
          <a:p>
            <a:pPr algn="r" rtl="1">
              <a:buFont typeface="Wingdings" pitchFamily="2" charset="2"/>
              <a:buNone/>
              <a:defRPr/>
            </a:pPr>
            <a:endParaRPr lang="fa-IR" sz="3200" dirty="0">
              <a:cs typeface="B Nazanin" pitchFamily="2" charset="-78"/>
            </a:endParaRPr>
          </a:p>
        </p:txBody>
      </p:sp>
    </p:spTree>
    <p:extLst>
      <p:ext uri="{BB962C8B-B14F-4D97-AF65-F5344CB8AC3E}">
        <p14:creationId xmlns:p14="http://schemas.microsoft.com/office/powerpoint/2010/main" val="13619363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defRPr/>
            </a:pPr>
            <a:r>
              <a:rPr lang="fa-IR" sz="3200" dirty="0" smtClean="0">
                <a:solidFill>
                  <a:srgbClr val="FF0000"/>
                </a:solidFill>
                <a:cs typeface="B Nazanin" pitchFamily="2" charset="-78"/>
              </a:rPr>
              <a:t>دلايل افزايش شکایت از پرستاران در محاکم قضایی و انتظامی</a:t>
            </a:r>
            <a:endParaRPr lang="fa-IR" sz="3200" dirty="0">
              <a:solidFill>
                <a:srgbClr val="FF0000"/>
              </a:solidFill>
              <a:cs typeface="B Nazanin" pitchFamily="2" charset="-78"/>
            </a:endParaRPr>
          </a:p>
        </p:txBody>
      </p:sp>
      <p:sp>
        <p:nvSpPr>
          <p:cNvPr id="5" name="Content Placeholder 4"/>
          <p:cNvSpPr>
            <a:spLocks noGrp="1"/>
          </p:cNvSpPr>
          <p:nvPr>
            <p:ph sz="half" idx="2"/>
          </p:nvPr>
        </p:nvSpPr>
        <p:spPr/>
        <p:txBody>
          <a:bodyPr>
            <a:normAutofit lnSpcReduction="10000"/>
          </a:bodyPr>
          <a:lstStyle/>
          <a:p>
            <a:pPr algn="r" rtl="1">
              <a:lnSpc>
                <a:spcPct val="150000"/>
              </a:lnSpc>
              <a:buFont typeface="Wingdings" pitchFamily="2" charset="2"/>
              <a:buNone/>
              <a:defRPr/>
            </a:pPr>
            <a:r>
              <a:rPr lang="fa-IR" sz="3200" b="1" dirty="0" smtClean="0">
                <a:cs typeface="B Nazanin" pitchFamily="2" charset="-78"/>
              </a:rPr>
              <a:t>5- پيشرفت تكنولوژي</a:t>
            </a:r>
          </a:p>
          <a:p>
            <a:pPr algn="r" rtl="1">
              <a:lnSpc>
                <a:spcPct val="150000"/>
              </a:lnSpc>
              <a:buFont typeface="Wingdings" pitchFamily="2" charset="2"/>
              <a:buNone/>
              <a:defRPr/>
            </a:pPr>
            <a:r>
              <a:rPr lang="fa-IR" sz="3200" b="1" dirty="0" smtClean="0">
                <a:cs typeface="B Nazanin" pitchFamily="2" charset="-78"/>
              </a:rPr>
              <a:t>6- افزايش هزينه هاي درماني</a:t>
            </a:r>
          </a:p>
          <a:p>
            <a:pPr algn="r" rtl="1">
              <a:lnSpc>
                <a:spcPct val="150000"/>
              </a:lnSpc>
              <a:buFont typeface="Wingdings" pitchFamily="2" charset="2"/>
              <a:buNone/>
              <a:defRPr/>
            </a:pPr>
            <a:r>
              <a:rPr lang="fa-IR" sz="3200" b="1" dirty="0" smtClean="0">
                <a:cs typeface="B Nazanin" pitchFamily="2" charset="-78"/>
              </a:rPr>
              <a:t>7- افزايش آمار دكترين حقوق و درنهايت افزايش اطلاعات حقوقي مردم</a:t>
            </a:r>
          </a:p>
          <a:p>
            <a:pPr algn="r" rtl="1">
              <a:defRPr/>
            </a:pPr>
            <a:endParaRPr lang="fa-IR" sz="3200" dirty="0">
              <a:cs typeface="B Nazanin" pitchFamily="2" charset="-78"/>
            </a:endParaRPr>
          </a:p>
        </p:txBody>
      </p:sp>
    </p:spTree>
    <p:extLst>
      <p:ext uri="{BB962C8B-B14F-4D97-AF65-F5344CB8AC3E}">
        <p14:creationId xmlns:p14="http://schemas.microsoft.com/office/powerpoint/2010/main" val="32096609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defRPr/>
            </a:pPr>
            <a:r>
              <a:rPr lang="fa-IR" sz="3200" dirty="0" smtClean="0">
                <a:solidFill>
                  <a:srgbClr val="FF0000"/>
                </a:solidFill>
                <a:cs typeface="B Nazanin" pitchFamily="2" charset="-78"/>
              </a:rPr>
              <a:t>دلايل افزايش شکایت از پرستاران در محاکم قضایی و انتظامی</a:t>
            </a:r>
            <a:endParaRPr lang="fa-IR" sz="3200" dirty="0">
              <a:solidFill>
                <a:srgbClr val="FF0000"/>
              </a:solidFill>
              <a:cs typeface="B Nazanin" pitchFamily="2" charset="-78"/>
            </a:endParaRPr>
          </a:p>
        </p:txBody>
      </p:sp>
      <p:sp>
        <p:nvSpPr>
          <p:cNvPr id="4" name="Content Placeholder 3"/>
          <p:cNvSpPr>
            <a:spLocks noGrp="1"/>
          </p:cNvSpPr>
          <p:nvPr>
            <p:ph sz="half" idx="2"/>
          </p:nvPr>
        </p:nvSpPr>
        <p:spPr/>
        <p:txBody>
          <a:bodyPr/>
          <a:lstStyle/>
          <a:p>
            <a:pPr algn="r" rtl="1">
              <a:buFont typeface="Wingdings" pitchFamily="2" charset="2"/>
              <a:buNone/>
              <a:defRPr/>
            </a:pPr>
            <a:r>
              <a:rPr lang="fa-IR" sz="3200" b="1" dirty="0" smtClean="0">
                <a:cs typeface="B Nazanin" pitchFamily="2" charset="-78"/>
              </a:rPr>
              <a:t>8- عوامل رفتاري</a:t>
            </a:r>
          </a:p>
          <a:p>
            <a:pPr algn="r" rtl="1">
              <a:buFont typeface="Wingdings" pitchFamily="2" charset="2"/>
              <a:buNone/>
              <a:defRPr/>
            </a:pPr>
            <a:r>
              <a:rPr lang="fa-IR" sz="3200" b="1" dirty="0" smtClean="0">
                <a:cs typeface="B Nazanin" pitchFamily="2" charset="-78"/>
              </a:rPr>
              <a:t>9- پائين بودن در آمد مردم</a:t>
            </a:r>
          </a:p>
          <a:p>
            <a:pPr algn="r" rtl="1">
              <a:buFont typeface="Wingdings" pitchFamily="2" charset="2"/>
              <a:buNone/>
              <a:defRPr/>
            </a:pPr>
            <a:r>
              <a:rPr lang="fa-IR" sz="3200" b="1" dirty="0" smtClean="0">
                <a:cs typeface="B Nazanin" pitchFamily="2" charset="-78"/>
              </a:rPr>
              <a:t>10- كمبود نيرو و خستگي پرستاران</a:t>
            </a:r>
          </a:p>
          <a:p>
            <a:pPr algn="r" rtl="1">
              <a:buFont typeface="Wingdings" pitchFamily="2" charset="2"/>
              <a:buNone/>
              <a:defRPr/>
            </a:pPr>
            <a:r>
              <a:rPr lang="fa-IR" sz="3200" b="1" dirty="0" smtClean="0">
                <a:cs typeface="B Nazanin" pitchFamily="2" charset="-78"/>
              </a:rPr>
              <a:t>11- 2 یا 3 شیفت بودن پرستاران(ساعات كاري بالا )</a:t>
            </a:r>
          </a:p>
          <a:p>
            <a:pPr algn="r" rtl="1">
              <a:defRPr/>
            </a:pPr>
            <a:endParaRPr lang="fa-IR" sz="3200" dirty="0">
              <a:cs typeface="B Nazanin" pitchFamily="2" charset="-78"/>
            </a:endParaRPr>
          </a:p>
        </p:txBody>
      </p:sp>
    </p:spTree>
    <p:extLst>
      <p:ext uri="{BB962C8B-B14F-4D97-AF65-F5344CB8AC3E}">
        <p14:creationId xmlns:p14="http://schemas.microsoft.com/office/powerpoint/2010/main" val="72849760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algn="r" rtl="1" eaLnBrk="1" hangingPunct="1">
              <a:defRPr/>
            </a:pPr>
            <a:r>
              <a:rPr lang="fa-IR" sz="3200" dirty="0" smtClean="0">
                <a:solidFill>
                  <a:srgbClr val="FF0000"/>
                </a:solidFill>
                <a:cs typeface="B Nazanin" pitchFamily="2" charset="-78"/>
              </a:rPr>
              <a:t>دلايل افزايش شکایت از پرستاران در محاکم قضایی و انتظامی</a:t>
            </a:r>
            <a:endParaRPr lang="en-US" sz="3200" b="1" dirty="0" smtClean="0">
              <a:solidFill>
                <a:srgbClr val="FF0000"/>
              </a:solidFill>
              <a:cs typeface="B Nazanin" pitchFamily="2" charset="-78"/>
            </a:endParaRPr>
          </a:p>
        </p:txBody>
      </p:sp>
      <p:sp>
        <p:nvSpPr>
          <p:cNvPr id="7" name="Content Placeholder 6"/>
          <p:cNvSpPr>
            <a:spLocks noGrp="1"/>
          </p:cNvSpPr>
          <p:nvPr>
            <p:ph sz="half" idx="2"/>
          </p:nvPr>
        </p:nvSpPr>
        <p:spPr/>
        <p:txBody>
          <a:bodyPr/>
          <a:lstStyle/>
          <a:p>
            <a:pPr algn="r" rtl="1">
              <a:buFont typeface="Wingdings" pitchFamily="2" charset="2"/>
              <a:buNone/>
              <a:defRPr/>
            </a:pPr>
            <a:r>
              <a:rPr lang="fa-IR" sz="3200" b="1" dirty="0" smtClean="0">
                <a:cs typeface="B Nazanin" pitchFamily="2" charset="-78"/>
              </a:rPr>
              <a:t>12- عدم موفقيت كادر پرستاري در برقراري رابطه مناسب بابيماران</a:t>
            </a:r>
          </a:p>
          <a:p>
            <a:pPr algn="r" rtl="1">
              <a:buFont typeface="Wingdings" pitchFamily="2" charset="2"/>
              <a:buNone/>
              <a:defRPr/>
            </a:pPr>
            <a:r>
              <a:rPr lang="fa-IR" sz="3200" b="1" dirty="0" smtClean="0">
                <a:cs typeface="B Nazanin" pitchFamily="2" charset="-78"/>
              </a:rPr>
              <a:t>13-افزايش فارغ التحصيلان گروه پزشكي</a:t>
            </a:r>
          </a:p>
          <a:p>
            <a:pPr algn="r" rtl="1">
              <a:buFont typeface="Wingdings" pitchFamily="2" charset="2"/>
              <a:buNone/>
              <a:defRPr/>
            </a:pPr>
            <a:r>
              <a:rPr lang="fa-IR" sz="3200" b="1" dirty="0" smtClean="0">
                <a:cs typeface="B Nazanin" pitchFamily="2" charset="-78"/>
              </a:rPr>
              <a:t>14-عدم آگاهي كاركنان پرستاري از مسائل حقوقي و مقررات</a:t>
            </a:r>
          </a:p>
          <a:p>
            <a:pPr algn="r" rtl="1">
              <a:buFont typeface="Wingdings" pitchFamily="2" charset="2"/>
              <a:buNone/>
              <a:defRPr/>
            </a:pPr>
            <a:endParaRPr lang="fa-IR" sz="3200" b="1" dirty="0" smtClean="0">
              <a:cs typeface="B Nazanin" pitchFamily="2" charset="-78"/>
            </a:endParaRPr>
          </a:p>
          <a:p>
            <a:pPr algn="r" rtl="1">
              <a:defRPr/>
            </a:pPr>
            <a:endParaRPr lang="fa-IR" sz="3200" dirty="0">
              <a:cs typeface="B Nazanin" pitchFamily="2" charset="-78"/>
            </a:endParaRPr>
          </a:p>
        </p:txBody>
      </p:sp>
      <p:sp>
        <p:nvSpPr>
          <p:cNvPr id="2" name="Content Placeholder 1"/>
          <p:cNvSpPr>
            <a:spLocks noGrp="1"/>
          </p:cNvSpPr>
          <p:nvPr>
            <p:ph sz="half" idx="1"/>
          </p:nvPr>
        </p:nvSpPr>
        <p:spPr/>
        <p:txBody>
          <a:bodyPr/>
          <a:lstStyle/>
          <a:p>
            <a:endParaRPr lang="en-US"/>
          </a:p>
        </p:txBody>
      </p:sp>
    </p:spTree>
    <p:extLst>
      <p:ext uri="{BB962C8B-B14F-4D97-AF65-F5344CB8AC3E}">
        <p14:creationId xmlns:p14="http://schemas.microsoft.com/office/powerpoint/2010/main" val="7029875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algn="r" rtl="1" eaLnBrk="1" hangingPunct="1">
              <a:defRPr/>
            </a:pPr>
            <a:r>
              <a:rPr lang="fa-IR" sz="3200" b="1" dirty="0" smtClean="0">
                <a:solidFill>
                  <a:srgbClr val="FF0000"/>
                </a:solidFill>
                <a:cs typeface="B Nazanin" pitchFamily="2" charset="-78"/>
              </a:rPr>
              <a:t>موارد شايع شكايت از پرستاران</a:t>
            </a:r>
            <a:endParaRPr lang="en-US" sz="3200" b="1" dirty="0" smtClean="0">
              <a:solidFill>
                <a:srgbClr val="FF0000"/>
              </a:solidFill>
              <a:cs typeface="B Nazanin" pitchFamily="2" charset="-78"/>
            </a:endParaRPr>
          </a:p>
        </p:txBody>
      </p:sp>
      <p:sp>
        <p:nvSpPr>
          <p:cNvPr id="20483" name="Rectangle 3"/>
          <p:cNvSpPr>
            <a:spLocks noGrp="1" noChangeArrowheads="1"/>
          </p:cNvSpPr>
          <p:nvPr>
            <p:ph type="body" idx="1"/>
          </p:nvPr>
        </p:nvSpPr>
        <p:spPr/>
        <p:txBody>
          <a:bodyPr/>
          <a:lstStyle/>
          <a:p>
            <a:pPr algn="r" rtl="1">
              <a:buFont typeface="Wingdings" pitchFamily="2" charset="2"/>
              <a:buNone/>
              <a:defRPr/>
            </a:pPr>
            <a:r>
              <a:rPr lang="fa-IR" sz="3200" b="1" dirty="0" smtClean="0">
                <a:cs typeface="B Nazanin" pitchFamily="2" charset="-78"/>
              </a:rPr>
              <a:t>1- سقوط از تخت</a:t>
            </a:r>
          </a:p>
          <a:p>
            <a:pPr algn="r" rtl="1">
              <a:buFont typeface="Wingdings" pitchFamily="2" charset="2"/>
              <a:buNone/>
              <a:defRPr/>
            </a:pPr>
            <a:r>
              <a:rPr lang="fa-IR" sz="3200" b="1" dirty="0" smtClean="0">
                <a:cs typeface="B Nazanin" pitchFamily="2" charset="-78"/>
              </a:rPr>
              <a:t>2- تزريق اشتباه دارو در وريد بيمار</a:t>
            </a:r>
          </a:p>
          <a:p>
            <a:pPr algn="r" rtl="1">
              <a:buFont typeface="Wingdings" pitchFamily="2" charset="2"/>
              <a:buNone/>
              <a:defRPr/>
            </a:pPr>
            <a:r>
              <a:rPr lang="fa-IR" sz="3200" b="1" dirty="0" smtClean="0">
                <a:cs typeface="B Nazanin" pitchFamily="2" charset="-78"/>
              </a:rPr>
              <a:t>3- قصور و سهل انگاري در انجام وظيفه</a:t>
            </a:r>
          </a:p>
          <a:p>
            <a:pPr algn="r" rtl="1">
              <a:buFont typeface="Wingdings" pitchFamily="2" charset="2"/>
              <a:buNone/>
              <a:defRPr/>
            </a:pPr>
            <a:r>
              <a:rPr lang="fa-IR" sz="3200" b="1" dirty="0" smtClean="0">
                <a:cs typeface="B Nazanin" pitchFamily="2" charset="-78"/>
              </a:rPr>
              <a:t>4- تجويز يا تزريق دارو بدون مجوز پزشك</a:t>
            </a:r>
          </a:p>
          <a:p>
            <a:pPr algn="r" rtl="1">
              <a:buFont typeface="Wingdings" pitchFamily="2" charset="2"/>
              <a:buNone/>
              <a:defRPr/>
            </a:pPr>
            <a:r>
              <a:rPr lang="fa-IR" sz="3200" b="1" dirty="0" smtClean="0">
                <a:cs typeface="B Nazanin" pitchFamily="2" charset="-78"/>
              </a:rPr>
              <a:t>5- تزريق دارو در شريان و يا در محلي كه سبب آسيب اعصاب محيطي گردد</a:t>
            </a:r>
          </a:p>
          <a:p>
            <a:pPr algn="r" rtl="1">
              <a:buFont typeface="Wingdings" pitchFamily="2" charset="2"/>
              <a:buNone/>
              <a:defRPr/>
            </a:pPr>
            <a:r>
              <a:rPr lang="fa-IR" sz="3200" b="1" dirty="0" smtClean="0">
                <a:cs typeface="B Nazanin" pitchFamily="2" charset="-78"/>
              </a:rPr>
              <a:t>6- گذاشتن كاتتر داخل وريد به مدت طولاني</a:t>
            </a:r>
          </a:p>
          <a:p>
            <a:pPr algn="r" rtl="1" eaLnBrk="1" hangingPunct="1">
              <a:lnSpc>
                <a:spcPct val="90000"/>
              </a:lnSpc>
              <a:buFont typeface="Wingdings" pitchFamily="2" charset="2"/>
              <a:buNone/>
              <a:defRPr/>
            </a:pPr>
            <a:endParaRPr lang="en-US" sz="3200" b="1" dirty="0" smtClean="0">
              <a:cs typeface="B Nazanin" pitchFamily="2" charset="-78"/>
            </a:endParaRPr>
          </a:p>
        </p:txBody>
      </p:sp>
    </p:spTree>
    <p:extLst>
      <p:ext uri="{BB962C8B-B14F-4D97-AF65-F5344CB8AC3E}">
        <p14:creationId xmlns:p14="http://schemas.microsoft.com/office/powerpoint/2010/main" val="30821867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defRPr/>
            </a:pPr>
            <a:r>
              <a:rPr lang="fa-IR" sz="3200" b="1" dirty="0">
                <a:solidFill>
                  <a:srgbClr val="FF0000"/>
                </a:solidFill>
                <a:cs typeface="B Nazanin" pitchFamily="2" charset="-78"/>
              </a:rPr>
              <a:t>م</a:t>
            </a:r>
            <a:r>
              <a:rPr lang="fa-IR" sz="3200" b="1" dirty="0" smtClean="0">
                <a:solidFill>
                  <a:srgbClr val="FF0000"/>
                </a:solidFill>
                <a:cs typeface="B Nazanin" pitchFamily="2" charset="-78"/>
              </a:rPr>
              <a:t>وارد شايع شكايت از پرستاران</a:t>
            </a:r>
            <a:endParaRPr lang="fa-IR" sz="3200" dirty="0">
              <a:solidFill>
                <a:srgbClr val="FF0000"/>
              </a:solidFill>
              <a:cs typeface="B Nazanin" pitchFamily="2" charset="-78"/>
            </a:endParaRPr>
          </a:p>
        </p:txBody>
      </p:sp>
      <p:sp>
        <p:nvSpPr>
          <p:cNvPr id="3" name="Content Placeholder 2"/>
          <p:cNvSpPr>
            <a:spLocks noGrp="1"/>
          </p:cNvSpPr>
          <p:nvPr>
            <p:ph idx="1"/>
          </p:nvPr>
        </p:nvSpPr>
        <p:spPr/>
        <p:txBody>
          <a:bodyPr/>
          <a:lstStyle/>
          <a:p>
            <a:pPr algn="r" rtl="1">
              <a:buFont typeface="Wingdings" pitchFamily="2" charset="2"/>
              <a:buNone/>
              <a:defRPr/>
            </a:pPr>
            <a:r>
              <a:rPr lang="fa-IR" sz="3200" b="1" dirty="0" smtClean="0">
                <a:cs typeface="B Nazanin" pitchFamily="2" charset="-78"/>
              </a:rPr>
              <a:t>7- تهديد و یا ضرب و جرح بيمار به خصوص بيماران كودك</a:t>
            </a:r>
          </a:p>
          <a:p>
            <a:pPr algn="r" rtl="1">
              <a:buFont typeface="Wingdings" pitchFamily="2" charset="2"/>
              <a:buNone/>
              <a:defRPr/>
            </a:pPr>
            <a:r>
              <a:rPr lang="fa-IR" sz="3200" b="1" dirty="0" smtClean="0">
                <a:cs typeface="B Nazanin" pitchFamily="2" charset="-78"/>
              </a:rPr>
              <a:t>8- همكاري در سقط جنين غير مجاز</a:t>
            </a:r>
          </a:p>
          <a:p>
            <a:pPr algn="r" rtl="1">
              <a:buFont typeface="Wingdings" pitchFamily="2" charset="2"/>
              <a:buNone/>
              <a:defRPr/>
            </a:pPr>
            <a:r>
              <a:rPr lang="fa-IR" sz="3200" b="1" dirty="0" smtClean="0">
                <a:cs typeface="B Nazanin" pitchFamily="2" charset="-78"/>
              </a:rPr>
              <a:t>9- پايان دادن به زندگي بيمار از روي ترحم (آتانازي )</a:t>
            </a:r>
          </a:p>
          <a:p>
            <a:pPr algn="r" rtl="1">
              <a:buFont typeface="Wingdings" pitchFamily="2" charset="2"/>
              <a:buNone/>
              <a:defRPr/>
            </a:pPr>
            <a:r>
              <a:rPr lang="fa-IR" sz="3200" b="1" dirty="0" smtClean="0">
                <a:cs typeface="B Nazanin" pitchFamily="2" charset="-78"/>
              </a:rPr>
              <a:t>10- دستكاري پرونده بيمار يا افشاي سر آنها</a:t>
            </a:r>
          </a:p>
          <a:p>
            <a:pPr algn="r" rtl="1">
              <a:buFont typeface="Wingdings" pitchFamily="2" charset="2"/>
              <a:buNone/>
              <a:defRPr/>
            </a:pPr>
            <a:r>
              <a:rPr lang="fa-IR" sz="3200" b="1" dirty="0" smtClean="0">
                <a:cs typeface="B Nazanin" pitchFamily="2" charset="-78"/>
              </a:rPr>
              <a:t>11- خودداري از كمك به مددجويان اورژانسي</a:t>
            </a:r>
          </a:p>
          <a:p>
            <a:pPr algn="r" rtl="1">
              <a:buFont typeface="Wingdings" pitchFamily="2" charset="2"/>
              <a:buNone/>
              <a:defRPr/>
            </a:pPr>
            <a:endParaRPr lang="fa-IR" sz="3200" b="1" dirty="0">
              <a:cs typeface="B Nazanin" pitchFamily="2" charset="-78"/>
            </a:endParaRPr>
          </a:p>
        </p:txBody>
      </p:sp>
    </p:spTree>
    <p:extLst>
      <p:ext uri="{BB962C8B-B14F-4D97-AF65-F5344CB8AC3E}">
        <p14:creationId xmlns:p14="http://schemas.microsoft.com/office/powerpoint/2010/main" val="15118378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algn="r" rtl="1" eaLnBrk="1" hangingPunct="1">
              <a:defRPr/>
            </a:pPr>
            <a:r>
              <a:rPr lang="fa-IR" sz="3200" b="1" dirty="0" smtClean="0">
                <a:cs typeface="B Nazanin" pitchFamily="2" charset="-78"/>
              </a:rPr>
              <a:t>تعر يف انضباط </a:t>
            </a:r>
            <a:r>
              <a:rPr lang="en-US" sz="3200" dirty="0" smtClean="0">
                <a:cs typeface="B Nazanin" pitchFamily="2" charset="-78"/>
              </a:rPr>
              <a:t>Discipline</a:t>
            </a:r>
          </a:p>
        </p:txBody>
      </p:sp>
      <p:sp>
        <p:nvSpPr>
          <p:cNvPr id="5" name="Content Placeholder 4"/>
          <p:cNvSpPr>
            <a:spLocks noGrp="1"/>
          </p:cNvSpPr>
          <p:nvPr>
            <p:ph idx="1"/>
          </p:nvPr>
        </p:nvSpPr>
        <p:spPr/>
        <p:txBody>
          <a:bodyPr/>
          <a:lstStyle/>
          <a:p>
            <a:pPr algn="r" rtl="1">
              <a:lnSpc>
                <a:spcPct val="150000"/>
              </a:lnSpc>
              <a:defRPr/>
            </a:pPr>
            <a:r>
              <a:rPr lang="fa-IR" sz="3200" b="1" dirty="0" smtClean="0">
                <a:cs typeface="B Nazanin" pitchFamily="2" charset="-78"/>
              </a:rPr>
              <a:t>نوعي آموزش است كه هدف آن اصلاح رفتار در طرز برخورد با كاركنان است، چنان كه تمايل آنان را به مراعات مقررات سازمان و مديريت، برانگيزاند</a:t>
            </a:r>
            <a:r>
              <a:rPr lang="en-US" sz="3200" b="1" dirty="0" smtClean="0">
                <a:cs typeface="B Nazanin" pitchFamily="2" charset="-78"/>
              </a:rPr>
              <a:t> </a:t>
            </a:r>
          </a:p>
          <a:p>
            <a:pPr marL="0" indent="0" algn="r" rtl="1">
              <a:buNone/>
              <a:defRPr/>
            </a:pPr>
            <a:endParaRPr lang="fa-IR" sz="3200" dirty="0">
              <a:cs typeface="B Nazanin" pitchFamily="2" charset="-78"/>
            </a:endParaRPr>
          </a:p>
        </p:txBody>
      </p:sp>
      <p:sp>
        <p:nvSpPr>
          <p:cNvPr id="21508" name="AutoShape 8" descr="Image result for discipline clipart"/>
          <p:cNvSpPr>
            <a:spLocks noChangeAspect="1" noChangeArrowheads="1"/>
          </p:cNvSpPr>
          <p:nvPr/>
        </p:nvSpPr>
        <p:spPr bwMode="auto">
          <a:xfrm>
            <a:off x="8048625" y="-1790700"/>
            <a:ext cx="3724275"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a-IR">
              <a:solidFill>
                <a:prstClr val="black"/>
              </a:solidFill>
            </a:endParaRPr>
          </a:p>
        </p:txBody>
      </p:sp>
    </p:spTree>
    <p:extLst>
      <p:ext uri="{BB962C8B-B14F-4D97-AF65-F5344CB8AC3E}">
        <p14:creationId xmlns:p14="http://schemas.microsoft.com/office/powerpoint/2010/main" val="6254682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algn="r" rtl="1" eaLnBrk="1" hangingPunct="1">
              <a:defRPr/>
            </a:pPr>
            <a:r>
              <a:rPr lang="fa-IR" sz="3200" b="1" dirty="0" smtClean="0">
                <a:cs typeface="B Nazanin" pitchFamily="2" charset="-78"/>
              </a:rPr>
              <a:t>فرآيند انضباط كاركنان</a:t>
            </a:r>
            <a:r>
              <a:rPr lang="en-US" sz="3200" dirty="0" smtClean="0">
                <a:cs typeface="B Nazanin" pitchFamily="2" charset="-78"/>
              </a:rPr>
              <a:t> </a:t>
            </a:r>
          </a:p>
        </p:txBody>
      </p:sp>
      <p:pic>
        <p:nvPicPr>
          <p:cNvPr id="22531" name="Picture 4" descr="مدل%20انضباطي%20كاركنان"/>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395288" y="1412875"/>
            <a:ext cx="8569325" cy="5445125"/>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17407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algn="r" rtl="1" eaLnBrk="1" hangingPunct="1">
              <a:defRPr/>
            </a:pPr>
            <a:r>
              <a:rPr lang="fa-IR" sz="3200" b="1" dirty="0" smtClean="0">
                <a:cs typeface="B Nazanin" pitchFamily="2" charset="-78"/>
              </a:rPr>
              <a:t>تدابير انضباطي</a:t>
            </a:r>
            <a:endParaRPr lang="en-US" sz="3200" b="1" dirty="0" smtClean="0">
              <a:cs typeface="B Nazanin" pitchFamily="2" charset="-78"/>
            </a:endParaRPr>
          </a:p>
        </p:txBody>
      </p:sp>
      <p:sp>
        <p:nvSpPr>
          <p:cNvPr id="33795" name="Rectangle 3"/>
          <p:cNvSpPr>
            <a:spLocks noGrp="1" noChangeArrowheads="1"/>
          </p:cNvSpPr>
          <p:nvPr>
            <p:ph type="body" idx="1"/>
          </p:nvPr>
        </p:nvSpPr>
        <p:spPr>
          <a:xfrm>
            <a:off x="179388" y="1341438"/>
            <a:ext cx="8518525" cy="4530725"/>
          </a:xfrm>
        </p:spPr>
        <p:txBody>
          <a:bodyPr/>
          <a:lstStyle/>
          <a:p>
            <a:pPr algn="r" rtl="1" eaLnBrk="1" hangingPunct="1">
              <a:lnSpc>
                <a:spcPct val="150000"/>
              </a:lnSpc>
              <a:defRPr/>
            </a:pPr>
            <a:r>
              <a:rPr lang="fa-IR" sz="3200" b="1" dirty="0" smtClean="0">
                <a:cs typeface="B Nazanin" pitchFamily="2" charset="-78"/>
              </a:rPr>
              <a:t>اخطار شفاهي به منظور اتمام حجت با كاركنان</a:t>
            </a:r>
          </a:p>
          <a:p>
            <a:pPr algn="r" rtl="1" eaLnBrk="1" hangingPunct="1">
              <a:lnSpc>
                <a:spcPct val="150000"/>
              </a:lnSpc>
              <a:defRPr/>
            </a:pPr>
            <a:r>
              <a:rPr lang="fa-IR" sz="3200" b="1" dirty="0" smtClean="0">
                <a:cs typeface="B Nazanin" pitchFamily="2" charset="-78"/>
              </a:rPr>
              <a:t>اخطار كتبي بدون درج در پرونده استخدامي</a:t>
            </a:r>
          </a:p>
          <a:p>
            <a:pPr algn="r" rtl="1" eaLnBrk="1" hangingPunct="1">
              <a:lnSpc>
                <a:spcPct val="150000"/>
              </a:lnSpc>
              <a:defRPr/>
            </a:pPr>
            <a:r>
              <a:rPr lang="fa-IR" sz="3200" b="1" dirty="0" smtClean="0">
                <a:cs typeface="B Nazanin" pitchFamily="2" charset="-78"/>
              </a:rPr>
              <a:t>اخطار كتبي با درج در پرونده استخدامي</a:t>
            </a:r>
          </a:p>
          <a:p>
            <a:pPr algn="r" rtl="1" eaLnBrk="1" hangingPunct="1">
              <a:lnSpc>
                <a:spcPct val="150000"/>
              </a:lnSpc>
              <a:defRPr/>
            </a:pPr>
            <a:r>
              <a:rPr lang="fa-IR" sz="3200" b="1" dirty="0" smtClean="0">
                <a:cs typeface="B Nazanin" pitchFamily="2" charset="-78"/>
              </a:rPr>
              <a:t>توبيخ كتبي با درج در پرونده استخدامي</a:t>
            </a:r>
          </a:p>
          <a:p>
            <a:pPr algn="r" rtl="1" eaLnBrk="1" hangingPunct="1">
              <a:lnSpc>
                <a:spcPct val="150000"/>
              </a:lnSpc>
              <a:defRPr/>
            </a:pPr>
            <a:r>
              <a:rPr lang="fa-IR" sz="3200" b="1" dirty="0" smtClean="0">
                <a:cs typeface="B Nazanin" pitchFamily="2" charset="-78"/>
              </a:rPr>
              <a:t>كسر حقوق و فوق‌العاده شغل</a:t>
            </a:r>
            <a:endParaRPr lang="en-US" sz="3200" b="1" dirty="0" smtClean="0">
              <a:cs typeface="B Nazanin" pitchFamily="2" charset="-78"/>
            </a:endParaRPr>
          </a:p>
        </p:txBody>
      </p:sp>
    </p:spTree>
    <p:extLst>
      <p:ext uri="{BB962C8B-B14F-4D97-AF65-F5344CB8AC3E}">
        <p14:creationId xmlns:p14="http://schemas.microsoft.com/office/powerpoint/2010/main" val="6028109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algn="r" rtl="1" eaLnBrk="1" hangingPunct="1">
              <a:defRPr/>
            </a:pPr>
            <a:r>
              <a:rPr lang="fa-IR" sz="3200" b="1" dirty="0" smtClean="0">
                <a:cs typeface="B Nazanin" pitchFamily="2" charset="-78"/>
              </a:rPr>
              <a:t>تدابير انضباطي</a:t>
            </a:r>
            <a:endParaRPr lang="en-US" sz="3200" b="1" dirty="0" smtClean="0">
              <a:cs typeface="B Nazanin" pitchFamily="2" charset="-78"/>
            </a:endParaRPr>
          </a:p>
        </p:txBody>
      </p:sp>
      <p:sp>
        <p:nvSpPr>
          <p:cNvPr id="34819" name="Rectangle 3"/>
          <p:cNvSpPr>
            <a:spLocks noGrp="1" noChangeArrowheads="1"/>
          </p:cNvSpPr>
          <p:nvPr>
            <p:ph type="body" idx="1"/>
          </p:nvPr>
        </p:nvSpPr>
        <p:spPr/>
        <p:txBody>
          <a:bodyPr/>
          <a:lstStyle/>
          <a:p>
            <a:pPr algn="r" rtl="1" eaLnBrk="1" hangingPunct="1">
              <a:lnSpc>
                <a:spcPct val="150000"/>
              </a:lnSpc>
              <a:defRPr/>
            </a:pPr>
            <a:r>
              <a:rPr lang="fa-IR" sz="3200" b="1" dirty="0" smtClean="0">
                <a:cs typeface="B Nazanin" pitchFamily="2" charset="-78"/>
              </a:rPr>
              <a:t>ح) انفصال موقت از خدمت</a:t>
            </a:r>
          </a:p>
          <a:p>
            <a:pPr algn="r" rtl="1" eaLnBrk="1" hangingPunct="1">
              <a:lnSpc>
                <a:spcPct val="150000"/>
              </a:lnSpc>
              <a:defRPr/>
            </a:pPr>
            <a:r>
              <a:rPr lang="fa-IR" sz="3200" b="1" dirty="0" smtClean="0">
                <a:cs typeface="B Nazanin" pitchFamily="2" charset="-78"/>
              </a:rPr>
              <a:t>ط) تبعيد به مراكز بد آب و هوا</a:t>
            </a:r>
          </a:p>
          <a:p>
            <a:pPr algn="r" rtl="1" eaLnBrk="1" hangingPunct="1">
              <a:lnSpc>
                <a:spcPct val="150000"/>
              </a:lnSpc>
              <a:defRPr/>
            </a:pPr>
            <a:r>
              <a:rPr lang="fa-IR" sz="3200" b="1" dirty="0" smtClean="0">
                <a:cs typeface="B Nazanin" pitchFamily="2" charset="-78"/>
              </a:rPr>
              <a:t>ي) تنزيل درجه و يا تغيير شغل</a:t>
            </a:r>
          </a:p>
          <a:p>
            <a:pPr algn="r" rtl="1" eaLnBrk="1" hangingPunct="1">
              <a:lnSpc>
                <a:spcPct val="150000"/>
              </a:lnSpc>
              <a:defRPr/>
            </a:pPr>
            <a:r>
              <a:rPr lang="fa-IR" sz="3200" b="1" dirty="0" smtClean="0">
                <a:cs typeface="B Nazanin" pitchFamily="2" charset="-78"/>
              </a:rPr>
              <a:t>ك) بازخريد و يا بازنشستگي </a:t>
            </a:r>
          </a:p>
          <a:p>
            <a:pPr algn="r" rtl="1" eaLnBrk="1" hangingPunct="1">
              <a:lnSpc>
                <a:spcPct val="150000"/>
              </a:lnSpc>
              <a:defRPr/>
            </a:pPr>
            <a:r>
              <a:rPr lang="fa-IR" sz="3200" b="1" dirty="0" smtClean="0">
                <a:cs typeface="B Nazanin" pitchFamily="2" charset="-78"/>
              </a:rPr>
              <a:t>ل) اخراج</a:t>
            </a:r>
            <a:r>
              <a:rPr lang="en-US" sz="3200" b="1" dirty="0" smtClean="0">
                <a:cs typeface="B Nazanin" pitchFamily="2" charset="-78"/>
              </a:rPr>
              <a:t> </a:t>
            </a:r>
          </a:p>
        </p:txBody>
      </p:sp>
    </p:spTree>
    <p:extLst>
      <p:ext uri="{BB962C8B-B14F-4D97-AF65-F5344CB8AC3E}">
        <p14:creationId xmlns:p14="http://schemas.microsoft.com/office/powerpoint/2010/main" val="88481526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277813"/>
            <a:ext cx="8229600" cy="847725"/>
          </a:xfrm>
        </p:spPr>
        <p:txBody>
          <a:bodyPr/>
          <a:lstStyle/>
          <a:p>
            <a:pPr algn="r" rtl="1" eaLnBrk="1" hangingPunct="1">
              <a:defRPr/>
            </a:pPr>
            <a:r>
              <a:rPr lang="fa-IR" sz="3200" b="1" dirty="0" smtClean="0">
                <a:cs typeface="B Nazanin" pitchFamily="2" charset="-78"/>
              </a:rPr>
              <a:t>اقسام قصور پزشكي</a:t>
            </a:r>
            <a:r>
              <a:rPr lang="en-US" sz="3200" dirty="0" smtClean="0">
                <a:cs typeface="B Nazanin" pitchFamily="2" charset="-78"/>
              </a:rPr>
              <a:t> </a:t>
            </a:r>
          </a:p>
        </p:txBody>
      </p:sp>
      <p:sp>
        <p:nvSpPr>
          <p:cNvPr id="36867" name="Rectangle 3"/>
          <p:cNvSpPr>
            <a:spLocks noGrp="1" noChangeArrowheads="1"/>
          </p:cNvSpPr>
          <p:nvPr>
            <p:ph type="body" idx="1"/>
          </p:nvPr>
        </p:nvSpPr>
        <p:spPr>
          <a:xfrm>
            <a:off x="468313" y="1196975"/>
            <a:ext cx="8229600" cy="4530725"/>
          </a:xfrm>
        </p:spPr>
        <p:txBody>
          <a:bodyPr>
            <a:normAutofit fontScale="85000" lnSpcReduction="20000"/>
          </a:bodyPr>
          <a:lstStyle/>
          <a:p>
            <a:pPr algn="r" rtl="1" eaLnBrk="1" hangingPunct="1">
              <a:lnSpc>
                <a:spcPct val="150000"/>
              </a:lnSpc>
              <a:defRPr/>
            </a:pPr>
            <a:r>
              <a:rPr lang="fa-IR" sz="3200" b="1" dirty="0" smtClean="0">
                <a:cs typeface="B Nazanin" pitchFamily="2" charset="-78"/>
              </a:rPr>
              <a:t>بي احتياطي</a:t>
            </a:r>
          </a:p>
          <a:p>
            <a:pPr algn="r" rtl="1" eaLnBrk="1" hangingPunct="1">
              <a:lnSpc>
                <a:spcPct val="150000"/>
              </a:lnSpc>
              <a:defRPr/>
            </a:pPr>
            <a:r>
              <a:rPr lang="fa-IR" sz="3200" b="1" dirty="0" smtClean="0">
                <a:cs typeface="B Nazanin" pitchFamily="2" charset="-78"/>
              </a:rPr>
              <a:t>بي‌مبالاتي</a:t>
            </a:r>
            <a:r>
              <a:rPr lang="en-US" sz="3200" b="1" dirty="0" smtClean="0">
                <a:cs typeface="B Nazanin" pitchFamily="2" charset="-78"/>
              </a:rPr>
              <a:t> </a:t>
            </a:r>
            <a:endParaRPr lang="fa-IR" sz="3200" b="1" dirty="0" smtClean="0">
              <a:cs typeface="B Nazanin" pitchFamily="2" charset="-78"/>
            </a:endParaRPr>
          </a:p>
          <a:p>
            <a:pPr algn="r" rtl="1" eaLnBrk="1" hangingPunct="1">
              <a:lnSpc>
                <a:spcPct val="150000"/>
              </a:lnSpc>
              <a:defRPr/>
            </a:pPr>
            <a:r>
              <a:rPr lang="fa-IR" sz="3200" b="1" dirty="0" smtClean="0">
                <a:cs typeface="B Nazanin" pitchFamily="2" charset="-78"/>
              </a:rPr>
              <a:t>مثال‌هاي از بي‌مبالاتي:</a:t>
            </a:r>
          </a:p>
          <a:p>
            <a:pPr algn="r" rtl="1" eaLnBrk="1" hangingPunct="1">
              <a:lnSpc>
                <a:spcPct val="150000"/>
              </a:lnSpc>
              <a:buFont typeface="Wingdings" pitchFamily="2" charset="2"/>
              <a:buNone/>
              <a:defRPr/>
            </a:pPr>
            <a:r>
              <a:rPr lang="fa-IR" sz="3200" b="1" dirty="0" smtClean="0">
                <a:cs typeface="B Nazanin" pitchFamily="2" charset="-78"/>
              </a:rPr>
              <a:t>* عدم انجام آزمايشات لازم و معمول قبل از عمل</a:t>
            </a:r>
          </a:p>
          <a:p>
            <a:pPr algn="r" rtl="1" eaLnBrk="1" hangingPunct="1">
              <a:lnSpc>
                <a:spcPct val="150000"/>
              </a:lnSpc>
              <a:buFont typeface="Wingdings" pitchFamily="2" charset="2"/>
              <a:buNone/>
              <a:defRPr/>
            </a:pPr>
            <a:r>
              <a:rPr lang="fa-IR" sz="3200" b="1" dirty="0" smtClean="0">
                <a:cs typeface="B Nazanin" pitchFamily="2" charset="-78"/>
              </a:rPr>
              <a:t>* عدم انجام راديوگرافي قفسه سينه</a:t>
            </a:r>
          </a:p>
          <a:p>
            <a:pPr algn="r" rtl="1" eaLnBrk="1" hangingPunct="1">
              <a:lnSpc>
                <a:spcPct val="150000"/>
              </a:lnSpc>
              <a:buFont typeface="Wingdings" pitchFamily="2" charset="2"/>
              <a:buNone/>
              <a:defRPr/>
            </a:pPr>
            <a:r>
              <a:rPr lang="fa-IR" sz="3200" b="1" dirty="0" smtClean="0">
                <a:cs typeface="B Nazanin" pitchFamily="2" charset="-78"/>
              </a:rPr>
              <a:t>* بكار نبردن اشعه فيزيكي براي تكميل درمان طبي يا جراحي براي سرطان</a:t>
            </a:r>
            <a:endParaRPr lang="en-US" sz="3200" b="1" dirty="0" smtClean="0">
              <a:cs typeface="B Nazanin" pitchFamily="2" charset="-78"/>
            </a:endParaRPr>
          </a:p>
        </p:txBody>
      </p:sp>
    </p:spTree>
    <p:extLst>
      <p:ext uri="{BB962C8B-B14F-4D97-AF65-F5344CB8AC3E}">
        <p14:creationId xmlns:p14="http://schemas.microsoft.com/office/powerpoint/2010/main" val="13793362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4" name="Rectangle 4"/>
          <p:cNvSpPr>
            <a:spLocks noGrp="1" noChangeArrowheads="1"/>
          </p:cNvSpPr>
          <p:nvPr>
            <p:ph type="title"/>
          </p:nvPr>
        </p:nvSpPr>
        <p:spPr/>
        <p:txBody>
          <a:bodyPr/>
          <a:lstStyle/>
          <a:p>
            <a:pPr algn="r" rtl="1" eaLnBrk="1" hangingPunct="1">
              <a:defRPr/>
            </a:pPr>
            <a:endParaRPr lang="en-US" sz="3200" b="1" dirty="0" smtClean="0">
              <a:cs typeface="B Nazanin" pitchFamily="2" charset="-78"/>
            </a:endParaRPr>
          </a:p>
        </p:txBody>
      </p:sp>
      <p:sp>
        <p:nvSpPr>
          <p:cNvPr id="2" name="Content Placeholder 1"/>
          <p:cNvSpPr>
            <a:spLocks noGrp="1"/>
          </p:cNvSpPr>
          <p:nvPr>
            <p:ph idx="1"/>
          </p:nvPr>
        </p:nvSpPr>
        <p:spPr/>
        <p:txBody>
          <a:bodyPr/>
          <a:lstStyle/>
          <a:p>
            <a:pPr algn="ctr"/>
            <a:r>
              <a:rPr lang="fa-IR" b="1" dirty="0">
                <a:solidFill>
                  <a:srgbClr val="FF0000"/>
                </a:solidFill>
                <a:ea typeface="+mj-ea"/>
                <a:cs typeface="B Nazanin" pitchFamily="2" charset="-78"/>
              </a:rPr>
              <a:t>جرائم خاص حرفه‌اي و مجازات‌ها</a:t>
            </a:r>
            <a:endParaRPr lang="en-US" dirty="0">
              <a:solidFill>
                <a:srgbClr val="FF0000"/>
              </a:solidFill>
            </a:endParaRPr>
          </a:p>
        </p:txBody>
      </p:sp>
    </p:spTree>
    <p:extLst>
      <p:ext uri="{BB962C8B-B14F-4D97-AF65-F5344CB8AC3E}">
        <p14:creationId xmlns:p14="http://schemas.microsoft.com/office/powerpoint/2010/main" val="11195508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rtl="1" eaLnBrk="1" hangingPunct="1">
              <a:defRPr/>
            </a:pPr>
            <a:r>
              <a:rPr lang="fa-IR" sz="3200" b="1" dirty="0" smtClean="0">
                <a:solidFill>
                  <a:srgbClr val="FF0000"/>
                </a:solidFill>
                <a:cs typeface="B Nazanin" pitchFamily="2" charset="-78"/>
              </a:rPr>
              <a:t>افشاي اطلاعات خصوصي و محرمانه بيمار</a:t>
            </a:r>
            <a:endParaRPr lang="en-US" sz="3200" b="1" dirty="0" smtClean="0">
              <a:solidFill>
                <a:srgbClr val="FF0000"/>
              </a:solidFill>
              <a:cs typeface="B Nazanin" pitchFamily="2" charset="-78"/>
            </a:endParaRPr>
          </a:p>
        </p:txBody>
      </p:sp>
      <p:sp>
        <p:nvSpPr>
          <p:cNvPr id="37891" name="Rectangle 3"/>
          <p:cNvSpPr>
            <a:spLocks noGrp="1" noChangeArrowheads="1"/>
          </p:cNvSpPr>
          <p:nvPr>
            <p:ph type="body" idx="1"/>
          </p:nvPr>
        </p:nvSpPr>
        <p:spPr/>
        <p:txBody>
          <a:bodyPr/>
          <a:lstStyle/>
          <a:p>
            <a:pPr algn="r" rtl="1" eaLnBrk="1" hangingPunct="1">
              <a:defRPr/>
            </a:pPr>
            <a:r>
              <a:rPr lang="fa-IR" sz="3200" b="1" dirty="0" smtClean="0">
                <a:cs typeface="B Nazanin" pitchFamily="2" charset="-78"/>
              </a:rPr>
              <a:t>شاغلان حرفه‌هاي پزشكي و پرستاران موظفند اسرار بيمار و نوع بيماري او را مگر در موارد تصريح شده در قوانين حفظ كنند. در قوانين و مجازات‌هاي اسلامي طبق ماده 648 كليه كساني كه به مناسبت شغل يا حرفه خود محرم اسرار مي‌شوند، هرگاه در غير از موارد قانوني، اسرار مردم را افشا كنند به سه ماه و يك روز تا يك سال حبس و يا به يك ميليون و پانصد هزار تا شش ميليون ريال جزاي نقدي محكوم مي‌شوند. </a:t>
            </a:r>
            <a:endParaRPr lang="en-US" sz="3200" b="1" dirty="0" smtClean="0">
              <a:cs typeface="B Nazanin" pitchFamily="2" charset="-78"/>
            </a:endParaRPr>
          </a:p>
        </p:txBody>
      </p:sp>
    </p:spTree>
    <p:extLst>
      <p:ext uri="{BB962C8B-B14F-4D97-AF65-F5344CB8AC3E}">
        <p14:creationId xmlns:p14="http://schemas.microsoft.com/office/powerpoint/2010/main" val="33367112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rtl="1" eaLnBrk="1" hangingPunct="1">
              <a:defRPr/>
            </a:pPr>
            <a:r>
              <a:rPr lang="fa-IR" sz="3200" b="1" dirty="0" smtClean="0">
                <a:solidFill>
                  <a:srgbClr val="FF0000"/>
                </a:solidFill>
                <a:cs typeface="B Nazanin" pitchFamily="2" charset="-78"/>
              </a:rPr>
              <a:t>حمله و تهديد بيماران</a:t>
            </a:r>
            <a:endParaRPr lang="en-US" sz="3200" b="1" dirty="0" smtClean="0">
              <a:solidFill>
                <a:srgbClr val="FF0000"/>
              </a:solidFill>
              <a:cs typeface="B Nazanin" pitchFamily="2" charset="-78"/>
            </a:endParaRPr>
          </a:p>
        </p:txBody>
      </p:sp>
      <p:sp>
        <p:nvSpPr>
          <p:cNvPr id="40963" name="Rectangle 3"/>
          <p:cNvSpPr>
            <a:spLocks noGrp="1" noChangeArrowheads="1"/>
          </p:cNvSpPr>
          <p:nvPr>
            <p:ph type="body" idx="1"/>
          </p:nvPr>
        </p:nvSpPr>
        <p:spPr/>
        <p:txBody>
          <a:bodyPr/>
          <a:lstStyle/>
          <a:p>
            <a:pPr algn="r" rtl="1" eaLnBrk="1" hangingPunct="1">
              <a:lnSpc>
                <a:spcPct val="150000"/>
              </a:lnSpc>
              <a:defRPr/>
            </a:pPr>
            <a:r>
              <a:rPr lang="fa-IR" sz="3200" b="1" dirty="0" smtClean="0">
                <a:cs typeface="B Nazanin" pitchFamily="2" charset="-78"/>
              </a:rPr>
              <a:t>ب) حمله و تهديد بيماران (درمان يك بيمار بدون رضايت او غير از موارد اورژانسي واقعي) </a:t>
            </a:r>
          </a:p>
          <a:p>
            <a:pPr algn="r" rtl="1" eaLnBrk="1" hangingPunct="1">
              <a:lnSpc>
                <a:spcPct val="150000"/>
              </a:lnSpc>
              <a:defRPr/>
            </a:pPr>
            <a:r>
              <a:rPr lang="fa-IR" sz="3200" b="1" dirty="0" smtClean="0">
                <a:cs typeface="B Nazanin" pitchFamily="2" charset="-78"/>
              </a:rPr>
              <a:t>در صورت ايجاد خسارات مالي و جاني پرستار ضامن است، و طبق قوانين مجازات‌هاي اسلامي ، مجازات در نظر گرفته مي‌شود.</a:t>
            </a:r>
            <a:endParaRPr lang="en-US" sz="3200" b="1" dirty="0" smtClean="0">
              <a:cs typeface="B Nazanin" pitchFamily="2" charset="-78"/>
            </a:endParaRPr>
          </a:p>
        </p:txBody>
      </p:sp>
    </p:spTree>
    <p:extLst>
      <p:ext uri="{BB962C8B-B14F-4D97-AF65-F5344CB8AC3E}">
        <p14:creationId xmlns:p14="http://schemas.microsoft.com/office/powerpoint/2010/main" val="187092599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rtl="1" eaLnBrk="1" hangingPunct="1">
              <a:defRPr/>
            </a:pPr>
            <a:r>
              <a:rPr lang="fa-IR" sz="3200" b="1" dirty="0" smtClean="0">
                <a:solidFill>
                  <a:srgbClr val="FF0000"/>
                </a:solidFill>
                <a:cs typeface="B Nazanin" pitchFamily="2" charset="-78"/>
              </a:rPr>
              <a:t>ايجاد رعب و هراس در بيمار</a:t>
            </a:r>
            <a:endParaRPr lang="en-US" sz="3200" b="1" dirty="0" smtClean="0">
              <a:solidFill>
                <a:srgbClr val="FF0000"/>
              </a:solidFill>
              <a:cs typeface="B Nazanin" pitchFamily="2" charset="-78"/>
            </a:endParaRPr>
          </a:p>
        </p:txBody>
      </p:sp>
      <p:sp>
        <p:nvSpPr>
          <p:cNvPr id="41987" name="Rectangle 3"/>
          <p:cNvSpPr>
            <a:spLocks noGrp="1" noChangeArrowheads="1"/>
          </p:cNvSpPr>
          <p:nvPr>
            <p:ph type="body" idx="1"/>
          </p:nvPr>
        </p:nvSpPr>
        <p:spPr/>
        <p:txBody>
          <a:bodyPr/>
          <a:lstStyle/>
          <a:p>
            <a:pPr algn="r" rtl="1" eaLnBrk="1" hangingPunct="1">
              <a:lnSpc>
                <a:spcPct val="150000"/>
              </a:lnSpc>
              <a:defRPr/>
            </a:pPr>
            <a:r>
              <a:rPr lang="fa-IR" sz="3200" b="1" dirty="0" smtClean="0">
                <a:cs typeface="B Nazanin" pitchFamily="2" charset="-78"/>
              </a:rPr>
              <a:t>ايجاد رعب و هراس در بيمار: تشريح وخامت بيماري يا وخيم جلوه دادن بيماري ممنوع است؛ متخلف از اين ماده طبق قانون مجازات‌هاي انتظامي با توجه به تكرار عمل ،از تذكر شفاهي يا توضيح كتبي با درج در پرونده محكوم مي‌شود.</a:t>
            </a:r>
            <a:endParaRPr lang="en-US" sz="3200" b="1" dirty="0" smtClean="0">
              <a:cs typeface="B Nazanin" pitchFamily="2" charset="-78"/>
            </a:endParaRPr>
          </a:p>
        </p:txBody>
      </p:sp>
    </p:spTree>
    <p:extLst>
      <p:ext uri="{BB962C8B-B14F-4D97-AF65-F5344CB8AC3E}">
        <p14:creationId xmlns:p14="http://schemas.microsoft.com/office/powerpoint/2010/main" val="333247655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rtl="1" eaLnBrk="1" hangingPunct="1">
              <a:defRPr/>
            </a:pPr>
            <a:r>
              <a:rPr lang="fa-IR" sz="3200" b="1" dirty="0" smtClean="0">
                <a:solidFill>
                  <a:srgbClr val="FF0000"/>
                </a:solidFill>
                <a:cs typeface="B Nazanin" pitchFamily="2" charset="-78"/>
              </a:rPr>
              <a:t>عدم انجام اقدامات لازم و ضروري</a:t>
            </a:r>
            <a:endParaRPr lang="en-US" sz="3200" b="1" dirty="0" smtClean="0">
              <a:solidFill>
                <a:srgbClr val="FF0000"/>
              </a:solidFill>
              <a:cs typeface="B Nazanin" pitchFamily="2" charset="-78"/>
            </a:endParaRPr>
          </a:p>
        </p:txBody>
      </p:sp>
      <p:sp>
        <p:nvSpPr>
          <p:cNvPr id="7" name="Content Placeholder 6"/>
          <p:cNvSpPr>
            <a:spLocks noGrp="1"/>
          </p:cNvSpPr>
          <p:nvPr>
            <p:ph idx="1"/>
          </p:nvPr>
        </p:nvSpPr>
        <p:spPr/>
        <p:txBody>
          <a:bodyPr>
            <a:normAutofit/>
          </a:bodyPr>
          <a:lstStyle/>
          <a:p>
            <a:pPr algn="r" rtl="1">
              <a:defRPr/>
            </a:pPr>
            <a:r>
              <a:rPr lang="fa-IR" sz="3200" b="1" dirty="0" smtClean="0">
                <a:cs typeface="B Nazanin" pitchFamily="2" charset="-78"/>
              </a:rPr>
              <a:t>شاغلان حرفه‌هاي پزشكي و پرستاران مكلّفند در موارد فوريت‌هاي پزشكي ،اقدامات مناسب و لازم را براي نجات بيمار بدون فوت وقت انجام دهند، و متخلفان از اين ماده برابر قوانين مجازات‌هاي انتظامي با توجه به تكرار عمل، به محروميت از اشتغال به حرفه‌هاي پزشكي و وابسته ،از يك سال تا پنج سال محكوم مي‌گردند</a:t>
            </a:r>
            <a:r>
              <a:rPr lang="en-US" sz="3200" b="1" dirty="0" smtClean="0">
                <a:cs typeface="B Nazanin" pitchFamily="2" charset="-78"/>
              </a:rPr>
              <a:t> </a:t>
            </a:r>
          </a:p>
          <a:p>
            <a:pPr algn="r" rtl="1">
              <a:defRPr/>
            </a:pPr>
            <a:endParaRPr lang="fa-IR" sz="3200" dirty="0">
              <a:cs typeface="B Nazanin" pitchFamily="2" charset="-78"/>
            </a:endParaRPr>
          </a:p>
        </p:txBody>
      </p:sp>
    </p:spTree>
    <p:extLst>
      <p:ext uri="{BB962C8B-B14F-4D97-AF65-F5344CB8AC3E}">
        <p14:creationId xmlns:p14="http://schemas.microsoft.com/office/powerpoint/2010/main" val="242135896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rtl="1" eaLnBrk="1" hangingPunct="1">
              <a:defRPr/>
            </a:pPr>
            <a:r>
              <a:rPr lang="fa-IR" sz="3200" b="1" dirty="0" smtClean="0">
                <a:solidFill>
                  <a:srgbClr val="FF0000"/>
                </a:solidFill>
                <a:cs typeface="B Nazanin" pitchFamily="2" charset="-78"/>
              </a:rPr>
              <a:t>عدم حضور و ترك محل خدمت</a:t>
            </a:r>
            <a:endParaRPr lang="en-US" sz="3200" b="1" dirty="0" smtClean="0">
              <a:solidFill>
                <a:srgbClr val="FF0000"/>
              </a:solidFill>
              <a:cs typeface="B Nazanin" pitchFamily="2" charset="-78"/>
            </a:endParaRPr>
          </a:p>
        </p:txBody>
      </p:sp>
      <p:sp>
        <p:nvSpPr>
          <p:cNvPr id="45059" name="Rectangle 3"/>
          <p:cNvSpPr>
            <a:spLocks noGrp="1" noChangeArrowheads="1"/>
          </p:cNvSpPr>
          <p:nvPr>
            <p:ph type="body" idx="1"/>
          </p:nvPr>
        </p:nvSpPr>
        <p:spPr/>
        <p:txBody>
          <a:bodyPr/>
          <a:lstStyle/>
          <a:p>
            <a:pPr algn="r" rtl="1" eaLnBrk="1" hangingPunct="1">
              <a:lnSpc>
                <a:spcPct val="150000"/>
              </a:lnSpc>
              <a:defRPr/>
            </a:pPr>
            <a:r>
              <a:rPr lang="fa-IR" sz="3200" b="1" dirty="0" smtClean="0">
                <a:cs typeface="B Nazanin" pitchFamily="2" charset="-78"/>
              </a:rPr>
              <a:t>ترك محل خدمت و موسسه توسط شاغلان حرفه پزشكي در ساعت مقرّر، جرم محسوب شده و متخلف برابر قوانين مجازات‌هاي انتظامي با توجه به تكرار عمل محكوم مي‌شود. در صورتيكه فعل فرد موجب ضرر مالي و جاني به بيمار شود؛ برابر قانون مجازات‌هاي اسلامي محكوميت در نظر گرفته مي‌شود.</a:t>
            </a:r>
            <a:r>
              <a:rPr lang="en-US" sz="3200" b="1" dirty="0" smtClean="0">
                <a:cs typeface="B Nazanin" pitchFamily="2" charset="-78"/>
              </a:rPr>
              <a:t> </a:t>
            </a:r>
          </a:p>
        </p:txBody>
      </p:sp>
    </p:spTree>
    <p:extLst>
      <p:ext uri="{BB962C8B-B14F-4D97-AF65-F5344CB8AC3E}">
        <p14:creationId xmlns:p14="http://schemas.microsoft.com/office/powerpoint/2010/main" val="379473926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rtl="1" eaLnBrk="1" hangingPunct="1">
              <a:defRPr/>
            </a:pPr>
            <a:r>
              <a:rPr lang="fa-IR" sz="3200" b="1" dirty="0" smtClean="0">
                <a:solidFill>
                  <a:srgbClr val="FF0000"/>
                </a:solidFill>
                <a:cs typeface="B Nazanin" pitchFamily="2" charset="-78"/>
              </a:rPr>
              <a:t>هتك حرمت جامعه پزشكي</a:t>
            </a:r>
            <a:endParaRPr lang="en-US" sz="3200" b="1" dirty="0" smtClean="0">
              <a:solidFill>
                <a:srgbClr val="FF0000"/>
              </a:solidFill>
              <a:cs typeface="B Nazanin" pitchFamily="2" charset="-78"/>
            </a:endParaRPr>
          </a:p>
        </p:txBody>
      </p:sp>
      <p:sp>
        <p:nvSpPr>
          <p:cNvPr id="46083" name="Rectangle 3"/>
          <p:cNvSpPr>
            <a:spLocks noGrp="1" noChangeArrowheads="1"/>
          </p:cNvSpPr>
          <p:nvPr>
            <p:ph type="body" idx="1"/>
          </p:nvPr>
        </p:nvSpPr>
        <p:spPr/>
        <p:txBody>
          <a:bodyPr/>
          <a:lstStyle/>
          <a:p>
            <a:pPr algn="r" rtl="1" eaLnBrk="1" hangingPunct="1">
              <a:lnSpc>
                <a:spcPct val="150000"/>
              </a:lnSpc>
              <a:defRPr/>
            </a:pPr>
            <a:r>
              <a:rPr lang="fa-IR" sz="3200" b="1" dirty="0" smtClean="0">
                <a:cs typeface="B Nazanin" pitchFamily="2" charset="-78"/>
              </a:rPr>
              <a:t> هتك حرمت جامعه پزشكي: مجازات‌هاي در نظر گرفته شده از توبيخ كتبي با درج در پرونده، تا محروميت دائم از اشتغال به حرف پزشكي و وابسته در نظر گرفته شده است.</a:t>
            </a:r>
            <a:endParaRPr lang="en-US" sz="3200" b="1" dirty="0" smtClean="0">
              <a:cs typeface="B Nazanin" pitchFamily="2" charset="-78"/>
            </a:endParaRPr>
          </a:p>
        </p:txBody>
      </p:sp>
    </p:spTree>
    <p:extLst>
      <p:ext uri="{BB962C8B-B14F-4D97-AF65-F5344CB8AC3E}">
        <p14:creationId xmlns:p14="http://schemas.microsoft.com/office/powerpoint/2010/main" val="50214468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rtl="1" eaLnBrk="1" hangingPunct="1">
              <a:defRPr/>
            </a:pPr>
            <a:r>
              <a:rPr lang="fa-IR" sz="3200" b="1" dirty="0" smtClean="0">
                <a:solidFill>
                  <a:srgbClr val="FF0000"/>
                </a:solidFill>
                <a:cs typeface="B Nazanin" pitchFamily="2" charset="-78"/>
              </a:rPr>
              <a:t>تحميل مخارج غيرضروري</a:t>
            </a:r>
            <a:endParaRPr lang="en-US" sz="3200" b="1" dirty="0" smtClean="0">
              <a:solidFill>
                <a:srgbClr val="FF0000"/>
              </a:solidFill>
              <a:cs typeface="B Nazanin" pitchFamily="2" charset="-78"/>
            </a:endParaRPr>
          </a:p>
        </p:txBody>
      </p:sp>
      <p:sp>
        <p:nvSpPr>
          <p:cNvPr id="47107" name="Rectangle 3"/>
          <p:cNvSpPr>
            <a:spLocks noGrp="1" noChangeArrowheads="1"/>
          </p:cNvSpPr>
          <p:nvPr>
            <p:ph type="body" idx="1"/>
          </p:nvPr>
        </p:nvSpPr>
        <p:spPr/>
        <p:txBody>
          <a:bodyPr/>
          <a:lstStyle/>
          <a:p>
            <a:pPr algn="r" rtl="1" eaLnBrk="1" hangingPunct="1">
              <a:lnSpc>
                <a:spcPct val="150000"/>
              </a:lnSpc>
              <a:defRPr/>
            </a:pPr>
            <a:r>
              <a:rPr lang="fa-IR" sz="3200" b="1" dirty="0" smtClean="0">
                <a:cs typeface="B Nazanin" pitchFamily="2" charset="-78"/>
              </a:rPr>
              <a:t>اضافه دريافتي و ايجاد هزينه‌هاي مضاعف و غيرضروري براي بيماران، توسط شاغلان حرفه پزشكي ممنوع است؛ و در صورت تخلف طبق قوانين مجازات‌هاي انتظامي، و با توجه به تكرار فعل از توضيح كتبي تا محروميت از اشتغال به حرفه‌هاي پزشكي وابسته تا يكسال محكوم مي‌شوند. </a:t>
            </a:r>
            <a:endParaRPr lang="en-US" sz="3200" dirty="0" smtClean="0">
              <a:cs typeface="B Nazanin" pitchFamily="2" charset="-78"/>
            </a:endParaRPr>
          </a:p>
        </p:txBody>
      </p:sp>
    </p:spTree>
    <p:extLst>
      <p:ext uri="{BB962C8B-B14F-4D97-AF65-F5344CB8AC3E}">
        <p14:creationId xmlns:p14="http://schemas.microsoft.com/office/powerpoint/2010/main" val="34029107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rtl="1" eaLnBrk="1" hangingPunct="1">
              <a:defRPr/>
            </a:pPr>
            <a:r>
              <a:rPr lang="fa-IR" sz="3200" b="1" dirty="0" smtClean="0">
                <a:solidFill>
                  <a:srgbClr val="FF0000"/>
                </a:solidFill>
                <a:cs typeface="B Nazanin" pitchFamily="2" charset="-78"/>
              </a:rPr>
              <a:t>تحميل مخارج غيرضروري</a:t>
            </a:r>
            <a:endParaRPr lang="en-US" sz="3200" b="1" dirty="0" smtClean="0">
              <a:solidFill>
                <a:srgbClr val="FF0000"/>
              </a:solidFill>
              <a:cs typeface="B Nazanin" pitchFamily="2" charset="-78"/>
            </a:endParaRPr>
          </a:p>
        </p:txBody>
      </p:sp>
      <p:sp>
        <p:nvSpPr>
          <p:cNvPr id="48131" name="Rectangle 3"/>
          <p:cNvSpPr>
            <a:spLocks noGrp="1" noChangeArrowheads="1"/>
          </p:cNvSpPr>
          <p:nvPr>
            <p:ph type="body" idx="1"/>
          </p:nvPr>
        </p:nvSpPr>
        <p:spPr/>
        <p:txBody>
          <a:bodyPr/>
          <a:lstStyle/>
          <a:p>
            <a:pPr algn="r" rtl="1" eaLnBrk="1" hangingPunct="1">
              <a:lnSpc>
                <a:spcPct val="150000"/>
              </a:lnSpc>
              <a:defRPr/>
            </a:pPr>
            <a:r>
              <a:rPr lang="fa-IR" sz="3200" b="1" dirty="0" smtClean="0">
                <a:cs typeface="B Nazanin" pitchFamily="2" charset="-78"/>
              </a:rPr>
              <a:t>طبق قوانين جزايي تحميل مخارج غيرضروري به بيماران در مرتبه اول جريمه نقدي به ميزان دو برابر اضافه دريافتي از بيماران، و در مرتبه دوم جريمه نقدي به ميزان پنج برابر اضافه دريافتي از بيماران، محكوم مي‌شوند</a:t>
            </a:r>
            <a:endParaRPr lang="en-US" sz="3200" dirty="0" smtClean="0">
              <a:cs typeface="B Nazanin" pitchFamily="2" charset="-78"/>
            </a:endParaRPr>
          </a:p>
          <a:p>
            <a:pPr algn="r" rtl="1" eaLnBrk="1" hangingPunct="1">
              <a:defRPr/>
            </a:pPr>
            <a:endParaRPr lang="en-US" sz="3200" dirty="0" smtClean="0">
              <a:cs typeface="B Nazanin" pitchFamily="2" charset="-78"/>
            </a:endParaRPr>
          </a:p>
        </p:txBody>
      </p:sp>
    </p:spTree>
    <p:extLst>
      <p:ext uri="{BB962C8B-B14F-4D97-AF65-F5344CB8AC3E}">
        <p14:creationId xmlns:p14="http://schemas.microsoft.com/office/powerpoint/2010/main" val="27037978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rtl="1" eaLnBrk="1" hangingPunct="1">
              <a:defRPr/>
            </a:pPr>
            <a:r>
              <a:rPr lang="fa-IR" sz="3200" b="1" dirty="0" smtClean="0">
                <a:solidFill>
                  <a:srgbClr val="FF0000"/>
                </a:solidFill>
                <a:cs typeface="B Nazanin" pitchFamily="2" charset="-78"/>
              </a:rPr>
              <a:t>انجام ندادن وظايف حرفه‌اي</a:t>
            </a:r>
            <a:r>
              <a:rPr lang="fa-IR" sz="3200" b="1" dirty="0" smtClean="0">
                <a:cs typeface="B Nazanin" pitchFamily="2" charset="-78"/>
              </a:rPr>
              <a:t>:</a:t>
            </a:r>
            <a:endParaRPr lang="en-US" sz="3200" b="1" dirty="0" smtClean="0">
              <a:cs typeface="B Nazanin" pitchFamily="2" charset="-78"/>
            </a:endParaRPr>
          </a:p>
        </p:txBody>
      </p:sp>
      <p:sp>
        <p:nvSpPr>
          <p:cNvPr id="49155" name="Rectangle 3"/>
          <p:cNvSpPr>
            <a:spLocks noGrp="1" noChangeArrowheads="1"/>
          </p:cNvSpPr>
          <p:nvPr>
            <p:ph type="body" idx="1"/>
          </p:nvPr>
        </p:nvSpPr>
        <p:spPr/>
        <p:txBody>
          <a:bodyPr/>
          <a:lstStyle/>
          <a:p>
            <a:pPr algn="r" rtl="1" eaLnBrk="1" hangingPunct="1">
              <a:defRPr/>
            </a:pPr>
            <a:r>
              <a:rPr lang="fa-IR" sz="3200" b="1" dirty="0" smtClean="0">
                <a:cs typeface="B Nazanin" pitchFamily="2" charset="-78"/>
              </a:rPr>
              <a:t>شاغلان حرفه‌هاي پزشكي موظفند، بدون توجه به مليت، نژاد، مذهب، موقعيت اجتماعي و سياسي بيماران، حداكثر تلاش ممكن را در حدود وظايف حرفه‌اي خود بكار ببرند؛ و متخلفان طبق قوانين مجازات‌هاي انتظامي با توجه به تكرار فعل از تذكر يا توبيخ شفاهي، تا توبيخ كتبي با درج در پرونده، محكوم مي‌شوند.</a:t>
            </a:r>
            <a:r>
              <a:rPr lang="en-US" sz="3200" b="1" dirty="0" smtClean="0">
                <a:cs typeface="B Nazanin" pitchFamily="2" charset="-78"/>
              </a:rPr>
              <a:t> </a:t>
            </a:r>
          </a:p>
        </p:txBody>
      </p:sp>
    </p:spTree>
    <p:extLst>
      <p:ext uri="{BB962C8B-B14F-4D97-AF65-F5344CB8AC3E}">
        <p14:creationId xmlns:p14="http://schemas.microsoft.com/office/powerpoint/2010/main" val="312710775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rtl="1" eaLnBrk="1" hangingPunct="1">
              <a:defRPr/>
            </a:pPr>
            <a:r>
              <a:rPr lang="fa-IR" sz="3200" b="1" dirty="0" smtClean="0">
                <a:solidFill>
                  <a:srgbClr val="FF0000"/>
                </a:solidFill>
                <a:cs typeface="B Nazanin" pitchFamily="2" charset="-78"/>
              </a:rPr>
              <a:t>عدم همكاري لازم در موارد خاص:</a:t>
            </a:r>
            <a:endParaRPr lang="en-US" sz="3200" b="1" dirty="0" smtClean="0">
              <a:solidFill>
                <a:srgbClr val="FF0000"/>
              </a:solidFill>
              <a:cs typeface="B Nazanin" pitchFamily="2" charset="-78"/>
            </a:endParaRPr>
          </a:p>
        </p:txBody>
      </p:sp>
      <p:sp>
        <p:nvSpPr>
          <p:cNvPr id="50179" name="Rectangle 3"/>
          <p:cNvSpPr>
            <a:spLocks noGrp="1" noChangeArrowheads="1"/>
          </p:cNvSpPr>
          <p:nvPr>
            <p:ph type="body" idx="1"/>
          </p:nvPr>
        </p:nvSpPr>
        <p:spPr/>
        <p:txBody>
          <a:bodyPr/>
          <a:lstStyle/>
          <a:p>
            <a:pPr algn="r" rtl="1" eaLnBrk="1" hangingPunct="1">
              <a:defRPr/>
            </a:pPr>
            <a:r>
              <a:rPr lang="fa-IR" sz="3200" b="1" dirty="0" smtClean="0">
                <a:cs typeface="B Nazanin" pitchFamily="2" charset="-78"/>
              </a:rPr>
              <a:t>شاغلان حرفه‌هاي پزشكي موظفند، در مواقعي كه به منظور پيشگيري از بيماري‌هاي واگيردار يا در هنگام بروز سوانح از سوي وزارت بهداشت، درمان، آموزش پزشكي يا مراجع تعيين كننده از آنان استمداد مي‌شود، همكاري لازم را معمول دارند، و در صورت تخلف براي متخلفين برابر قوانين مجازات‌هاي انتظامي، مجازات در نظر گرفته شده است.</a:t>
            </a:r>
            <a:endParaRPr lang="en-US" sz="3200" b="1" dirty="0" smtClean="0">
              <a:cs typeface="B Nazanin" pitchFamily="2" charset="-78"/>
            </a:endParaRPr>
          </a:p>
        </p:txBody>
      </p:sp>
    </p:spTree>
    <p:extLst>
      <p:ext uri="{BB962C8B-B14F-4D97-AF65-F5344CB8AC3E}">
        <p14:creationId xmlns:p14="http://schemas.microsoft.com/office/powerpoint/2010/main" val="2271458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rtl="1" eaLnBrk="1" hangingPunct="1">
              <a:defRPr/>
            </a:pPr>
            <a:r>
              <a:rPr lang="fa-IR" sz="3200" b="1" dirty="0" smtClean="0">
                <a:solidFill>
                  <a:srgbClr val="FF0000"/>
                </a:solidFill>
                <a:cs typeface="B Nazanin" pitchFamily="2" charset="-78"/>
              </a:rPr>
              <a:t>تجويز داروهاي روان‌گردان و مخدر:</a:t>
            </a:r>
            <a:endParaRPr lang="en-US" sz="3200" b="1" dirty="0" smtClean="0">
              <a:solidFill>
                <a:srgbClr val="FF0000"/>
              </a:solidFill>
              <a:cs typeface="B Nazanin" pitchFamily="2" charset="-78"/>
            </a:endParaRPr>
          </a:p>
        </p:txBody>
      </p:sp>
      <p:sp>
        <p:nvSpPr>
          <p:cNvPr id="51203" name="Rectangle 3"/>
          <p:cNvSpPr>
            <a:spLocks noGrp="1" noChangeArrowheads="1"/>
          </p:cNvSpPr>
          <p:nvPr>
            <p:ph type="body" idx="1"/>
          </p:nvPr>
        </p:nvSpPr>
        <p:spPr/>
        <p:txBody>
          <a:bodyPr/>
          <a:lstStyle/>
          <a:p>
            <a:pPr algn="r" rtl="1" eaLnBrk="1" hangingPunct="1">
              <a:lnSpc>
                <a:spcPct val="150000"/>
              </a:lnSpc>
              <a:defRPr/>
            </a:pPr>
            <a:r>
              <a:rPr lang="fa-IR" sz="3200" b="1" dirty="0" smtClean="0">
                <a:cs typeface="B Nazanin" pitchFamily="2" charset="-78"/>
              </a:rPr>
              <a:t>به گونه‌اي كه به حالت اعتياد درآيد ممنوع است. مگر در مواردي كه بيمار از بيمار رواني يا از دردهاي شديد ناشي از بيماري‌هاي غير قابل علاج رنج ببرد؛ يا ضرورت پزشكي مصرف آنها را ايجاب كند. (ماده 9 شرح وظايف و تخلفات صنفي و حرفه‌اي)</a:t>
            </a:r>
            <a:endParaRPr lang="en-US" sz="3200" b="1" dirty="0" smtClean="0">
              <a:cs typeface="B Nazanin" pitchFamily="2" charset="-78"/>
            </a:endParaRPr>
          </a:p>
        </p:txBody>
      </p:sp>
    </p:spTree>
    <p:extLst>
      <p:ext uri="{BB962C8B-B14F-4D97-AF65-F5344CB8AC3E}">
        <p14:creationId xmlns:p14="http://schemas.microsoft.com/office/powerpoint/2010/main" val="289946170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algn="r" rtl="1" eaLnBrk="1" hangingPunct="1">
              <a:defRPr/>
            </a:pPr>
            <a:r>
              <a:rPr lang="fa-IR" sz="3200" b="1" dirty="0" smtClean="0">
                <a:solidFill>
                  <a:srgbClr val="FF0000"/>
                </a:solidFill>
                <a:cs typeface="B Nazanin" pitchFamily="2" charset="-78"/>
              </a:rPr>
              <a:t>چند راهنمايي براي پرستاراني كه تعقيب قانوني مي‌شوند</a:t>
            </a:r>
            <a:r>
              <a:rPr lang="en-US" sz="3200" dirty="0" smtClean="0">
                <a:solidFill>
                  <a:srgbClr val="FF0000"/>
                </a:solidFill>
                <a:cs typeface="B Nazanin" pitchFamily="2" charset="-78"/>
              </a:rPr>
              <a:t> </a:t>
            </a:r>
          </a:p>
        </p:txBody>
      </p:sp>
      <p:sp>
        <p:nvSpPr>
          <p:cNvPr id="53251" name="Rectangle 3"/>
          <p:cNvSpPr>
            <a:spLocks noGrp="1" noChangeArrowheads="1"/>
          </p:cNvSpPr>
          <p:nvPr>
            <p:ph type="body" idx="1"/>
          </p:nvPr>
        </p:nvSpPr>
        <p:spPr/>
        <p:txBody>
          <a:bodyPr>
            <a:normAutofit lnSpcReduction="10000"/>
          </a:bodyPr>
          <a:lstStyle/>
          <a:p>
            <a:pPr algn="r" rtl="1" eaLnBrk="1" hangingPunct="1">
              <a:lnSpc>
                <a:spcPct val="90000"/>
              </a:lnSpc>
              <a:defRPr/>
            </a:pPr>
            <a:r>
              <a:rPr lang="fa-IR" sz="3200" b="1" dirty="0" smtClean="0">
                <a:cs typeface="B Nazanin" pitchFamily="2" charset="-78"/>
              </a:rPr>
              <a:t>1- با دفتر حقوقي محل كار خود تماس گرفته، و راهنمايي‌هاي آنها را دنبال كند.</a:t>
            </a:r>
          </a:p>
          <a:p>
            <a:pPr algn="r" rtl="1" eaLnBrk="1" hangingPunct="1">
              <a:lnSpc>
                <a:spcPct val="90000"/>
              </a:lnSpc>
              <a:buFont typeface="Wingdings" pitchFamily="2" charset="2"/>
              <a:buNone/>
              <a:defRPr/>
            </a:pPr>
            <a:endParaRPr lang="fa-IR" sz="3200" b="1" dirty="0" smtClean="0">
              <a:cs typeface="B Nazanin" pitchFamily="2" charset="-78"/>
            </a:endParaRPr>
          </a:p>
          <a:p>
            <a:pPr algn="r" rtl="1" eaLnBrk="1" hangingPunct="1">
              <a:lnSpc>
                <a:spcPct val="90000"/>
              </a:lnSpc>
              <a:defRPr/>
            </a:pPr>
            <a:r>
              <a:rPr lang="fa-IR" sz="3200" b="1" dirty="0" smtClean="0">
                <a:cs typeface="B Nazanin" pitchFamily="2" charset="-78"/>
              </a:rPr>
              <a:t>2- به نمايندة بيمه مسئوليت حرفه‌اي پزشكي خود تلفن كند، تاريخ، زمان، نام نماينده و راهنمايي‌هايي كه به وي مي‌شود را ثبت كند. احضاريه دادگاه را از طريق پست سفارشي براي شركت بيمه بفرستد يا حضوري بدهید و رسيد آن را دريافت كند، زيرا شركت بيمه مي‌تواند از پوشش دادن به پرستار خودداري كند، مگر آنكه در مدت زمان تعيين شده، نماينده بيمه در جريان امر قرار گيرد.</a:t>
            </a:r>
            <a:endParaRPr lang="en-US" sz="3200" b="1" dirty="0" smtClean="0">
              <a:cs typeface="B Nazanin" pitchFamily="2" charset="-78"/>
            </a:endParaRPr>
          </a:p>
        </p:txBody>
      </p:sp>
    </p:spTree>
    <p:extLst>
      <p:ext uri="{BB962C8B-B14F-4D97-AF65-F5344CB8AC3E}">
        <p14:creationId xmlns:p14="http://schemas.microsoft.com/office/powerpoint/2010/main" val="36632251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algn="r" rtl="1" eaLnBrk="1" hangingPunct="1">
              <a:defRPr/>
            </a:pPr>
            <a:r>
              <a:rPr lang="fa-IR" sz="3200" b="1" dirty="0" smtClean="0">
                <a:solidFill>
                  <a:srgbClr val="FF0000"/>
                </a:solidFill>
                <a:cs typeface="B Nazanin" pitchFamily="2" charset="-78"/>
              </a:rPr>
              <a:t>چند راهنمايي براي پرستاراني كه تعقيب قانوني مي‌شوند</a:t>
            </a:r>
            <a:r>
              <a:rPr lang="en-US" sz="3200" dirty="0" smtClean="0">
                <a:solidFill>
                  <a:srgbClr val="FF0000"/>
                </a:solidFill>
                <a:cs typeface="B Nazanin" pitchFamily="2" charset="-78"/>
              </a:rPr>
              <a:t> </a:t>
            </a:r>
          </a:p>
        </p:txBody>
      </p:sp>
      <p:sp>
        <p:nvSpPr>
          <p:cNvPr id="54275" name="Rectangle 3"/>
          <p:cNvSpPr>
            <a:spLocks noGrp="1" noChangeArrowheads="1"/>
          </p:cNvSpPr>
          <p:nvPr>
            <p:ph type="body" idx="1"/>
          </p:nvPr>
        </p:nvSpPr>
        <p:spPr/>
        <p:txBody>
          <a:bodyPr/>
          <a:lstStyle/>
          <a:p>
            <a:pPr algn="r" rtl="1" eaLnBrk="1" hangingPunct="1">
              <a:defRPr/>
            </a:pPr>
            <a:r>
              <a:rPr lang="fa-IR" sz="3200" b="1" dirty="0" smtClean="0">
                <a:cs typeface="B Nazanin" pitchFamily="2" charset="-78"/>
              </a:rPr>
              <a:t>3- هيچ‌گاه نبايد از خود دفاع كنید، زيرا پرستاراني كه تجربه كافي در امر قانوني ندارند، معمولا موفق نمي‌شوند.</a:t>
            </a:r>
          </a:p>
          <a:p>
            <a:pPr algn="r" rtl="1" eaLnBrk="1" hangingPunct="1">
              <a:defRPr/>
            </a:pPr>
            <a:r>
              <a:rPr lang="fa-IR" sz="3200" b="1" dirty="0" smtClean="0">
                <a:cs typeface="B Nazanin" pitchFamily="2" charset="-78"/>
              </a:rPr>
              <a:t>4- در بيمارستان هرگز با هيچ كس در مورد دعوي مطرح شده، صحبت نكنيد، فقط آن را با مدير بحران بيمارستان، در ميان بگذاريد.</a:t>
            </a:r>
            <a:endParaRPr lang="en-US" sz="3200" b="1" dirty="0" smtClean="0">
              <a:cs typeface="B Nazanin" pitchFamily="2" charset="-78"/>
            </a:endParaRPr>
          </a:p>
        </p:txBody>
      </p:sp>
    </p:spTree>
    <p:extLst>
      <p:ext uri="{BB962C8B-B14F-4D97-AF65-F5344CB8AC3E}">
        <p14:creationId xmlns:p14="http://schemas.microsoft.com/office/powerpoint/2010/main" val="55573330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algn="r" rtl="1" eaLnBrk="1" hangingPunct="1">
              <a:defRPr/>
            </a:pPr>
            <a:r>
              <a:rPr lang="fa-IR" sz="3200" b="1" dirty="0" smtClean="0">
                <a:solidFill>
                  <a:srgbClr val="FF0000"/>
                </a:solidFill>
                <a:cs typeface="B Nazanin" pitchFamily="2" charset="-78"/>
              </a:rPr>
              <a:t>چند راهنمايي براي پرستاراني كه تعقيب قانوني مي‌شوند</a:t>
            </a:r>
            <a:r>
              <a:rPr lang="en-US" sz="3200" dirty="0" smtClean="0">
                <a:solidFill>
                  <a:srgbClr val="FF0000"/>
                </a:solidFill>
                <a:cs typeface="B Nazanin" pitchFamily="2" charset="-78"/>
              </a:rPr>
              <a:t> </a:t>
            </a:r>
          </a:p>
        </p:txBody>
      </p:sp>
      <p:sp>
        <p:nvSpPr>
          <p:cNvPr id="55299" name="Rectangle 3"/>
          <p:cNvSpPr>
            <a:spLocks noGrp="1" noChangeArrowheads="1"/>
          </p:cNvSpPr>
          <p:nvPr>
            <p:ph type="body" idx="1"/>
          </p:nvPr>
        </p:nvSpPr>
        <p:spPr/>
        <p:txBody>
          <a:bodyPr/>
          <a:lstStyle/>
          <a:p>
            <a:pPr algn="r" rtl="1" eaLnBrk="1" hangingPunct="1">
              <a:defRPr/>
            </a:pPr>
            <a:r>
              <a:rPr lang="fa-IR" sz="3200" b="1" dirty="0" smtClean="0">
                <a:cs typeface="B Nazanin" pitchFamily="2" charset="-78"/>
              </a:rPr>
              <a:t>5- هيچ‌گاه درباره ی دعوي مطرح شده با شاكي صحبت نكنيد؛ چون ممكن است از حرف‌هاي شما به عنوان دليلي بر عليه شما، استفاده كنند.</a:t>
            </a:r>
          </a:p>
          <a:p>
            <a:pPr algn="r" rtl="1" eaLnBrk="1" hangingPunct="1">
              <a:defRPr/>
            </a:pPr>
            <a:r>
              <a:rPr lang="fa-IR" sz="3200" b="1" dirty="0" smtClean="0">
                <a:cs typeface="B Nazanin" pitchFamily="2" charset="-78"/>
              </a:rPr>
              <a:t>6- هيچ‌گاه دربارة دعوي مطرح شده با فردي كه براي شاكي شهادت مي‌دهد، صحبت نكنيد.</a:t>
            </a:r>
          </a:p>
          <a:p>
            <a:pPr algn="r" rtl="1" eaLnBrk="1" hangingPunct="1">
              <a:defRPr/>
            </a:pPr>
            <a:r>
              <a:rPr lang="fa-IR" sz="3200" b="1" dirty="0" smtClean="0">
                <a:cs typeface="B Nazanin" pitchFamily="2" charset="-78"/>
              </a:rPr>
              <a:t>7- هيچ‌گاه دربارة‌ دعوي مطرح شده با خبرنگاران صحبت نكنيد. چون هر نوع اظهار نظري ممكن است تحريف شده، انتشار يابد.</a:t>
            </a:r>
            <a:endParaRPr lang="en-US" sz="3200" b="1" dirty="0" smtClean="0">
              <a:cs typeface="B Nazanin" pitchFamily="2" charset="-78"/>
            </a:endParaRPr>
          </a:p>
        </p:txBody>
      </p:sp>
    </p:spTree>
    <p:extLst>
      <p:ext uri="{BB962C8B-B14F-4D97-AF65-F5344CB8AC3E}">
        <p14:creationId xmlns:p14="http://schemas.microsoft.com/office/powerpoint/2010/main" val="377856251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algn="r" rtl="1" eaLnBrk="1" hangingPunct="1">
              <a:defRPr/>
            </a:pPr>
            <a:r>
              <a:rPr lang="fa-IR" sz="3200" b="1" dirty="0" smtClean="0">
                <a:solidFill>
                  <a:srgbClr val="FF0000"/>
                </a:solidFill>
                <a:cs typeface="B Nazanin" pitchFamily="2" charset="-78"/>
              </a:rPr>
              <a:t>چند راهنمايي براي پرستاراني كه تعقيب قانوني مي‌شوند</a:t>
            </a:r>
            <a:endParaRPr lang="en-US" sz="3200" b="1" dirty="0" smtClean="0">
              <a:solidFill>
                <a:srgbClr val="FF0000"/>
              </a:solidFill>
              <a:cs typeface="B Nazanin" pitchFamily="2" charset="-78"/>
            </a:endParaRPr>
          </a:p>
        </p:txBody>
      </p:sp>
      <p:sp>
        <p:nvSpPr>
          <p:cNvPr id="57347" name="Rectangle 3"/>
          <p:cNvSpPr>
            <a:spLocks noGrp="1" noChangeArrowheads="1"/>
          </p:cNvSpPr>
          <p:nvPr>
            <p:ph type="body" idx="1"/>
          </p:nvPr>
        </p:nvSpPr>
        <p:spPr/>
        <p:txBody>
          <a:bodyPr/>
          <a:lstStyle/>
          <a:p>
            <a:pPr algn="r" rtl="1" eaLnBrk="1" hangingPunct="1">
              <a:defRPr/>
            </a:pPr>
            <a:r>
              <a:rPr lang="fa-IR" sz="3200" b="1" dirty="0" smtClean="0">
                <a:cs typeface="B Nazanin" pitchFamily="2" charset="-78"/>
              </a:rPr>
              <a:t>8- هيچگونه تغييري در پروندة بيمار ندهيد، زيرا اينكار غيرقانوني است. بزرگترين اشتباه پرستار دست بردن در پرونده است. زيرا ديگر جايي براي دفاع از خود باقي نمي‌گذارد؛ و هيئت منصفه، هيچگاه فراموش نمي‌كند، كه پرونده بيمار دستكاري شده است.</a:t>
            </a:r>
          </a:p>
          <a:p>
            <a:pPr algn="r" rtl="1" eaLnBrk="1" hangingPunct="1">
              <a:defRPr/>
            </a:pPr>
            <a:r>
              <a:rPr lang="fa-IR" sz="3200" b="1" dirty="0" smtClean="0">
                <a:cs typeface="B Nazanin" pitchFamily="2" charset="-78"/>
              </a:rPr>
              <a:t>9- هيچ‌گاه اطلاعات را از وكيل مدافع خود مخفي نكنيد؛ وكيل مدافع نياز دارد همه چيز را بداند؛ مهم نيست چقدر بي‌اهميت باشد، يا به نظر گناهكار بيائيد.</a:t>
            </a:r>
            <a:endParaRPr lang="en-US" sz="3200" b="1" dirty="0" smtClean="0">
              <a:cs typeface="B Nazanin" pitchFamily="2" charset="-78"/>
            </a:endParaRPr>
          </a:p>
        </p:txBody>
      </p:sp>
    </p:spTree>
    <p:extLst>
      <p:ext uri="{BB962C8B-B14F-4D97-AF65-F5344CB8AC3E}">
        <p14:creationId xmlns:p14="http://schemas.microsoft.com/office/powerpoint/2010/main" val="283597231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pPr algn="r" rtl="1" eaLnBrk="1" hangingPunct="1">
              <a:defRPr/>
            </a:pPr>
            <a:r>
              <a:rPr lang="fa-IR" sz="3200" b="1" dirty="0" smtClean="0">
                <a:solidFill>
                  <a:srgbClr val="FF0000"/>
                </a:solidFill>
                <a:cs typeface="B Nazanin" pitchFamily="2" charset="-78"/>
              </a:rPr>
              <a:t>چند راهنمايي براي پرستاراني كه تعقيب قانوني مي‌شوند</a:t>
            </a:r>
            <a:endParaRPr lang="en-US" sz="3200" b="1" dirty="0" smtClean="0">
              <a:solidFill>
                <a:srgbClr val="FF0000"/>
              </a:solidFill>
              <a:cs typeface="B Nazanin" pitchFamily="2" charset="-78"/>
            </a:endParaRPr>
          </a:p>
        </p:txBody>
      </p:sp>
      <p:sp>
        <p:nvSpPr>
          <p:cNvPr id="58371" name="Rectangle 3"/>
          <p:cNvSpPr>
            <a:spLocks noGrp="1" noChangeArrowheads="1"/>
          </p:cNvSpPr>
          <p:nvPr>
            <p:ph type="body" idx="1"/>
          </p:nvPr>
        </p:nvSpPr>
        <p:spPr/>
        <p:txBody>
          <a:bodyPr>
            <a:normAutofit lnSpcReduction="10000"/>
          </a:bodyPr>
          <a:lstStyle/>
          <a:p>
            <a:pPr algn="r" rtl="1" eaLnBrk="1" hangingPunct="1">
              <a:lnSpc>
                <a:spcPct val="90000"/>
              </a:lnSpc>
              <a:defRPr/>
            </a:pPr>
            <a:r>
              <a:rPr lang="fa-IR" sz="3200" b="1" dirty="0" smtClean="0">
                <a:cs typeface="B Nazanin" pitchFamily="2" charset="-78"/>
              </a:rPr>
              <a:t>10- هيچ‌گاه بدون آمادگي قبلي، به جايگاه ويژه شهود در دادگاه نرويد.</a:t>
            </a:r>
          </a:p>
          <a:p>
            <a:pPr algn="r" rtl="1" eaLnBrk="1" hangingPunct="1">
              <a:lnSpc>
                <a:spcPct val="90000"/>
              </a:lnSpc>
              <a:defRPr/>
            </a:pPr>
            <a:r>
              <a:rPr lang="fa-IR" sz="3200" b="1" dirty="0" smtClean="0">
                <a:cs typeface="B Nazanin" pitchFamily="2" charset="-78"/>
              </a:rPr>
              <a:t>11- هيچ‌گاه در جايگاه شهود بي‌ادبانه و تند رفتار نكنيد، مؤدب و مسلط بر خود باشيد، حتي اگر وكيل شاكي به طور تند و خشن صحبت كند.</a:t>
            </a:r>
          </a:p>
          <a:p>
            <a:pPr algn="r" rtl="1" eaLnBrk="1" hangingPunct="1">
              <a:lnSpc>
                <a:spcPct val="90000"/>
              </a:lnSpc>
              <a:buFont typeface="Wingdings" pitchFamily="2" charset="2"/>
              <a:buNone/>
              <a:defRPr/>
            </a:pPr>
            <a:endParaRPr lang="fa-IR" sz="3200" b="1" dirty="0" smtClean="0">
              <a:cs typeface="B Nazanin" pitchFamily="2" charset="-78"/>
            </a:endParaRPr>
          </a:p>
          <a:p>
            <a:pPr algn="r" rtl="1" eaLnBrk="1" hangingPunct="1">
              <a:lnSpc>
                <a:spcPct val="90000"/>
              </a:lnSpc>
              <a:defRPr/>
            </a:pPr>
            <a:r>
              <a:rPr lang="fa-IR" sz="3200" b="1" dirty="0" smtClean="0">
                <a:cs typeface="B Nazanin" pitchFamily="2" charset="-78"/>
              </a:rPr>
              <a:t>12- داوطلبانه اطلاعات ندهيد. فقط به سؤالات پاسخ دهيد و پاسخ شما كوتاه، تا حد امكان جواب شما «بله» يا «خير» باشد. پاسخ‌هاي بلند فقط بهانه به دست وكيل مدافع شاكي مي‌دهد.</a:t>
            </a:r>
            <a:r>
              <a:rPr lang="en-US" sz="3200" b="1" dirty="0" smtClean="0">
                <a:cs typeface="B Nazanin" pitchFamily="2" charset="-78"/>
              </a:rPr>
              <a:t> </a:t>
            </a:r>
          </a:p>
        </p:txBody>
      </p:sp>
    </p:spTree>
    <p:extLst>
      <p:ext uri="{BB962C8B-B14F-4D97-AF65-F5344CB8AC3E}">
        <p14:creationId xmlns:p14="http://schemas.microsoft.com/office/powerpoint/2010/main" val="24274175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pPr algn="r" rtl="1" eaLnBrk="1" hangingPunct="1">
              <a:defRPr/>
            </a:pPr>
            <a:r>
              <a:rPr lang="fa-IR" sz="3200" b="1" dirty="0" smtClean="0">
                <a:solidFill>
                  <a:srgbClr val="FF0000"/>
                </a:solidFill>
                <a:cs typeface="B Nazanin" pitchFamily="2" charset="-78"/>
              </a:rPr>
              <a:t>اقدامات شركت بيمه مسئوليت حرفه‌اي</a:t>
            </a:r>
            <a:endParaRPr lang="en-US" sz="3200" b="1" dirty="0" smtClean="0">
              <a:solidFill>
                <a:srgbClr val="FF0000"/>
              </a:solidFill>
              <a:cs typeface="B Nazanin" pitchFamily="2" charset="-78"/>
            </a:endParaRPr>
          </a:p>
        </p:txBody>
      </p:sp>
      <p:sp>
        <p:nvSpPr>
          <p:cNvPr id="60419" name="Rectangle 3"/>
          <p:cNvSpPr>
            <a:spLocks noGrp="1" noChangeArrowheads="1"/>
          </p:cNvSpPr>
          <p:nvPr>
            <p:ph type="body" idx="1"/>
          </p:nvPr>
        </p:nvSpPr>
        <p:spPr/>
        <p:txBody>
          <a:bodyPr>
            <a:normAutofit/>
          </a:bodyPr>
          <a:lstStyle/>
          <a:p>
            <a:pPr algn="r" rtl="1" eaLnBrk="1" hangingPunct="1">
              <a:defRPr/>
            </a:pPr>
            <a:r>
              <a:rPr lang="fa-IR" sz="3200" b="1" dirty="0" smtClean="0">
                <a:cs typeface="B Nazanin" pitchFamily="2" charset="-78"/>
              </a:rPr>
              <a:t>1- انتخاب وكيل مدافع براي پرونده</a:t>
            </a:r>
          </a:p>
          <a:p>
            <a:pPr algn="r" rtl="1" eaLnBrk="1" hangingPunct="1">
              <a:defRPr/>
            </a:pPr>
            <a:r>
              <a:rPr lang="fa-IR" sz="3200" b="1" dirty="0" smtClean="0">
                <a:cs typeface="B Nazanin" pitchFamily="2" charset="-78"/>
              </a:rPr>
              <a:t>2- از مدارك كپي‌برداري مي‌نمايد.                                                                                                                                                                                                                                                                                                                                                                                                                                                                                                                                                                                                                                                                                                                                                                                                                                                                                                                                                                                                                                                                                                                                                                                                                                                                                                                        </a:t>
            </a:r>
          </a:p>
          <a:p>
            <a:pPr algn="r" rtl="1" eaLnBrk="1" hangingPunct="1">
              <a:defRPr/>
            </a:pPr>
            <a:r>
              <a:rPr lang="fa-IR" sz="3200" b="1" dirty="0" smtClean="0">
                <a:cs typeface="B Nazanin" pitchFamily="2" charset="-78"/>
              </a:rPr>
              <a:t>3- در مقابل گزارشگر قضايي دادگاه، از شاكي سؤالاتي مي‌كند.</a:t>
            </a:r>
          </a:p>
          <a:p>
            <a:pPr algn="r" rtl="1" eaLnBrk="1" hangingPunct="1">
              <a:defRPr/>
            </a:pPr>
            <a:r>
              <a:rPr lang="fa-IR" sz="3200" b="1" dirty="0" smtClean="0">
                <a:cs typeface="B Nazanin" pitchFamily="2" charset="-78"/>
              </a:rPr>
              <a:t>4- پرستار را جهت دادن شهادت، آماده مي‌كند.</a:t>
            </a:r>
          </a:p>
          <a:p>
            <a:pPr algn="r" rtl="1" eaLnBrk="1" hangingPunct="1">
              <a:defRPr/>
            </a:pPr>
            <a:r>
              <a:rPr lang="fa-IR" sz="3200" b="1" dirty="0" smtClean="0">
                <a:cs typeface="B Nazanin" pitchFamily="2" charset="-78"/>
              </a:rPr>
              <a:t>5- پزشكي را كه درگير دعوي مطرح شده نيست، استخدام نموده تا شاكي را معاينه نمايد</a:t>
            </a:r>
            <a:r>
              <a:rPr lang="en-US" sz="3200" b="1" dirty="0" smtClean="0">
                <a:cs typeface="B Nazanin" pitchFamily="2" charset="-78"/>
              </a:rPr>
              <a:t> </a:t>
            </a:r>
          </a:p>
        </p:txBody>
      </p:sp>
    </p:spTree>
    <p:extLst>
      <p:ext uri="{BB962C8B-B14F-4D97-AF65-F5344CB8AC3E}">
        <p14:creationId xmlns:p14="http://schemas.microsoft.com/office/powerpoint/2010/main" val="14296183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TotalTime>
  <Words>2006</Words>
  <Application>Microsoft Office PowerPoint</Application>
  <PresentationFormat>On-screen Show (4:3)</PresentationFormat>
  <Paragraphs>146</Paragraphs>
  <Slides>41</Slides>
  <Notes>0</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1_Office Theme</vt:lpstr>
      <vt:lpstr>بنام خدا</vt:lpstr>
      <vt:lpstr>جلسه هفتم</vt:lpstr>
      <vt:lpstr>قانون  Law</vt:lpstr>
      <vt:lpstr>سازمان‌هاي نظارت قانوني</vt:lpstr>
      <vt:lpstr>ماده 35: هيات‌هاي بدوي انتظامي </vt:lpstr>
      <vt:lpstr>ماده 35: هيات‌هاي بدوي انتظامي </vt:lpstr>
      <vt:lpstr>تعاريف واژه‌ها و عبارات </vt:lpstr>
      <vt:lpstr>تعاريف واژه‌ها و عبارات </vt:lpstr>
      <vt:lpstr>تعاريف واژه‌ها و عبارات </vt:lpstr>
      <vt:lpstr>تعاريف واژه‌ها و عبارات</vt:lpstr>
      <vt:lpstr>تعاريف واژه‌ها و عبارات</vt:lpstr>
      <vt:lpstr>تعاريف واژه‌ها و عبارات</vt:lpstr>
      <vt:lpstr>دلايل افزايش شکایت از پرستاران در محاکم قضایی و انتظامی</vt:lpstr>
      <vt:lpstr>دلايل افزايش شکایت از پرستاران در محاکم قضایی و انتظامی</vt:lpstr>
      <vt:lpstr>دلايل افزايش شکایت از پرستاران در محاکم قضایی و انتظامی</vt:lpstr>
      <vt:lpstr>دلايل افزايش شکایت از پرستاران در محاکم قضایی و انتظامی</vt:lpstr>
      <vt:lpstr>موارد شايع شكايت از پرستاران</vt:lpstr>
      <vt:lpstr>موارد شايع شكايت از پرستاران</vt:lpstr>
      <vt:lpstr>تعر يف انضباط Discipline</vt:lpstr>
      <vt:lpstr>فرآيند انضباط كاركنان </vt:lpstr>
      <vt:lpstr>تدابير انضباطي</vt:lpstr>
      <vt:lpstr>تدابير انضباطي</vt:lpstr>
      <vt:lpstr>اقسام قصور پزشكي </vt:lpstr>
      <vt:lpstr>PowerPoint Presentation</vt:lpstr>
      <vt:lpstr>افشاي اطلاعات خصوصي و محرمانه بيمار</vt:lpstr>
      <vt:lpstr>حمله و تهديد بيماران</vt:lpstr>
      <vt:lpstr>ايجاد رعب و هراس در بيمار</vt:lpstr>
      <vt:lpstr>عدم انجام اقدامات لازم و ضروري</vt:lpstr>
      <vt:lpstr>عدم حضور و ترك محل خدمت</vt:lpstr>
      <vt:lpstr>هتك حرمت جامعه پزشكي</vt:lpstr>
      <vt:lpstr>تحميل مخارج غيرضروري</vt:lpstr>
      <vt:lpstr>تحميل مخارج غيرضروري</vt:lpstr>
      <vt:lpstr>انجام ندادن وظايف حرفه‌اي:</vt:lpstr>
      <vt:lpstr>عدم همكاري لازم در موارد خاص:</vt:lpstr>
      <vt:lpstr>تجويز داروهاي روان‌گردان و مخدر:</vt:lpstr>
      <vt:lpstr>چند راهنمايي براي پرستاراني كه تعقيب قانوني مي‌شوند </vt:lpstr>
      <vt:lpstr>چند راهنمايي براي پرستاراني كه تعقيب قانوني مي‌شوند </vt:lpstr>
      <vt:lpstr>چند راهنمايي براي پرستاراني كه تعقيب قانوني مي‌شوند </vt:lpstr>
      <vt:lpstr>چند راهنمايي براي پرستاراني كه تعقيب قانوني مي‌شوند</vt:lpstr>
      <vt:lpstr>چند راهنمايي براي پرستاراني كه تعقيب قانوني مي‌شوند</vt:lpstr>
      <vt:lpstr>اقدامات شركت بيمه مسئوليت حرفه‌اي</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جلسه هفتم</dc:title>
  <dc:creator>novin</dc:creator>
  <cp:lastModifiedBy>Windows User</cp:lastModifiedBy>
  <cp:revision>12</cp:revision>
  <dcterms:created xsi:type="dcterms:W3CDTF">2006-08-16T00:00:00Z</dcterms:created>
  <dcterms:modified xsi:type="dcterms:W3CDTF">2020-04-29T01:17:20Z</dcterms:modified>
</cp:coreProperties>
</file>