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81" r:id="rId2"/>
    <p:sldId id="256" r:id="rId3"/>
    <p:sldId id="257" r:id="rId4"/>
    <p:sldId id="259" r:id="rId5"/>
    <p:sldId id="269" r:id="rId6"/>
    <p:sldId id="263" r:id="rId7"/>
    <p:sldId id="272" r:id="rId8"/>
    <p:sldId id="273" r:id="rId9"/>
    <p:sldId id="262" r:id="rId10"/>
    <p:sldId id="274" r:id="rId11"/>
    <p:sldId id="267" r:id="rId12"/>
    <p:sldId id="276" r:id="rId13"/>
    <p:sldId id="275" r:id="rId14"/>
    <p:sldId id="277" r:id="rId15"/>
    <p:sldId id="261" r:id="rId16"/>
    <p:sldId id="278" r:id="rId17"/>
    <p:sldId id="279" r:id="rId18"/>
    <p:sldId id="280" r:id="rId19"/>
    <p:sldId id="268" r:id="rId20"/>
    <p:sldId id="264" r:id="rId21"/>
    <p:sldId id="270" r:id="rId22"/>
    <p:sldId id="271" r:id="rId23"/>
    <p:sldId id="266"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BFB4CC0A-7939-4E30-9659-635733217B13}" type="datetimeFigureOut">
              <a:rPr lang="en-US" smtClean="0"/>
              <a:t>5/21/2020</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BFB4CC0A-7939-4E30-9659-635733217B13}" type="datetimeFigureOut">
              <a:rPr lang="en-US" smtClean="0"/>
              <a:t>5/21/2020</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BFB4CC0A-7939-4E30-9659-635733217B13}" type="datetimeFigureOut">
              <a:rPr lang="en-US" smtClean="0"/>
              <a:t>5/21/2020</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D172DED9-3E0A-4836-A6E2-0417DB5D833A}" type="slidenum">
              <a:rPr lang="en-US" smtClean="0"/>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BFB4CC0A-7939-4E30-9659-635733217B13}" type="datetimeFigureOut">
              <a:rPr lang="en-US" smtClean="0"/>
              <a:t>5/21/2020</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BFB4CC0A-7939-4E30-9659-635733217B13}" type="datetimeFigureOut">
              <a:rPr lang="en-US" smtClean="0"/>
              <a:t>5/21/2020</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D172DED9-3E0A-4836-A6E2-0417DB5D833A}"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FB4CC0A-7939-4E30-9659-635733217B13}" type="datetimeFigureOut">
              <a:rPr lang="en-US" smtClean="0"/>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BFB4CC0A-7939-4E30-9659-635733217B13}" type="datetimeFigureOut">
              <a:rPr lang="en-US" smtClean="0"/>
              <a:t>5/21/2020</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BFB4CC0A-7939-4E30-9659-635733217B13}" type="datetimeFigureOut">
              <a:rPr lang="en-US" smtClean="0"/>
              <a:t>5/21/2020</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D172DED9-3E0A-4836-A6E2-0417DB5D833A}"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BFB4CC0A-7939-4E30-9659-635733217B13}" type="datetimeFigureOut">
              <a:rPr lang="en-US" smtClean="0"/>
              <a:t>5/21/2020</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D172DED9-3E0A-4836-A6E2-0417DB5D833A}"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FB4CC0A-7939-4E30-9659-635733217B13}"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FB4CC0A-7939-4E30-9659-635733217B13}"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72DED9-3E0A-4836-A6E2-0417DB5D833A}"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BFB4CC0A-7939-4E30-9659-635733217B13}" type="datetimeFigureOut">
              <a:rPr lang="en-US" smtClean="0"/>
              <a:t>5/21/2020</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D172DED9-3E0A-4836-A6E2-0417DB5D833A}"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6230268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914400" y="457200"/>
            <a:ext cx="7467600" cy="5562600"/>
          </a:xfrm>
        </p:spPr>
        <p:txBody>
          <a:bodyPr>
            <a:noAutofit/>
          </a:bodyPr>
          <a:lstStyle/>
          <a:p>
            <a:pPr algn="ctr" rtl="1"/>
            <a:r>
              <a:rPr lang="fa-IR" sz="5400" b="1" dirty="0" smtClean="0">
                <a:latin typeface="Times New Roman" pitchFamily="18" charset="0"/>
                <a:cs typeface="B Nazanin" pitchFamily="2" charset="-78"/>
              </a:rPr>
              <a:t>معرفی و مقایسه نرم افزارهای بانک</a:t>
            </a:r>
            <a:r>
              <a:rPr lang="en-US" sz="5400" b="1" dirty="0" smtClean="0">
                <a:latin typeface="Times New Roman" pitchFamily="18" charset="0"/>
                <a:cs typeface="B Nazanin" pitchFamily="2" charset="-78"/>
              </a:rPr>
              <a:t> </a:t>
            </a:r>
            <a:r>
              <a:rPr lang="fa-IR" sz="5400" b="1" dirty="0" smtClean="0">
                <a:latin typeface="Times New Roman" pitchFamily="18" charset="0"/>
                <a:cs typeface="B Nazanin" pitchFamily="2" charset="-78"/>
              </a:rPr>
              <a:t>اطلاعاتی</a:t>
            </a:r>
            <a:br>
              <a:rPr lang="fa-IR" sz="5400" b="1" dirty="0" smtClean="0">
                <a:latin typeface="Times New Roman" pitchFamily="18" charset="0"/>
                <a:cs typeface="B Nazanin" pitchFamily="2" charset="-78"/>
              </a:rPr>
            </a:br>
            <a:endParaRPr lang="en-US" sz="5400" b="1" dirty="0">
              <a:latin typeface="Times New Roman" pitchFamily="18" charset="0"/>
              <a:cs typeface="B Nazanin" pitchFamily="2" charset="-78"/>
            </a:endParaRPr>
          </a:p>
        </p:txBody>
      </p:sp>
    </p:spTree>
    <p:extLst>
      <p:ext uri="{BB962C8B-B14F-4D97-AF65-F5344CB8AC3E}">
        <p14:creationId xmlns:p14="http://schemas.microsoft.com/office/powerpoint/2010/main" val="33847899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81000"/>
            <a:ext cx="7620000" cy="936625"/>
          </a:xfrm>
        </p:spPr>
        <p:txBody>
          <a:bodyPr>
            <a:normAutofit/>
          </a:bodyPr>
          <a:lstStyle/>
          <a:p>
            <a:pPr algn="ctr" rtl="1"/>
            <a:r>
              <a:rPr lang="fa-IR" sz="4800" smtClean="0">
                <a:cs typeface="B Nazanin" pitchFamily="2" charset="-78"/>
              </a:rPr>
              <a:t>مفاهیم اولیه</a:t>
            </a:r>
            <a:endParaRPr lang="en-US" sz="4800">
              <a:cs typeface="B Nazanin" pitchFamily="2" charset="-78"/>
            </a:endParaRPr>
          </a:p>
        </p:txBody>
      </p:sp>
      <p:sp>
        <p:nvSpPr>
          <p:cNvPr id="3" name="Subtitle 2"/>
          <p:cNvSpPr>
            <a:spLocks noGrp="1"/>
          </p:cNvSpPr>
          <p:nvPr>
            <p:ph type="subTitle" idx="1"/>
          </p:nvPr>
        </p:nvSpPr>
        <p:spPr>
          <a:xfrm>
            <a:off x="152400" y="1676400"/>
            <a:ext cx="8686800" cy="4150520"/>
          </a:xfrm>
        </p:spPr>
        <p:txBody>
          <a:bodyPr>
            <a:normAutofit lnSpcReduction="10000"/>
          </a:bodyPr>
          <a:lstStyle/>
          <a:p>
            <a:pPr algn="just" rtl="1"/>
            <a:r>
              <a:rPr lang="fa-IR" sz="3200">
                <a:cs typeface="B Nazanin" pitchFamily="2" charset="-78"/>
              </a:rPr>
              <a:t>بانک </a:t>
            </a:r>
            <a:r>
              <a:rPr lang="fa-IR" sz="3200" smtClean="0">
                <a:cs typeface="B Nazanin" pitchFamily="2" charset="-78"/>
              </a:rPr>
              <a:t>اطلاعاتی: مجموعه ای سازمان یافته از اطلاعات (داده ها) به هم مرتبط</a:t>
            </a:r>
          </a:p>
          <a:p>
            <a:pPr algn="just" rtl="1">
              <a:lnSpc>
                <a:spcPct val="150000"/>
              </a:lnSpc>
            </a:pPr>
            <a:r>
              <a:rPr lang="fa-IR" sz="3200" smtClean="0">
                <a:cs typeface="B Nazanin" pitchFamily="2" charset="-78"/>
              </a:rPr>
              <a:t>موجودیت: هر چیزی که بخواهیم راجع به آن اطلاعاتی ذخیره کنیم.</a:t>
            </a:r>
          </a:p>
          <a:p>
            <a:pPr algn="just" rtl="1">
              <a:lnSpc>
                <a:spcPct val="150000"/>
              </a:lnSpc>
            </a:pPr>
            <a:r>
              <a:rPr lang="fa-IR" sz="3200" smtClean="0">
                <a:cs typeface="B Nazanin" pitchFamily="2" charset="-78"/>
              </a:rPr>
              <a:t>جدول: محل ذخیره سازی داده ها در بانک اطلاعاتی</a:t>
            </a:r>
          </a:p>
          <a:p>
            <a:pPr algn="just" rtl="1">
              <a:lnSpc>
                <a:spcPct val="150000"/>
              </a:lnSpc>
            </a:pPr>
            <a:r>
              <a:rPr lang="fa-IR" sz="3200" smtClean="0">
                <a:cs typeface="B Nazanin" pitchFamily="2" charset="-78"/>
              </a:rPr>
              <a:t>رکورد: هر سطر از جدول بانک اطلاعاتی</a:t>
            </a:r>
          </a:p>
          <a:p>
            <a:pPr algn="just" rtl="1">
              <a:lnSpc>
                <a:spcPct val="150000"/>
              </a:lnSpc>
            </a:pPr>
            <a:r>
              <a:rPr lang="fa-IR" sz="3200" smtClean="0">
                <a:cs typeface="B Nazanin" pitchFamily="2" charset="-78"/>
              </a:rPr>
              <a:t>فیلد: هر ستون از جدول بانک اطلاعاتی</a:t>
            </a:r>
          </a:p>
          <a:p>
            <a:pPr algn="just" rtl="1">
              <a:lnSpc>
                <a:spcPct val="150000"/>
              </a:lnSpc>
            </a:pPr>
            <a:r>
              <a:rPr lang="fa-IR" sz="3200" smtClean="0">
                <a:cs typeface="B Nazanin" pitchFamily="2" charset="-78"/>
              </a:rPr>
              <a:t>کلید اصلی: فیلدی برای تمایز اطلاعات رکوردهای یک جدول</a:t>
            </a:r>
            <a:endParaRPr lang="en-US" sz="3200">
              <a:cs typeface="B Nazanin" pitchFamily="2" charset="-78"/>
            </a:endParaRPr>
          </a:p>
        </p:txBody>
      </p:sp>
    </p:spTree>
    <p:extLst>
      <p:ext uri="{BB962C8B-B14F-4D97-AF65-F5344CB8AC3E}">
        <p14:creationId xmlns:p14="http://schemas.microsoft.com/office/powerpoint/2010/main" val="532889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8062912" cy="950913"/>
          </a:xfrm>
        </p:spPr>
        <p:txBody>
          <a:bodyPr>
            <a:normAutofit/>
          </a:bodyPr>
          <a:lstStyle/>
          <a:p>
            <a:pPr algn="ctr" rtl="1"/>
            <a:r>
              <a:rPr lang="fa-IR" sz="4800">
                <a:cs typeface="B Nazanin" pitchFamily="2" charset="-78"/>
              </a:rPr>
              <a:t>طراحی یک سیستم بانک اطلاعاتی</a:t>
            </a:r>
            <a:endParaRPr lang="en-US" sz="4800"/>
          </a:p>
        </p:txBody>
      </p:sp>
      <p:sp>
        <p:nvSpPr>
          <p:cNvPr id="3" name="Subtitle 2"/>
          <p:cNvSpPr>
            <a:spLocks noGrp="1"/>
          </p:cNvSpPr>
          <p:nvPr>
            <p:ph type="subTitle" idx="1"/>
          </p:nvPr>
        </p:nvSpPr>
        <p:spPr>
          <a:xfrm>
            <a:off x="533400" y="1676400"/>
            <a:ext cx="8062912" cy="4226720"/>
          </a:xfrm>
        </p:spPr>
        <p:txBody>
          <a:bodyPr>
            <a:normAutofit fontScale="25000" lnSpcReduction="20000"/>
          </a:bodyPr>
          <a:lstStyle/>
          <a:p>
            <a:pPr marL="1143000" indent="-1143000" algn="just" rtl="1">
              <a:lnSpc>
                <a:spcPct val="150000"/>
              </a:lnSpc>
              <a:buFont typeface="Wingdings" pitchFamily="2" charset="2"/>
              <a:buChar char="v"/>
            </a:pPr>
            <a:r>
              <a:rPr lang="fa-IR" sz="12800">
                <a:cs typeface="B Nazanin" pitchFamily="2" charset="-78"/>
              </a:rPr>
              <a:t>شناسایی موجودیت های سیستم بانک اطلاعاتی</a:t>
            </a:r>
          </a:p>
          <a:p>
            <a:pPr marL="1143000" indent="-1143000" algn="just" rtl="1">
              <a:lnSpc>
                <a:spcPct val="150000"/>
              </a:lnSpc>
              <a:buFont typeface="Wingdings" pitchFamily="2" charset="2"/>
              <a:buChar char="v"/>
            </a:pPr>
            <a:r>
              <a:rPr lang="fa-IR" sz="12800">
                <a:cs typeface="B Nazanin" pitchFamily="2" charset="-78"/>
              </a:rPr>
              <a:t>طراحی جدول(ها) برای هر موجودیت</a:t>
            </a:r>
          </a:p>
          <a:p>
            <a:pPr marL="1143000" indent="-1143000" algn="just" rtl="1">
              <a:lnSpc>
                <a:spcPct val="150000"/>
              </a:lnSpc>
              <a:buFont typeface="Wingdings" pitchFamily="2" charset="2"/>
              <a:buChar char="v"/>
            </a:pPr>
            <a:r>
              <a:rPr lang="fa-IR" sz="12800">
                <a:cs typeface="B Nazanin" pitchFamily="2" charset="-78"/>
              </a:rPr>
              <a:t>انتخاب کلید اصلی</a:t>
            </a:r>
          </a:p>
          <a:p>
            <a:pPr marL="1143000" indent="-1143000" algn="just" rtl="1">
              <a:lnSpc>
                <a:spcPct val="150000"/>
              </a:lnSpc>
              <a:buFont typeface="Wingdings" pitchFamily="2" charset="2"/>
              <a:buChar char="v"/>
            </a:pPr>
            <a:r>
              <a:rPr lang="fa-IR" sz="12800">
                <a:cs typeface="B Nazanin" pitchFamily="2" charset="-78"/>
              </a:rPr>
              <a:t>برقراری ارتباط بین جداول</a:t>
            </a:r>
          </a:p>
          <a:p>
            <a:pPr marL="1143000" indent="-1143000" algn="just" rtl="1">
              <a:lnSpc>
                <a:spcPct val="150000"/>
              </a:lnSpc>
              <a:buFont typeface="Wingdings" pitchFamily="2" charset="2"/>
              <a:buChar char="v"/>
            </a:pPr>
            <a:r>
              <a:rPr lang="fa-IR" sz="12800">
                <a:cs typeface="B Nazanin" pitchFamily="2" charset="-78"/>
              </a:rPr>
              <a:t>ایجاد فرم های ورود و مشاهده ی اطلاعات</a:t>
            </a:r>
          </a:p>
          <a:p>
            <a:pPr marL="1143000" indent="-1143000" algn="just" rtl="1">
              <a:lnSpc>
                <a:spcPct val="150000"/>
              </a:lnSpc>
              <a:buFont typeface="Wingdings" pitchFamily="2" charset="2"/>
              <a:buChar char="v"/>
            </a:pPr>
            <a:r>
              <a:rPr lang="fa-IR" sz="12800">
                <a:cs typeface="B Nazanin" pitchFamily="2" charset="-78"/>
              </a:rPr>
              <a:t>تعیین گزارشات خروجی سیستم</a:t>
            </a:r>
            <a:endParaRPr lang="en-US" sz="12800">
              <a:cs typeface="B Nazanin" pitchFamily="2" charset="-78"/>
            </a:endParaRPr>
          </a:p>
          <a:p>
            <a:endParaRPr lang="en-US"/>
          </a:p>
        </p:txBody>
      </p:sp>
    </p:spTree>
    <p:extLst>
      <p:ext uri="{BB962C8B-B14F-4D97-AF65-F5344CB8AC3E}">
        <p14:creationId xmlns:p14="http://schemas.microsoft.com/office/powerpoint/2010/main" val="299721073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3" end="3"/>
                                            </p:txEl>
                                          </p:spTgt>
                                        </p:tgtEl>
                                        <p:attrNameLst>
                                          <p:attrName>style.visibility</p:attrName>
                                        </p:attrNameLst>
                                      </p:cBhvr>
                                      <p:to>
                                        <p:strVal val="visible"/>
                                      </p:to>
                                    </p:set>
                                    <p:animEffect transition="in" filter="wipe(down)">
                                      <p:cBhvr>
                                        <p:cTn id="55" dur="580">
                                          <p:stCondLst>
                                            <p:cond delay="0"/>
                                          </p:stCondLst>
                                        </p:cTn>
                                        <p:tgtEl>
                                          <p:spTgt spid="3">
                                            <p:txEl>
                                              <p:pRg st="3" end="3"/>
                                            </p:txEl>
                                          </p:spTgt>
                                        </p:tgtEl>
                                      </p:cBhvr>
                                    </p:animEffect>
                                    <p:anim calcmode="lin" valueType="num">
                                      <p:cBhvr>
                                        <p:cTn id="5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3" end="3"/>
                                            </p:txEl>
                                          </p:spTgt>
                                        </p:tgtEl>
                                      </p:cBhvr>
                                      <p:to x="100000" y="60000"/>
                                    </p:animScale>
                                    <p:animScale>
                                      <p:cBhvr>
                                        <p:cTn id="62" dur="166" decel="50000">
                                          <p:stCondLst>
                                            <p:cond delay="676"/>
                                          </p:stCondLst>
                                        </p:cTn>
                                        <p:tgtEl>
                                          <p:spTgt spid="3">
                                            <p:txEl>
                                              <p:pRg st="3" end="3"/>
                                            </p:txEl>
                                          </p:spTgt>
                                        </p:tgtEl>
                                      </p:cBhvr>
                                      <p:to x="100000" y="100000"/>
                                    </p:animScale>
                                    <p:animScale>
                                      <p:cBhvr>
                                        <p:cTn id="63" dur="26">
                                          <p:stCondLst>
                                            <p:cond delay="1312"/>
                                          </p:stCondLst>
                                        </p:cTn>
                                        <p:tgtEl>
                                          <p:spTgt spid="3">
                                            <p:txEl>
                                              <p:pRg st="3" end="3"/>
                                            </p:txEl>
                                          </p:spTgt>
                                        </p:tgtEl>
                                      </p:cBhvr>
                                      <p:to x="100000" y="80000"/>
                                    </p:animScale>
                                    <p:animScale>
                                      <p:cBhvr>
                                        <p:cTn id="64" dur="166" decel="50000">
                                          <p:stCondLst>
                                            <p:cond delay="1338"/>
                                          </p:stCondLst>
                                        </p:cTn>
                                        <p:tgtEl>
                                          <p:spTgt spid="3">
                                            <p:txEl>
                                              <p:pRg st="3" end="3"/>
                                            </p:txEl>
                                          </p:spTgt>
                                        </p:tgtEl>
                                      </p:cBhvr>
                                      <p:to x="100000" y="100000"/>
                                    </p:animScale>
                                    <p:animScale>
                                      <p:cBhvr>
                                        <p:cTn id="65" dur="26">
                                          <p:stCondLst>
                                            <p:cond delay="1642"/>
                                          </p:stCondLst>
                                        </p:cTn>
                                        <p:tgtEl>
                                          <p:spTgt spid="3">
                                            <p:txEl>
                                              <p:pRg st="3" end="3"/>
                                            </p:txEl>
                                          </p:spTgt>
                                        </p:tgtEl>
                                      </p:cBhvr>
                                      <p:to x="100000" y="90000"/>
                                    </p:animScale>
                                    <p:animScale>
                                      <p:cBhvr>
                                        <p:cTn id="66" dur="166" decel="50000">
                                          <p:stCondLst>
                                            <p:cond delay="1668"/>
                                          </p:stCondLst>
                                        </p:cTn>
                                        <p:tgtEl>
                                          <p:spTgt spid="3">
                                            <p:txEl>
                                              <p:pRg st="3" end="3"/>
                                            </p:txEl>
                                          </p:spTgt>
                                        </p:tgtEl>
                                      </p:cBhvr>
                                      <p:to x="100000" y="100000"/>
                                    </p:animScale>
                                    <p:animScale>
                                      <p:cBhvr>
                                        <p:cTn id="67" dur="26">
                                          <p:stCondLst>
                                            <p:cond delay="1808"/>
                                          </p:stCondLst>
                                        </p:cTn>
                                        <p:tgtEl>
                                          <p:spTgt spid="3">
                                            <p:txEl>
                                              <p:pRg st="3" end="3"/>
                                            </p:txEl>
                                          </p:spTgt>
                                        </p:tgtEl>
                                      </p:cBhvr>
                                      <p:to x="100000" y="95000"/>
                                    </p:animScale>
                                    <p:animScale>
                                      <p:cBhvr>
                                        <p:cTn id="68" dur="166" decel="50000">
                                          <p:stCondLst>
                                            <p:cond delay="1834"/>
                                          </p:stCondLst>
                                        </p:cTn>
                                        <p:tgtEl>
                                          <p:spTgt spid="3">
                                            <p:txEl>
                                              <p:pRg st="3" end="3"/>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4" end="4"/>
                                            </p:txEl>
                                          </p:spTgt>
                                        </p:tgtEl>
                                        <p:attrNameLst>
                                          <p:attrName>style.visibility</p:attrName>
                                        </p:attrNameLst>
                                      </p:cBhvr>
                                      <p:to>
                                        <p:strVal val="visible"/>
                                      </p:to>
                                    </p:set>
                                    <p:animEffect transition="in" filter="wipe(down)">
                                      <p:cBhvr>
                                        <p:cTn id="71" dur="580">
                                          <p:stCondLst>
                                            <p:cond delay="0"/>
                                          </p:stCondLst>
                                        </p:cTn>
                                        <p:tgtEl>
                                          <p:spTgt spid="3">
                                            <p:txEl>
                                              <p:pRg st="4" end="4"/>
                                            </p:txEl>
                                          </p:spTgt>
                                        </p:tgtEl>
                                      </p:cBhvr>
                                    </p:animEffect>
                                    <p:anim calcmode="lin" valueType="num">
                                      <p:cBhvr>
                                        <p:cTn id="7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4" end="4"/>
                                            </p:txEl>
                                          </p:spTgt>
                                        </p:tgtEl>
                                      </p:cBhvr>
                                      <p:to x="100000" y="60000"/>
                                    </p:animScale>
                                    <p:animScale>
                                      <p:cBhvr>
                                        <p:cTn id="78" dur="166" decel="50000">
                                          <p:stCondLst>
                                            <p:cond delay="676"/>
                                          </p:stCondLst>
                                        </p:cTn>
                                        <p:tgtEl>
                                          <p:spTgt spid="3">
                                            <p:txEl>
                                              <p:pRg st="4" end="4"/>
                                            </p:txEl>
                                          </p:spTgt>
                                        </p:tgtEl>
                                      </p:cBhvr>
                                      <p:to x="100000" y="100000"/>
                                    </p:animScale>
                                    <p:animScale>
                                      <p:cBhvr>
                                        <p:cTn id="79" dur="26">
                                          <p:stCondLst>
                                            <p:cond delay="1312"/>
                                          </p:stCondLst>
                                        </p:cTn>
                                        <p:tgtEl>
                                          <p:spTgt spid="3">
                                            <p:txEl>
                                              <p:pRg st="4" end="4"/>
                                            </p:txEl>
                                          </p:spTgt>
                                        </p:tgtEl>
                                      </p:cBhvr>
                                      <p:to x="100000" y="80000"/>
                                    </p:animScale>
                                    <p:animScale>
                                      <p:cBhvr>
                                        <p:cTn id="80" dur="166" decel="50000">
                                          <p:stCondLst>
                                            <p:cond delay="1338"/>
                                          </p:stCondLst>
                                        </p:cTn>
                                        <p:tgtEl>
                                          <p:spTgt spid="3">
                                            <p:txEl>
                                              <p:pRg st="4" end="4"/>
                                            </p:txEl>
                                          </p:spTgt>
                                        </p:tgtEl>
                                      </p:cBhvr>
                                      <p:to x="100000" y="100000"/>
                                    </p:animScale>
                                    <p:animScale>
                                      <p:cBhvr>
                                        <p:cTn id="81" dur="26">
                                          <p:stCondLst>
                                            <p:cond delay="1642"/>
                                          </p:stCondLst>
                                        </p:cTn>
                                        <p:tgtEl>
                                          <p:spTgt spid="3">
                                            <p:txEl>
                                              <p:pRg st="4" end="4"/>
                                            </p:txEl>
                                          </p:spTgt>
                                        </p:tgtEl>
                                      </p:cBhvr>
                                      <p:to x="100000" y="90000"/>
                                    </p:animScale>
                                    <p:animScale>
                                      <p:cBhvr>
                                        <p:cTn id="82" dur="166" decel="50000">
                                          <p:stCondLst>
                                            <p:cond delay="1668"/>
                                          </p:stCondLst>
                                        </p:cTn>
                                        <p:tgtEl>
                                          <p:spTgt spid="3">
                                            <p:txEl>
                                              <p:pRg st="4" end="4"/>
                                            </p:txEl>
                                          </p:spTgt>
                                        </p:tgtEl>
                                      </p:cBhvr>
                                      <p:to x="100000" y="100000"/>
                                    </p:animScale>
                                    <p:animScale>
                                      <p:cBhvr>
                                        <p:cTn id="83" dur="26">
                                          <p:stCondLst>
                                            <p:cond delay="1808"/>
                                          </p:stCondLst>
                                        </p:cTn>
                                        <p:tgtEl>
                                          <p:spTgt spid="3">
                                            <p:txEl>
                                              <p:pRg st="4" end="4"/>
                                            </p:txEl>
                                          </p:spTgt>
                                        </p:tgtEl>
                                      </p:cBhvr>
                                      <p:to x="100000" y="95000"/>
                                    </p:animScale>
                                    <p:animScale>
                                      <p:cBhvr>
                                        <p:cTn id="84" dur="166" decel="50000">
                                          <p:stCondLst>
                                            <p:cond delay="1834"/>
                                          </p:stCondLst>
                                        </p:cTn>
                                        <p:tgtEl>
                                          <p:spTgt spid="3">
                                            <p:txEl>
                                              <p:pRg st="4" end="4"/>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3">
                                            <p:txEl>
                                              <p:pRg st="5" end="5"/>
                                            </p:txEl>
                                          </p:spTgt>
                                        </p:tgtEl>
                                        <p:attrNameLst>
                                          <p:attrName>style.visibility</p:attrName>
                                        </p:attrNameLst>
                                      </p:cBhvr>
                                      <p:to>
                                        <p:strVal val="visible"/>
                                      </p:to>
                                    </p:set>
                                    <p:animEffect transition="in" filter="wipe(down)">
                                      <p:cBhvr>
                                        <p:cTn id="87" dur="580">
                                          <p:stCondLst>
                                            <p:cond delay="0"/>
                                          </p:stCondLst>
                                        </p:cTn>
                                        <p:tgtEl>
                                          <p:spTgt spid="3">
                                            <p:txEl>
                                              <p:pRg st="5" end="5"/>
                                            </p:txEl>
                                          </p:spTgt>
                                        </p:tgtEl>
                                      </p:cBhvr>
                                    </p:animEffect>
                                    <p:anim calcmode="lin" valueType="num">
                                      <p:cBhvr>
                                        <p:cTn id="8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3">
                                            <p:txEl>
                                              <p:pRg st="5" end="5"/>
                                            </p:txEl>
                                          </p:spTgt>
                                        </p:tgtEl>
                                      </p:cBhvr>
                                      <p:to x="100000" y="60000"/>
                                    </p:animScale>
                                    <p:animScale>
                                      <p:cBhvr>
                                        <p:cTn id="94" dur="166" decel="50000">
                                          <p:stCondLst>
                                            <p:cond delay="676"/>
                                          </p:stCondLst>
                                        </p:cTn>
                                        <p:tgtEl>
                                          <p:spTgt spid="3">
                                            <p:txEl>
                                              <p:pRg st="5" end="5"/>
                                            </p:txEl>
                                          </p:spTgt>
                                        </p:tgtEl>
                                      </p:cBhvr>
                                      <p:to x="100000" y="100000"/>
                                    </p:animScale>
                                    <p:animScale>
                                      <p:cBhvr>
                                        <p:cTn id="95" dur="26">
                                          <p:stCondLst>
                                            <p:cond delay="1312"/>
                                          </p:stCondLst>
                                        </p:cTn>
                                        <p:tgtEl>
                                          <p:spTgt spid="3">
                                            <p:txEl>
                                              <p:pRg st="5" end="5"/>
                                            </p:txEl>
                                          </p:spTgt>
                                        </p:tgtEl>
                                      </p:cBhvr>
                                      <p:to x="100000" y="80000"/>
                                    </p:animScale>
                                    <p:animScale>
                                      <p:cBhvr>
                                        <p:cTn id="96" dur="166" decel="50000">
                                          <p:stCondLst>
                                            <p:cond delay="1338"/>
                                          </p:stCondLst>
                                        </p:cTn>
                                        <p:tgtEl>
                                          <p:spTgt spid="3">
                                            <p:txEl>
                                              <p:pRg st="5" end="5"/>
                                            </p:txEl>
                                          </p:spTgt>
                                        </p:tgtEl>
                                      </p:cBhvr>
                                      <p:to x="100000" y="100000"/>
                                    </p:animScale>
                                    <p:animScale>
                                      <p:cBhvr>
                                        <p:cTn id="97" dur="26">
                                          <p:stCondLst>
                                            <p:cond delay="1642"/>
                                          </p:stCondLst>
                                        </p:cTn>
                                        <p:tgtEl>
                                          <p:spTgt spid="3">
                                            <p:txEl>
                                              <p:pRg st="5" end="5"/>
                                            </p:txEl>
                                          </p:spTgt>
                                        </p:tgtEl>
                                      </p:cBhvr>
                                      <p:to x="100000" y="90000"/>
                                    </p:animScale>
                                    <p:animScale>
                                      <p:cBhvr>
                                        <p:cTn id="98" dur="166" decel="50000">
                                          <p:stCondLst>
                                            <p:cond delay="1668"/>
                                          </p:stCondLst>
                                        </p:cTn>
                                        <p:tgtEl>
                                          <p:spTgt spid="3">
                                            <p:txEl>
                                              <p:pRg st="5" end="5"/>
                                            </p:txEl>
                                          </p:spTgt>
                                        </p:tgtEl>
                                      </p:cBhvr>
                                      <p:to x="100000" y="100000"/>
                                    </p:animScale>
                                    <p:animScale>
                                      <p:cBhvr>
                                        <p:cTn id="99" dur="26">
                                          <p:stCondLst>
                                            <p:cond delay="1808"/>
                                          </p:stCondLst>
                                        </p:cTn>
                                        <p:tgtEl>
                                          <p:spTgt spid="3">
                                            <p:txEl>
                                              <p:pRg st="5" end="5"/>
                                            </p:txEl>
                                          </p:spTgt>
                                        </p:tgtEl>
                                      </p:cBhvr>
                                      <p:to x="100000" y="95000"/>
                                    </p:animScale>
                                    <p:animScale>
                                      <p:cBhvr>
                                        <p:cTn id="10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 y="304800"/>
            <a:ext cx="9677400" cy="950913"/>
          </a:xfrm>
        </p:spPr>
        <p:txBody>
          <a:bodyPr>
            <a:noAutofit/>
          </a:bodyPr>
          <a:lstStyle/>
          <a:p>
            <a:pPr algn="ctr" rtl="1"/>
            <a:r>
              <a:rPr lang="fa-IR" smtClean="0">
                <a:cs typeface="B Nazanin" pitchFamily="2" charset="-78"/>
              </a:rPr>
              <a:t>خصوصیات اصلی نرم افزارهای مدیریت بانک اطلاعاتی</a:t>
            </a:r>
            <a:endParaRPr lang="en-US">
              <a:cs typeface="B Nazanin" pitchFamily="2" charset="-78"/>
            </a:endParaRPr>
          </a:p>
        </p:txBody>
      </p:sp>
      <p:sp>
        <p:nvSpPr>
          <p:cNvPr id="3" name="Subtitle 2"/>
          <p:cNvSpPr>
            <a:spLocks noGrp="1"/>
          </p:cNvSpPr>
          <p:nvPr>
            <p:ph type="subTitle" idx="1"/>
          </p:nvPr>
        </p:nvSpPr>
        <p:spPr>
          <a:xfrm>
            <a:off x="533400" y="1600200"/>
            <a:ext cx="8062912" cy="5105400"/>
          </a:xfrm>
        </p:spPr>
        <p:txBody>
          <a:bodyPr>
            <a:normAutofit fontScale="92500" lnSpcReduction="10000"/>
          </a:bodyPr>
          <a:lstStyle/>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Data Independence</a:t>
            </a:r>
          </a:p>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Data Integrity</a:t>
            </a:r>
          </a:p>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Data Concurrency &amp; Consistency</a:t>
            </a:r>
          </a:p>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Data Recovery</a:t>
            </a:r>
          </a:p>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Access Control</a:t>
            </a:r>
          </a:p>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Centralized Control</a:t>
            </a:r>
          </a:p>
          <a:p>
            <a:pPr marL="457200" indent="-457200" rtl="1">
              <a:lnSpc>
                <a:spcPct val="150000"/>
              </a:lnSpc>
              <a:buFont typeface="Wingdings" pitchFamily="2" charset="2"/>
              <a:buChar char="v"/>
            </a:pPr>
            <a:r>
              <a:rPr lang="en-US" sz="3500" smtClean="0">
                <a:latin typeface="Times New Roman" pitchFamily="18" charset="0"/>
                <a:cs typeface="Times New Roman" pitchFamily="18" charset="0"/>
              </a:rPr>
              <a:t>Data Maintenance</a:t>
            </a:r>
            <a:endParaRPr lang="fa-IR" sz="3500" smtClean="0">
              <a:latin typeface="Times New Roman" pitchFamily="18" charset="0"/>
              <a:cs typeface="Times New Roman" pitchFamily="18" charset="0"/>
            </a:endParaRPr>
          </a:p>
          <a:p>
            <a:pPr marL="457200" indent="-457200" rtl="1">
              <a:buFont typeface="Wingdings" pitchFamily="2" charset="2"/>
              <a:buChar char="v"/>
            </a:pPr>
            <a:endParaRPr lang="en-US"/>
          </a:p>
        </p:txBody>
      </p:sp>
    </p:spTree>
    <p:extLst>
      <p:ext uri="{BB962C8B-B14F-4D97-AF65-F5344CB8AC3E}">
        <p14:creationId xmlns:p14="http://schemas.microsoft.com/office/powerpoint/2010/main" val="33174866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8062912" cy="874713"/>
          </a:xfrm>
        </p:spPr>
        <p:txBody>
          <a:bodyPr>
            <a:normAutofit/>
          </a:bodyPr>
          <a:lstStyle/>
          <a:p>
            <a:pPr algn="ctr"/>
            <a:r>
              <a:rPr lang="en-US" sz="4800" smtClean="0">
                <a:latin typeface="Times New Roman" pitchFamily="18" charset="0"/>
                <a:cs typeface="Times New Roman" pitchFamily="18" charset="0"/>
              </a:rPr>
              <a:t>Access</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40544" y="1371600"/>
            <a:ext cx="8062912" cy="5334000"/>
          </a:xfrm>
        </p:spPr>
        <p:txBody>
          <a:bodyPr>
            <a:normAutofit fontScale="77500" lnSpcReduction="20000"/>
          </a:bodyPr>
          <a:lstStyle/>
          <a:p>
            <a:pPr marL="457200" indent="-457200" algn="just" rtl="1">
              <a:lnSpc>
                <a:spcPct val="150000"/>
              </a:lnSpc>
              <a:buFont typeface="Wingdings" pitchFamily="2" charset="2"/>
              <a:buChar char="v"/>
            </a:pPr>
            <a:r>
              <a:rPr lang="fa-IR" sz="4600" smtClean="0">
                <a:latin typeface="Times New Roman" pitchFamily="18" charset="0"/>
                <a:cs typeface="B Nazanin" pitchFamily="2" charset="-78"/>
              </a:rPr>
              <a:t>نصب آسان: نصب آن خیلی راحت انجام شده و با نصب </a:t>
            </a:r>
            <a:r>
              <a:rPr lang="en-US" sz="4600" smtClean="0">
                <a:latin typeface="Times New Roman" pitchFamily="18" charset="0"/>
                <a:cs typeface="B Nazanin" pitchFamily="2" charset="-78"/>
              </a:rPr>
              <a:t>Office</a:t>
            </a:r>
            <a:r>
              <a:rPr lang="fa-IR" sz="4600" smtClean="0">
                <a:latin typeface="Times New Roman" pitchFamily="18" charset="0"/>
                <a:cs typeface="B Nazanin" pitchFamily="2" charset="-78"/>
              </a:rPr>
              <a:t> به راحتی روی هر دستگاهی نصب می گردد.</a:t>
            </a:r>
          </a:p>
          <a:p>
            <a:pPr marL="457200" indent="-457200" algn="just" rtl="1">
              <a:lnSpc>
                <a:spcPct val="150000"/>
              </a:lnSpc>
              <a:buFont typeface="Wingdings" pitchFamily="2" charset="2"/>
              <a:buChar char="v"/>
            </a:pPr>
            <a:r>
              <a:rPr lang="fa-IR" sz="4600" smtClean="0">
                <a:latin typeface="Times New Roman" pitchFamily="18" charset="0"/>
                <a:cs typeface="B Nazanin" pitchFamily="2" charset="-78"/>
              </a:rPr>
              <a:t>کاربرد آسان: تسلط به آن در زمان کم مقدور بوده و با بیشترین سرعت می توان آن را یاد گرفت.</a:t>
            </a:r>
          </a:p>
          <a:p>
            <a:pPr marL="457200" indent="-457200" algn="just" rtl="1">
              <a:lnSpc>
                <a:spcPct val="150000"/>
              </a:lnSpc>
              <a:buFont typeface="Wingdings" pitchFamily="2" charset="2"/>
              <a:buChar char="v"/>
            </a:pPr>
            <a:r>
              <a:rPr lang="ar-SA" sz="4600">
                <a:latin typeface="Times New Roman" pitchFamily="18" charset="0"/>
                <a:cs typeface="B Nazanin" pitchFamily="2" charset="-78"/>
              </a:rPr>
              <a:t>محيط بسيار </a:t>
            </a:r>
            <a:r>
              <a:rPr lang="ar-SA" sz="4600" smtClean="0">
                <a:latin typeface="Times New Roman" pitchFamily="18" charset="0"/>
                <a:cs typeface="B Nazanin" pitchFamily="2" charset="-78"/>
              </a:rPr>
              <a:t>خوب </a:t>
            </a:r>
            <a:r>
              <a:rPr lang="ar-SA" sz="4600">
                <a:latin typeface="Times New Roman" pitchFamily="18" charset="0"/>
                <a:cs typeface="B Nazanin" pitchFamily="2" charset="-78"/>
              </a:rPr>
              <a:t>براي طراحي فرمها و </a:t>
            </a:r>
            <a:r>
              <a:rPr lang="ar-SA" sz="4600" smtClean="0">
                <a:latin typeface="Times New Roman" pitchFamily="18" charset="0"/>
                <a:cs typeface="B Nazanin" pitchFamily="2" charset="-78"/>
              </a:rPr>
              <a:t>گزارشات</a:t>
            </a:r>
            <a:r>
              <a:rPr lang="fa-IR" sz="4600" smtClean="0">
                <a:latin typeface="Times New Roman" pitchFamily="18" charset="0"/>
                <a:cs typeface="B Nazanin" pitchFamily="2" charset="-78"/>
              </a:rPr>
              <a:t>: محیط بسیار خوب و جالبی برای طراحی فرم ها و گزارشات مختلف دارد و می توان فرم ها و جداول برنامه را با هم در یک فایل </a:t>
            </a:r>
            <a:r>
              <a:rPr lang="en-US" sz="4600" smtClean="0">
                <a:latin typeface="Times New Roman" pitchFamily="18" charset="0"/>
                <a:cs typeface="B Nazanin" pitchFamily="2" charset="-78"/>
              </a:rPr>
              <a:t>mdd</a:t>
            </a:r>
            <a:r>
              <a:rPr lang="fa-IR" sz="4600" smtClean="0">
                <a:latin typeface="Times New Roman" pitchFamily="18" charset="0"/>
                <a:cs typeface="B Nazanin" pitchFamily="2" charset="-78"/>
              </a:rPr>
              <a:t> ذخیره نمود.</a:t>
            </a:r>
          </a:p>
          <a:p>
            <a:pPr marL="457200" indent="-457200" algn="just" rtl="1">
              <a:buFont typeface="Wingdings" pitchFamily="2" charset="2"/>
              <a:buChar char="v"/>
            </a:pPr>
            <a:endParaRPr lang="en-US"/>
          </a:p>
        </p:txBody>
      </p:sp>
    </p:spTree>
    <p:extLst>
      <p:ext uri="{BB962C8B-B14F-4D97-AF65-F5344CB8AC3E}">
        <p14:creationId xmlns:p14="http://schemas.microsoft.com/office/powerpoint/2010/main" val="9269490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heel(1)">
                                      <p:cBhvr>
                                        <p:cTn id="11" dur="2000"/>
                                        <p:tgtEl>
                                          <p:spTgt spid="3">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8062912" cy="900112"/>
          </a:xfrm>
        </p:spPr>
        <p:txBody>
          <a:bodyPr>
            <a:normAutofit/>
          </a:bodyPr>
          <a:lstStyle/>
          <a:p>
            <a:pPr algn="ctr"/>
            <a:r>
              <a:rPr lang="en-US" sz="4800" smtClean="0">
                <a:latin typeface="Times New Roman" pitchFamily="18" charset="0"/>
                <a:cs typeface="Times New Roman" pitchFamily="18" charset="0"/>
              </a:rPr>
              <a:t>Access</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40544" y="1447800"/>
            <a:ext cx="8062912" cy="5181600"/>
          </a:xfrm>
        </p:spPr>
        <p:txBody>
          <a:bodyPr>
            <a:normAutofit lnSpcReduction="10000"/>
          </a:bodyPr>
          <a:lstStyle/>
          <a:p>
            <a:pPr marL="457200" indent="-457200" algn="just" rtl="1">
              <a:lnSpc>
                <a:spcPct val="150000"/>
              </a:lnSpc>
              <a:buFont typeface="Wingdings" pitchFamily="2" charset="2"/>
              <a:buChar char="v"/>
            </a:pPr>
            <a:r>
              <a:rPr lang="ar-SA" sz="3800">
                <a:latin typeface="Times New Roman" pitchFamily="18" charset="0"/>
                <a:cs typeface="B Nazanin" pitchFamily="2" charset="-78"/>
              </a:rPr>
              <a:t>با تعداد ركوردهاي پايين (زير پنح هزار ركورد</a:t>
            </a:r>
            <a:r>
              <a:rPr lang="fa-IR" sz="3800">
                <a:latin typeface="Times New Roman" pitchFamily="18" charset="0"/>
                <a:cs typeface="B Nazanin" pitchFamily="2" charset="-78"/>
              </a:rPr>
              <a:t> برای هر جدول</a:t>
            </a:r>
            <a:r>
              <a:rPr lang="ar-SA" sz="3800">
                <a:latin typeface="Times New Roman" pitchFamily="18" charset="0"/>
                <a:cs typeface="B Nazanin" pitchFamily="2" charset="-78"/>
              </a:rPr>
              <a:t>) عملكرد خوبي </a:t>
            </a:r>
            <a:r>
              <a:rPr lang="ar-SA" sz="3800" smtClean="0">
                <a:latin typeface="Times New Roman" pitchFamily="18" charset="0"/>
                <a:cs typeface="B Nazanin" pitchFamily="2" charset="-78"/>
              </a:rPr>
              <a:t>دارد</a:t>
            </a:r>
            <a:r>
              <a:rPr lang="fa-IR" sz="3800" smtClean="0">
                <a:latin typeface="Times New Roman" pitchFamily="18" charset="0"/>
                <a:cs typeface="B Nazanin" pitchFamily="2" charset="-78"/>
              </a:rPr>
              <a:t> ولی با بالا رفتن تعداد رکوردها و همچنین تعداد کاربران، قابلیت اطمینان آن پایین می آید.</a:t>
            </a:r>
          </a:p>
          <a:p>
            <a:pPr marL="914400" lvl="1" indent="-457200" algn="just" rtl="1">
              <a:lnSpc>
                <a:spcPct val="150000"/>
              </a:lnSpc>
              <a:buFont typeface="Wingdings" pitchFamily="2" charset="2"/>
              <a:buChar char="ü"/>
            </a:pPr>
            <a:r>
              <a:rPr lang="fa-IR" sz="2800" smtClean="0">
                <a:latin typeface="Times New Roman" pitchFamily="18" charset="0"/>
                <a:cs typeface="B Nazanin" pitchFamily="2" charset="-78"/>
              </a:rPr>
              <a:t>با بالا رفتن تعداد رکوردها از حدود سی هزار رکورد در یک جدول، برنامه خیلی کند می گردد و سرعت دسترسی نیز پایین می آید. ولی مسئله مهم تر اینکه در تعداد رکوردهای بالا، ضریب اطمینان بانک اطلاعاتی به شدت پایین می آید و هر لحظه امکان به هم ریختن اطلاعات وجود دارد.</a:t>
            </a:r>
            <a:endParaRPr lang="en-US" sz="2800">
              <a:latin typeface="Times New Roman" pitchFamily="18" charset="0"/>
              <a:cs typeface="B Nazanin" pitchFamily="2" charset="-78"/>
            </a:endParaRPr>
          </a:p>
          <a:p>
            <a:endParaRPr lang="en-US"/>
          </a:p>
        </p:txBody>
      </p:sp>
    </p:spTree>
    <p:extLst>
      <p:ext uri="{BB962C8B-B14F-4D97-AF65-F5344CB8AC3E}">
        <p14:creationId xmlns:p14="http://schemas.microsoft.com/office/powerpoint/2010/main" val="3777256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heel(1)">
                                      <p:cBhvr>
                                        <p:cTn id="1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062912" cy="990599"/>
          </a:xfrm>
        </p:spPr>
        <p:txBody>
          <a:bodyPr>
            <a:normAutofit/>
          </a:bodyPr>
          <a:lstStyle/>
          <a:p>
            <a:pPr algn="ctr"/>
            <a:r>
              <a:rPr lang="en-US" sz="4800">
                <a:latin typeface="Times New Roman" pitchFamily="18" charset="0"/>
                <a:cs typeface="Times New Roman" pitchFamily="18" charset="0"/>
              </a:rPr>
              <a:t>Access</a:t>
            </a:r>
            <a:endParaRPr lang="en-US" sz="4800"/>
          </a:p>
        </p:txBody>
      </p:sp>
      <p:sp>
        <p:nvSpPr>
          <p:cNvPr id="3" name="Subtitle 2"/>
          <p:cNvSpPr>
            <a:spLocks noGrp="1"/>
          </p:cNvSpPr>
          <p:nvPr>
            <p:ph type="subTitle" idx="1"/>
          </p:nvPr>
        </p:nvSpPr>
        <p:spPr>
          <a:xfrm>
            <a:off x="540544" y="1600200"/>
            <a:ext cx="8062912" cy="5029200"/>
          </a:xfrm>
        </p:spPr>
        <p:txBody>
          <a:bodyPr>
            <a:normAutofit/>
          </a:bodyPr>
          <a:lstStyle/>
          <a:p>
            <a:pPr marL="457200" indent="-457200" algn="just" rtl="1">
              <a:lnSpc>
                <a:spcPct val="150000"/>
              </a:lnSpc>
              <a:buFont typeface="Wingdings" pitchFamily="2" charset="2"/>
              <a:buChar char="v"/>
            </a:pPr>
            <a:r>
              <a:rPr lang="fa-IR" sz="3200">
                <a:latin typeface="Times New Roman" pitchFamily="18" charset="0"/>
                <a:cs typeface="B Nazanin" pitchFamily="2" charset="-78"/>
              </a:rPr>
              <a:t>امکان ناسازگاری اطلاعات وجود </a:t>
            </a:r>
            <a:r>
              <a:rPr lang="fa-IR" sz="3200" smtClean="0">
                <a:latin typeface="Times New Roman" pitchFamily="18" charset="0"/>
                <a:cs typeface="B Nazanin" pitchFamily="2" charset="-78"/>
              </a:rPr>
              <a:t>دارد: در سطح بانک اطلاعاتی امکاناتی برای اعمال شرط های صحت اطلاعات ندارد و اگر کاربری خارج از برنامه مستقیما جدولی را باز کرده و اطلاعات آن را تغییر دهد، بین اطلاعات ناسازگاری بوجود خواهد آمد.</a:t>
            </a:r>
            <a:endParaRPr lang="fa-IR" sz="3200">
              <a:latin typeface="Times New Roman" pitchFamily="18" charset="0"/>
              <a:cs typeface="B Nazanin" pitchFamily="2" charset="-78"/>
            </a:endParaRPr>
          </a:p>
          <a:p>
            <a:pPr marL="457200" indent="-457200" algn="just" rtl="1">
              <a:lnSpc>
                <a:spcPct val="150000"/>
              </a:lnSpc>
              <a:buFont typeface="Wingdings" pitchFamily="2" charset="2"/>
              <a:buChar char="v"/>
            </a:pPr>
            <a:r>
              <a:rPr lang="fa-IR" sz="3200">
                <a:latin typeface="Times New Roman" pitchFamily="18" charset="0"/>
                <a:cs typeface="B Nazanin" pitchFamily="2" charset="-78"/>
              </a:rPr>
              <a:t>امنیت </a:t>
            </a:r>
            <a:r>
              <a:rPr lang="fa-IR" sz="3200" smtClean="0">
                <a:latin typeface="Times New Roman" pitchFamily="18" charset="0"/>
                <a:cs typeface="B Nazanin" pitchFamily="2" charset="-78"/>
              </a:rPr>
              <a:t>پایین: دارای امکاناتی برای امنیت اطلاعات است ولی این امکانات ضعیف بوده و قابل اطمینان نیستند.</a:t>
            </a:r>
            <a:endParaRPr lang="fa-IR" sz="3200">
              <a:latin typeface="Times New Roman" pitchFamily="18" charset="0"/>
              <a:cs typeface="B Nazanin" pitchFamily="2" charset="-78"/>
            </a:endParaRPr>
          </a:p>
          <a:p>
            <a:endParaRPr lang="en-US"/>
          </a:p>
        </p:txBody>
      </p:sp>
    </p:spTree>
    <p:extLst>
      <p:ext uri="{BB962C8B-B14F-4D97-AF65-F5344CB8AC3E}">
        <p14:creationId xmlns:p14="http://schemas.microsoft.com/office/powerpoint/2010/main" val="4286264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heel(1)">
                                      <p:cBhvr>
                                        <p:cTn id="1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062912" cy="950913"/>
          </a:xfrm>
        </p:spPr>
        <p:txBody>
          <a:bodyPr>
            <a:normAutofit/>
          </a:bodyPr>
          <a:lstStyle/>
          <a:p>
            <a:pPr algn="ctr"/>
            <a:r>
              <a:rPr lang="en-US" sz="4800" smtClean="0">
                <a:latin typeface="Times New Roman" pitchFamily="18" charset="0"/>
                <a:cs typeface="Times New Roman" pitchFamily="18" charset="0"/>
              </a:rPr>
              <a:t>My SQL</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33400" y="1676400"/>
            <a:ext cx="8062912" cy="4800600"/>
          </a:xfrm>
        </p:spPr>
        <p:txBody>
          <a:bodyPr>
            <a:noAutofit/>
          </a:bodyPr>
          <a:lstStyle/>
          <a:p>
            <a:pPr marL="457200" indent="-457200" algn="just" rtl="1">
              <a:lnSpc>
                <a:spcPct val="150000"/>
              </a:lnSpc>
              <a:buFont typeface="Wingdings" pitchFamily="2" charset="2"/>
              <a:buChar char="v"/>
            </a:pPr>
            <a:r>
              <a:rPr lang="fa-IR" sz="3200">
                <a:latin typeface="Times New Roman" pitchFamily="18" charset="0"/>
                <a:cs typeface="B Nazanin" pitchFamily="2" charset="-78"/>
              </a:rPr>
              <a:t>یک نرم افزار </a:t>
            </a:r>
            <a:r>
              <a:rPr lang="en-US" sz="3200">
                <a:latin typeface="Times New Roman" pitchFamily="18" charset="0"/>
                <a:cs typeface="B Nazanin" pitchFamily="2" charset="-78"/>
              </a:rPr>
              <a:t>open source</a:t>
            </a:r>
            <a:r>
              <a:rPr lang="fa-IR" sz="3200">
                <a:latin typeface="Times New Roman" pitchFamily="18" charset="0"/>
                <a:cs typeface="B Nazanin" pitchFamily="2" charset="-78"/>
              </a:rPr>
              <a:t> </a:t>
            </a:r>
            <a:r>
              <a:rPr lang="fa-IR" sz="3200" smtClean="0">
                <a:latin typeface="Times New Roman" pitchFamily="18" charset="0"/>
                <a:cs typeface="B Nazanin" pitchFamily="2" charset="-78"/>
              </a:rPr>
              <a:t>است</a:t>
            </a:r>
            <a:r>
              <a:rPr lang="fa-IR" sz="3200">
                <a:latin typeface="Times New Roman" pitchFamily="18" charset="0"/>
                <a:cs typeface="B Nazanin" pitchFamily="2" charset="-78"/>
              </a:rPr>
              <a:t> </a:t>
            </a:r>
            <a:r>
              <a:rPr lang="fa-IR" sz="3200" smtClean="0">
                <a:latin typeface="Times New Roman" pitchFamily="18" charset="0"/>
                <a:cs typeface="B Nazanin" pitchFamily="2" charset="-78"/>
              </a:rPr>
              <a:t>که باعث می شود با توجه به نیاز، </a:t>
            </a:r>
            <a:r>
              <a:rPr lang="en-US" sz="3200" smtClean="0">
                <a:latin typeface="Times New Roman" pitchFamily="18" charset="0"/>
                <a:cs typeface="B Nazanin" pitchFamily="2" charset="-78"/>
              </a:rPr>
              <a:t>My SQL</a:t>
            </a:r>
            <a:r>
              <a:rPr lang="fa-IR" sz="3200" smtClean="0">
                <a:latin typeface="Times New Roman" pitchFamily="18" charset="0"/>
                <a:cs typeface="B Nazanin" pitchFamily="2" charset="-78"/>
              </a:rPr>
              <a:t> را سفارشی کنیم.</a:t>
            </a:r>
            <a:endParaRPr lang="en-US" sz="3200" smtClean="0">
              <a:latin typeface="Times New Roman" pitchFamily="18" charset="0"/>
              <a:cs typeface="B Nazanin" pitchFamily="2" charset="-78"/>
            </a:endParaRPr>
          </a:p>
          <a:p>
            <a:pPr marL="457200" indent="-457200" algn="just" rtl="1">
              <a:lnSpc>
                <a:spcPct val="150000"/>
              </a:lnSpc>
              <a:buFont typeface="Wingdings" pitchFamily="2" charset="2"/>
              <a:buChar char="v"/>
            </a:pPr>
            <a:r>
              <a:rPr lang="fa-IR" sz="3200" smtClean="0">
                <a:latin typeface="Times New Roman" pitchFamily="18" charset="0"/>
                <a:cs typeface="B Nazanin" pitchFamily="2" charset="-78"/>
              </a:rPr>
              <a:t>قابل اجرا </a:t>
            </a:r>
            <a:r>
              <a:rPr lang="fa-IR" sz="3200">
                <a:latin typeface="Times New Roman" pitchFamily="18" charset="0"/>
                <a:cs typeface="B Nazanin" pitchFamily="2" charset="-78"/>
              </a:rPr>
              <a:t>در محیطهای ویندوز و یونیکس </a:t>
            </a:r>
            <a:r>
              <a:rPr lang="fa-IR" sz="3200" smtClean="0">
                <a:latin typeface="Times New Roman" pitchFamily="18" charset="0"/>
                <a:cs typeface="B Nazanin" pitchFamily="2" charset="-78"/>
              </a:rPr>
              <a:t>که البته بیشترین کاربرد آن روی یونیکس و لینوکس است.</a:t>
            </a:r>
            <a:endParaRPr lang="en-US" sz="3200" smtClean="0">
              <a:latin typeface="Times New Roman" pitchFamily="18" charset="0"/>
              <a:cs typeface="B Nazanin" pitchFamily="2" charset="-78"/>
            </a:endParaRPr>
          </a:p>
          <a:p>
            <a:pPr marL="457200" indent="-457200" rtl="1">
              <a:lnSpc>
                <a:spcPct val="150000"/>
              </a:lnSpc>
              <a:buFont typeface="Wingdings" pitchFamily="2" charset="2"/>
              <a:buChar char="v"/>
            </a:pPr>
            <a:r>
              <a:rPr lang="ar-SA" sz="3200" smtClean="0">
                <a:latin typeface="Times New Roman" pitchFamily="18" charset="0"/>
                <a:cs typeface="B Nazanin" pitchFamily="2" charset="-78"/>
              </a:rPr>
              <a:t>سرعت </a:t>
            </a:r>
            <a:r>
              <a:rPr lang="ar-SA" sz="3200">
                <a:latin typeface="Times New Roman" pitchFamily="18" charset="0"/>
                <a:cs typeface="B Nazanin" pitchFamily="2" charset="-78"/>
              </a:rPr>
              <a:t>فوق العاده زیاد در پردازش درخواست </a:t>
            </a:r>
            <a:r>
              <a:rPr lang="ar-SA" sz="3200" smtClean="0">
                <a:latin typeface="Times New Roman" pitchFamily="18" charset="0"/>
                <a:cs typeface="B Nazanin" pitchFamily="2" charset="-78"/>
              </a:rPr>
              <a:t>ها</a:t>
            </a:r>
            <a:endParaRPr lang="fa-IR" sz="3200" smtClean="0">
              <a:latin typeface="Times New Roman" pitchFamily="18" charset="0"/>
              <a:cs typeface="B Nazanin" pitchFamily="2" charset="-78"/>
            </a:endParaRPr>
          </a:p>
          <a:p>
            <a:pPr marL="457200" indent="-457200" rtl="1">
              <a:lnSpc>
                <a:spcPct val="150000"/>
              </a:lnSpc>
              <a:buFont typeface="Wingdings" pitchFamily="2" charset="2"/>
              <a:buChar char="v"/>
            </a:pPr>
            <a:r>
              <a:rPr lang="ar-SA" sz="3200" smtClean="0">
                <a:latin typeface="Times New Roman" pitchFamily="18" charset="0"/>
                <a:cs typeface="B Nazanin" pitchFamily="2" charset="-78"/>
              </a:rPr>
              <a:t>امنیت بالا</a:t>
            </a:r>
            <a:endParaRPr lang="en-US" sz="3200">
              <a:latin typeface="Times New Roman" pitchFamily="18" charset="0"/>
              <a:cs typeface="B Nazanin" pitchFamily="2" charset="-78"/>
            </a:endParaRPr>
          </a:p>
        </p:txBody>
      </p:sp>
    </p:spTree>
    <p:extLst>
      <p:ext uri="{BB962C8B-B14F-4D97-AF65-F5344CB8AC3E}">
        <p14:creationId xmlns:p14="http://schemas.microsoft.com/office/powerpoint/2010/main" val="183046409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3">
                                            <p:txEl>
                                              <p:pRg st="1" end="1"/>
                                            </p:txEl>
                                          </p:spTgt>
                                        </p:tgtEl>
                                      </p:cBhvr>
                                    </p:animEffect>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3">
                                            <p:txEl>
                                              <p:pRg st="2" end="2"/>
                                            </p:txEl>
                                          </p:spTgt>
                                        </p:tgtEl>
                                      </p:cBhvr>
                                    </p:animEffect>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52400"/>
            <a:ext cx="8062912" cy="950913"/>
          </a:xfrm>
        </p:spPr>
        <p:txBody>
          <a:bodyPr>
            <a:normAutofit/>
          </a:bodyPr>
          <a:lstStyle/>
          <a:p>
            <a:pPr algn="ctr"/>
            <a:r>
              <a:rPr lang="en-US" sz="4800" smtClean="0">
                <a:latin typeface="Times New Roman" pitchFamily="18" charset="0"/>
                <a:cs typeface="Times New Roman" pitchFamily="18" charset="0"/>
              </a:rPr>
              <a:t>My SQL</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40544" y="1447800"/>
            <a:ext cx="8062912" cy="5105400"/>
          </a:xfrm>
        </p:spPr>
        <p:txBody>
          <a:bodyPr>
            <a:normAutofit/>
          </a:bodyPr>
          <a:lstStyle/>
          <a:p>
            <a:pPr marL="457200" indent="-457200" rtl="1">
              <a:lnSpc>
                <a:spcPct val="150000"/>
              </a:lnSpc>
              <a:buFont typeface="Wingdings" pitchFamily="2" charset="2"/>
              <a:buChar char="v"/>
            </a:pPr>
            <a:r>
              <a:rPr lang="ar-SA" sz="3200">
                <a:latin typeface="Times New Roman" pitchFamily="18" charset="0"/>
                <a:cs typeface="B Nazanin" pitchFamily="2" charset="-78"/>
              </a:rPr>
              <a:t>انعطاف پذیری زیاد</a:t>
            </a:r>
            <a:endParaRPr lang="en-US" sz="3200">
              <a:latin typeface="Times New Roman" pitchFamily="18" charset="0"/>
              <a:cs typeface="B Nazanin" pitchFamily="2" charset="-78"/>
            </a:endParaRPr>
          </a:p>
          <a:p>
            <a:pPr marL="457200" indent="-457200" rtl="1">
              <a:lnSpc>
                <a:spcPct val="150000"/>
              </a:lnSpc>
              <a:buFont typeface="Wingdings" pitchFamily="2" charset="2"/>
              <a:buChar char="v"/>
            </a:pPr>
            <a:r>
              <a:rPr lang="ar-SA" sz="3200">
                <a:latin typeface="Times New Roman" pitchFamily="18" charset="0"/>
                <a:cs typeface="B Nazanin" pitchFamily="2" charset="-78"/>
              </a:rPr>
              <a:t>کاربرد آسان</a:t>
            </a:r>
            <a:r>
              <a:rPr lang="fa-IR" sz="3200">
                <a:latin typeface="Times New Roman" pitchFamily="18" charset="0"/>
                <a:cs typeface="B Nazanin" pitchFamily="2" charset="-78"/>
              </a:rPr>
              <a:t>: در این سیستم، بانک اطلاعاتی و جدول ها به صورت یک دایرکتوری ایجاد می شود که ایجاد، باز کردن یا حذف کردن آنها، بسیار ساده است.</a:t>
            </a:r>
          </a:p>
          <a:p>
            <a:endParaRPr lang="en-US"/>
          </a:p>
        </p:txBody>
      </p:sp>
    </p:spTree>
    <p:extLst>
      <p:ext uri="{BB962C8B-B14F-4D97-AF65-F5344CB8AC3E}">
        <p14:creationId xmlns:p14="http://schemas.microsoft.com/office/powerpoint/2010/main" val="766614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
            <a:ext cx="8062912" cy="874713"/>
          </a:xfrm>
        </p:spPr>
        <p:txBody>
          <a:bodyPr>
            <a:normAutofit/>
          </a:bodyPr>
          <a:lstStyle/>
          <a:p>
            <a:pPr algn="ctr"/>
            <a:r>
              <a:rPr lang="en-US" sz="4800" smtClean="0">
                <a:latin typeface="Times New Roman" pitchFamily="18" charset="0"/>
                <a:cs typeface="Times New Roman" pitchFamily="18" charset="0"/>
              </a:rPr>
              <a:t>SQL Server</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457200" y="1371600"/>
            <a:ext cx="8062912" cy="5029200"/>
          </a:xfrm>
        </p:spPr>
        <p:txBody>
          <a:bodyPr>
            <a:noAutofit/>
          </a:bodyPr>
          <a:lstStyle/>
          <a:p>
            <a:pPr algn="just" rtl="1">
              <a:lnSpc>
                <a:spcPct val="150000"/>
              </a:lnSpc>
            </a:pPr>
            <a:r>
              <a:rPr lang="en-US" sz="3200" smtClean="0">
                <a:latin typeface="Times New Roman" pitchFamily="18" charset="0"/>
                <a:cs typeface="B Nazanin" pitchFamily="2" charset="-78"/>
              </a:rPr>
              <a:t>SQL Server</a:t>
            </a:r>
            <a:r>
              <a:rPr lang="fa-IR" sz="3200" smtClean="0">
                <a:latin typeface="Times New Roman" pitchFamily="18" charset="0"/>
                <a:cs typeface="B Nazanin" pitchFamily="2" charset="-78"/>
              </a:rPr>
              <a:t> از مدل سرویس دهنده- سرویس گیرنده (</a:t>
            </a:r>
            <a:r>
              <a:rPr lang="en-US" sz="3200" smtClean="0">
                <a:latin typeface="Times New Roman" pitchFamily="18" charset="0"/>
                <a:cs typeface="B Nazanin" pitchFamily="2" charset="-78"/>
              </a:rPr>
              <a:t>client/server</a:t>
            </a:r>
            <a:r>
              <a:rPr lang="fa-IR" sz="3200" smtClean="0">
                <a:latin typeface="Times New Roman" pitchFamily="18" charset="0"/>
                <a:cs typeface="B Nazanin" pitchFamily="2" charset="-78"/>
              </a:rPr>
              <a:t>) تبعیت می نماید. در این مدل، درخواست های سرویس گیرندگان برای سرویس دهندگان ارسال و در سمت سرویس دهنده بررسی و آنالیز می گردند. در ادامه، پردازش های مورد نیاز بر روی اطلاعات ذخیره شده در بانک های اطلاعاتی انجام و در نهایت نتایج برای سرویس گیرنده ارسال خواهد شد.</a:t>
            </a:r>
          </a:p>
        </p:txBody>
      </p:sp>
    </p:spTree>
    <p:extLst>
      <p:ext uri="{BB962C8B-B14F-4D97-AF65-F5344CB8AC3E}">
        <p14:creationId xmlns:p14="http://schemas.microsoft.com/office/powerpoint/2010/main" val="8126906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062912" cy="914401"/>
          </a:xfrm>
        </p:spPr>
        <p:txBody>
          <a:bodyPr>
            <a:normAutofit/>
          </a:bodyPr>
          <a:lstStyle/>
          <a:p>
            <a:pPr algn="ctr"/>
            <a:r>
              <a:rPr lang="en-US" sz="4800" smtClean="0">
                <a:latin typeface="Times New Roman" pitchFamily="18" charset="0"/>
                <a:cs typeface="Times New Roman" pitchFamily="18" charset="0"/>
              </a:rPr>
              <a:t>SQL Server</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33400" y="1219200"/>
            <a:ext cx="8062912" cy="5638800"/>
          </a:xfrm>
        </p:spPr>
        <p:txBody>
          <a:bodyPr>
            <a:normAutofit lnSpcReduction="10000"/>
          </a:bodyPr>
          <a:lstStyle/>
          <a:p>
            <a:pPr algn="just" rtl="1">
              <a:lnSpc>
                <a:spcPct val="150000"/>
              </a:lnSpc>
            </a:pPr>
            <a:r>
              <a:rPr lang="fa-IR" sz="3200">
                <a:latin typeface="Times New Roman" pitchFamily="18" charset="0"/>
                <a:cs typeface="B Nazanin" pitchFamily="2" charset="-78"/>
              </a:rPr>
              <a:t>یکی از اهداف مهم سیستم های مدیریت بانک های اطلاعاتی، قابلیت رشد و توسعه (</a:t>
            </a:r>
            <a:r>
              <a:rPr lang="en-US" sz="3200">
                <a:latin typeface="Times New Roman" pitchFamily="18" charset="0"/>
                <a:cs typeface="B Nazanin" pitchFamily="2" charset="-78"/>
              </a:rPr>
              <a:t>scalability</a:t>
            </a:r>
            <a:r>
              <a:rPr lang="fa-IR" sz="3200" smtClean="0">
                <a:latin typeface="Times New Roman" pitchFamily="18" charset="0"/>
                <a:cs typeface="B Nazanin" pitchFamily="2" charset="-78"/>
              </a:rPr>
              <a:t>) است.</a:t>
            </a:r>
          </a:p>
          <a:p>
            <a:pPr algn="just" rtl="1">
              <a:lnSpc>
                <a:spcPct val="150000"/>
              </a:lnSpc>
            </a:pPr>
            <a:r>
              <a:rPr lang="en-US" sz="3200" smtClean="0">
                <a:latin typeface="Times New Roman" pitchFamily="18" charset="0"/>
                <a:cs typeface="B Nazanin" pitchFamily="2" charset="-78"/>
              </a:rPr>
              <a:t>MS </a:t>
            </a:r>
            <a:r>
              <a:rPr lang="en-US" sz="3200">
                <a:latin typeface="Times New Roman" pitchFamily="18" charset="0"/>
                <a:cs typeface="B Nazanin" pitchFamily="2" charset="-78"/>
              </a:rPr>
              <a:t>SQL Server</a:t>
            </a:r>
            <a:r>
              <a:rPr lang="fa-IR" sz="3200">
                <a:latin typeface="Times New Roman" pitchFamily="18" charset="0"/>
                <a:cs typeface="B Nazanin" pitchFamily="2" charset="-78"/>
              </a:rPr>
              <a:t>، مجموعه ای از پتانسیل ها را به منظور تامین هدف فوق ارائه نموده است که به برخی از مهم ترین آنها اشاره می گردد:</a:t>
            </a:r>
          </a:p>
          <a:p>
            <a:pPr marL="457200" indent="-457200" algn="just" rtl="1">
              <a:lnSpc>
                <a:spcPct val="150000"/>
              </a:lnSpc>
              <a:buFont typeface="Wingdings" pitchFamily="2" charset="2"/>
              <a:buChar char="v"/>
            </a:pPr>
            <a:r>
              <a:rPr lang="fa-IR" sz="3200">
                <a:cs typeface="B Nazanin" pitchFamily="2" charset="-78"/>
              </a:rPr>
              <a:t>قابليت کار با بانکهاي اطلاعاتی حجيم </a:t>
            </a:r>
            <a:r>
              <a:rPr lang="fa-IR" sz="3200" smtClean="0">
                <a:cs typeface="B Nazanin" pitchFamily="2" charset="-78"/>
              </a:rPr>
              <a:t>(در </a:t>
            </a:r>
            <a:r>
              <a:rPr lang="fa-IR" sz="3200">
                <a:cs typeface="B Nazanin" pitchFamily="2" charset="-78"/>
              </a:rPr>
              <a:t>حد </a:t>
            </a:r>
            <a:r>
              <a:rPr lang="fa-IR" sz="3200" smtClean="0">
                <a:cs typeface="B Nazanin" pitchFamily="2" charset="-78"/>
              </a:rPr>
              <a:t>ترابایت)</a:t>
            </a:r>
            <a:endParaRPr lang="en-US" sz="3200">
              <a:cs typeface="B Nazanin" pitchFamily="2" charset="-78"/>
            </a:endParaRPr>
          </a:p>
          <a:p>
            <a:pPr marL="457200" indent="-457200" algn="just" rtl="1">
              <a:lnSpc>
                <a:spcPct val="150000"/>
              </a:lnSpc>
              <a:buFont typeface="Wingdings" pitchFamily="2" charset="2"/>
              <a:buChar char="v"/>
            </a:pPr>
            <a:r>
              <a:rPr lang="fa-IR" sz="3200">
                <a:cs typeface="B Nazanin" pitchFamily="2" charset="-78"/>
              </a:rPr>
              <a:t>قابليت دسترسی هزاران کاربر بطور همزمان به بانک اطلاعاتی</a:t>
            </a:r>
            <a:endParaRPr lang="en-US" sz="3200">
              <a:cs typeface="B Nazanin" pitchFamily="2" charset="-78"/>
            </a:endParaRPr>
          </a:p>
          <a:p>
            <a:endParaRPr lang="en-US"/>
          </a:p>
        </p:txBody>
      </p:sp>
    </p:spTree>
    <p:extLst>
      <p:ext uri="{BB962C8B-B14F-4D97-AF65-F5344CB8AC3E}">
        <p14:creationId xmlns:p14="http://schemas.microsoft.com/office/powerpoint/2010/main" val="32294492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1000"/>
                                        <p:tgtEl>
                                          <p:spTgt spid="3">
                                            <p:txEl>
                                              <p:pRg st="2" end="2"/>
                                            </p:txEl>
                                          </p:spTgt>
                                        </p:tgtEl>
                                      </p:cBhvr>
                                    </p:animEffect>
                                  </p:childTnLst>
                                </p:cTn>
                              </p:par>
                            </p:childTnLst>
                          </p:cTn>
                        </p:par>
                        <p:par>
                          <p:cTn id="15" fill="hold">
                            <p:stCondLst>
                              <p:cond delay="1500"/>
                            </p:stCondLst>
                            <p:childTnLst>
                              <p:par>
                                <p:cTn id="16" presetID="16" presetClass="entr" presetSubtype="21" fill="hold" nodeType="after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arn(inVertical)">
                                      <p:cBhvr>
                                        <p:cTn id="1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062912" cy="823912"/>
          </a:xfrm>
        </p:spPr>
        <p:txBody>
          <a:bodyPr>
            <a:normAutofit/>
          </a:bodyPr>
          <a:lstStyle/>
          <a:p>
            <a:pPr algn="ctr"/>
            <a:r>
              <a:rPr lang="en-US" sz="4800">
                <a:latin typeface="Times New Roman" pitchFamily="18" charset="0"/>
                <a:cs typeface="Times New Roman" pitchFamily="18" charset="0"/>
              </a:rPr>
              <a:t>SQL Server</a:t>
            </a:r>
            <a:endParaRPr lang="en-US" sz="4800"/>
          </a:p>
        </p:txBody>
      </p:sp>
      <p:sp>
        <p:nvSpPr>
          <p:cNvPr id="3" name="Subtitle 2"/>
          <p:cNvSpPr>
            <a:spLocks noGrp="1"/>
          </p:cNvSpPr>
          <p:nvPr>
            <p:ph type="subTitle" idx="1"/>
          </p:nvPr>
        </p:nvSpPr>
        <p:spPr>
          <a:xfrm>
            <a:off x="540544" y="1066800"/>
            <a:ext cx="8062912" cy="5638800"/>
          </a:xfrm>
        </p:spPr>
        <p:txBody>
          <a:bodyPr>
            <a:normAutofit fontScale="47500" lnSpcReduction="20000"/>
          </a:bodyPr>
          <a:lstStyle/>
          <a:p>
            <a:pPr marL="457200" indent="-457200" algn="just" rtl="1">
              <a:lnSpc>
                <a:spcPct val="170000"/>
              </a:lnSpc>
              <a:buFont typeface="Wingdings" pitchFamily="2" charset="2"/>
              <a:buChar char="v"/>
            </a:pPr>
            <a:r>
              <a:rPr lang="fa-IR" sz="5800">
                <a:latin typeface="Times New Roman" pitchFamily="18" charset="0"/>
                <a:cs typeface="B Nazanin" pitchFamily="2" charset="-78"/>
              </a:rPr>
              <a:t>قابليت خود سازگاری (</a:t>
            </a:r>
            <a:r>
              <a:rPr lang="en-US" sz="5800">
                <a:latin typeface="Times New Roman" pitchFamily="18" charset="0"/>
                <a:cs typeface="B Nazanin" pitchFamily="2" charset="-78"/>
              </a:rPr>
              <a:t>Self Compatibility</a:t>
            </a:r>
            <a:r>
              <a:rPr lang="fa-IR" sz="5800" smtClean="0">
                <a:latin typeface="Times New Roman" pitchFamily="18" charset="0"/>
                <a:cs typeface="B Nazanin" pitchFamily="2" charset="-78"/>
              </a:rPr>
              <a:t>): با استفاده از این ویژگی، منابع مورد نیاز هر کاربر نظیر حافظه، فضای دیسک و ... به محض اتصال به سرور (</a:t>
            </a:r>
            <a:r>
              <a:rPr lang="en-US" sz="5800" smtClean="0">
                <a:latin typeface="Times New Roman" pitchFamily="18" charset="0"/>
                <a:cs typeface="B Nazanin" pitchFamily="2" charset="-78"/>
              </a:rPr>
              <a:t>login</a:t>
            </a:r>
            <a:r>
              <a:rPr lang="fa-IR" sz="5800" smtClean="0">
                <a:latin typeface="Times New Roman" pitchFamily="18" charset="0"/>
                <a:cs typeface="B Nazanin" pitchFamily="2" charset="-78"/>
              </a:rPr>
              <a:t>)، به صورت اتوماتیک به وی اختصاص داده می شود و پس از </a:t>
            </a:r>
            <a:r>
              <a:rPr lang="en-US" sz="5800" smtClean="0">
                <a:latin typeface="Times New Roman" pitchFamily="18" charset="0"/>
                <a:cs typeface="B Nazanin" pitchFamily="2" charset="-78"/>
              </a:rPr>
              <a:t>log off</a:t>
            </a:r>
            <a:r>
              <a:rPr lang="fa-IR" sz="5800" smtClean="0">
                <a:latin typeface="Times New Roman" pitchFamily="18" charset="0"/>
                <a:cs typeface="B Nazanin" pitchFamily="2" charset="-78"/>
              </a:rPr>
              <a:t> منابع اختصاص یافته به منظور استفا</a:t>
            </a:r>
            <a:r>
              <a:rPr lang="fa-IR" sz="5800">
                <a:latin typeface="Times New Roman" pitchFamily="18" charset="0"/>
                <a:cs typeface="B Nazanin" pitchFamily="2" charset="-78"/>
              </a:rPr>
              <a:t>ده ی سایر کاربران </a:t>
            </a:r>
            <a:r>
              <a:rPr lang="fa-IR" sz="5800" smtClean="0">
                <a:latin typeface="Times New Roman" pitchFamily="18" charset="0"/>
                <a:cs typeface="B Nazanin" pitchFamily="2" charset="-78"/>
              </a:rPr>
              <a:t>آزاد می شوند.</a:t>
            </a:r>
            <a:endParaRPr lang="en-US" sz="5800">
              <a:latin typeface="Times New Roman" pitchFamily="18" charset="0"/>
              <a:cs typeface="B Nazanin" pitchFamily="2" charset="-78"/>
            </a:endParaRPr>
          </a:p>
          <a:p>
            <a:pPr marL="457200" indent="-457200" algn="just" rtl="1">
              <a:lnSpc>
                <a:spcPct val="170000"/>
              </a:lnSpc>
              <a:buFont typeface="Wingdings" pitchFamily="2" charset="2"/>
              <a:buChar char="v"/>
            </a:pPr>
            <a:r>
              <a:rPr lang="fa-IR" sz="5800">
                <a:latin typeface="Times New Roman" pitchFamily="18" charset="0"/>
                <a:cs typeface="B Nazanin" pitchFamily="2" charset="-78"/>
              </a:rPr>
              <a:t>قابليت اعتماد و در دسترس بودن (</a:t>
            </a:r>
            <a:r>
              <a:rPr lang="en-US" sz="5800">
                <a:latin typeface="Times New Roman" pitchFamily="18" charset="0"/>
                <a:cs typeface="B Nazanin" pitchFamily="2" charset="-78"/>
              </a:rPr>
              <a:t>Reliability</a:t>
            </a:r>
            <a:r>
              <a:rPr lang="fa-IR" sz="5800" smtClean="0">
                <a:latin typeface="Times New Roman" pitchFamily="18" charset="0"/>
                <a:cs typeface="B Nazanin" pitchFamily="2" charset="-78"/>
              </a:rPr>
              <a:t>): با استفاده از ین ویژگی، می توان بسیاری از فعالیت های مدیریتی را بدون توقف سرور انجام داد (نظیر </a:t>
            </a:r>
            <a:r>
              <a:rPr lang="en-US" sz="5800" smtClean="0">
                <a:latin typeface="Times New Roman" pitchFamily="18" charset="0"/>
                <a:cs typeface="B Nazanin" pitchFamily="2" charset="-78"/>
              </a:rPr>
              <a:t>back up</a:t>
            </a:r>
            <a:r>
              <a:rPr lang="fa-IR" sz="5800" smtClean="0">
                <a:latin typeface="Times New Roman" pitchFamily="18" charset="0"/>
                <a:cs typeface="B Nazanin" pitchFamily="2" charset="-78"/>
              </a:rPr>
              <a:t>).</a:t>
            </a:r>
            <a:endParaRPr lang="fa-IR" sz="5800">
              <a:latin typeface="Times New Roman" pitchFamily="18" charset="0"/>
              <a:cs typeface="B Nazanin" pitchFamily="2" charset="-78"/>
            </a:endParaRPr>
          </a:p>
          <a:p>
            <a:endParaRPr lang="en-US"/>
          </a:p>
        </p:txBody>
      </p:sp>
    </p:spTree>
    <p:extLst>
      <p:ext uri="{BB962C8B-B14F-4D97-AF65-F5344CB8AC3E}">
        <p14:creationId xmlns:p14="http://schemas.microsoft.com/office/powerpoint/2010/main" val="41233973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00"/>
                                        <p:tgtEl>
                                          <p:spTgt spid="3">
                                            <p:txEl>
                                              <p:pRg st="0" end="0"/>
                                            </p:txEl>
                                          </p:spTgt>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0544" y="228601"/>
            <a:ext cx="8062912" cy="914400"/>
          </a:xfrm>
        </p:spPr>
        <p:txBody>
          <a:bodyPr>
            <a:normAutofit/>
          </a:bodyPr>
          <a:lstStyle/>
          <a:p>
            <a:pPr algn="ctr"/>
            <a:r>
              <a:rPr lang="en-US" sz="4800" smtClean="0">
                <a:latin typeface="Times New Roman" pitchFamily="18" charset="0"/>
                <a:cs typeface="Times New Roman" pitchFamily="18" charset="0"/>
              </a:rPr>
              <a:t>SQL Server</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40544" y="1371600"/>
            <a:ext cx="8062912" cy="5334000"/>
          </a:xfrm>
        </p:spPr>
        <p:txBody>
          <a:bodyPr>
            <a:normAutofit/>
          </a:bodyPr>
          <a:lstStyle/>
          <a:p>
            <a:pPr marL="457200" indent="-457200" algn="just" rtl="1">
              <a:lnSpc>
                <a:spcPct val="150000"/>
              </a:lnSpc>
              <a:buFont typeface="Wingdings" pitchFamily="2" charset="2"/>
              <a:buChar char="v"/>
            </a:pPr>
            <a:r>
              <a:rPr lang="fa-IR" sz="3200">
                <a:cs typeface="B Nazanin" pitchFamily="2" charset="-78"/>
              </a:rPr>
              <a:t>برخورداری از سطوح امنيتی بالا</a:t>
            </a:r>
            <a:endParaRPr lang="en-US" sz="3200">
              <a:cs typeface="B Nazanin" pitchFamily="2" charset="-78"/>
            </a:endParaRPr>
          </a:p>
          <a:p>
            <a:pPr marL="457200" indent="-457200" algn="just" rtl="1">
              <a:lnSpc>
                <a:spcPct val="150000"/>
              </a:lnSpc>
              <a:buFont typeface="Wingdings" pitchFamily="2" charset="2"/>
              <a:buChar char="v"/>
            </a:pPr>
            <a:r>
              <a:rPr lang="fa-IR" sz="3200">
                <a:cs typeface="B Nazanin" pitchFamily="2" charset="-78"/>
              </a:rPr>
              <a:t>پشتيبانی از حجم بالائی از حافظه در </a:t>
            </a:r>
            <a:r>
              <a:rPr lang="fa-IR" sz="3200" smtClean="0">
                <a:cs typeface="B Nazanin" pitchFamily="2" charset="-78"/>
              </a:rPr>
              <a:t>سرور (در نسخه ی 2000 تا 64 گیگابایت و در نسخه ی 2005 به بالا متناسب با حافظه ای که سیستم عامل از آن حمایت می کند)</a:t>
            </a:r>
            <a:endParaRPr lang="en-US" sz="3200">
              <a:cs typeface="B Nazanin" pitchFamily="2" charset="-78"/>
            </a:endParaRPr>
          </a:p>
          <a:p>
            <a:pPr marL="457200" indent="-457200" algn="just" rtl="1">
              <a:lnSpc>
                <a:spcPct val="150000"/>
              </a:lnSpc>
              <a:buFont typeface="Wingdings" pitchFamily="2" charset="2"/>
              <a:buChar char="v"/>
            </a:pPr>
            <a:r>
              <a:rPr lang="fa-IR" sz="3200">
                <a:cs typeface="B Nazanin" pitchFamily="2" charset="-78"/>
              </a:rPr>
              <a:t>استفاده از چندين پردازنده به صورت </a:t>
            </a:r>
            <a:r>
              <a:rPr lang="fa-IR" sz="3200" smtClean="0">
                <a:cs typeface="B Nazanin" pitchFamily="2" charset="-78"/>
              </a:rPr>
              <a:t>موازی </a:t>
            </a:r>
            <a:r>
              <a:rPr lang="fa-IR" sz="3200">
                <a:cs typeface="B Nazanin" pitchFamily="2" charset="-78"/>
              </a:rPr>
              <a:t>(در نسخه ی 2000 تا </a:t>
            </a:r>
            <a:r>
              <a:rPr lang="fa-IR" sz="3200" smtClean="0">
                <a:cs typeface="B Nazanin" pitchFamily="2" charset="-78"/>
              </a:rPr>
              <a:t>32 پردازنده همزمان و </a:t>
            </a:r>
            <a:r>
              <a:rPr lang="fa-IR" sz="3200">
                <a:cs typeface="B Nazanin" pitchFamily="2" charset="-78"/>
              </a:rPr>
              <a:t>در نسخه ی 2005 به بالا </a:t>
            </a:r>
            <a:r>
              <a:rPr lang="fa-IR" sz="3200" smtClean="0">
                <a:cs typeface="B Nazanin" pitchFamily="2" charset="-78"/>
              </a:rPr>
              <a:t>محدودیتی وجود ندارد)</a:t>
            </a:r>
            <a:endParaRPr lang="en-US" sz="3200">
              <a:cs typeface="B Nazanin" pitchFamily="2" charset="-78"/>
            </a:endParaRPr>
          </a:p>
          <a:p>
            <a:endParaRPr lang="en-US"/>
          </a:p>
        </p:txBody>
      </p:sp>
    </p:spTree>
    <p:extLst>
      <p:ext uri="{BB962C8B-B14F-4D97-AF65-F5344CB8AC3E}">
        <p14:creationId xmlns:p14="http://schemas.microsoft.com/office/powerpoint/2010/main" val="10087706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1000"/>
                                        <p:tgtEl>
                                          <p:spTgt spid="3">
                                            <p:txEl>
                                              <p:pRg st="0" end="0"/>
                                            </p:txEl>
                                          </p:spTgt>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arn(inVertical)">
                                      <p:cBhvr>
                                        <p:cTn id="11" dur="1000"/>
                                        <p:tgtEl>
                                          <p:spTgt spid="3">
                                            <p:txEl>
                                              <p:pRg st="1" end="1"/>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
            <a:ext cx="8062912" cy="874713"/>
          </a:xfrm>
        </p:spPr>
        <p:txBody>
          <a:bodyPr>
            <a:normAutofit/>
          </a:bodyPr>
          <a:lstStyle/>
          <a:p>
            <a:pPr algn="ctr"/>
            <a:r>
              <a:rPr lang="en-US" sz="4800" smtClean="0">
                <a:latin typeface="Times New Roman" pitchFamily="18" charset="0"/>
                <a:cs typeface="Times New Roman" pitchFamily="18" charset="0"/>
              </a:rPr>
              <a:t>Oracle</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33400" y="1219200"/>
            <a:ext cx="8062912" cy="5638800"/>
          </a:xfrm>
        </p:spPr>
        <p:txBody>
          <a:bodyPr>
            <a:noAutofit/>
          </a:bodyPr>
          <a:lstStyle/>
          <a:p>
            <a:pPr lvl="0" algn="just" rtl="1">
              <a:lnSpc>
                <a:spcPct val="150000"/>
              </a:lnSpc>
            </a:pPr>
            <a:r>
              <a:rPr lang="en-US" sz="3200" smtClean="0">
                <a:latin typeface="Times New Roman" pitchFamily="18" charset="0"/>
                <a:cs typeface="B Nazanin" pitchFamily="2" charset="-78"/>
              </a:rPr>
              <a:t>Oracle</a:t>
            </a:r>
            <a:r>
              <a:rPr lang="fa-IR" sz="3200" smtClean="0">
                <a:latin typeface="Times New Roman" pitchFamily="18" charset="0"/>
                <a:cs typeface="B Nazanin" pitchFamily="2" charset="-78"/>
              </a:rPr>
              <a:t> را می توان قویترین بانک اطلاعاتی در دنیا نام برد. طبق آمارگیری مرکز </a:t>
            </a:r>
            <a:r>
              <a:rPr lang="en-US" sz="3200" smtClean="0">
                <a:latin typeface="Times New Roman" pitchFamily="18" charset="0"/>
                <a:cs typeface="B Nazanin" pitchFamily="2" charset="-78"/>
              </a:rPr>
              <a:t>IT</a:t>
            </a:r>
            <a:r>
              <a:rPr lang="fa-IR" sz="3200" smtClean="0">
                <a:latin typeface="Times New Roman" pitchFamily="18" charset="0"/>
                <a:cs typeface="B Nazanin" pitchFamily="2" charset="-78"/>
              </a:rPr>
              <a:t> آمریکا، 75 درصد شرکت های بزرگ در آمریکا و اروپا از بانک اطلاعاتی اوراکل استفاده می نمایند. در واقع اوراکل را می توان شکست ناپذیرترین بانک اطلاعاتی در جهان نامید. در ادامه برخی مزایای این بانک اطلاعاتی ذکر شده است.</a:t>
            </a:r>
          </a:p>
        </p:txBody>
      </p:sp>
    </p:spTree>
    <p:extLst>
      <p:ext uri="{BB962C8B-B14F-4D97-AF65-F5344CB8AC3E}">
        <p14:creationId xmlns:p14="http://schemas.microsoft.com/office/powerpoint/2010/main" val="15434918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0544" y="228601"/>
            <a:ext cx="8062912" cy="914400"/>
          </a:xfrm>
        </p:spPr>
        <p:txBody>
          <a:bodyPr>
            <a:normAutofit/>
          </a:bodyPr>
          <a:lstStyle/>
          <a:p>
            <a:pPr algn="ctr"/>
            <a:r>
              <a:rPr lang="en-US" sz="4800">
                <a:latin typeface="Times New Roman" pitchFamily="18" charset="0"/>
                <a:cs typeface="Times New Roman" pitchFamily="18" charset="0"/>
              </a:rPr>
              <a:t>Oracle</a:t>
            </a:r>
            <a:endParaRPr lang="en-US" sz="4800"/>
          </a:p>
        </p:txBody>
      </p:sp>
      <p:sp>
        <p:nvSpPr>
          <p:cNvPr id="3" name="Subtitle 2"/>
          <p:cNvSpPr>
            <a:spLocks noGrp="1"/>
          </p:cNvSpPr>
          <p:nvPr>
            <p:ph type="subTitle" idx="1"/>
          </p:nvPr>
        </p:nvSpPr>
        <p:spPr>
          <a:xfrm>
            <a:off x="540544" y="1219200"/>
            <a:ext cx="8062912" cy="5334000"/>
          </a:xfrm>
        </p:spPr>
        <p:txBody>
          <a:bodyPr>
            <a:noAutofit/>
          </a:bodyPr>
          <a:lstStyle/>
          <a:p>
            <a:pPr marL="457200" indent="-457200" algn="just" rtl="1">
              <a:lnSpc>
                <a:spcPct val="150000"/>
              </a:lnSpc>
              <a:buFont typeface="Wingdings" pitchFamily="2" charset="2"/>
              <a:buChar char="v"/>
            </a:pPr>
            <a:r>
              <a:rPr lang="ar-SA" sz="3200">
                <a:cs typeface="B Nazanin" pitchFamily="2" charset="-78"/>
              </a:rPr>
              <a:t>کنترل صحت اطلاعات توسط سیستم به صورت </a:t>
            </a:r>
            <a:r>
              <a:rPr lang="ar-SA" sz="3200" smtClean="0">
                <a:cs typeface="B Nazanin" pitchFamily="2" charset="-78"/>
              </a:rPr>
              <a:t>اتوماتیک</a:t>
            </a:r>
            <a:r>
              <a:rPr lang="fa-IR" sz="3200">
                <a:cs typeface="B Nazanin" pitchFamily="2" charset="-78"/>
              </a:rPr>
              <a:t> </a:t>
            </a:r>
            <a:r>
              <a:rPr lang="ar-SA" sz="3200" smtClean="0">
                <a:cs typeface="B Nazanin" pitchFamily="2" charset="-78"/>
              </a:rPr>
              <a:t>(یعنی </a:t>
            </a:r>
            <a:r>
              <a:rPr lang="ar-SA" sz="3200">
                <a:cs typeface="B Nazanin" pitchFamily="2" charset="-78"/>
              </a:rPr>
              <a:t>خود بانک اطلاعاتی از ورود اطلاعات غیر معتبر جلوگیری می‌نماید</a:t>
            </a:r>
            <a:r>
              <a:rPr lang="ar-SA" sz="3200" smtClean="0">
                <a:cs typeface="B Nazanin" pitchFamily="2" charset="-78"/>
              </a:rPr>
              <a:t>).</a:t>
            </a:r>
            <a:endParaRPr lang="en-US" sz="3200" smtClean="0">
              <a:cs typeface="B Nazanin" pitchFamily="2" charset="-78"/>
            </a:endParaRPr>
          </a:p>
          <a:p>
            <a:pPr marL="457200" lvl="0" indent="-457200" algn="just" rtl="1">
              <a:lnSpc>
                <a:spcPct val="150000"/>
              </a:lnSpc>
              <a:buFont typeface="Wingdings" pitchFamily="2" charset="2"/>
              <a:buChar char="v"/>
            </a:pPr>
            <a:r>
              <a:rPr lang="ar-SA" sz="3200" smtClean="0">
                <a:cs typeface="B Nazanin" pitchFamily="2" charset="-78"/>
              </a:rPr>
              <a:t>ضریب </a:t>
            </a:r>
            <a:r>
              <a:rPr lang="ar-SA" sz="3200">
                <a:cs typeface="B Nazanin" pitchFamily="2" charset="-78"/>
              </a:rPr>
              <a:t>ایمنی بالای </a:t>
            </a:r>
            <a:r>
              <a:rPr lang="ar-SA" sz="3200" smtClean="0">
                <a:cs typeface="B Nazanin" pitchFamily="2" charset="-78"/>
              </a:rPr>
              <a:t>سیستم</a:t>
            </a:r>
            <a:r>
              <a:rPr lang="fa-IR" sz="3200" smtClean="0">
                <a:cs typeface="B Nazanin" pitchFamily="2" charset="-78"/>
              </a:rPr>
              <a:t> </a:t>
            </a:r>
            <a:r>
              <a:rPr lang="ar-SA" sz="3200" smtClean="0">
                <a:cs typeface="B Nazanin" pitchFamily="2" charset="-78"/>
              </a:rPr>
              <a:t>(</a:t>
            </a:r>
            <a:r>
              <a:rPr lang="ar-SA" sz="3200">
                <a:cs typeface="B Nazanin" pitchFamily="2" charset="-78"/>
              </a:rPr>
              <a:t>عدم از بین رفتن اطلاعات را تضمین کرده و بهم ریختگی و خرابی به هیچ عنوان وجود ندارد</a:t>
            </a:r>
            <a:r>
              <a:rPr lang="ar-SA" sz="3200" smtClean="0">
                <a:cs typeface="B Nazanin" pitchFamily="2" charset="-78"/>
              </a:rPr>
              <a:t>).</a:t>
            </a:r>
            <a:endParaRPr lang="en-US" sz="3200">
              <a:cs typeface="B Nazanin" pitchFamily="2" charset="-78"/>
            </a:endParaRPr>
          </a:p>
        </p:txBody>
      </p:sp>
    </p:spTree>
    <p:extLst>
      <p:ext uri="{BB962C8B-B14F-4D97-AF65-F5344CB8AC3E}">
        <p14:creationId xmlns:p14="http://schemas.microsoft.com/office/powerpoint/2010/main" val="11598205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par>
                          <p:cTn id="12" fill="hold">
                            <p:stCondLst>
                              <p:cond delay="52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52400"/>
            <a:ext cx="8062912" cy="990600"/>
          </a:xfrm>
        </p:spPr>
        <p:txBody>
          <a:bodyPr>
            <a:normAutofit/>
          </a:bodyPr>
          <a:lstStyle/>
          <a:p>
            <a:pPr algn="ctr"/>
            <a:r>
              <a:rPr lang="en-US" sz="4800">
                <a:latin typeface="Times New Roman" pitchFamily="18" charset="0"/>
                <a:cs typeface="Times New Roman" pitchFamily="18" charset="0"/>
              </a:rPr>
              <a:t>Oracle</a:t>
            </a:r>
            <a:endParaRPr lang="en-US" sz="4800"/>
          </a:p>
        </p:txBody>
      </p:sp>
      <p:sp>
        <p:nvSpPr>
          <p:cNvPr id="3" name="Subtitle 2"/>
          <p:cNvSpPr>
            <a:spLocks noGrp="1"/>
          </p:cNvSpPr>
          <p:nvPr>
            <p:ph type="subTitle" idx="1"/>
          </p:nvPr>
        </p:nvSpPr>
        <p:spPr>
          <a:xfrm>
            <a:off x="540544" y="1066800"/>
            <a:ext cx="8062912" cy="5638800"/>
          </a:xfrm>
        </p:spPr>
        <p:txBody>
          <a:bodyPr>
            <a:noAutofit/>
          </a:bodyPr>
          <a:lstStyle/>
          <a:p>
            <a:pPr marL="457200" lvl="0" indent="-457200" algn="just" rtl="1">
              <a:lnSpc>
                <a:spcPct val="150000"/>
              </a:lnSpc>
              <a:buFont typeface="Wingdings" pitchFamily="2" charset="2"/>
              <a:buChar char="v"/>
            </a:pPr>
            <a:r>
              <a:rPr lang="ar-SA" sz="3200">
                <a:latin typeface="Times New Roman" pitchFamily="18" charset="0"/>
                <a:cs typeface="B Nazanin" pitchFamily="2" charset="-78"/>
              </a:rPr>
              <a:t>ضریب</a:t>
            </a:r>
            <a:r>
              <a:rPr lang="en-US" sz="3200">
                <a:latin typeface="Times New Roman" pitchFamily="18" charset="0"/>
                <a:cs typeface="B Nazanin" pitchFamily="2" charset="-78"/>
              </a:rPr>
              <a:t> </a:t>
            </a:r>
            <a:r>
              <a:rPr lang="ar-SA" sz="3200">
                <a:latin typeface="Times New Roman" pitchFamily="18" charset="0"/>
                <a:cs typeface="B Nazanin" pitchFamily="2" charset="-78"/>
              </a:rPr>
              <a:t>امنیتی بالای سیستم</a:t>
            </a:r>
            <a:r>
              <a:rPr lang="fa-IR" sz="3200">
                <a:latin typeface="Times New Roman" pitchFamily="18" charset="0"/>
                <a:cs typeface="B Nazanin" pitchFamily="2" charset="-78"/>
              </a:rPr>
              <a:t> </a:t>
            </a:r>
            <a:r>
              <a:rPr lang="ar-SA" sz="3200">
                <a:latin typeface="Times New Roman" pitchFamily="18" charset="0"/>
                <a:cs typeface="B Nazanin" pitchFamily="2" charset="-78"/>
              </a:rPr>
              <a:t>(این خاصیت عدم دسترسی غیر مجاز کاربر به اطلاعات را تضمین می نماید</a:t>
            </a:r>
            <a:r>
              <a:rPr lang="fa-IR" sz="3200" smtClean="0">
                <a:latin typeface="Times New Roman" pitchFamily="18" charset="0"/>
                <a:cs typeface="B Nazanin" pitchFamily="2" charset="-78"/>
              </a:rPr>
              <a:t>).</a:t>
            </a:r>
          </a:p>
          <a:p>
            <a:pPr marL="457200" indent="-457200" algn="just" rtl="1">
              <a:lnSpc>
                <a:spcPct val="150000"/>
              </a:lnSpc>
              <a:buFont typeface="Wingdings" pitchFamily="2" charset="2"/>
              <a:buChar char="v"/>
            </a:pPr>
            <a:r>
              <a:rPr lang="ar-SA" sz="3200" smtClean="0">
                <a:latin typeface="Times New Roman" pitchFamily="18" charset="0"/>
                <a:cs typeface="B Nazanin" pitchFamily="2" charset="-78"/>
              </a:rPr>
              <a:t>توانایی </a:t>
            </a:r>
            <a:r>
              <a:rPr lang="ar-SA" sz="3200">
                <a:latin typeface="Times New Roman" pitchFamily="18" charset="0"/>
                <a:cs typeface="B Nazanin" pitchFamily="2" charset="-78"/>
              </a:rPr>
              <a:t>نگهداری حجم انبوه اطلاعات</a:t>
            </a:r>
            <a:r>
              <a:rPr lang="fa-IR" sz="3200">
                <a:latin typeface="Times New Roman" pitchFamily="18" charset="0"/>
                <a:cs typeface="B Nazanin" pitchFamily="2" charset="-78"/>
              </a:rPr>
              <a:t> و </a:t>
            </a:r>
            <a:r>
              <a:rPr lang="ar-SA" sz="3200">
                <a:latin typeface="Times New Roman" pitchFamily="18" charset="0"/>
                <a:cs typeface="B Nazanin" pitchFamily="2" charset="-78"/>
              </a:rPr>
              <a:t>سرعت بالا در دسترسی به </a:t>
            </a:r>
            <a:r>
              <a:rPr lang="fa-IR" sz="3200">
                <a:latin typeface="Times New Roman" pitchFamily="18" charset="0"/>
                <a:cs typeface="B Nazanin" pitchFamily="2" charset="-78"/>
              </a:rPr>
              <a:t>آنها </a:t>
            </a:r>
            <a:r>
              <a:rPr lang="ar-SA" sz="3200">
                <a:latin typeface="Times New Roman" pitchFamily="18" charset="0"/>
                <a:cs typeface="B Nazanin" pitchFamily="2" charset="-78"/>
              </a:rPr>
              <a:t>(برای مثال </a:t>
            </a:r>
            <a:r>
              <a:rPr lang="en-US" sz="3200">
                <a:latin typeface="Times New Roman" pitchFamily="18" charset="0"/>
                <a:cs typeface="B Nazanin" pitchFamily="2" charset="-78"/>
              </a:rPr>
              <a:t>Oracle</a:t>
            </a:r>
            <a:r>
              <a:rPr lang="ar-SA" sz="3200">
                <a:latin typeface="Times New Roman" pitchFamily="18" charset="0"/>
                <a:cs typeface="B Nazanin" pitchFamily="2" charset="-78"/>
              </a:rPr>
              <a:t> امکان نگهداری سه بیلیون </a:t>
            </a:r>
            <a:r>
              <a:rPr lang="en-US" sz="3200">
                <a:latin typeface="Times New Roman" pitchFamily="18" charset="0"/>
                <a:cs typeface="B Nazanin" pitchFamily="2" charset="-78"/>
              </a:rPr>
              <a:t>Tablespace</a:t>
            </a:r>
            <a:r>
              <a:rPr lang="ar-SA" sz="3200">
                <a:latin typeface="Times New Roman" pitchFamily="18" charset="0"/>
                <a:cs typeface="B Nazanin" pitchFamily="2" charset="-78"/>
              </a:rPr>
              <a:t> و هر </a:t>
            </a:r>
            <a:r>
              <a:rPr lang="en-US" sz="3200">
                <a:latin typeface="Times New Roman" pitchFamily="18" charset="0"/>
                <a:cs typeface="B Nazanin" pitchFamily="2" charset="-78"/>
              </a:rPr>
              <a:t>Tablespace</a:t>
            </a:r>
            <a:r>
              <a:rPr lang="ar-SA" sz="3200">
                <a:latin typeface="Times New Roman" pitchFamily="18" charset="0"/>
                <a:cs typeface="B Nazanin" pitchFamily="2" charset="-78"/>
              </a:rPr>
              <a:t> قابلیت نگهداری 1022 فایل و هر فایل قابلیت نگهداری 1022 جدول را دارا می باشد . ضمناً هر جدول می تواند دارای هزار ستون و تعداد سطرهای نامحدود باشد).</a:t>
            </a:r>
            <a:endParaRPr lang="fa-IR" sz="3200">
              <a:latin typeface="Times New Roman" pitchFamily="18" charset="0"/>
              <a:cs typeface="B Nazanin" pitchFamily="2" charset="-78"/>
            </a:endParaRPr>
          </a:p>
          <a:p>
            <a:endParaRPr lang="en-US" sz="3200">
              <a:latin typeface="Times New Roman" pitchFamily="18" charset="0"/>
              <a:cs typeface="B Nazanin" pitchFamily="2" charset="-78"/>
            </a:endParaRPr>
          </a:p>
          <a:p>
            <a:endParaRPr lang="en-US" sz="3200">
              <a:latin typeface="Times New Roman" pitchFamily="18" charset="0"/>
              <a:cs typeface="B Nazanin" pitchFamily="2" charset="-78"/>
            </a:endParaRPr>
          </a:p>
        </p:txBody>
      </p:sp>
    </p:spTree>
    <p:extLst>
      <p:ext uri="{BB962C8B-B14F-4D97-AF65-F5344CB8AC3E}">
        <p14:creationId xmlns:p14="http://schemas.microsoft.com/office/powerpoint/2010/main" val="21363661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par>
                          <p:cTn id="12" fill="hold">
                            <p:stCondLst>
                              <p:cond delay="42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062912" cy="1128712"/>
          </a:xfrm>
        </p:spPr>
        <p:txBody>
          <a:bodyPr>
            <a:normAutofit/>
          </a:bodyPr>
          <a:lstStyle/>
          <a:p>
            <a:pPr algn="ctr"/>
            <a:r>
              <a:rPr lang="en-US" sz="4800">
                <a:latin typeface="Times New Roman" pitchFamily="18" charset="0"/>
                <a:cs typeface="Times New Roman" pitchFamily="18" charset="0"/>
              </a:rPr>
              <a:t>Oracle</a:t>
            </a:r>
            <a:endParaRPr lang="en-US" sz="4800"/>
          </a:p>
        </p:txBody>
      </p:sp>
      <p:sp>
        <p:nvSpPr>
          <p:cNvPr id="3" name="Subtitle 2"/>
          <p:cNvSpPr>
            <a:spLocks noGrp="1"/>
          </p:cNvSpPr>
          <p:nvPr>
            <p:ph type="subTitle" idx="1"/>
          </p:nvPr>
        </p:nvSpPr>
        <p:spPr>
          <a:xfrm>
            <a:off x="540544" y="1524000"/>
            <a:ext cx="8062912" cy="5181600"/>
          </a:xfrm>
        </p:spPr>
        <p:txBody>
          <a:bodyPr>
            <a:noAutofit/>
          </a:bodyPr>
          <a:lstStyle/>
          <a:p>
            <a:pPr marL="457200" indent="-457200" algn="just" rtl="1">
              <a:lnSpc>
                <a:spcPct val="150000"/>
              </a:lnSpc>
              <a:buFont typeface="Wingdings" pitchFamily="2" charset="2"/>
              <a:buChar char="v"/>
            </a:pPr>
            <a:r>
              <a:rPr lang="ar-SA" sz="3200">
                <a:latin typeface="Times New Roman" pitchFamily="18" charset="0"/>
                <a:cs typeface="B Nazanin" pitchFamily="2" charset="-78"/>
              </a:rPr>
              <a:t>توانایی سرویس دهی به تعداد زیادی کاربر همزمان بدون کاهش</a:t>
            </a:r>
            <a:r>
              <a:rPr lang="fa-IR" sz="3200">
                <a:latin typeface="Times New Roman" pitchFamily="18" charset="0"/>
                <a:cs typeface="B Nazanin" pitchFamily="2" charset="-78"/>
              </a:rPr>
              <a:t> </a:t>
            </a:r>
            <a:r>
              <a:rPr lang="ar-SA" sz="3200">
                <a:latin typeface="Times New Roman" pitchFamily="18" charset="0"/>
                <a:cs typeface="B Nazanin" pitchFamily="2" charset="-78"/>
              </a:rPr>
              <a:t>محسوس زمان پاسخگویی سیستم</a:t>
            </a:r>
            <a:r>
              <a:rPr lang="fa-IR" sz="3200">
                <a:latin typeface="Times New Roman" pitchFamily="18" charset="0"/>
                <a:cs typeface="B Nazanin" pitchFamily="2" charset="-78"/>
              </a:rPr>
              <a:t> </a:t>
            </a:r>
            <a:r>
              <a:rPr lang="ar-SA" sz="3200">
                <a:latin typeface="Times New Roman" pitchFamily="18" charset="0"/>
                <a:cs typeface="B Nazanin" pitchFamily="2" charset="-78"/>
              </a:rPr>
              <a:t>(با داشتن سخت افزار مناسب با استفاده از این بانک اطلاعاتی می‌توان تا بیش از بیست هزار کاربر همزمان را سرویس دهی نمود).</a:t>
            </a:r>
            <a:endParaRPr lang="fa-IR" sz="3200">
              <a:latin typeface="Times New Roman" pitchFamily="18" charset="0"/>
              <a:cs typeface="B Nazanin" pitchFamily="2" charset="-78"/>
            </a:endParaRPr>
          </a:p>
          <a:p>
            <a:pPr marL="457200" indent="-457200" algn="just" rtl="1">
              <a:lnSpc>
                <a:spcPct val="150000"/>
              </a:lnSpc>
              <a:buFont typeface="Wingdings" pitchFamily="2" charset="2"/>
              <a:buChar char="v"/>
            </a:pPr>
            <a:r>
              <a:rPr lang="ar-SA" sz="3200">
                <a:latin typeface="Times New Roman" pitchFamily="18" charset="0"/>
                <a:cs typeface="B Nazanin" pitchFamily="2" charset="-78"/>
              </a:rPr>
              <a:t>امکان بازیابی سریع</a:t>
            </a:r>
            <a:r>
              <a:rPr lang="fa-IR" sz="3200">
                <a:latin typeface="Times New Roman" pitchFamily="18" charset="0"/>
                <a:cs typeface="B Nazanin" pitchFamily="2" charset="-78"/>
              </a:rPr>
              <a:t> و </a:t>
            </a:r>
            <a:r>
              <a:rPr lang="ar-SA" sz="3200">
                <a:latin typeface="Times New Roman" pitchFamily="18" charset="0"/>
                <a:cs typeface="B Nazanin" pitchFamily="2" charset="-78"/>
              </a:rPr>
              <a:t>راحت</a:t>
            </a:r>
            <a:r>
              <a:rPr lang="fa-IR" sz="3200">
                <a:latin typeface="Times New Roman" pitchFamily="18" charset="0"/>
                <a:cs typeface="B Nazanin" pitchFamily="2" charset="-78"/>
              </a:rPr>
              <a:t> اطلاعات </a:t>
            </a:r>
            <a:r>
              <a:rPr lang="ar-SA" sz="3200">
                <a:latin typeface="Times New Roman" pitchFamily="18" charset="0"/>
                <a:cs typeface="B Nazanin" pitchFamily="2" charset="-78"/>
              </a:rPr>
              <a:t>با استفاده از</a:t>
            </a:r>
            <a:r>
              <a:rPr lang="en-US" sz="3200">
                <a:latin typeface="Times New Roman" pitchFamily="18" charset="0"/>
                <a:cs typeface="B Nazanin" pitchFamily="2" charset="-78"/>
              </a:rPr>
              <a:t>Recovery Manager </a:t>
            </a:r>
          </a:p>
          <a:p>
            <a:endParaRPr lang="en-US" sz="3200">
              <a:latin typeface="Times New Roman" pitchFamily="18" charset="0"/>
              <a:cs typeface="B Nazanin" pitchFamily="2" charset="-78"/>
            </a:endParaRPr>
          </a:p>
        </p:txBody>
      </p:sp>
    </p:spTree>
    <p:extLst>
      <p:ext uri="{BB962C8B-B14F-4D97-AF65-F5344CB8AC3E}">
        <p14:creationId xmlns:p14="http://schemas.microsoft.com/office/powerpoint/2010/main" val="4189314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par>
                          <p:cTn id="12" fill="hold">
                            <p:stCondLst>
                              <p:cond delay="86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04800"/>
            <a:ext cx="8062912" cy="874713"/>
          </a:xfrm>
        </p:spPr>
        <p:txBody>
          <a:bodyPr>
            <a:normAutofit/>
          </a:bodyPr>
          <a:lstStyle/>
          <a:p>
            <a:pPr algn="ctr" rtl="1"/>
            <a:r>
              <a:rPr lang="fa-IR" sz="4800" smtClean="0">
                <a:latin typeface="Times New Roman" pitchFamily="18" charset="0"/>
                <a:cs typeface="Times New Roman" pitchFamily="18" charset="0"/>
              </a:rPr>
              <a:t>مقایسه </a:t>
            </a:r>
            <a:r>
              <a:rPr lang="en-US" sz="4800" smtClean="0">
                <a:latin typeface="Times New Roman" pitchFamily="18" charset="0"/>
                <a:cs typeface="Times New Roman" pitchFamily="18" charset="0"/>
              </a:rPr>
              <a:t>Oracle</a:t>
            </a:r>
            <a:r>
              <a:rPr lang="fa-IR" sz="4800" smtClean="0">
                <a:latin typeface="Times New Roman" pitchFamily="18" charset="0"/>
                <a:cs typeface="Times New Roman" pitchFamily="18" charset="0"/>
              </a:rPr>
              <a:t> و </a:t>
            </a:r>
            <a:r>
              <a:rPr lang="en-US" sz="4800" smtClean="0">
                <a:latin typeface="Times New Roman" pitchFamily="18" charset="0"/>
                <a:cs typeface="Times New Roman" pitchFamily="18" charset="0"/>
              </a:rPr>
              <a:t> SQL Server</a:t>
            </a:r>
            <a:endParaRPr lang="en-US" sz="4800">
              <a:latin typeface="Times New Roman" pitchFamily="18" charset="0"/>
              <a:cs typeface="Times New Roman" pitchFamily="18" charset="0"/>
            </a:endParaRPr>
          </a:p>
        </p:txBody>
      </p:sp>
      <p:sp>
        <p:nvSpPr>
          <p:cNvPr id="3" name="Subtitle 2"/>
          <p:cNvSpPr>
            <a:spLocks noGrp="1"/>
          </p:cNvSpPr>
          <p:nvPr>
            <p:ph type="subTitle" idx="1"/>
          </p:nvPr>
        </p:nvSpPr>
        <p:spPr>
          <a:xfrm>
            <a:off x="533400" y="1447800"/>
            <a:ext cx="8062912" cy="5105400"/>
          </a:xfrm>
        </p:spPr>
        <p:txBody>
          <a:bodyPr>
            <a:noAutofit/>
          </a:bodyPr>
          <a:lstStyle/>
          <a:p>
            <a:pPr marL="457200" indent="-457200" algn="just" rtl="1">
              <a:lnSpc>
                <a:spcPct val="150000"/>
              </a:lnSpc>
              <a:buFont typeface="Wingdings" pitchFamily="2" charset="2"/>
              <a:buChar char="v"/>
            </a:pPr>
            <a:r>
              <a:rPr lang="fa-IR" sz="2800">
                <a:latin typeface="Times New Roman" pitchFamily="18" charset="0"/>
                <a:cs typeface="B Nazanin" pitchFamily="2" charset="-78"/>
              </a:rPr>
              <a:t>اوراکل دارای </a:t>
            </a:r>
            <a:r>
              <a:rPr lang="fa-IR" sz="2800" u="sng">
                <a:latin typeface="Times New Roman" pitchFamily="18" charset="0"/>
                <a:cs typeface="B Nazanin" pitchFamily="2" charset="-78"/>
              </a:rPr>
              <a:t>۱۴</a:t>
            </a:r>
            <a:r>
              <a:rPr lang="fa-IR" sz="2800">
                <a:latin typeface="Times New Roman" pitchFamily="18" charset="0"/>
                <a:cs typeface="B Nazanin" pitchFamily="2" charset="-78"/>
              </a:rPr>
              <a:t> لایه امنیتی و </a:t>
            </a:r>
            <a:r>
              <a:rPr lang="en-US" sz="2800" smtClean="0">
                <a:latin typeface="Times New Roman" pitchFamily="18" charset="0"/>
                <a:cs typeface="B Nazanin" pitchFamily="2" charset="-78"/>
              </a:rPr>
              <a:t>SQL Server</a:t>
            </a:r>
            <a:r>
              <a:rPr lang="fa-IR" sz="2800" smtClean="0">
                <a:latin typeface="Times New Roman" pitchFamily="18" charset="0"/>
                <a:cs typeface="B Nazanin" pitchFamily="2" charset="-78"/>
              </a:rPr>
              <a:t> </a:t>
            </a:r>
            <a:r>
              <a:rPr lang="fa-IR" sz="2800">
                <a:latin typeface="Times New Roman" pitchFamily="18" charset="0"/>
                <a:cs typeface="B Nazanin" pitchFamily="2" charset="-78"/>
              </a:rPr>
              <a:t>دارای </a:t>
            </a:r>
            <a:r>
              <a:rPr lang="fa-IR" sz="2800" u="sng">
                <a:latin typeface="Times New Roman" pitchFamily="18" charset="0"/>
                <a:cs typeface="B Nazanin" pitchFamily="2" charset="-78"/>
              </a:rPr>
              <a:t>۵</a:t>
            </a:r>
            <a:r>
              <a:rPr lang="fa-IR" sz="2800">
                <a:latin typeface="Times New Roman" pitchFamily="18" charset="0"/>
                <a:cs typeface="B Nazanin" pitchFamily="2" charset="-78"/>
              </a:rPr>
              <a:t> لایه امنیتی </a:t>
            </a:r>
            <a:r>
              <a:rPr lang="fa-IR" sz="2800" smtClean="0">
                <a:latin typeface="Times New Roman" pitchFamily="18" charset="0"/>
                <a:cs typeface="B Nazanin" pitchFamily="2" charset="-78"/>
              </a:rPr>
              <a:t>است.</a:t>
            </a:r>
          </a:p>
          <a:p>
            <a:pPr marL="457200" indent="-457200" algn="just" rtl="1">
              <a:lnSpc>
                <a:spcPct val="150000"/>
              </a:lnSpc>
              <a:buFont typeface="Wingdings" pitchFamily="2" charset="2"/>
              <a:buChar char="v"/>
            </a:pPr>
            <a:r>
              <a:rPr lang="fa-IR" sz="2800">
                <a:latin typeface="Times New Roman" pitchFamily="18" charset="0"/>
                <a:cs typeface="B Nazanin" pitchFamily="2" charset="-78"/>
              </a:rPr>
              <a:t>با اوراکل امکان مدیریت بر روی حجم نامحدود از اطلاعات وجود دارد و لی با </a:t>
            </a:r>
            <a:r>
              <a:rPr lang="en-US" sz="2800">
                <a:latin typeface="Times New Roman" pitchFamily="18" charset="0"/>
                <a:cs typeface="B Nazanin" pitchFamily="2" charset="-78"/>
              </a:rPr>
              <a:t>SQL Server</a:t>
            </a:r>
            <a:r>
              <a:rPr lang="fa-IR" sz="2800" smtClean="0">
                <a:latin typeface="Times New Roman" pitchFamily="18" charset="0"/>
                <a:cs typeface="B Nazanin" pitchFamily="2" charset="-78"/>
              </a:rPr>
              <a:t> </a:t>
            </a:r>
            <a:r>
              <a:rPr lang="fa-IR" sz="2800">
                <a:latin typeface="Times New Roman" pitchFamily="18" charset="0"/>
                <a:cs typeface="B Nazanin" pitchFamily="2" charset="-78"/>
              </a:rPr>
              <a:t>نه</a:t>
            </a:r>
            <a:r>
              <a:rPr lang="fa-IR" sz="2800" smtClean="0">
                <a:latin typeface="Times New Roman" pitchFamily="18" charset="0"/>
                <a:cs typeface="B Nazanin" pitchFamily="2" charset="-78"/>
              </a:rPr>
              <a:t>.</a:t>
            </a:r>
          </a:p>
          <a:p>
            <a:pPr marL="457200" indent="-457200" algn="just" rtl="1">
              <a:lnSpc>
                <a:spcPct val="150000"/>
              </a:lnSpc>
              <a:buFont typeface="Wingdings" pitchFamily="2" charset="2"/>
              <a:buChar char="v"/>
            </a:pPr>
            <a:r>
              <a:rPr lang="en-US" sz="2800">
                <a:latin typeface="Times New Roman" pitchFamily="18" charset="0"/>
                <a:cs typeface="B Nazanin" pitchFamily="2" charset="-78"/>
              </a:rPr>
              <a:t>SQL Server</a:t>
            </a:r>
            <a:r>
              <a:rPr lang="fa-IR" sz="2800">
                <a:latin typeface="Times New Roman" pitchFamily="18" charset="0"/>
                <a:cs typeface="B Nazanin" pitchFamily="2" charset="-78"/>
              </a:rPr>
              <a:t> </a:t>
            </a:r>
            <a:r>
              <a:rPr lang="fa-IR" sz="2800" smtClean="0">
                <a:latin typeface="Times New Roman" pitchFamily="18" charset="0"/>
                <a:cs typeface="B Nazanin" pitchFamily="2" charset="-78"/>
              </a:rPr>
              <a:t>خیلی </a:t>
            </a:r>
            <a:r>
              <a:rPr lang="fa-IR" sz="2800">
                <a:latin typeface="Times New Roman" pitchFamily="18" charset="0"/>
                <a:cs typeface="B Nazanin" pitchFamily="2" charset="-78"/>
              </a:rPr>
              <a:t>ارزانتر از اوراکل است</a:t>
            </a:r>
            <a:r>
              <a:rPr lang="fa-IR" sz="2800" smtClean="0">
                <a:latin typeface="Times New Roman" pitchFamily="18" charset="0"/>
                <a:cs typeface="B Nazanin" pitchFamily="2" charset="-78"/>
              </a:rPr>
              <a:t>.</a:t>
            </a:r>
          </a:p>
          <a:p>
            <a:pPr marL="457200" indent="-457200" algn="just" rtl="1">
              <a:lnSpc>
                <a:spcPct val="150000"/>
              </a:lnSpc>
              <a:buFont typeface="Wingdings" pitchFamily="2" charset="2"/>
              <a:buChar char="v"/>
            </a:pPr>
            <a:r>
              <a:rPr lang="en-US" sz="2800">
                <a:latin typeface="Times New Roman" pitchFamily="18" charset="0"/>
                <a:cs typeface="B Nazanin" pitchFamily="2" charset="-78"/>
              </a:rPr>
              <a:t>Performance</a:t>
            </a:r>
            <a:r>
              <a:rPr lang="fa-IR" sz="2800">
                <a:latin typeface="Times New Roman" pitchFamily="18" charset="0"/>
                <a:cs typeface="B Nazanin" pitchFamily="2" charset="-78"/>
              </a:rPr>
              <a:t> اوراکل بهتر از </a:t>
            </a:r>
            <a:r>
              <a:rPr lang="en-US" sz="2800">
                <a:latin typeface="Times New Roman" pitchFamily="18" charset="0"/>
                <a:cs typeface="B Nazanin" pitchFamily="2" charset="-78"/>
              </a:rPr>
              <a:t>SQL Server</a:t>
            </a:r>
            <a:r>
              <a:rPr lang="fa-IR" sz="2800">
                <a:latin typeface="Times New Roman" pitchFamily="18" charset="0"/>
                <a:cs typeface="B Nazanin" pitchFamily="2" charset="-78"/>
              </a:rPr>
              <a:t> </a:t>
            </a:r>
            <a:r>
              <a:rPr lang="fa-IR" sz="2800" smtClean="0">
                <a:latin typeface="Times New Roman" pitchFamily="18" charset="0"/>
                <a:cs typeface="B Nazanin" pitchFamily="2" charset="-78"/>
              </a:rPr>
              <a:t>است.</a:t>
            </a:r>
          </a:p>
          <a:p>
            <a:pPr marL="457200" indent="-457200" algn="just" rtl="1">
              <a:lnSpc>
                <a:spcPct val="150000"/>
              </a:lnSpc>
              <a:buFont typeface="Wingdings" pitchFamily="2" charset="2"/>
              <a:buChar char="v"/>
            </a:pPr>
            <a:r>
              <a:rPr lang="fa-IR" sz="2800" smtClean="0">
                <a:latin typeface="Times New Roman" pitchFamily="18" charset="0"/>
                <a:cs typeface="B Nazanin" pitchFamily="2" charset="-78"/>
              </a:rPr>
              <a:t>اگر </a:t>
            </a:r>
            <a:r>
              <a:rPr lang="en-US" sz="2800">
                <a:latin typeface="Times New Roman" pitchFamily="18" charset="0"/>
                <a:cs typeface="B Nazanin" pitchFamily="2" charset="-78"/>
              </a:rPr>
              <a:t>Client</a:t>
            </a:r>
            <a:r>
              <a:rPr lang="fa-IR" sz="2800">
                <a:latin typeface="Times New Roman" pitchFamily="18" charset="0"/>
                <a:cs typeface="B Nazanin" pitchFamily="2" charset="-78"/>
              </a:rPr>
              <a:t> ها و </a:t>
            </a:r>
            <a:r>
              <a:rPr lang="en-US" sz="2800">
                <a:latin typeface="Times New Roman" pitchFamily="18" charset="0"/>
                <a:cs typeface="B Nazanin" pitchFamily="2" charset="-78"/>
              </a:rPr>
              <a:t>Server</a:t>
            </a:r>
            <a:r>
              <a:rPr lang="fa-IR" sz="2800">
                <a:latin typeface="Times New Roman" pitchFamily="18" charset="0"/>
                <a:cs typeface="B Nazanin" pitchFamily="2" charset="-78"/>
              </a:rPr>
              <a:t> غیر از ویندوز باشد مطلقا نباید از </a:t>
            </a:r>
            <a:r>
              <a:rPr lang="en-US" sz="2800">
                <a:latin typeface="Times New Roman" pitchFamily="18" charset="0"/>
                <a:cs typeface="B Nazanin" pitchFamily="2" charset="-78"/>
              </a:rPr>
              <a:t>SQL Server</a:t>
            </a:r>
            <a:r>
              <a:rPr lang="fa-IR" sz="2800">
                <a:latin typeface="Times New Roman" pitchFamily="18" charset="0"/>
                <a:cs typeface="B Nazanin" pitchFamily="2" charset="-78"/>
              </a:rPr>
              <a:t> </a:t>
            </a:r>
            <a:r>
              <a:rPr lang="fa-IR" sz="2800" smtClean="0">
                <a:latin typeface="Times New Roman" pitchFamily="18" charset="0"/>
                <a:cs typeface="B Nazanin" pitchFamily="2" charset="-78"/>
              </a:rPr>
              <a:t>استفاده </a:t>
            </a:r>
            <a:r>
              <a:rPr lang="fa-IR" sz="2800">
                <a:latin typeface="Times New Roman" pitchFamily="18" charset="0"/>
                <a:cs typeface="B Nazanin" pitchFamily="2" charset="-78"/>
              </a:rPr>
              <a:t>کرد</a:t>
            </a:r>
            <a:r>
              <a:rPr lang="fa-IR" sz="2800" smtClean="0">
                <a:latin typeface="Times New Roman" pitchFamily="18" charset="0"/>
                <a:cs typeface="B Nazanin" pitchFamily="2" charset="-78"/>
              </a:rPr>
              <a:t>.</a:t>
            </a:r>
          </a:p>
        </p:txBody>
      </p:sp>
    </p:spTree>
    <p:extLst>
      <p:ext uri="{BB962C8B-B14F-4D97-AF65-F5344CB8AC3E}">
        <p14:creationId xmlns:p14="http://schemas.microsoft.com/office/powerpoint/2010/main" val="23542022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8062912" cy="798513"/>
          </a:xfrm>
        </p:spPr>
        <p:txBody>
          <a:bodyPr>
            <a:noAutofit/>
          </a:bodyPr>
          <a:lstStyle/>
          <a:p>
            <a:pPr algn="ctr" rtl="1"/>
            <a:r>
              <a:rPr lang="fa-IR" sz="4800" smtClean="0">
                <a:cs typeface="B Nazanin" pitchFamily="2" charset="-78"/>
              </a:rPr>
              <a:t>فاکتورهای انتخاب دیتابیس مناسب</a:t>
            </a:r>
            <a:endParaRPr lang="en-US" sz="4800">
              <a:cs typeface="B Nazanin" pitchFamily="2" charset="-78"/>
            </a:endParaRPr>
          </a:p>
        </p:txBody>
      </p:sp>
      <p:sp>
        <p:nvSpPr>
          <p:cNvPr id="3" name="Subtitle 2"/>
          <p:cNvSpPr>
            <a:spLocks noGrp="1"/>
          </p:cNvSpPr>
          <p:nvPr>
            <p:ph type="subTitle" idx="1"/>
          </p:nvPr>
        </p:nvSpPr>
        <p:spPr>
          <a:xfrm>
            <a:off x="533400" y="1600200"/>
            <a:ext cx="8062912" cy="4953000"/>
          </a:xfrm>
        </p:spPr>
        <p:txBody>
          <a:bodyPr>
            <a:normAutofit/>
          </a:bodyPr>
          <a:lstStyle/>
          <a:p>
            <a:pPr marL="457200" indent="-457200" algn="just" rtl="1">
              <a:lnSpc>
                <a:spcPct val="150000"/>
              </a:lnSpc>
              <a:buFont typeface="Wingdings" pitchFamily="2" charset="2"/>
              <a:buChar char="v"/>
            </a:pPr>
            <a:r>
              <a:rPr lang="fa-IR" sz="3200" smtClean="0">
                <a:cs typeface="B Nazanin" pitchFamily="2" charset="-78"/>
              </a:rPr>
              <a:t>حجم داده ای که می خواهیم پردازش کنیم</a:t>
            </a:r>
          </a:p>
          <a:p>
            <a:pPr marL="457200" indent="-457200" algn="just" rtl="1">
              <a:lnSpc>
                <a:spcPct val="150000"/>
              </a:lnSpc>
              <a:buFont typeface="Wingdings" pitchFamily="2" charset="2"/>
              <a:buChar char="v"/>
            </a:pPr>
            <a:r>
              <a:rPr lang="fa-IR" sz="3200" smtClean="0">
                <a:cs typeface="B Nazanin" pitchFamily="2" charset="-78"/>
              </a:rPr>
              <a:t>سیستم عامل مورد استفاده</a:t>
            </a:r>
          </a:p>
          <a:p>
            <a:pPr marL="457200" indent="-457200" algn="just" rtl="1">
              <a:lnSpc>
                <a:spcPct val="150000"/>
              </a:lnSpc>
              <a:buFont typeface="Wingdings" pitchFamily="2" charset="2"/>
              <a:buChar char="v"/>
            </a:pPr>
            <a:r>
              <a:rPr lang="fa-IR" sz="3200" smtClean="0">
                <a:cs typeface="B Nazanin" pitchFamily="2" charset="-78"/>
              </a:rPr>
              <a:t>هزینه</a:t>
            </a:r>
          </a:p>
          <a:p>
            <a:pPr marL="457200" indent="-457200" algn="just" rtl="1">
              <a:lnSpc>
                <a:spcPct val="150000"/>
              </a:lnSpc>
              <a:buFont typeface="Wingdings" pitchFamily="2" charset="2"/>
              <a:buChar char="v"/>
            </a:pPr>
            <a:r>
              <a:rPr lang="fa-IR" sz="3200" smtClean="0">
                <a:cs typeface="B Nazanin" pitchFamily="2" charset="-78"/>
              </a:rPr>
              <a:t>سخت افزار مورد استفاده</a:t>
            </a:r>
            <a:endParaRPr lang="en-US" sz="3200">
              <a:cs typeface="B Nazanin" pitchFamily="2" charset="-78"/>
            </a:endParaRPr>
          </a:p>
        </p:txBody>
      </p:sp>
    </p:spTree>
    <p:extLst>
      <p:ext uri="{BB962C8B-B14F-4D97-AF65-F5344CB8AC3E}">
        <p14:creationId xmlns:p14="http://schemas.microsoft.com/office/powerpoint/2010/main" val="315421143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8062912" cy="1103313"/>
          </a:xfrm>
        </p:spPr>
        <p:txBody>
          <a:bodyPr/>
          <a:lstStyle/>
          <a:p>
            <a:pPr algn="ctr" rtl="1"/>
            <a:r>
              <a:rPr lang="fa-IR" sz="4800" smtClean="0">
                <a:cs typeface="B Nazanin" pitchFamily="2" charset="-78"/>
              </a:rPr>
              <a:t>مثال</a:t>
            </a:r>
            <a:endParaRPr lang="en-US" sz="4800">
              <a:cs typeface="B Nazanin" pitchFamily="2" charset="-78"/>
            </a:endParaRPr>
          </a:p>
        </p:txBody>
      </p:sp>
      <p:sp>
        <p:nvSpPr>
          <p:cNvPr id="3" name="Subtitle 2"/>
          <p:cNvSpPr>
            <a:spLocks noGrp="1"/>
          </p:cNvSpPr>
          <p:nvPr>
            <p:ph type="subTitle" idx="1"/>
          </p:nvPr>
        </p:nvSpPr>
        <p:spPr>
          <a:xfrm>
            <a:off x="540544" y="1524000"/>
            <a:ext cx="8062912" cy="5181600"/>
          </a:xfrm>
        </p:spPr>
        <p:txBody>
          <a:bodyPr>
            <a:normAutofit/>
          </a:bodyPr>
          <a:lstStyle/>
          <a:p>
            <a:pPr marL="457200" indent="-457200" algn="just" rtl="1">
              <a:lnSpc>
                <a:spcPct val="150000"/>
              </a:lnSpc>
              <a:buFont typeface="Wingdings" pitchFamily="2" charset="2"/>
              <a:buChar char="v"/>
            </a:pPr>
            <a:r>
              <a:rPr lang="en-US" sz="3200" smtClean="0">
                <a:latin typeface="Times New Roman" pitchFamily="18" charset="0"/>
                <a:cs typeface="B Nazanin" pitchFamily="2" charset="-78"/>
              </a:rPr>
              <a:t>Oracle</a:t>
            </a:r>
            <a:r>
              <a:rPr lang="fa-IR" sz="3200" smtClean="0">
                <a:latin typeface="Times New Roman" pitchFamily="18" charset="0"/>
                <a:cs typeface="B Nazanin" pitchFamily="2" charset="-78"/>
              </a:rPr>
              <a:t> به درد داده های کمتر از 300 گیگابایت نمیخورد و </a:t>
            </a:r>
            <a:r>
              <a:rPr lang="en-US" sz="3200" smtClean="0">
                <a:latin typeface="Times New Roman" pitchFamily="18" charset="0"/>
                <a:cs typeface="B Nazanin" pitchFamily="2" charset="-78"/>
              </a:rPr>
              <a:t>SQL Server</a:t>
            </a:r>
            <a:r>
              <a:rPr lang="fa-IR" sz="3200" smtClean="0">
                <a:latin typeface="Times New Roman" pitchFamily="18" charset="0"/>
                <a:cs typeface="B Nazanin" pitchFamily="2" charset="-78"/>
              </a:rPr>
              <a:t> برای داده های بالای 10000 گیگابایت کم می آورد.</a:t>
            </a:r>
          </a:p>
          <a:p>
            <a:pPr marL="457200" indent="-457200" algn="just" rtl="1">
              <a:lnSpc>
                <a:spcPct val="150000"/>
              </a:lnSpc>
              <a:buFont typeface="Wingdings" pitchFamily="2" charset="2"/>
              <a:buChar char="v"/>
            </a:pPr>
            <a:r>
              <a:rPr lang="fa-IR" sz="3200" smtClean="0">
                <a:latin typeface="Times New Roman" pitchFamily="18" charset="0"/>
                <a:cs typeface="B Nazanin" pitchFamily="2" charset="-78"/>
              </a:rPr>
              <a:t>در محیط ویندوز ( هرچند </a:t>
            </a:r>
            <a:r>
              <a:rPr lang="en-US" sz="3200" smtClean="0">
                <a:latin typeface="Times New Roman" pitchFamily="18" charset="0"/>
                <a:cs typeface="B Nazanin" pitchFamily="2" charset="-78"/>
              </a:rPr>
              <a:t>Oracle</a:t>
            </a:r>
            <a:r>
              <a:rPr lang="fa-IR" sz="3200" smtClean="0">
                <a:latin typeface="Times New Roman" pitchFamily="18" charset="0"/>
                <a:cs typeface="B Nazanin" pitchFamily="2" charset="-78"/>
              </a:rPr>
              <a:t> از </a:t>
            </a:r>
            <a:r>
              <a:rPr lang="en-US" sz="3200" smtClean="0">
                <a:latin typeface="Times New Roman" pitchFamily="18" charset="0"/>
                <a:cs typeface="B Nazanin" pitchFamily="2" charset="-78"/>
              </a:rPr>
              <a:t>SQL Server</a:t>
            </a:r>
            <a:r>
              <a:rPr lang="fa-IR" sz="3200" smtClean="0">
                <a:latin typeface="Times New Roman" pitchFamily="18" charset="0"/>
                <a:cs typeface="B Nazanin" pitchFamily="2" charset="-78"/>
              </a:rPr>
              <a:t> بهتر باشد) اما </a:t>
            </a:r>
            <a:r>
              <a:rPr lang="en-US" sz="3200" smtClean="0">
                <a:latin typeface="Times New Roman" pitchFamily="18" charset="0"/>
                <a:cs typeface="B Nazanin" pitchFamily="2" charset="-78"/>
              </a:rPr>
              <a:t>SQL Server</a:t>
            </a:r>
            <a:r>
              <a:rPr lang="fa-IR" sz="3200" smtClean="0">
                <a:latin typeface="Times New Roman" pitchFamily="18" charset="0"/>
                <a:cs typeface="B Nazanin" pitchFamily="2" charset="-78"/>
              </a:rPr>
              <a:t> بهتر جواب می دهد.</a:t>
            </a:r>
          </a:p>
          <a:p>
            <a:pPr marL="457200" indent="-457200" algn="just" rtl="1">
              <a:lnSpc>
                <a:spcPct val="150000"/>
              </a:lnSpc>
              <a:buFont typeface="Wingdings" pitchFamily="2" charset="2"/>
              <a:buChar char="v"/>
            </a:pPr>
            <a:r>
              <a:rPr lang="fa-IR" sz="3200" smtClean="0">
                <a:latin typeface="Times New Roman" pitchFamily="18" charset="0"/>
                <a:cs typeface="B Nazanin" pitchFamily="2" charset="-78"/>
              </a:rPr>
              <a:t>در محیط لینوکس برای حجم داده های کم و متوسط </a:t>
            </a:r>
            <a:r>
              <a:rPr lang="en-US" sz="3200" smtClean="0">
                <a:latin typeface="Times New Roman" pitchFamily="18" charset="0"/>
                <a:cs typeface="B Nazanin" pitchFamily="2" charset="-78"/>
              </a:rPr>
              <a:t>My SQL</a:t>
            </a:r>
            <a:r>
              <a:rPr lang="fa-IR" sz="3200" smtClean="0">
                <a:latin typeface="Times New Roman" pitchFamily="18" charset="0"/>
                <a:cs typeface="B Nazanin" pitchFamily="2" charset="-78"/>
              </a:rPr>
              <a:t> و برای داده های بالاتر </a:t>
            </a:r>
            <a:r>
              <a:rPr lang="en-US" sz="3200" smtClean="0">
                <a:latin typeface="Times New Roman" pitchFamily="18" charset="0"/>
                <a:cs typeface="B Nazanin" pitchFamily="2" charset="-78"/>
              </a:rPr>
              <a:t>Oracle</a:t>
            </a:r>
            <a:r>
              <a:rPr lang="fa-IR" sz="3200" smtClean="0">
                <a:latin typeface="Times New Roman" pitchFamily="18" charset="0"/>
                <a:cs typeface="B Nazanin" pitchFamily="2" charset="-78"/>
              </a:rPr>
              <a:t> مناسب تر است.</a:t>
            </a:r>
          </a:p>
          <a:p>
            <a:pPr marL="457200" indent="-457200" algn="just" rtl="1">
              <a:buFont typeface="Wingdings" pitchFamily="2" charset="2"/>
              <a:buChar char="v"/>
            </a:pPr>
            <a:endParaRPr lang="en-US" sz="3200">
              <a:cs typeface="B Nazanin" pitchFamily="2" charset="-78"/>
            </a:endParaRPr>
          </a:p>
        </p:txBody>
      </p:sp>
    </p:spTree>
    <p:extLst>
      <p:ext uri="{BB962C8B-B14F-4D97-AF65-F5344CB8AC3E}">
        <p14:creationId xmlns:p14="http://schemas.microsoft.com/office/powerpoint/2010/main" val="24554316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1" end="1"/>
                                            </p:txEl>
                                          </p:spTgt>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381000"/>
            <a:ext cx="8062912" cy="1027113"/>
          </a:xfrm>
        </p:spPr>
        <p:txBody>
          <a:bodyPr>
            <a:normAutofit/>
          </a:bodyPr>
          <a:lstStyle/>
          <a:p>
            <a:pPr algn="ctr" rtl="1"/>
            <a:r>
              <a:rPr lang="fa-IR" sz="4800" smtClean="0">
                <a:cs typeface="B Nazanin" pitchFamily="2" charset="-78"/>
              </a:rPr>
              <a:t>مثال</a:t>
            </a:r>
            <a:endParaRPr lang="en-US" sz="4800">
              <a:cs typeface="B Nazanin" pitchFamily="2" charset="-78"/>
            </a:endParaRPr>
          </a:p>
        </p:txBody>
      </p:sp>
      <p:sp>
        <p:nvSpPr>
          <p:cNvPr id="3" name="Subtitle 2"/>
          <p:cNvSpPr>
            <a:spLocks noGrp="1"/>
          </p:cNvSpPr>
          <p:nvPr>
            <p:ph type="subTitle" idx="1"/>
          </p:nvPr>
        </p:nvSpPr>
        <p:spPr>
          <a:xfrm>
            <a:off x="540544" y="1524000"/>
            <a:ext cx="8062912" cy="3962400"/>
          </a:xfrm>
        </p:spPr>
        <p:txBody>
          <a:bodyPr>
            <a:noAutofit/>
          </a:bodyPr>
          <a:lstStyle/>
          <a:p>
            <a:pPr marL="457200" indent="-457200" algn="just" rtl="1">
              <a:lnSpc>
                <a:spcPct val="150000"/>
              </a:lnSpc>
              <a:buFont typeface="Wingdings" pitchFamily="2" charset="2"/>
              <a:buChar char="v"/>
            </a:pPr>
            <a:r>
              <a:rPr lang="en-US" sz="3200">
                <a:latin typeface="Times New Roman" pitchFamily="18" charset="0"/>
                <a:cs typeface="B Nazanin" pitchFamily="2" charset="-78"/>
              </a:rPr>
              <a:t>Access</a:t>
            </a:r>
            <a:r>
              <a:rPr lang="fa-IR" sz="3200">
                <a:latin typeface="Times New Roman" pitchFamily="18" charset="0"/>
                <a:cs typeface="B Nazanin" pitchFamily="2" charset="-78"/>
              </a:rPr>
              <a:t> در محیط ویندوز، تا حجم اطلاعاتی دو میلیون رکورد را بخوبی پشتیبانی می کند و برای بانک های اطلاعاتی کوچک تا متوسط مثلا یک دفتر کار یا یک سیستم اداری کوچک جوابگو هواهد بود.</a:t>
            </a:r>
          </a:p>
          <a:p>
            <a:pPr marL="457200" indent="-457200" algn="just" rtl="1">
              <a:lnSpc>
                <a:spcPct val="150000"/>
              </a:lnSpc>
              <a:buFont typeface="Wingdings" pitchFamily="2" charset="2"/>
              <a:buChar char="v"/>
            </a:pPr>
            <a:endParaRPr lang="en-US" sz="3200"/>
          </a:p>
        </p:txBody>
      </p:sp>
    </p:spTree>
    <p:extLst>
      <p:ext uri="{BB962C8B-B14F-4D97-AF65-F5344CB8AC3E}">
        <p14:creationId xmlns:p14="http://schemas.microsoft.com/office/powerpoint/2010/main" val="20505192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776288"/>
            <a:ext cx="7848600" cy="3186112"/>
          </a:xfrm>
        </p:spPr>
        <p:txBody>
          <a:bodyPr>
            <a:noAutofit/>
          </a:bodyPr>
          <a:lstStyle/>
          <a:p>
            <a:pPr algn="ctr" rtl="1"/>
            <a:r>
              <a:rPr lang="fa-IR" sz="8800" smtClean="0">
                <a:cs typeface="B Nazanin" pitchFamily="2" charset="-78"/>
              </a:rPr>
              <a:t>با تشکر از توجه شما</a:t>
            </a:r>
            <a:endParaRPr lang="en-US" sz="8800">
              <a:cs typeface="B Nazanin" pitchFamily="2" charset="-78"/>
            </a:endParaRPr>
          </a:p>
        </p:txBody>
      </p:sp>
    </p:spTree>
    <p:extLst>
      <p:ext uri="{BB962C8B-B14F-4D97-AF65-F5344CB8AC3E}">
        <p14:creationId xmlns:p14="http://schemas.microsoft.com/office/powerpoint/2010/main" val="36699311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wd">
                                    <p:tmPct val="50000"/>
                                  </p:iterate>
                                  <p:childTnLst>
                                    <p:set>
                                      <p:cBhvr>
                                        <p:cTn id="6" dur="1" fill="hold">
                                          <p:stCondLst>
                                            <p:cond delay="0"/>
                                          </p:stCondLst>
                                        </p:cTn>
                                        <p:tgtEl>
                                          <p:spTgt spid="2"/>
                                        </p:tgtEl>
                                        <p:attrNameLst>
                                          <p:attrName>style.visibility</p:attrName>
                                        </p:attrNameLst>
                                      </p:cBhvr>
                                      <p:to>
                                        <p:strVal val="visible"/>
                                      </p:to>
                                    </p:set>
                                    <p:set>
                                      <p:cBhvr>
                                        <p:cTn id="7" dur="910" fill="hold">
                                          <p:stCondLst>
                                            <p:cond delay="0"/>
                                          </p:stCondLst>
                                        </p:cTn>
                                        <p:tgtEl>
                                          <p:spTgt spid="2"/>
                                        </p:tgtEl>
                                        <p:attrNameLst>
                                          <p:attrName>style.rotation</p:attrName>
                                        </p:attrNameLst>
                                      </p:cBhvr>
                                      <p:to>
                                        <p:strVal val="-45.0"/>
                                      </p:to>
                                    </p:set>
                                    <p:anim calcmode="lin" valueType="num">
                                      <p:cBhvr>
                                        <p:cTn id="8" dur="910" fill="hold">
                                          <p:stCondLst>
                                            <p:cond delay="910"/>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910"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312" decel="50000" autoRev="1" fill="hold">
                                          <p:stCondLst>
                                            <p:cond delay="910"/>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272" fill="hold">
                                          <p:stCondLst>
                                            <p:cond delay="1728"/>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10997</TotalTime>
  <Words>1201</Words>
  <Application>Microsoft Office PowerPoint</Application>
  <PresentationFormat>On-screen Show (4:3)</PresentationFormat>
  <Paragraphs>85</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Verve</vt:lpstr>
      <vt:lpstr>بنام خدا</vt:lpstr>
      <vt:lpstr>معرفی و مقایسه نرم افزارهای بانک اطلاعاتی </vt:lpstr>
      <vt:lpstr>مفاهیم اولیه</vt:lpstr>
      <vt:lpstr>طراحی یک سیستم بانک اطلاعاتی</vt:lpstr>
      <vt:lpstr>خصوصیات اصلی نرم افزارهای مدیریت بانک اطلاعاتی</vt:lpstr>
      <vt:lpstr>Access</vt:lpstr>
      <vt:lpstr>Access</vt:lpstr>
      <vt:lpstr>Access</vt:lpstr>
      <vt:lpstr>My SQL</vt:lpstr>
      <vt:lpstr>My SQL</vt:lpstr>
      <vt:lpstr>SQL Server</vt:lpstr>
      <vt:lpstr>SQL Server</vt:lpstr>
      <vt:lpstr>SQL Server</vt:lpstr>
      <vt:lpstr>SQL Server</vt:lpstr>
      <vt:lpstr>Oracle</vt:lpstr>
      <vt:lpstr>Oracle</vt:lpstr>
      <vt:lpstr>Oracle</vt:lpstr>
      <vt:lpstr>Oracle</vt:lpstr>
      <vt:lpstr>مقایسه Oracle و  SQL Server</vt:lpstr>
      <vt:lpstr>فاکتورهای انتخاب دیتابیس مناسب</vt:lpstr>
      <vt:lpstr>مثال</vt:lpstr>
      <vt:lpstr>مثال</vt:lpstr>
      <vt:lpstr>با تشکر از توجه شما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SQL Server</dc:title>
  <dc:creator>Mohammad</dc:creator>
  <cp:lastModifiedBy>Windows User</cp:lastModifiedBy>
  <cp:revision>76</cp:revision>
  <dcterms:created xsi:type="dcterms:W3CDTF">2013-12-09T07:07:33Z</dcterms:created>
  <dcterms:modified xsi:type="dcterms:W3CDTF">2020-05-20T21:58:59Z</dcterms:modified>
</cp:coreProperties>
</file>