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5"/>
  </p:notesMasterIdLst>
  <p:sldIdLst>
    <p:sldId id="278" r:id="rId2"/>
    <p:sldId id="256" r:id="rId3"/>
    <p:sldId id="276" r:id="rId4"/>
    <p:sldId id="277"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4" r:id="rId19"/>
    <p:sldId id="275" r:id="rId20"/>
    <p:sldId id="270" r:id="rId21"/>
    <p:sldId id="271" r:id="rId22"/>
    <p:sldId id="272" r:id="rId23"/>
    <p:sldId id="273"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57FFF"/>
    <a:srgbClr val="F7E289"/>
    <a:srgbClr val="FF9E1D"/>
    <a:srgbClr val="D68B1C"/>
    <a:srgbClr val="D09622"/>
    <a:srgbClr val="CC99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 d="1"/>
        <a:sy n="1" d="1"/>
      </p:scale>
      <p:origin x="0" y="0"/>
    </p:cViewPr>
  </p:notesTextViewPr>
  <p:notesViewPr>
    <p:cSldViewPr>
      <p:cViewPr varScale="1">
        <p:scale>
          <a:sx n="70" d="100"/>
          <a:sy n="70" d="100"/>
        </p:scale>
        <p:origin x="3240" y="78"/>
      </p:cViewPr>
      <p:guideLst/>
    </p:cSldViewPr>
  </p:notesViewPr>
  <p:gridSpacing cx="152705" cy="152705"/>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765BAE6-8471-4580-B18C-54D7922692FB}" type="doc">
      <dgm:prSet loTypeId="urn:microsoft.com/office/officeart/2005/8/layout/process2" loCatId="process" qsTypeId="urn:microsoft.com/office/officeart/2005/8/quickstyle/simple1" qsCatId="simple" csTypeId="urn:microsoft.com/office/officeart/2005/8/colors/accent1_2" csCatId="accent1" phldr="1"/>
      <dgm:spPr/>
    </dgm:pt>
    <dgm:pt modelId="{1513B789-DF18-457D-950E-B2E66D284AEB}">
      <dgm:prSet phldrT="[Text]" custT="1"/>
      <dgm:spPr>
        <a:solidFill>
          <a:srgbClr val="006C31"/>
        </a:solidFill>
        <a:ln>
          <a:solidFill>
            <a:schemeClr val="tx1"/>
          </a:solidFill>
        </a:ln>
      </dgm:spPr>
      <dgm:t>
        <a:bodyPr/>
        <a:lstStyle/>
        <a:p>
          <a:pPr algn="ctr"/>
          <a:r>
            <a:rPr lang="fa-IR" sz="1400" dirty="0" smtClean="0">
              <a:solidFill>
                <a:schemeClr val="bg1"/>
              </a:solidFill>
              <a:cs typeface="B Nazanin" pitchFamily="2" charset="-78"/>
            </a:rPr>
            <a:t>درخواست متقاضی و عقد قرارداد (30%)</a:t>
          </a:r>
          <a:endParaRPr lang="en-US" sz="1400" dirty="0">
            <a:solidFill>
              <a:schemeClr val="bg1"/>
            </a:solidFill>
            <a:cs typeface="B Nazanin" pitchFamily="2" charset="-78"/>
          </a:endParaRPr>
        </a:p>
      </dgm:t>
    </dgm:pt>
    <dgm:pt modelId="{417DD79D-70FB-46CD-93C2-2D4C56185983}" type="parTrans" cxnId="{CC9E412F-DFB5-49C2-862D-88F4585F72EE}">
      <dgm:prSet/>
      <dgm:spPr/>
      <dgm:t>
        <a:bodyPr/>
        <a:lstStyle/>
        <a:p>
          <a:pPr algn="ctr"/>
          <a:endParaRPr lang="en-US" sz="1400">
            <a:cs typeface="B Nazanin" pitchFamily="2" charset="-78"/>
          </a:endParaRPr>
        </a:p>
      </dgm:t>
    </dgm:pt>
    <dgm:pt modelId="{7558CAB0-A9AA-4741-B02C-CE90B097BFF7}" type="sibTrans" cxnId="{CC9E412F-DFB5-49C2-862D-88F4585F72EE}">
      <dgm:prSet custT="1"/>
      <dgm:spPr>
        <a:solidFill>
          <a:schemeClr val="bg1"/>
        </a:solidFill>
        <a:ln>
          <a:solidFill>
            <a:schemeClr val="tx1"/>
          </a:solidFill>
        </a:ln>
      </dgm:spPr>
      <dgm:t>
        <a:bodyPr/>
        <a:lstStyle/>
        <a:p>
          <a:pPr algn="ctr"/>
          <a:endParaRPr lang="en-US" sz="1400">
            <a:cs typeface="B Nazanin" pitchFamily="2" charset="-78"/>
          </a:endParaRPr>
        </a:p>
      </dgm:t>
    </dgm:pt>
    <dgm:pt modelId="{EC53CA89-84ED-4344-AC8D-9C81B8790303}">
      <dgm:prSet phldrT="[Text]" custT="1"/>
      <dgm:spPr>
        <a:solidFill>
          <a:srgbClr val="006C31"/>
        </a:solidFill>
        <a:ln>
          <a:solidFill>
            <a:schemeClr val="tx1"/>
          </a:solidFill>
        </a:ln>
      </dgm:spPr>
      <dgm:t>
        <a:bodyPr/>
        <a:lstStyle/>
        <a:p>
          <a:pPr algn="ctr"/>
          <a:r>
            <a:rPr lang="fa-IR" sz="1400" dirty="0" smtClean="0">
              <a:solidFill>
                <a:schemeClr val="bg1"/>
              </a:solidFill>
              <a:cs typeface="B Nazanin" pitchFamily="2" charset="-78"/>
            </a:rPr>
            <a:t>بازدید محلی توسط بازرسین</a:t>
          </a:r>
          <a:endParaRPr lang="en-US" sz="1400" dirty="0">
            <a:solidFill>
              <a:schemeClr val="bg1"/>
            </a:solidFill>
            <a:cs typeface="B Nazanin" pitchFamily="2" charset="-78"/>
          </a:endParaRPr>
        </a:p>
      </dgm:t>
    </dgm:pt>
    <dgm:pt modelId="{85FD8729-F1B4-47E5-A720-969A8493F33B}" type="parTrans" cxnId="{334CD56A-DE48-45AD-8A11-205818E8977E}">
      <dgm:prSet/>
      <dgm:spPr/>
      <dgm:t>
        <a:bodyPr/>
        <a:lstStyle/>
        <a:p>
          <a:pPr algn="ctr"/>
          <a:endParaRPr lang="en-US" sz="1400">
            <a:cs typeface="B Nazanin" pitchFamily="2" charset="-78"/>
          </a:endParaRPr>
        </a:p>
      </dgm:t>
    </dgm:pt>
    <dgm:pt modelId="{F2BD20CA-64D5-484B-B8E4-2E033508CBDC}" type="sibTrans" cxnId="{334CD56A-DE48-45AD-8A11-205818E8977E}">
      <dgm:prSet custT="1"/>
      <dgm:spPr>
        <a:solidFill>
          <a:schemeClr val="bg1"/>
        </a:solidFill>
        <a:ln>
          <a:solidFill>
            <a:schemeClr val="tx1"/>
          </a:solidFill>
        </a:ln>
      </dgm:spPr>
      <dgm:t>
        <a:bodyPr/>
        <a:lstStyle/>
        <a:p>
          <a:pPr algn="ctr"/>
          <a:endParaRPr lang="en-US" sz="1400">
            <a:cs typeface="B Nazanin" pitchFamily="2" charset="-78"/>
          </a:endParaRPr>
        </a:p>
      </dgm:t>
    </dgm:pt>
    <dgm:pt modelId="{E7E4ADA7-0EE4-4C01-B692-2F0787C47B52}">
      <dgm:prSet phldrT="[Text]" custT="1"/>
      <dgm:spPr>
        <a:solidFill>
          <a:srgbClr val="006C31"/>
        </a:solidFill>
        <a:ln>
          <a:solidFill>
            <a:schemeClr val="tx1"/>
          </a:solidFill>
        </a:ln>
      </dgm:spPr>
      <dgm:t>
        <a:bodyPr/>
        <a:lstStyle/>
        <a:p>
          <a:pPr algn="ctr"/>
          <a:r>
            <a:rPr lang="fa-IR" sz="1400" dirty="0" smtClean="0">
              <a:solidFill>
                <a:schemeClr val="bg1"/>
              </a:solidFill>
              <a:cs typeface="B Nazanin" pitchFamily="2" charset="-78"/>
            </a:rPr>
            <a:t>ارائه مستندات لازم از سوی متقاضی به دفتر</a:t>
          </a:r>
          <a:endParaRPr lang="en-US" sz="1400" dirty="0">
            <a:solidFill>
              <a:schemeClr val="bg1"/>
            </a:solidFill>
            <a:cs typeface="B Nazanin" pitchFamily="2" charset="-78"/>
          </a:endParaRPr>
        </a:p>
      </dgm:t>
    </dgm:pt>
    <dgm:pt modelId="{177422B0-7691-4BD9-9430-54D7F6AA0EE5}" type="parTrans" cxnId="{F98EA58C-75E3-4E73-9F72-911D01F847C6}">
      <dgm:prSet/>
      <dgm:spPr/>
      <dgm:t>
        <a:bodyPr/>
        <a:lstStyle/>
        <a:p>
          <a:pPr algn="ctr"/>
          <a:endParaRPr lang="en-US" sz="1400">
            <a:cs typeface="B Nazanin" pitchFamily="2" charset="-78"/>
          </a:endParaRPr>
        </a:p>
      </dgm:t>
    </dgm:pt>
    <dgm:pt modelId="{4C496737-D2FC-4383-88BE-E9E32A24AAD6}" type="sibTrans" cxnId="{F98EA58C-75E3-4E73-9F72-911D01F847C6}">
      <dgm:prSet custT="1"/>
      <dgm:spPr>
        <a:solidFill>
          <a:schemeClr val="bg1"/>
        </a:solidFill>
        <a:ln>
          <a:solidFill>
            <a:schemeClr val="tx1"/>
          </a:solidFill>
        </a:ln>
      </dgm:spPr>
      <dgm:t>
        <a:bodyPr/>
        <a:lstStyle/>
        <a:p>
          <a:pPr algn="ctr"/>
          <a:endParaRPr lang="en-US" sz="1400">
            <a:cs typeface="B Nazanin" pitchFamily="2" charset="-78"/>
          </a:endParaRPr>
        </a:p>
      </dgm:t>
    </dgm:pt>
    <dgm:pt modelId="{A4F2AA8C-98C5-4330-83B9-9B16ADA62E51}">
      <dgm:prSet phldrT="[Text]" custT="1"/>
      <dgm:spPr>
        <a:solidFill>
          <a:srgbClr val="006C31"/>
        </a:solidFill>
        <a:ln>
          <a:solidFill>
            <a:schemeClr val="tx1"/>
          </a:solidFill>
        </a:ln>
      </dgm:spPr>
      <dgm:t>
        <a:bodyPr/>
        <a:lstStyle/>
        <a:p>
          <a:pPr algn="ctr"/>
          <a:r>
            <a:rPr lang="fa-IR" sz="1400" dirty="0" smtClean="0">
              <a:solidFill>
                <a:schemeClr val="bg1"/>
              </a:solidFill>
              <a:cs typeface="B Nazanin" pitchFamily="2" charset="-78"/>
            </a:rPr>
            <a:t>پر شدن چک لیست توسط بازرسان</a:t>
          </a:r>
          <a:endParaRPr lang="en-US" sz="1400" dirty="0">
            <a:solidFill>
              <a:schemeClr val="bg1"/>
            </a:solidFill>
            <a:cs typeface="B Nazanin" pitchFamily="2" charset="-78"/>
          </a:endParaRPr>
        </a:p>
      </dgm:t>
    </dgm:pt>
    <dgm:pt modelId="{6C37267E-72C7-4593-82F1-0F0AF055DB33}" type="parTrans" cxnId="{693A45F2-2427-4BF5-920D-636B4501854A}">
      <dgm:prSet/>
      <dgm:spPr/>
      <dgm:t>
        <a:bodyPr/>
        <a:lstStyle/>
        <a:p>
          <a:pPr algn="ctr"/>
          <a:endParaRPr lang="en-US" sz="1400">
            <a:cs typeface="B Nazanin" pitchFamily="2" charset="-78"/>
          </a:endParaRPr>
        </a:p>
      </dgm:t>
    </dgm:pt>
    <dgm:pt modelId="{14C7F9D9-C69E-4CC4-9594-8B07915D51AF}" type="sibTrans" cxnId="{693A45F2-2427-4BF5-920D-636B4501854A}">
      <dgm:prSet custT="1"/>
      <dgm:spPr>
        <a:solidFill>
          <a:schemeClr val="bg1"/>
        </a:solidFill>
        <a:ln>
          <a:solidFill>
            <a:schemeClr val="tx1"/>
          </a:solidFill>
        </a:ln>
      </dgm:spPr>
      <dgm:t>
        <a:bodyPr/>
        <a:lstStyle/>
        <a:p>
          <a:pPr algn="ctr"/>
          <a:endParaRPr lang="en-US" sz="1400">
            <a:cs typeface="B Nazanin" pitchFamily="2" charset="-78"/>
          </a:endParaRPr>
        </a:p>
      </dgm:t>
    </dgm:pt>
    <dgm:pt modelId="{A0DEB291-FE26-4640-B9DB-C58BE97061E8}">
      <dgm:prSet phldrT="[Text]" custT="1"/>
      <dgm:spPr>
        <a:solidFill>
          <a:srgbClr val="006C31"/>
        </a:solidFill>
        <a:ln>
          <a:solidFill>
            <a:schemeClr val="tx1"/>
          </a:solidFill>
        </a:ln>
      </dgm:spPr>
      <dgm:t>
        <a:bodyPr/>
        <a:lstStyle/>
        <a:p>
          <a:pPr algn="ctr"/>
          <a:r>
            <a:rPr lang="fa-IR" sz="1400" dirty="0" smtClean="0">
              <a:solidFill>
                <a:schemeClr val="bg1"/>
              </a:solidFill>
              <a:cs typeface="B Nazanin" pitchFamily="2" charset="-78"/>
            </a:rPr>
            <a:t>محاسبه امتیاز بر مبنای چک لیست</a:t>
          </a:r>
          <a:endParaRPr lang="en-US" sz="1400" dirty="0">
            <a:solidFill>
              <a:schemeClr val="bg1"/>
            </a:solidFill>
            <a:cs typeface="B Nazanin" pitchFamily="2" charset="-78"/>
          </a:endParaRPr>
        </a:p>
      </dgm:t>
    </dgm:pt>
    <dgm:pt modelId="{CDD0A2FD-645A-4B91-B0E3-EA7AFF70493E}" type="parTrans" cxnId="{4C4842A3-C4E5-415D-B977-4DE478BE1B6B}">
      <dgm:prSet/>
      <dgm:spPr/>
      <dgm:t>
        <a:bodyPr/>
        <a:lstStyle/>
        <a:p>
          <a:pPr algn="ctr"/>
          <a:endParaRPr lang="en-US" sz="1400">
            <a:cs typeface="B Nazanin" pitchFamily="2" charset="-78"/>
          </a:endParaRPr>
        </a:p>
      </dgm:t>
    </dgm:pt>
    <dgm:pt modelId="{96BFE5EF-59C3-446D-B4A5-AF026B843A62}" type="sibTrans" cxnId="{4C4842A3-C4E5-415D-B977-4DE478BE1B6B}">
      <dgm:prSet custT="1"/>
      <dgm:spPr>
        <a:solidFill>
          <a:schemeClr val="bg1"/>
        </a:solidFill>
        <a:ln>
          <a:solidFill>
            <a:schemeClr val="tx1"/>
          </a:solidFill>
        </a:ln>
      </dgm:spPr>
      <dgm:t>
        <a:bodyPr/>
        <a:lstStyle/>
        <a:p>
          <a:pPr algn="ctr"/>
          <a:endParaRPr lang="en-US" sz="1400">
            <a:cs typeface="B Nazanin" pitchFamily="2" charset="-78"/>
          </a:endParaRPr>
        </a:p>
      </dgm:t>
    </dgm:pt>
    <dgm:pt modelId="{0C06BCA3-FFF6-4C35-8934-B08A3A04DCFC}">
      <dgm:prSet phldrT="[Text]" custT="1"/>
      <dgm:spPr>
        <a:solidFill>
          <a:srgbClr val="006C31"/>
        </a:solidFill>
        <a:ln>
          <a:solidFill>
            <a:schemeClr val="tx1"/>
          </a:solidFill>
        </a:ln>
      </dgm:spPr>
      <dgm:t>
        <a:bodyPr/>
        <a:lstStyle/>
        <a:p>
          <a:pPr algn="ctr"/>
          <a:r>
            <a:rPr lang="fa-IR" sz="1400" dirty="0" smtClean="0">
              <a:solidFill>
                <a:schemeClr val="bg1"/>
              </a:solidFill>
              <a:cs typeface="B Nazanin" pitchFamily="2" charset="-78"/>
            </a:rPr>
            <a:t>تعیین نوع برند و احراز صلاحیت پس از عقد کامل قرارداد (90%)</a:t>
          </a:r>
          <a:endParaRPr lang="en-US" sz="1400" dirty="0">
            <a:solidFill>
              <a:schemeClr val="bg1"/>
            </a:solidFill>
            <a:cs typeface="B Nazanin" pitchFamily="2" charset="-78"/>
          </a:endParaRPr>
        </a:p>
      </dgm:t>
    </dgm:pt>
    <dgm:pt modelId="{F53223D1-DB18-4D49-B116-2C900EC1D255}" type="parTrans" cxnId="{1477EF50-07CE-45DC-954D-FEBD3ADCD8E8}">
      <dgm:prSet/>
      <dgm:spPr/>
      <dgm:t>
        <a:bodyPr/>
        <a:lstStyle/>
        <a:p>
          <a:pPr algn="ctr"/>
          <a:endParaRPr lang="en-US" sz="1400">
            <a:cs typeface="B Nazanin" pitchFamily="2" charset="-78"/>
          </a:endParaRPr>
        </a:p>
      </dgm:t>
    </dgm:pt>
    <dgm:pt modelId="{27FBC76A-7CE5-482B-88FD-5F1E6872FA6E}" type="sibTrans" cxnId="{1477EF50-07CE-45DC-954D-FEBD3ADCD8E8}">
      <dgm:prSet custT="1"/>
      <dgm:spPr>
        <a:solidFill>
          <a:schemeClr val="bg1"/>
        </a:solidFill>
        <a:ln>
          <a:solidFill>
            <a:schemeClr val="tx1"/>
          </a:solidFill>
        </a:ln>
      </dgm:spPr>
      <dgm:t>
        <a:bodyPr/>
        <a:lstStyle/>
        <a:p>
          <a:pPr algn="ctr"/>
          <a:endParaRPr lang="en-US" sz="1400">
            <a:cs typeface="B Nazanin" pitchFamily="2" charset="-78"/>
          </a:endParaRPr>
        </a:p>
      </dgm:t>
    </dgm:pt>
    <dgm:pt modelId="{06FFD326-85C4-48D5-BA93-8F8A57B2955F}">
      <dgm:prSet phldrT="[Text]" custT="1"/>
      <dgm:spPr>
        <a:solidFill>
          <a:srgbClr val="006C31"/>
        </a:solidFill>
        <a:ln>
          <a:solidFill>
            <a:schemeClr val="tx1"/>
          </a:solidFill>
        </a:ln>
      </dgm:spPr>
      <dgm:t>
        <a:bodyPr/>
        <a:lstStyle/>
        <a:p>
          <a:pPr algn="ctr"/>
          <a:r>
            <a:rPr lang="fa-IR" sz="1400" dirty="0" smtClean="0">
              <a:solidFill>
                <a:schemeClr val="bg1"/>
              </a:solidFill>
              <a:cs typeface="B Nazanin" pitchFamily="2" charset="-78"/>
            </a:rPr>
            <a:t>اعطای برند پس از عقد قرارداد کامل (100%)</a:t>
          </a:r>
          <a:endParaRPr lang="en-US" sz="1400" dirty="0">
            <a:solidFill>
              <a:schemeClr val="bg1"/>
            </a:solidFill>
            <a:cs typeface="B Nazanin" pitchFamily="2" charset="-78"/>
          </a:endParaRPr>
        </a:p>
      </dgm:t>
    </dgm:pt>
    <dgm:pt modelId="{F135407E-3E5A-4D0B-9C58-BE053F3EC9B9}" type="parTrans" cxnId="{ADF7B4A4-EBD7-4AE6-87F7-93C709A247BD}">
      <dgm:prSet/>
      <dgm:spPr/>
      <dgm:t>
        <a:bodyPr/>
        <a:lstStyle/>
        <a:p>
          <a:pPr algn="ctr"/>
          <a:endParaRPr lang="en-US" sz="1400">
            <a:cs typeface="B Nazanin" pitchFamily="2" charset="-78"/>
          </a:endParaRPr>
        </a:p>
      </dgm:t>
    </dgm:pt>
    <dgm:pt modelId="{DD29CE1E-F101-4A89-B170-42FA4250A3AE}" type="sibTrans" cxnId="{ADF7B4A4-EBD7-4AE6-87F7-93C709A247BD}">
      <dgm:prSet/>
      <dgm:spPr/>
      <dgm:t>
        <a:bodyPr/>
        <a:lstStyle/>
        <a:p>
          <a:pPr algn="ctr"/>
          <a:endParaRPr lang="en-US" sz="1400">
            <a:cs typeface="B Nazanin" pitchFamily="2" charset="-78"/>
          </a:endParaRPr>
        </a:p>
      </dgm:t>
    </dgm:pt>
    <dgm:pt modelId="{5F98E402-A6D1-409D-84E2-C66B7830ABD7}">
      <dgm:prSet phldrT="[Text]" custT="1"/>
      <dgm:spPr>
        <a:solidFill>
          <a:srgbClr val="006C31"/>
        </a:solidFill>
        <a:ln>
          <a:solidFill>
            <a:schemeClr val="tx1"/>
          </a:solidFill>
        </a:ln>
      </dgm:spPr>
      <dgm:t>
        <a:bodyPr/>
        <a:lstStyle/>
        <a:p>
          <a:pPr algn="ctr"/>
          <a:r>
            <a:rPr lang="fa-IR" sz="1400" dirty="0" smtClean="0">
              <a:solidFill>
                <a:schemeClr val="bg1"/>
              </a:solidFill>
              <a:cs typeface="B Nazanin" pitchFamily="2" charset="-78"/>
            </a:rPr>
            <a:t>اعطای دفترچه محاسبات و مستندات لازم</a:t>
          </a:r>
          <a:endParaRPr lang="en-US" sz="1400" dirty="0">
            <a:solidFill>
              <a:schemeClr val="bg1"/>
            </a:solidFill>
            <a:cs typeface="B Nazanin" pitchFamily="2" charset="-78"/>
          </a:endParaRPr>
        </a:p>
      </dgm:t>
    </dgm:pt>
    <dgm:pt modelId="{313C551F-86B6-42FD-AB3D-4CD29472C3B9}" type="parTrans" cxnId="{5F490016-36CC-4525-B884-94C1C875C636}">
      <dgm:prSet/>
      <dgm:spPr/>
      <dgm:t>
        <a:bodyPr/>
        <a:lstStyle/>
        <a:p>
          <a:pPr algn="ctr"/>
          <a:endParaRPr lang="en-US" sz="1400"/>
        </a:p>
      </dgm:t>
    </dgm:pt>
    <dgm:pt modelId="{5EE61B6B-4238-4340-B222-5D9647051B8B}" type="sibTrans" cxnId="{5F490016-36CC-4525-B884-94C1C875C636}">
      <dgm:prSet custT="1"/>
      <dgm:spPr>
        <a:solidFill>
          <a:schemeClr val="bg1"/>
        </a:solidFill>
        <a:ln>
          <a:solidFill>
            <a:schemeClr val="tx1"/>
          </a:solidFill>
        </a:ln>
      </dgm:spPr>
      <dgm:t>
        <a:bodyPr/>
        <a:lstStyle/>
        <a:p>
          <a:pPr algn="ctr"/>
          <a:endParaRPr lang="en-US" sz="1400"/>
        </a:p>
      </dgm:t>
    </dgm:pt>
    <dgm:pt modelId="{221D89BD-11C9-4E38-811F-E929B59C6452}">
      <dgm:prSet phldrT="[Text]" custT="1"/>
      <dgm:spPr>
        <a:solidFill>
          <a:srgbClr val="006C31"/>
        </a:solidFill>
        <a:ln>
          <a:solidFill>
            <a:schemeClr val="tx1"/>
          </a:solidFill>
        </a:ln>
      </dgm:spPr>
      <dgm:t>
        <a:bodyPr/>
        <a:lstStyle/>
        <a:p>
          <a:pPr algn="ctr"/>
          <a:r>
            <a:rPr lang="fa-IR" sz="1400" dirty="0">
              <a:solidFill>
                <a:schemeClr val="bg1"/>
              </a:solidFill>
              <a:cs typeface="B Nazanin" pitchFamily="2" charset="-78"/>
            </a:rPr>
            <a:t>ارائه گزارش اولیه در خصوص بنای مورد ارزیابی</a:t>
          </a:r>
          <a:endParaRPr lang="en-US" sz="1400" dirty="0">
            <a:solidFill>
              <a:schemeClr val="bg1"/>
            </a:solidFill>
            <a:cs typeface="B Nazanin" pitchFamily="2" charset="-78"/>
          </a:endParaRPr>
        </a:p>
      </dgm:t>
    </dgm:pt>
    <dgm:pt modelId="{452C5E2D-CF9A-4DD9-A5D4-1B8FC24F635B}" type="parTrans" cxnId="{CFD2DAA6-5632-42C2-9290-F2D4A8914D2C}">
      <dgm:prSet/>
      <dgm:spPr/>
      <dgm:t>
        <a:bodyPr/>
        <a:lstStyle/>
        <a:p>
          <a:pPr algn="ctr"/>
          <a:endParaRPr lang="en-US" sz="1400"/>
        </a:p>
      </dgm:t>
    </dgm:pt>
    <dgm:pt modelId="{662909F4-C3E4-4858-BDFA-887179A7E194}" type="sibTrans" cxnId="{CFD2DAA6-5632-42C2-9290-F2D4A8914D2C}">
      <dgm:prSet custT="1"/>
      <dgm:spPr>
        <a:solidFill>
          <a:schemeClr val="bg1"/>
        </a:solidFill>
        <a:ln>
          <a:solidFill>
            <a:schemeClr val="tx1"/>
          </a:solidFill>
        </a:ln>
      </dgm:spPr>
      <dgm:t>
        <a:bodyPr/>
        <a:lstStyle/>
        <a:p>
          <a:pPr algn="ctr"/>
          <a:endParaRPr lang="en-US" sz="1400"/>
        </a:p>
      </dgm:t>
    </dgm:pt>
    <dgm:pt modelId="{FF8AA4D7-38C2-4AF8-AC20-34800D488559}">
      <dgm:prSet phldrT="[Text]" custT="1"/>
      <dgm:spPr>
        <a:solidFill>
          <a:srgbClr val="006C31"/>
        </a:solidFill>
        <a:ln>
          <a:solidFill>
            <a:schemeClr val="tx1"/>
          </a:solidFill>
        </a:ln>
      </dgm:spPr>
      <dgm:t>
        <a:bodyPr/>
        <a:lstStyle/>
        <a:p>
          <a:pPr algn="ctr"/>
          <a:r>
            <a:rPr lang="fa-IR" sz="1400" dirty="0">
              <a:solidFill>
                <a:schemeClr val="bg1"/>
              </a:solidFill>
              <a:cs typeface="B Nazanin" pitchFamily="2" charset="-78"/>
            </a:rPr>
            <a:t>انجام مشاوره جهت بهبود وضعیت بنا در صورت عقد قرارداد جدید</a:t>
          </a:r>
          <a:endParaRPr lang="en-US" sz="1400" dirty="0">
            <a:solidFill>
              <a:schemeClr val="bg1"/>
            </a:solidFill>
            <a:cs typeface="B Nazanin" pitchFamily="2" charset="-78"/>
          </a:endParaRPr>
        </a:p>
      </dgm:t>
    </dgm:pt>
    <dgm:pt modelId="{9390D61F-86FF-4BBA-89E7-3A6DA17B62E3}" type="parTrans" cxnId="{2D017479-BDFF-4975-81DF-3E40F39BA944}">
      <dgm:prSet/>
      <dgm:spPr/>
      <dgm:t>
        <a:bodyPr/>
        <a:lstStyle/>
        <a:p>
          <a:pPr algn="ctr"/>
          <a:endParaRPr lang="en-US" sz="1400"/>
        </a:p>
      </dgm:t>
    </dgm:pt>
    <dgm:pt modelId="{56B6CF69-C540-4261-941F-FDB1666F78BD}" type="sibTrans" cxnId="{2D017479-BDFF-4975-81DF-3E40F39BA944}">
      <dgm:prSet custT="1"/>
      <dgm:spPr>
        <a:solidFill>
          <a:schemeClr val="bg1"/>
        </a:solidFill>
        <a:ln>
          <a:solidFill>
            <a:schemeClr val="tx1"/>
          </a:solidFill>
        </a:ln>
      </dgm:spPr>
      <dgm:t>
        <a:bodyPr/>
        <a:lstStyle/>
        <a:p>
          <a:pPr algn="ctr"/>
          <a:endParaRPr lang="en-US" sz="1400"/>
        </a:p>
      </dgm:t>
    </dgm:pt>
    <dgm:pt modelId="{9F3E42B2-AA35-42C2-AB9D-39EC2D1987F4}" type="pres">
      <dgm:prSet presAssocID="{6765BAE6-8471-4580-B18C-54D7922692FB}" presName="linearFlow" presStyleCnt="0">
        <dgm:presLayoutVars>
          <dgm:resizeHandles val="exact"/>
        </dgm:presLayoutVars>
      </dgm:prSet>
      <dgm:spPr/>
    </dgm:pt>
    <dgm:pt modelId="{86484042-74D0-432C-963E-F8550E1FAC40}" type="pres">
      <dgm:prSet presAssocID="{1513B789-DF18-457D-950E-B2E66D284AEB}" presName="node" presStyleLbl="node1" presStyleIdx="0" presStyleCnt="10" custScaleX="220904" custLinFactNeighborY="-3901">
        <dgm:presLayoutVars>
          <dgm:bulletEnabled val="1"/>
        </dgm:presLayoutVars>
      </dgm:prSet>
      <dgm:spPr/>
      <dgm:t>
        <a:bodyPr/>
        <a:lstStyle/>
        <a:p>
          <a:endParaRPr lang="en-US"/>
        </a:p>
      </dgm:t>
    </dgm:pt>
    <dgm:pt modelId="{F72A2ED9-19F3-48FA-8BCA-04B7A61BAB90}" type="pres">
      <dgm:prSet presAssocID="{7558CAB0-A9AA-4741-B02C-CE90B097BFF7}" presName="sibTrans" presStyleLbl="sibTrans2D1" presStyleIdx="0" presStyleCnt="9"/>
      <dgm:spPr/>
      <dgm:t>
        <a:bodyPr/>
        <a:lstStyle/>
        <a:p>
          <a:endParaRPr lang="en-US"/>
        </a:p>
      </dgm:t>
    </dgm:pt>
    <dgm:pt modelId="{132B989F-048B-4DD3-AE33-4973F18DD764}" type="pres">
      <dgm:prSet presAssocID="{7558CAB0-A9AA-4741-B02C-CE90B097BFF7}" presName="connectorText" presStyleLbl="sibTrans2D1" presStyleIdx="0" presStyleCnt="9"/>
      <dgm:spPr/>
      <dgm:t>
        <a:bodyPr/>
        <a:lstStyle/>
        <a:p>
          <a:endParaRPr lang="en-US"/>
        </a:p>
      </dgm:t>
    </dgm:pt>
    <dgm:pt modelId="{29B560BE-49F8-4CE4-94CB-D453FE0DECE6}" type="pres">
      <dgm:prSet presAssocID="{EC53CA89-84ED-4344-AC8D-9C81B8790303}" presName="node" presStyleLbl="node1" presStyleIdx="1" presStyleCnt="10" custScaleX="220904" custLinFactNeighborY="-3901">
        <dgm:presLayoutVars>
          <dgm:bulletEnabled val="1"/>
        </dgm:presLayoutVars>
      </dgm:prSet>
      <dgm:spPr/>
      <dgm:t>
        <a:bodyPr/>
        <a:lstStyle/>
        <a:p>
          <a:endParaRPr lang="en-US"/>
        </a:p>
      </dgm:t>
    </dgm:pt>
    <dgm:pt modelId="{26DB41C9-C404-4A8F-801D-E9C57F4EC3AE}" type="pres">
      <dgm:prSet presAssocID="{F2BD20CA-64D5-484B-B8E4-2E033508CBDC}" presName="sibTrans" presStyleLbl="sibTrans2D1" presStyleIdx="1" presStyleCnt="9"/>
      <dgm:spPr/>
      <dgm:t>
        <a:bodyPr/>
        <a:lstStyle/>
        <a:p>
          <a:endParaRPr lang="en-US"/>
        </a:p>
      </dgm:t>
    </dgm:pt>
    <dgm:pt modelId="{40E548AF-D970-48ED-AEBD-D4F3C3C67FEA}" type="pres">
      <dgm:prSet presAssocID="{F2BD20CA-64D5-484B-B8E4-2E033508CBDC}" presName="connectorText" presStyleLbl="sibTrans2D1" presStyleIdx="1" presStyleCnt="9"/>
      <dgm:spPr/>
      <dgm:t>
        <a:bodyPr/>
        <a:lstStyle/>
        <a:p>
          <a:endParaRPr lang="en-US"/>
        </a:p>
      </dgm:t>
    </dgm:pt>
    <dgm:pt modelId="{09F199FD-1129-4F99-8906-C81F74EB426B}" type="pres">
      <dgm:prSet presAssocID="{E7E4ADA7-0EE4-4C01-B692-2F0787C47B52}" presName="node" presStyleLbl="node1" presStyleIdx="2" presStyleCnt="10" custScaleX="220904" custLinFactNeighborY="-3901">
        <dgm:presLayoutVars>
          <dgm:bulletEnabled val="1"/>
        </dgm:presLayoutVars>
      </dgm:prSet>
      <dgm:spPr/>
      <dgm:t>
        <a:bodyPr/>
        <a:lstStyle/>
        <a:p>
          <a:endParaRPr lang="en-US"/>
        </a:p>
      </dgm:t>
    </dgm:pt>
    <dgm:pt modelId="{177DFC04-D5D3-4803-A878-130A2C6A8425}" type="pres">
      <dgm:prSet presAssocID="{4C496737-D2FC-4383-88BE-E9E32A24AAD6}" presName="sibTrans" presStyleLbl="sibTrans2D1" presStyleIdx="2" presStyleCnt="9"/>
      <dgm:spPr/>
      <dgm:t>
        <a:bodyPr/>
        <a:lstStyle/>
        <a:p>
          <a:endParaRPr lang="en-US"/>
        </a:p>
      </dgm:t>
    </dgm:pt>
    <dgm:pt modelId="{F1DBBE47-2556-42C2-B26B-D859A91094FA}" type="pres">
      <dgm:prSet presAssocID="{4C496737-D2FC-4383-88BE-E9E32A24AAD6}" presName="connectorText" presStyleLbl="sibTrans2D1" presStyleIdx="2" presStyleCnt="9"/>
      <dgm:spPr/>
      <dgm:t>
        <a:bodyPr/>
        <a:lstStyle/>
        <a:p>
          <a:endParaRPr lang="en-US"/>
        </a:p>
      </dgm:t>
    </dgm:pt>
    <dgm:pt modelId="{A306D928-1C56-48AD-A948-0474BD4B35DD}" type="pres">
      <dgm:prSet presAssocID="{A4F2AA8C-98C5-4330-83B9-9B16ADA62E51}" presName="node" presStyleLbl="node1" presStyleIdx="3" presStyleCnt="10" custScaleX="220904" custLinFactNeighborY="-3901">
        <dgm:presLayoutVars>
          <dgm:bulletEnabled val="1"/>
        </dgm:presLayoutVars>
      </dgm:prSet>
      <dgm:spPr/>
      <dgm:t>
        <a:bodyPr/>
        <a:lstStyle/>
        <a:p>
          <a:endParaRPr lang="en-US"/>
        </a:p>
      </dgm:t>
    </dgm:pt>
    <dgm:pt modelId="{E96F0D9B-11F2-46E0-B660-28FF15AAC6C0}" type="pres">
      <dgm:prSet presAssocID="{14C7F9D9-C69E-4CC4-9594-8B07915D51AF}" presName="sibTrans" presStyleLbl="sibTrans2D1" presStyleIdx="3" presStyleCnt="9"/>
      <dgm:spPr/>
      <dgm:t>
        <a:bodyPr/>
        <a:lstStyle/>
        <a:p>
          <a:endParaRPr lang="en-US"/>
        </a:p>
      </dgm:t>
    </dgm:pt>
    <dgm:pt modelId="{F5D4513A-0D69-40A0-BE71-2371E874D8AA}" type="pres">
      <dgm:prSet presAssocID="{14C7F9D9-C69E-4CC4-9594-8B07915D51AF}" presName="connectorText" presStyleLbl="sibTrans2D1" presStyleIdx="3" presStyleCnt="9"/>
      <dgm:spPr/>
      <dgm:t>
        <a:bodyPr/>
        <a:lstStyle/>
        <a:p>
          <a:endParaRPr lang="en-US"/>
        </a:p>
      </dgm:t>
    </dgm:pt>
    <dgm:pt modelId="{6032637B-0E1F-41DF-92DC-6ED9D69CC8D5}" type="pres">
      <dgm:prSet presAssocID="{A0DEB291-FE26-4640-B9DB-C58BE97061E8}" presName="node" presStyleLbl="node1" presStyleIdx="4" presStyleCnt="10" custScaleX="220904" custLinFactNeighborY="-3901">
        <dgm:presLayoutVars>
          <dgm:bulletEnabled val="1"/>
        </dgm:presLayoutVars>
      </dgm:prSet>
      <dgm:spPr/>
      <dgm:t>
        <a:bodyPr/>
        <a:lstStyle/>
        <a:p>
          <a:endParaRPr lang="en-US"/>
        </a:p>
      </dgm:t>
    </dgm:pt>
    <dgm:pt modelId="{24A2EB76-6B6A-4875-AD5D-96DB139C8BBD}" type="pres">
      <dgm:prSet presAssocID="{96BFE5EF-59C3-446D-B4A5-AF026B843A62}" presName="sibTrans" presStyleLbl="sibTrans2D1" presStyleIdx="4" presStyleCnt="9"/>
      <dgm:spPr/>
      <dgm:t>
        <a:bodyPr/>
        <a:lstStyle/>
        <a:p>
          <a:endParaRPr lang="en-US"/>
        </a:p>
      </dgm:t>
    </dgm:pt>
    <dgm:pt modelId="{202724FA-416B-45E5-9759-0FA7F278559C}" type="pres">
      <dgm:prSet presAssocID="{96BFE5EF-59C3-446D-B4A5-AF026B843A62}" presName="connectorText" presStyleLbl="sibTrans2D1" presStyleIdx="4" presStyleCnt="9"/>
      <dgm:spPr/>
      <dgm:t>
        <a:bodyPr/>
        <a:lstStyle/>
        <a:p>
          <a:endParaRPr lang="en-US"/>
        </a:p>
      </dgm:t>
    </dgm:pt>
    <dgm:pt modelId="{75B6F677-A8F2-4935-B6DE-2AC70ED1089E}" type="pres">
      <dgm:prSet presAssocID="{221D89BD-11C9-4E38-811F-E929B59C6452}" presName="node" presStyleLbl="node1" presStyleIdx="5" presStyleCnt="10" custScaleX="221395" custLinFactNeighborY="-3901">
        <dgm:presLayoutVars>
          <dgm:bulletEnabled val="1"/>
        </dgm:presLayoutVars>
      </dgm:prSet>
      <dgm:spPr/>
      <dgm:t>
        <a:bodyPr/>
        <a:lstStyle/>
        <a:p>
          <a:endParaRPr lang="en-US"/>
        </a:p>
      </dgm:t>
    </dgm:pt>
    <dgm:pt modelId="{D7CCC6BE-F0D0-49CF-BD7A-91E783FFA665}" type="pres">
      <dgm:prSet presAssocID="{662909F4-C3E4-4858-BDFA-887179A7E194}" presName="sibTrans" presStyleLbl="sibTrans2D1" presStyleIdx="5" presStyleCnt="9"/>
      <dgm:spPr/>
      <dgm:t>
        <a:bodyPr/>
        <a:lstStyle/>
        <a:p>
          <a:endParaRPr lang="en-US"/>
        </a:p>
      </dgm:t>
    </dgm:pt>
    <dgm:pt modelId="{461E7BDF-BC4A-4A76-AB9D-E0E69318517E}" type="pres">
      <dgm:prSet presAssocID="{662909F4-C3E4-4858-BDFA-887179A7E194}" presName="connectorText" presStyleLbl="sibTrans2D1" presStyleIdx="5" presStyleCnt="9"/>
      <dgm:spPr/>
      <dgm:t>
        <a:bodyPr/>
        <a:lstStyle/>
        <a:p>
          <a:endParaRPr lang="en-US"/>
        </a:p>
      </dgm:t>
    </dgm:pt>
    <dgm:pt modelId="{D3167927-9355-4C29-9752-5490213B43FA}" type="pres">
      <dgm:prSet presAssocID="{FF8AA4D7-38C2-4AF8-AC20-34800D488559}" presName="node" presStyleLbl="node1" presStyleIdx="6" presStyleCnt="10" custScaleX="255950" custLinFactNeighborY="-3901">
        <dgm:presLayoutVars>
          <dgm:bulletEnabled val="1"/>
        </dgm:presLayoutVars>
      </dgm:prSet>
      <dgm:spPr/>
      <dgm:t>
        <a:bodyPr/>
        <a:lstStyle/>
        <a:p>
          <a:endParaRPr lang="en-US"/>
        </a:p>
      </dgm:t>
    </dgm:pt>
    <dgm:pt modelId="{7DB1356D-9D1A-4103-AD67-9F62B60E0F70}" type="pres">
      <dgm:prSet presAssocID="{56B6CF69-C540-4261-941F-FDB1666F78BD}" presName="sibTrans" presStyleLbl="sibTrans2D1" presStyleIdx="6" presStyleCnt="9"/>
      <dgm:spPr/>
      <dgm:t>
        <a:bodyPr/>
        <a:lstStyle/>
        <a:p>
          <a:endParaRPr lang="en-US"/>
        </a:p>
      </dgm:t>
    </dgm:pt>
    <dgm:pt modelId="{C1C559E0-A397-4E97-8D3C-7F1AF867080E}" type="pres">
      <dgm:prSet presAssocID="{56B6CF69-C540-4261-941F-FDB1666F78BD}" presName="connectorText" presStyleLbl="sibTrans2D1" presStyleIdx="6" presStyleCnt="9"/>
      <dgm:spPr/>
      <dgm:t>
        <a:bodyPr/>
        <a:lstStyle/>
        <a:p>
          <a:endParaRPr lang="en-US"/>
        </a:p>
      </dgm:t>
    </dgm:pt>
    <dgm:pt modelId="{78D71ED2-3071-4D52-8C1B-B8C0C07ECCEB}" type="pres">
      <dgm:prSet presAssocID="{0C06BCA3-FFF6-4C35-8934-B08A3A04DCFC}" presName="node" presStyleLbl="node1" presStyleIdx="7" presStyleCnt="10" custScaleX="255950">
        <dgm:presLayoutVars>
          <dgm:bulletEnabled val="1"/>
        </dgm:presLayoutVars>
      </dgm:prSet>
      <dgm:spPr/>
      <dgm:t>
        <a:bodyPr/>
        <a:lstStyle/>
        <a:p>
          <a:endParaRPr lang="en-US"/>
        </a:p>
      </dgm:t>
    </dgm:pt>
    <dgm:pt modelId="{9D148699-2F13-4210-89BC-0495588993EE}" type="pres">
      <dgm:prSet presAssocID="{27FBC76A-7CE5-482B-88FD-5F1E6872FA6E}" presName="sibTrans" presStyleLbl="sibTrans2D1" presStyleIdx="7" presStyleCnt="9"/>
      <dgm:spPr/>
      <dgm:t>
        <a:bodyPr/>
        <a:lstStyle/>
        <a:p>
          <a:endParaRPr lang="en-US"/>
        </a:p>
      </dgm:t>
    </dgm:pt>
    <dgm:pt modelId="{B3FF4C5B-BFDE-49B5-B0A1-735F8D4BCEC8}" type="pres">
      <dgm:prSet presAssocID="{27FBC76A-7CE5-482B-88FD-5F1E6872FA6E}" presName="connectorText" presStyleLbl="sibTrans2D1" presStyleIdx="7" presStyleCnt="9"/>
      <dgm:spPr/>
      <dgm:t>
        <a:bodyPr/>
        <a:lstStyle/>
        <a:p>
          <a:endParaRPr lang="en-US"/>
        </a:p>
      </dgm:t>
    </dgm:pt>
    <dgm:pt modelId="{75A04E7D-B6D0-4A26-9355-449B9B92027F}" type="pres">
      <dgm:prSet presAssocID="{5F98E402-A6D1-409D-84E2-C66B7830ABD7}" presName="node" presStyleLbl="node1" presStyleIdx="8" presStyleCnt="10" custScaleX="220904">
        <dgm:presLayoutVars>
          <dgm:bulletEnabled val="1"/>
        </dgm:presLayoutVars>
      </dgm:prSet>
      <dgm:spPr/>
      <dgm:t>
        <a:bodyPr/>
        <a:lstStyle/>
        <a:p>
          <a:endParaRPr lang="en-US"/>
        </a:p>
      </dgm:t>
    </dgm:pt>
    <dgm:pt modelId="{A94F2D5C-E81C-436F-9837-73397960551C}" type="pres">
      <dgm:prSet presAssocID="{5EE61B6B-4238-4340-B222-5D9647051B8B}" presName="sibTrans" presStyleLbl="sibTrans2D1" presStyleIdx="8" presStyleCnt="9"/>
      <dgm:spPr/>
      <dgm:t>
        <a:bodyPr/>
        <a:lstStyle/>
        <a:p>
          <a:endParaRPr lang="en-US"/>
        </a:p>
      </dgm:t>
    </dgm:pt>
    <dgm:pt modelId="{65BA43D2-894D-4F8B-9654-CC4AECCDEF2F}" type="pres">
      <dgm:prSet presAssocID="{5EE61B6B-4238-4340-B222-5D9647051B8B}" presName="connectorText" presStyleLbl="sibTrans2D1" presStyleIdx="8" presStyleCnt="9"/>
      <dgm:spPr/>
      <dgm:t>
        <a:bodyPr/>
        <a:lstStyle/>
        <a:p>
          <a:endParaRPr lang="en-US"/>
        </a:p>
      </dgm:t>
    </dgm:pt>
    <dgm:pt modelId="{029231F2-7133-48A3-9395-68420DBC5BD5}" type="pres">
      <dgm:prSet presAssocID="{06FFD326-85C4-48D5-BA93-8F8A57B2955F}" presName="node" presStyleLbl="node1" presStyleIdx="9" presStyleCnt="10" custScaleX="220904">
        <dgm:presLayoutVars>
          <dgm:bulletEnabled val="1"/>
        </dgm:presLayoutVars>
      </dgm:prSet>
      <dgm:spPr/>
      <dgm:t>
        <a:bodyPr/>
        <a:lstStyle/>
        <a:p>
          <a:endParaRPr lang="en-US"/>
        </a:p>
      </dgm:t>
    </dgm:pt>
  </dgm:ptLst>
  <dgm:cxnLst>
    <dgm:cxn modelId="{78EDCED7-AD92-4074-8D83-1A5E5A199135}" type="presOf" srcId="{14C7F9D9-C69E-4CC4-9594-8B07915D51AF}" destId="{E96F0D9B-11F2-46E0-B660-28FF15AAC6C0}" srcOrd="0" destOrd="0" presId="urn:microsoft.com/office/officeart/2005/8/layout/process2"/>
    <dgm:cxn modelId="{2D017479-BDFF-4975-81DF-3E40F39BA944}" srcId="{6765BAE6-8471-4580-B18C-54D7922692FB}" destId="{FF8AA4D7-38C2-4AF8-AC20-34800D488559}" srcOrd="6" destOrd="0" parTransId="{9390D61F-86FF-4BBA-89E7-3A6DA17B62E3}" sibTransId="{56B6CF69-C540-4261-941F-FDB1666F78BD}"/>
    <dgm:cxn modelId="{5F490016-36CC-4525-B884-94C1C875C636}" srcId="{6765BAE6-8471-4580-B18C-54D7922692FB}" destId="{5F98E402-A6D1-409D-84E2-C66B7830ABD7}" srcOrd="8" destOrd="0" parTransId="{313C551F-86B6-42FD-AB3D-4CD29472C3B9}" sibTransId="{5EE61B6B-4238-4340-B222-5D9647051B8B}"/>
    <dgm:cxn modelId="{CC9E412F-DFB5-49C2-862D-88F4585F72EE}" srcId="{6765BAE6-8471-4580-B18C-54D7922692FB}" destId="{1513B789-DF18-457D-950E-B2E66D284AEB}" srcOrd="0" destOrd="0" parTransId="{417DD79D-70FB-46CD-93C2-2D4C56185983}" sibTransId="{7558CAB0-A9AA-4741-B02C-CE90B097BFF7}"/>
    <dgm:cxn modelId="{693A45F2-2427-4BF5-920D-636B4501854A}" srcId="{6765BAE6-8471-4580-B18C-54D7922692FB}" destId="{A4F2AA8C-98C5-4330-83B9-9B16ADA62E51}" srcOrd="3" destOrd="0" parTransId="{6C37267E-72C7-4593-82F1-0F0AF055DB33}" sibTransId="{14C7F9D9-C69E-4CC4-9594-8B07915D51AF}"/>
    <dgm:cxn modelId="{F47BA983-63BB-48A1-8958-6E881E3585CA}" type="presOf" srcId="{5F98E402-A6D1-409D-84E2-C66B7830ABD7}" destId="{75A04E7D-B6D0-4A26-9355-449B9B92027F}" srcOrd="0" destOrd="0" presId="urn:microsoft.com/office/officeart/2005/8/layout/process2"/>
    <dgm:cxn modelId="{AEE68B2B-45B1-4D48-94F7-26746DA886F6}" type="presOf" srcId="{27FBC76A-7CE5-482B-88FD-5F1E6872FA6E}" destId="{B3FF4C5B-BFDE-49B5-B0A1-735F8D4BCEC8}" srcOrd="1" destOrd="0" presId="urn:microsoft.com/office/officeart/2005/8/layout/process2"/>
    <dgm:cxn modelId="{AA146445-3E00-4000-BAC3-0823071CA268}" type="presOf" srcId="{0C06BCA3-FFF6-4C35-8934-B08A3A04DCFC}" destId="{78D71ED2-3071-4D52-8C1B-B8C0C07ECCEB}" srcOrd="0" destOrd="0" presId="urn:microsoft.com/office/officeart/2005/8/layout/process2"/>
    <dgm:cxn modelId="{F98EA58C-75E3-4E73-9F72-911D01F847C6}" srcId="{6765BAE6-8471-4580-B18C-54D7922692FB}" destId="{E7E4ADA7-0EE4-4C01-B692-2F0787C47B52}" srcOrd="2" destOrd="0" parTransId="{177422B0-7691-4BD9-9430-54D7F6AA0EE5}" sibTransId="{4C496737-D2FC-4383-88BE-E9E32A24AAD6}"/>
    <dgm:cxn modelId="{8C32B153-355B-4A74-A181-2AAA821F7B0A}" type="presOf" srcId="{1513B789-DF18-457D-950E-B2E66D284AEB}" destId="{86484042-74D0-432C-963E-F8550E1FAC40}" srcOrd="0" destOrd="0" presId="urn:microsoft.com/office/officeart/2005/8/layout/process2"/>
    <dgm:cxn modelId="{AFBAB596-74A5-47CE-9F1D-C5D136EB2FA9}" type="presOf" srcId="{F2BD20CA-64D5-484B-B8E4-2E033508CBDC}" destId="{40E548AF-D970-48ED-AEBD-D4F3C3C67FEA}" srcOrd="1" destOrd="0" presId="urn:microsoft.com/office/officeart/2005/8/layout/process2"/>
    <dgm:cxn modelId="{2294E6DD-B9D2-4059-B1C0-6D7BFD61E538}" type="presOf" srcId="{221D89BD-11C9-4E38-811F-E929B59C6452}" destId="{75B6F677-A8F2-4935-B6DE-2AC70ED1089E}" srcOrd="0" destOrd="0" presId="urn:microsoft.com/office/officeart/2005/8/layout/process2"/>
    <dgm:cxn modelId="{80A0E27D-0B37-45BC-BEE6-9A90EDF5B22F}" type="presOf" srcId="{662909F4-C3E4-4858-BDFA-887179A7E194}" destId="{461E7BDF-BC4A-4A76-AB9D-E0E69318517E}" srcOrd="1" destOrd="0" presId="urn:microsoft.com/office/officeart/2005/8/layout/process2"/>
    <dgm:cxn modelId="{ADF7B4A4-EBD7-4AE6-87F7-93C709A247BD}" srcId="{6765BAE6-8471-4580-B18C-54D7922692FB}" destId="{06FFD326-85C4-48D5-BA93-8F8A57B2955F}" srcOrd="9" destOrd="0" parTransId="{F135407E-3E5A-4D0B-9C58-BE053F3EC9B9}" sibTransId="{DD29CE1E-F101-4A89-B170-42FA4250A3AE}"/>
    <dgm:cxn modelId="{AF1CCFD8-2688-4A81-9CBA-63265F1540C9}" type="presOf" srcId="{FF8AA4D7-38C2-4AF8-AC20-34800D488559}" destId="{D3167927-9355-4C29-9752-5490213B43FA}" srcOrd="0" destOrd="0" presId="urn:microsoft.com/office/officeart/2005/8/layout/process2"/>
    <dgm:cxn modelId="{CFD2DAA6-5632-42C2-9290-F2D4A8914D2C}" srcId="{6765BAE6-8471-4580-B18C-54D7922692FB}" destId="{221D89BD-11C9-4E38-811F-E929B59C6452}" srcOrd="5" destOrd="0" parTransId="{452C5E2D-CF9A-4DD9-A5D4-1B8FC24F635B}" sibTransId="{662909F4-C3E4-4858-BDFA-887179A7E194}"/>
    <dgm:cxn modelId="{4C4842A3-C4E5-415D-B977-4DE478BE1B6B}" srcId="{6765BAE6-8471-4580-B18C-54D7922692FB}" destId="{A0DEB291-FE26-4640-B9DB-C58BE97061E8}" srcOrd="4" destOrd="0" parTransId="{CDD0A2FD-645A-4B91-B0E3-EA7AFF70493E}" sibTransId="{96BFE5EF-59C3-446D-B4A5-AF026B843A62}"/>
    <dgm:cxn modelId="{80ABBEA9-0433-413A-BFD2-BECADE131F17}" type="presOf" srcId="{7558CAB0-A9AA-4741-B02C-CE90B097BFF7}" destId="{132B989F-048B-4DD3-AE33-4973F18DD764}" srcOrd="1" destOrd="0" presId="urn:microsoft.com/office/officeart/2005/8/layout/process2"/>
    <dgm:cxn modelId="{DCF69BAB-1EB9-4E78-A3B3-9D829619E10D}" type="presOf" srcId="{5EE61B6B-4238-4340-B222-5D9647051B8B}" destId="{65BA43D2-894D-4F8B-9654-CC4AECCDEF2F}" srcOrd="1" destOrd="0" presId="urn:microsoft.com/office/officeart/2005/8/layout/process2"/>
    <dgm:cxn modelId="{1612115C-36F8-492F-850E-29188EED18EB}" type="presOf" srcId="{5EE61B6B-4238-4340-B222-5D9647051B8B}" destId="{A94F2D5C-E81C-436F-9837-73397960551C}" srcOrd="0" destOrd="0" presId="urn:microsoft.com/office/officeart/2005/8/layout/process2"/>
    <dgm:cxn modelId="{F4EC389A-A106-4CF3-B76E-D0657E47FEB1}" type="presOf" srcId="{EC53CA89-84ED-4344-AC8D-9C81B8790303}" destId="{29B560BE-49F8-4CE4-94CB-D453FE0DECE6}" srcOrd="0" destOrd="0" presId="urn:microsoft.com/office/officeart/2005/8/layout/process2"/>
    <dgm:cxn modelId="{4AA76833-4B40-4333-B469-6F8FA1E2AE18}" type="presOf" srcId="{4C496737-D2FC-4383-88BE-E9E32A24AAD6}" destId="{177DFC04-D5D3-4803-A878-130A2C6A8425}" srcOrd="0" destOrd="0" presId="urn:microsoft.com/office/officeart/2005/8/layout/process2"/>
    <dgm:cxn modelId="{44D66BA7-7B65-45D3-BE88-FD45B56763C1}" type="presOf" srcId="{96BFE5EF-59C3-446D-B4A5-AF026B843A62}" destId="{202724FA-416B-45E5-9759-0FA7F278559C}" srcOrd="1" destOrd="0" presId="urn:microsoft.com/office/officeart/2005/8/layout/process2"/>
    <dgm:cxn modelId="{38AA3908-86EE-4B28-929B-41CE35472448}" type="presOf" srcId="{96BFE5EF-59C3-446D-B4A5-AF026B843A62}" destId="{24A2EB76-6B6A-4875-AD5D-96DB139C8BBD}" srcOrd="0" destOrd="0" presId="urn:microsoft.com/office/officeart/2005/8/layout/process2"/>
    <dgm:cxn modelId="{9B4FBDD8-F89F-4750-AEF3-F519C10C5F7D}" type="presOf" srcId="{56B6CF69-C540-4261-941F-FDB1666F78BD}" destId="{7DB1356D-9D1A-4103-AD67-9F62B60E0F70}" srcOrd="0" destOrd="0" presId="urn:microsoft.com/office/officeart/2005/8/layout/process2"/>
    <dgm:cxn modelId="{888AC5E0-E26D-43D8-BB31-F9D7FB2F3DC3}" type="presOf" srcId="{F2BD20CA-64D5-484B-B8E4-2E033508CBDC}" destId="{26DB41C9-C404-4A8F-801D-E9C57F4EC3AE}" srcOrd="0" destOrd="0" presId="urn:microsoft.com/office/officeart/2005/8/layout/process2"/>
    <dgm:cxn modelId="{1477EF50-07CE-45DC-954D-FEBD3ADCD8E8}" srcId="{6765BAE6-8471-4580-B18C-54D7922692FB}" destId="{0C06BCA3-FFF6-4C35-8934-B08A3A04DCFC}" srcOrd="7" destOrd="0" parTransId="{F53223D1-DB18-4D49-B116-2C900EC1D255}" sibTransId="{27FBC76A-7CE5-482B-88FD-5F1E6872FA6E}"/>
    <dgm:cxn modelId="{C1F2F1F7-E416-4CC7-9CF8-C6B81D2B0929}" type="presOf" srcId="{6765BAE6-8471-4580-B18C-54D7922692FB}" destId="{9F3E42B2-AA35-42C2-AB9D-39EC2D1987F4}" srcOrd="0" destOrd="0" presId="urn:microsoft.com/office/officeart/2005/8/layout/process2"/>
    <dgm:cxn modelId="{18BD2081-2E05-4A30-8B4D-5501CC26BE54}" type="presOf" srcId="{14C7F9D9-C69E-4CC4-9594-8B07915D51AF}" destId="{F5D4513A-0D69-40A0-BE71-2371E874D8AA}" srcOrd="1" destOrd="0" presId="urn:microsoft.com/office/officeart/2005/8/layout/process2"/>
    <dgm:cxn modelId="{48666F39-AC34-459A-8A0E-2C5101ED99C3}" type="presOf" srcId="{06FFD326-85C4-48D5-BA93-8F8A57B2955F}" destId="{029231F2-7133-48A3-9395-68420DBC5BD5}" srcOrd="0" destOrd="0" presId="urn:microsoft.com/office/officeart/2005/8/layout/process2"/>
    <dgm:cxn modelId="{7F2DAA3C-ECF3-473D-9C2C-C54EDAAD6793}" type="presOf" srcId="{7558CAB0-A9AA-4741-B02C-CE90B097BFF7}" destId="{F72A2ED9-19F3-48FA-8BCA-04B7A61BAB90}" srcOrd="0" destOrd="0" presId="urn:microsoft.com/office/officeart/2005/8/layout/process2"/>
    <dgm:cxn modelId="{E2FD524E-A30A-43BF-BC89-F01B04ACCFE1}" type="presOf" srcId="{27FBC76A-7CE5-482B-88FD-5F1E6872FA6E}" destId="{9D148699-2F13-4210-89BC-0495588993EE}" srcOrd="0" destOrd="0" presId="urn:microsoft.com/office/officeart/2005/8/layout/process2"/>
    <dgm:cxn modelId="{334CD56A-DE48-45AD-8A11-205818E8977E}" srcId="{6765BAE6-8471-4580-B18C-54D7922692FB}" destId="{EC53CA89-84ED-4344-AC8D-9C81B8790303}" srcOrd="1" destOrd="0" parTransId="{85FD8729-F1B4-47E5-A720-969A8493F33B}" sibTransId="{F2BD20CA-64D5-484B-B8E4-2E033508CBDC}"/>
    <dgm:cxn modelId="{0198BC10-9C53-46D7-8CC6-1133F9B640E6}" type="presOf" srcId="{E7E4ADA7-0EE4-4C01-B692-2F0787C47B52}" destId="{09F199FD-1129-4F99-8906-C81F74EB426B}" srcOrd="0" destOrd="0" presId="urn:microsoft.com/office/officeart/2005/8/layout/process2"/>
    <dgm:cxn modelId="{E512C941-33C6-48E4-A82D-37FED073DB2A}" type="presOf" srcId="{A4F2AA8C-98C5-4330-83B9-9B16ADA62E51}" destId="{A306D928-1C56-48AD-A948-0474BD4B35DD}" srcOrd="0" destOrd="0" presId="urn:microsoft.com/office/officeart/2005/8/layout/process2"/>
    <dgm:cxn modelId="{13BDA145-77FA-4152-A51D-86B3CF0273D5}" type="presOf" srcId="{A0DEB291-FE26-4640-B9DB-C58BE97061E8}" destId="{6032637B-0E1F-41DF-92DC-6ED9D69CC8D5}" srcOrd="0" destOrd="0" presId="urn:microsoft.com/office/officeart/2005/8/layout/process2"/>
    <dgm:cxn modelId="{B0E20B87-3415-4B52-A1AC-28BD65DDE848}" type="presOf" srcId="{4C496737-D2FC-4383-88BE-E9E32A24AAD6}" destId="{F1DBBE47-2556-42C2-B26B-D859A91094FA}" srcOrd="1" destOrd="0" presId="urn:microsoft.com/office/officeart/2005/8/layout/process2"/>
    <dgm:cxn modelId="{433893CC-9CA9-415B-A4CD-02B2F97BDC7A}" type="presOf" srcId="{56B6CF69-C540-4261-941F-FDB1666F78BD}" destId="{C1C559E0-A397-4E97-8D3C-7F1AF867080E}" srcOrd="1" destOrd="0" presId="urn:microsoft.com/office/officeart/2005/8/layout/process2"/>
    <dgm:cxn modelId="{30036D2D-A202-4F89-B4AA-24C3EFCC770F}" type="presOf" srcId="{662909F4-C3E4-4858-BDFA-887179A7E194}" destId="{D7CCC6BE-F0D0-49CF-BD7A-91E783FFA665}" srcOrd="0" destOrd="0" presId="urn:microsoft.com/office/officeart/2005/8/layout/process2"/>
    <dgm:cxn modelId="{2A19FDD7-F949-404C-85F3-03B29CB46F9A}" type="presParOf" srcId="{9F3E42B2-AA35-42C2-AB9D-39EC2D1987F4}" destId="{86484042-74D0-432C-963E-F8550E1FAC40}" srcOrd="0" destOrd="0" presId="urn:microsoft.com/office/officeart/2005/8/layout/process2"/>
    <dgm:cxn modelId="{B4A3B037-2062-4DEF-9F4D-FE4DF53358E7}" type="presParOf" srcId="{9F3E42B2-AA35-42C2-AB9D-39EC2D1987F4}" destId="{F72A2ED9-19F3-48FA-8BCA-04B7A61BAB90}" srcOrd="1" destOrd="0" presId="urn:microsoft.com/office/officeart/2005/8/layout/process2"/>
    <dgm:cxn modelId="{DC2D5633-CD73-42D7-879A-A91C279F95F8}" type="presParOf" srcId="{F72A2ED9-19F3-48FA-8BCA-04B7A61BAB90}" destId="{132B989F-048B-4DD3-AE33-4973F18DD764}" srcOrd="0" destOrd="0" presId="urn:microsoft.com/office/officeart/2005/8/layout/process2"/>
    <dgm:cxn modelId="{8E26E523-45DC-449D-9743-A4D6FE5D54E1}" type="presParOf" srcId="{9F3E42B2-AA35-42C2-AB9D-39EC2D1987F4}" destId="{29B560BE-49F8-4CE4-94CB-D453FE0DECE6}" srcOrd="2" destOrd="0" presId="urn:microsoft.com/office/officeart/2005/8/layout/process2"/>
    <dgm:cxn modelId="{C3096C8F-F418-4871-AA71-44C8648CFC10}" type="presParOf" srcId="{9F3E42B2-AA35-42C2-AB9D-39EC2D1987F4}" destId="{26DB41C9-C404-4A8F-801D-E9C57F4EC3AE}" srcOrd="3" destOrd="0" presId="urn:microsoft.com/office/officeart/2005/8/layout/process2"/>
    <dgm:cxn modelId="{9889425A-ACF7-444B-8227-2E51BDBD3289}" type="presParOf" srcId="{26DB41C9-C404-4A8F-801D-E9C57F4EC3AE}" destId="{40E548AF-D970-48ED-AEBD-D4F3C3C67FEA}" srcOrd="0" destOrd="0" presId="urn:microsoft.com/office/officeart/2005/8/layout/process2"/>
    <dgm:cxn modelId="{2C7E851B-F2CF-45C7-8386-EA5BC34AEAD2}" type="presParOf" srcId="{9F3E42B2-AA35-42C2-AB9D-39EC2D1987F4}" destId="{09F199FD-1129-4F99-8906-C81F74EB426B}" srcOrd="4" destOrd="0" presId="urn:microsoft.com/office/officeart/2005/8/layout/process2"/>
    <dgm:cxn modelId="{481485FF-C448-4EBE-9787-AE86796B12AF}" type="presParOf" srcId="{9F3E42B2-AA35-42C2-AB9D-39EC2D1987F4}" destId="{177DFC04-D5D3-4803-A878-130A2C6A8425}" srcOrd="5" destOrd="0" presId="urn:microsoft.com/office/officeart/2005/8/layout/process2"/>
    <dgm:cxn modelId="{48BF5CB1-128D-4575-BEBA-C3A7F1D2AE9D}" type="presParOf" srcId="{177DFC04-D5D3-4803-A878-130A2C6A8425}" destId="{F1DBBE47-2556-42C2-B26B-D859A91094FA}" srcOrd="0" destOrd="0" presId="urn:microsoft.com/office/officeart/2005/8/layout/process2"/>
    <dgm:cxn modelId="{AF76ABAE-DA23-4BFE-862A-66A08EC40260}" type="presParOf" srcId="{9F3E42B2-AA35-42C2-AB9D-39EC2D1987F4}" destId="{A306D928-1C56-48AD-A948-0474BD4B35DD}" srcOrd="6" destOrd="0" presId="urn:microsoft.com/office/officeart/2005/8/layout/process2"/>
    <dgm:cxn modelId="{C97B55A7-FBE5-4EA3-AE14-A7B43F239356}" type="presParOf" srcId="{9F3E42B2-AA35-42C2-AB9D-39EC2D1987F4}" destId="{E96F0D9B-11F2-46E0-B660-28FF15AAC6C0}" srcOrd="7" destOrd="0" presId="urn:microsoft.com/office/officeart/2005/8/layout/process2"/>
    <dgm:cxn modelId="{641B7938-30EB-4830-B4ED-113596F22E9F}" type="presParOf" srcId="{E96F0D9B-11F2-46E0-B660-28FF15AAC6C0}" destId="{F5D4513A-0D69-40A0-BE71-2371E874D8AA}" srcOrd="0" destOrd="0" presId="urn:microsoft.com/office/officeart/2005/8/layout/process2"/>
    <dgm:cxn modelId="{9FADBE2C-0264-4CC5-A57B-3165857061EC}" type="presParOf" srcId="{9F3E42B2-AA35-42C2-AB9D-39EC2D1987F4}" destId="{6032637B-0E1F-41DF-92DC-6ED9D69CC8D5}" srcOrd="8" destOrd="0" presId="urn:microsoft.com/office/officeart/2005/8/layout/process2"/>
    <dgm:cxn modelId="{D3D0EE2E-9EED-404E-82AF-9789537873DA}" type="presParOf" srcId="{9F3E42B2-AA35-42C2-AB9D-39EC2D1987F4}" destId="{24A2EB76-6B6A-4875-AD5D-96DB139C8BBD}" srcOrd="9" destOrd="0" presId="urn:microsoft.com/office/officeart/2005/8/layout/process2"/>
    <dgm:cxn modelId="{F8EBF672-FC5E-4980-8591-0E6DE1716ACE}" type="presParOf" srcId="{24A2EB76-6B6A-4875-AD5D-96DB139C8BBD}" destId="{202724FA-416B-45E5-9759-0FA7F278559C}" srcOrd="0" destOrd="0" presId="urn:microsoft.com/office/officeart/2005/8/layout/process2"/>
    <dgm:cxn modelId="{05D276C6-8B86-47DE-A27D-053AA6AEBFE9}" type="presParOf" srcId="{9F3E42B2-AA35-42C2-AB9D-39EC2D1987F4}" destId="{75B6F677-A8F2-4935-B6DE-2AC70ED1089E}" srcOrd="10" destOrd="0" presId="urn:microsoft.com/office/officeart/2005/8/layout/process2"/>
    <dgm:cxn modelId="{B7403E36-B3DF-472A-A1D3-444D4C9CA22D}" type="presParOf" srcId="{9F3E42B2-AA35-42C2-AB9D-39EC2D1987F4}" destId="{D7CCC6BE-F0D0-49CF-BD7A-91E783FFA665}" srcOrd="11" destOrd="0" presId="urn:microsoft.com/office/officeart/2005/8/layout/process2"/>
    <dgm:cxn modelId="{7929D609-7064-4BB2-A41D-B5EE6E4F8938}" type="presParOf" srcId="{D7CCC6BE-F0D0-49CF-BD7A-91E783FFA665}" destId="{461E7BDF-BC4A-4A76-AB9D-E0E69318517E}" srcOrd="0" destOrd="0" presId="urn:microsoft.com/office/officeart/2005/8/layout/process2"/>
    <dgm:cxn modelId="{9C41C583-6DCA-46A2-A365-B6D525D69FB2}" type="presParOf" srcId="{9F3E42B2-AA35-42C2-AB9D-39EC2D1987F4}" destId="{D3167927-9355-4C29-9752-5490213B43FA}" srcOrd="12" destOrd="0" presId="urn:microsoft.com/office/officeart/2005/8/layout/process2"/>
    <dgm:cxn modelId="{8FA10C63-DAE1-47DC-B252-791BB76178B9}" type="presParOf" srcId="{9F3E42B2-AA35-42C2-AB9D-39EC2D1987F4}" destId="{7DB1356D-9D1A-4103-AD67-9F62B60E0F70}" srcOrd="13" destOrd="0" presId="urn:microsoft.com/office/officeart/2005/8/layout/process2"/>
    <dgm:cxn modelId="{A3F895A2-9547-4ABC-8934-910DE0D84035}" type="presParOf" srcId="{7DB1356D-9D1A-4103-AD67-9F62B60E0F70}" destId="{C1C559E0-A397-4E97-8D3C-7F1AF867080E}" srcOrd="0" destOrd="0" presId="urn:microsoft.com/office/officeart/2005/8/layout/process2"/>
    <dgm:cxn modelId="{A045F8EB-D7E6-4FF0-B976-77BA6A786D3E}" type="presParOf" srcId="{9F3E42B2-AA35-42C2-AB9D-39EC2D1987F4}" destId="{78D71ED2-3071-4D52-8C1B-B8C0C07ECCEB}" srcOrd="14" destOrd="0" presId="urn:microsoft.com/office/officeart/2005/8/layout/process2"/>
    <dgm:cxn modelId="{32D67E31-182C-496B-8142-E841F65499E0}" type="presParOf" srcId="{9F3E42B2-AA35-42C2-AB9D-39EC2D1987F4}" destId="{9D148699-2F13-4210-89BC-0495588993EE}" srcOrd="15" destOrd="0" presId="urn:microsoft.com/office/officeart/2005/8/layout/process2"/>
    <dgm:cxn modelId="{AAC8065F-C5AC-4E3D-867D-E006C76FCE59}" type="presParOf" srcId="{9D148699-2F13-4210-89BC-0495588993EE}" destId="{B3FF4C5B-BFDE-49B5-B0A1-735F8D4BCEC8}" srcOrd="0" destOrd="0" presId="urn:microsoft.com/office/officeart/2005/8/layout/process2"/>
    <dgm:cxn modelId="{A83B0A1D-A4DF-4581-9EF8-3339CB48EC54}" type="presParOf" srcId="{9F3E42B2-AA35-42C2-AB9D-39EC2D1987F4}" destId="{75A04E7D-B6D0-4A26-9355-449B9B92027F}" srcOrd="16" destOrd="0" presId="urn:microsoft.com/office/officeart/2005/8/layout/process2"/>
    <dgm:cxn modelId="{414D31EE-398C-4715-8E30-63AF3EBF31CF}" type="presParOf" srcId="{9F3E42B2-AA35-42C2-AB9D-39EC2D1987F4}" destId="{A94F2D5C-E81C-436F-9837-73397960551C}" srcOrd="17" destOrd="0" presId="urn:microsoft.com/office/officeart/2005/8/layout/process2"/>
    <dgm:cxn modelId="{5701AD57-4CFE-48B5-9726-4010703F0787}" type="presParOf" srcId="{A94F2D5C-E81C-436F-9837-73397960551C}" destId="{65BA43D2-894D-4F8B-9654-CC4AECCDEF2F}" srcOrd="0" destOrd="0" presId="urn:microsoft.com/office/officeart/2005/8/layout/process2"/>
    <dgm:cxn modelId="{29B86605-9B4A-4DA1-8A1D-42D6E217B342}" type="presParOf" srcId="{9F3E42B2-AA35-42C2-AB9D-39EC2D1987F4}" destId="{029231F2-7133-48A3-9395-68420DBC5BD5}" srcOrd="18" destOrd="0" presId="urn:microsoft.com/office/officeart/2005/8/layout/process2"/>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484042-74D0-432C-963E-F8550E1FAC40}">
      <dsp:nvSpPr>
        <dsp:cNvPr id="0" name=""/>
        <dsp:cNvSpPr/>
      </dsp:nvSpPr>
      <dsp:spPr>
        <a:xfrm>
          <a:off x="1164863" y="1"/>
          <a:ext cx="3165213"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smtClean="0">
              <a:solidFill>
                <a:schemeClr val="bg1"/>
              </a:solidFill>
              <a:cs typeface="B Nazanin" pitchFamily="2" charset="-78"/>
            </a:rPr>
            <a:t>درخواست متقاضی و عقد قرارداد (30%)</a:t>
          </a:r>
          <a:endParaRPr lang="en-US" sz="1400" kern="1200" dirty="0">
            <a:solidFill>
              <a:schemeClr val="bg1"/>
            </a:solidFill>
            <a:cs typeface="B Nazanin" pitchFamily="2" charset="-78"/>
          </a:endParaRPr>
        </a:p>
      </dsp:txBody>
      <dsp:txXfrm>
        <a:off x="1175355" y="10493"/>
        <a:ext cx="3144229" cy="337227"/>
      </dsp:txXfrm>
    </dsp:sp>
    <dsp:sp modelId="{F72A2ED9-19F3-48FA-8BCA-04B7A61BAB90}">
      <dsp:nvSpPr>
        <dsp:cNvPr id="0" name=""/>
        <dsp:cNvSpPr/>
      </dsp:nvSpPr>
      <dsp:spPr>
        <a:xfrm rot="5400000">
          <a:off x="2680305" y="367168"/>
          <a:ext cx="13432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cs typeface="B Nazanin" pitchFamily="2" charset="-78"/>
          </a:endParaRPr>
        </a:p>
      </dsp:txBody>
      <dsp:txXfrm rot="-5400000">
        <a:off x="2699112" y="380601"/>
        <a:ext cx="96717" cy="94030"/>
      </dsp:txXfrm>
    </dsp:sp>
    <dsp:sp modelId="{29B560BE-49F8-4CE4-94CB-D453FE0DECE6}">
      <dsp:nvSpPr>
        <dsp:cNvPr id="0" name=""/>
        <dsp:cNvSpPr/>
      </dsp:nvSpPr>
      <dsp:spPr>
        <a:xfrm>
          <a:off x="1164863" y="537319"/>
          <a:ext cx="3165213"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smtClean="0">
              <a:solidFill>
                <a:schemeClr val="bg1"/>
              </a:solidFill>
              <a:cs typeface="B Nazanin" pitchFamily="2" charset="-78"/>
            </a:rPr>
            <a:t>بازدید محلی توسط بازرسین</a:t>
          </a:r>
          <a:endParaRPr lang="en-US" sz="1400" kern="1200" dirty="0">
            <a:solidFill>
              <a:schemeClr val="bg1"/>
            </a:solidFill>
            <a:cs typeface="B Nazanin" pitchFamily="2" charset="-78"/>
          </a:endParaRPr>
        </a:p>
      </dsp:txBody>
      <dsp:txXfrm>
        <a:off x="1175355" y="547811"/>
        <a:ext cx="3144229" cy="337227"/>
      </dsp:txXfrm>
    </dsp:sp>
    <dsp:sp modelId="{26DB41C9-C404-4A8F-801D-E9C57F4EC3AE}">
      <dsp:nvSpPr>
        <dsp:cNvPr id="0" name=""/>
        <dsp:cNvSpPr/>
      </dsp:nvSpPr>
      <dsp:spPr>
        <a:xfrm rot="5400000">
          <a:off x="2680305" y="904485"/>
          <a:ext cx="13432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cs typeface="B Nazanin" pitchFamily="2" charset="-78"/>
          </a:endParaRPr>
        </a:p>
      </dsp:txBody>
      <dsp:txXfrm rot="-5400000">
        <a:off x="2699112" y="917918"/>
        <a:ext cx="96717" cy="94030"/>
      </dsp:txXfrm>
    </dsp:sp>
    <dsp:sp modelId="{09F199FD-1129-4F99-8906-C81F74EB426B}">
      <dsp:nvSpPr>
        <dsp:cNvPr id="0" name=""/>
        <dsp:cNvSpPr/>
      </dsp:nvSpPr>
      <dsp:spPr>
        <a:xfrm>
          <a:off x="1164863" y="1074636"/>
          <a:ext cx="3165213"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smtClean="0">
              <a:solidFill>
                <a:schemeClr val="bg1"/>
              </a:solidFill>
              <a:cs typeface="B Nazanin" pitchFamily="2" charset="-78"/>
            </a:rPr>
            <a:t>ارائه مستندات لازم از سوی متقاضی به دفتر</a:t>
          </a:r>
          <a:endParaRPr lang="en-US" sz="1400" kern="1200" dirty="0">
            <a:solidFill>
              <a:schemeClr val="bg1"/>
            </a:solidFill>
            <a:cs typeface="B Nazanin" pitchFamily="2" charset="-78"/>
          </a:endParaRPr>
        </a:p>
      </dsp:txBody>
      <dsp:txXfrm>
        <a:off x="1175355" y="1085128"/>
        <a:ext cx="3144229" cy="337227"/>
      </dsp:txXfrm>
    </dsp:sp>
    <dsp:sp modelId="{177DFC04-D5D3-4803-A878-130A2C6A8425}">
      <dsp:nvSpPr>
        <dsp:cNvPr id="0" name=""/>
        <dsp:cNvSpPr/>
      </dsp:nvSpPr>
      <dsp:spPr>
        <a:xfrm rot="5400000">
          <a:off x="2680305" y="1441803"/>
          <a:ext cx="13432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cs typeface="B Nazanin" pitchFamily="2" charset="-78"/>
          </a:endParaRPr>
        </a:p>
      </dsp:txBody>
      <dsp:txXfrm rot="-5400000">
        <a:off x="2699112" y="1455236"/>
        <a:ext cx="96717" cy="94030"/>
      </dsp:txXfrm>
    </dsp:sp>
    <dsp:sp modelId="{A306D928-1C56-48AD-A948-0474BD4B35DD}">
      <dsp:nvSpPr>
        <dsp:cNvPr id="0" name=""/>
        <dsp:cNvSpPr/>
      </dsp:nvSpPr>
      <dsp:spPr>
        <a:xfrm>
          <a:off x="1164863" y="1611953"/>
          <a:ext cx="3165213"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smtClean="0">
              <a:solidFill>
                <a:schemeClr val="bg1"/>
              </a:solidFill>
              <a:cs typeface="B Nazanin" pitchFamily="2" charset="-78"/>
            </a:rPr>
            <a:t>پر شدن چک لیست توسط بازرسان</a:t>
          </a:r>
          <a:endParaRPr lang="en-US" sz="1400" kern="1200" dirty="0">
            <a:solidFill>
              <a:schemeClr val="bg1"/>
            </a:solidFill>
            <a:cs typeface="B Nazanin" pitchFamily="2" charset="-78"/>
          </a:endParaRPr>
        </a:p>
      </dsp:txBody>
      <dsp:txXfrm>
        <a:off x="1175355" y="1622445"/>
        <a:ext cx="3144229" cy="337227"/>
      </dsp:txXfrm>
    </dsp:sp>
    <dsp:sp modelId="{E96F0D9B-11F2-46E0-B660-28FF15AAC6C0}">
      <dsp:nvSpPr>
        <dsp:cNvPr id="0" name=""/>
        <dsp:cNvSpPr/>
      </dsp:nvSpPr>
      <dsp:spPr>
        <a:xfrm rot="5400000">
          <a:off x="2680305" y="1979120"/>
          <a:ext cx="13432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cs typeface="B Nazanin" pitchFamily="2" charset="-78"/>
          </a:endParaRPr>
        </a:p>
      </dsp:txBody>
      <dsp:txXfrm rot="-5400000">
        <a:off x="2699112" y="1992553"/>
        <a:ext cx="96717" cy="94030"/>
      </dsp:txXfrm>
    </dsp:sp>
    <dsp:sp modelId="{6032637B-0E1F-41DF-92DC-6ED9D69CC8D5}">
      <dsp:nvSpPr>
        <dsp:cNvPr id="0" name=""/>
        <dsp:cNvSpPr/>
      </dsp:nvSpPr>
      <dsp:spPr>
        <a:xfrm>
          <a:off x="1164863" y="2149270"/>
          <a:ext cx="3165213"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smtClean="0">
              <a:solidFill>
                <a:schemeClr val="bg1"/>
              </a:solidFill>
              <a:cs typeface="B Nazanin" pitchFamily="2" charset="-78"/>
            </a:rPr>
            <a:t>محاسبه امتیاز بر مبنای چک لیست</a:t>
          </a:r>
          <a:endParaRPr lang="en-US" sz="1400" kern="1200" dirty="0">
            <a:solidFill>
              <a:schemeClr val="bg1"/>
            </a:solidFill>
            <a:cs typeface="B Nazanin" pitchFamily="2" charset="-78"/>
          </a:endParaRPr>
        </a:p>
      </dsp:txBody>
      <dsp:txXfrm>
        <a:off x="1175355" y="2159762"/>
        <a:ext cx="3144229" cy="337227"/>
      </dsp:txXfrm>
    </dsp:sp>
    <dsp:sp modelId="{24A2EB76-6B6A-4875-AD5D-96DB139C8BBD}">
      <dsp:nvSpPr>
        <dsp:cNvPr id="0" name=""/>
        <dsp:cNvSpPr/>
      </dsp:nvSpPr>
      <dsp:spPr>
        <a:xfrm rot="5400000">
          <a:off x="2680305" y="2516437"/>
          <a:ext cx="13432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cs typeface="B Nazanin" pitchFamily="2" charset="-78"/>
          </a:endParaRPr>
        </a:p>
      </dsp:txBody>
      <dsp:txXfrm rot="-5400000">
        <a:off x="2699112" y="2529870"/>
        <a:ext cx="96717" cy="94030"/>
      </dsp:txXfrm>
    </dsp:sp>
    <dsp:sp modelId="{75B6F677-A8F2-4935-B6DE-2AC70ED1089E}">
      <dsp:nvSpPr>
        <dsp:cNvPr id="0" name=""/>
        <dsp:cNvSpPr/>
      </dsp:nvSpPr>
      <dsp:spPr>
        <a:xfrm>
          <a:off x="1161345" y="2686587"/>
          <a:ext cx="3172249"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a:solidFill>
                <a:schemeClr val="bg1"/>
              </a:solidFill>
              <a:cs typeface="B Nazanin" pitchFamily="2" charset="-78"/>
            </a:rPr>
            <a:t>ارائه گزارش اولیه در خصوص بنای مورد ارزیابی</a:t>
          </a:r>
          <a:endParaRPr lang="en-US" sz="1400" kern="1200" dirty="0">
            <a:solidFill>
              <a:schemeClr val="bg1"/>
            </a:solidFill>
            <a:cs typeface="B Nazanin" pitchFamily="2" charset="-78"/>
          </a:endParaRPr>
        </a:p>
      </dsp:txBody>
      <dsp:txXfrm>
        <a:off x="1171837" y="2697079"/>
        <a:ext cx="3151265" cy="337227"/>
      </dsp:txXfrm>
    </dsp:sp>
    <dsp:sp modelId="{D7CCC6BE-F0D0-49CF-BD7A-91E783FFA665}">
      <dsp:nvSpPr>
        <dsp:cNvPr id="0" name=""/>
        <dsp:cNvSpPr/>
      </dsp:nvSpPr>
      <dsp:spPr>
        <a:xfrm rot="5400000">
          <a:off x="2680305" y="3053754"/>
          <a:ext cx="13432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2699112" y="3067187"/>
        <a:ext cx="96717" cy="94030"/>
      </dsp:txXfrm>
    </dsp:sp>
    <dsp:sp modelId="{D3167927-9355-4C29-9752-5490213B43FA}">
      <dsp:nvSpPr>
        <dsp:cNvPr id="0" name=""/>
        <dsp:cNvSpPr/>
      </dsp:nvSpPr>
      <dsp:spPr>
        <a:xfrm>
          <a:off x="913785" y="3223905"/>
          <a:ext cx="3667368"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a:solidFill>
                <a:schemeClr val="bg1"/>
              </a:solidFill>
              <a:cs typeface="B Nazanin" pitchFamily="2" charset="-78"/>
            </a:rPr>
            <a:t>انجام مشاوره جهت بهبود وضعیت بنا در صورت عقد قرارداد جدید</a:t>
          </a:r>
          <a:endParaRPr lang="en-US" sz="1400" kern="1200" dirty="0">
            <a:solidFill>
              <a:schemeClr val="bg1"/>
            </a:solidFill>
            <a:cs typeface="B Nazanin" pitchFamily="2" charset="-78"/>
          </a:endParaRPr>
        </a:p>
      </dsp:txBody>
      <dsp:txXfrm>
        <a:off x="924277" y="3234397"/>
        <a:ext cx="3646384" cy="337227"/>
      </dsp:txXfrm>
    </dsp:sp>
    <dsp:sp modelId="{7DB1356D-9D1A-4103-AD67-9F62B60E0F70}">
      <dsp:nvSpPr>
        <dsp:cNvPr id="0" name=""/>
        <dsp:cNvSpPr/>
      </dsp:nvSpPr>
      <dsp:spPr>
        <a:xfrm rot="5400000">
          <a:off x="2677685" y="3594565"/>
          <a:ext cx="13956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2699111" y="3605379"/>
        <a:ext cx="96717" cy="97698"/>
      </dsp:txXfrm>
    </dsp:sp>
    <dsp:sp modelId="{78D71ED2-3071-4D52-8C1B-B8C0C07ECCEB}">
      <dsp:nvSpPr>
        <dsp:cNvPr id="0" name=""/>
        <dsp:cNvSpPr/>
      </dsp:nvSpPr>
      <dsp:spPr>
        <a:xfrm>
          <a:off x="913785" y="3768209"/>
          <a:ext cx="3667368"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smtClean="0">
              <a:solidFill>
                <a:schemeClr val="bg1"/>
              </a:solidFill>
              <a:cs typeface="B Nazanin" pitchFamily="2" charset="-78"/>
            </a:rPr>
            <a:t>تعیین نوع برند و احراز صلاحیت پس از عقد کامل قرارداد (90%)</a:t>
          </a:r>
          <a:endParaRPr lang="en-US" sz="1400" kern="1200" dirty="0">
            <a:solidFill>
              <a:schemeClr val="bg1"/>
            </a:solidFill>
            <a:cs typeface="B Nazanin" pitchFamily="2" charset="-78"/>
          </a:endParaRPr>
        </a:p>
      </dsp:txBody>
      <dsp:txXfrm>
        <a:off x="924277" y="3778701"/>
        <a:ext cx="3646384" cy="337227"/>
      </dsp:txXfrm>
    </dsp:sp>
    <dsp:sp modelId="{9D148699-2F13-4210-89BC-0495588993EE}">
      <dsp:nvSpPr>
        <dsp:cNvPr id="0" name=""/>
        <dsp:cNvSpPr/>
      </dsp:nvSpPr>
      <dsp:spPr>
        <a:xfrm rot="5400000">
          <a:off x="2680305" y="4135376"/>
          <a:ext cx="13432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cs typeface="B Nazanin" pitchFamily="2" charset="-78"/>
          </a:endParaRPr>
        </a:p>
      </dsp:txBody>
      <dsp:txXfrm rot="-5400000">
        <a:off x="2699112" y="4148809"/>
        <a:ext cx="96717" cy="94030"/>
      </dsp:txXfrm>
    </dsp:sp>
    <dsp:sp modelId="{75A04E7D-B6D0-4A26-9355-449B9B92027F}">
      <dsp:nvSpPr>
        <dsp:cNvPr id="0" name=""/>
        <dsp:cNvSpPr/>
      </dsp:nvSpPr>
      <dsp:spPr>
        <a:xfrm>
          <a:off x="1164863" y="4305526"/>
          <a:ext cx="3165213"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smtClean="0">
              <a:solidFill>
                <a:schemeClr val="bg1"/>
              </a:solidFill>
              <a:cs typeface="B Nazanin" pitchFamily="2" charset="-78"/>
            </a:rPr>
            <a:t>اعطای دفترچه محاسبات و مستندات لازم</a:t>
          </a:r>
          <a:endParaRPr lang="en-US" sz="1400" kern="1200" dirty="0">
            <a:solidFill>
              <a:schemeClr val="bg1"/>
            </a:solidFill>
            <a:cs typeface="B Nazanin" pitchFamily="2" charset="-78"/>
          </a:endParaRPr>
        </a:p>
      </dsp:txBody>
      <dsp:txXfrm>
        <a:off x="1175355" y="4316018"/>
        <a:ext cx="3144229" cy="337227"/>
      </dsp:txXfrm>
    </dsp:sp>
    <dsp:sp modelId="{A94F2D5C-E81C-436F-9837-73397960551C}">
      <dsp:nvSpPr>
        <dsp:cNvPr id="0" name=""/>
        <dsp:cNvSpPr/>
      </dsp:nvSpPr>
      <dsp:spPr>
        <a:xfrm rot="5400000">
          <a:off x="2680305" y="4672693"/>
          <a:ext cx="134329" cy="161195"/>
        </a:xfrm>
        <a:prstGeom prst="rightArrow">
          <a:avLst>
            <a:gd name="adj1" fmla="val 60000"/>
            <a:gd name="adj2" fmla="val 50000"/>
          </a:avLst>
        </a:prstGeom>
        <a:solidFill>
          <a:schemeClr val="bg1"/>
        </a:solidFill>
        <a:ln>
          <a:solidFill>
            <a:schemeClr val="tx1"/>
          </a:solid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622300">
            <a:lnSpc>
              <a:spcPct val="90000"/>
            </a:lnSpc>
            <a:spcBef>
              <a:spcPct val="0"/>
            </a:spcBef>
            <a:spcAft>
              <a:spcPct val="35000"/>
            </a:spcAft>
          </a:pPr>
          <a:endParaRPr lang="en-US" sz="1400" kern="1200"/>
        </a:p>
      </dsp:txBody>
      <dsp:txXfrm rot="-5400000">
        <a:off x="2699112" y="4686126"/>
        <a:ext cx="96717" cy="94030"/>
      </dsp:txXfrm>
    </dsp:sp>
    <dsp:sp modelId="{029231F2-7133-48A3-9395-68420DBC5BD5}">
      <dsp:nvSpPr>
        <dsp:cNvPr id="0" name=""/>
        <dsp:cNvSpPr/>
      </dsp:nvSpPr>
      <dsp:spPr>
        <a:xfrm>
          <a:off x="1164863" y="4842843"/>
          <a:ext cx="3165213" cy="358211"/>
        </a:xfrm>
        <a:prstGeom prst="roundRect">
          <a:avLst>
            <a:gd name="adj" fmla="val 10000"/>
          </a:avLst>
        </a:prstGeom>
        <a:solidFill>
          <a:srgbClr val="006C31"/>
        </a:solidFill>
        <a:ln w="25400" cap="flat" cmpd="sng" algn="ctr">
          <a:solidFill>
            <a:schemeClr val="tx1"/>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fa-IR" sz="1400" kern="1200" dirty="0" smtClean="0">
              <a:solidFill>
                <a:schemeClr val="bg1"/>
              </a:solidFill>
              <a:cs typeface="B Nazanin" pitchFamily="2" charset="-78"/>
            </a:rPr>
            <a:t>اعطای برند پس از عقد قرارداد کامل (100%)</a:t>
          </a:r>
          <a:endParaRPr lang="en-US" sz="1400" kern="1200" dirty="0">
            <a:solidFill>
              <a:schemeClr val="bg1"/>
            </a:solidFill>
            <a:cs typeface="B Nazanin" pitchFamily="2" charset="-78"/>
          </a:endParaRPr>
        </a:p>
      </dsp:txBody>
      <dsp:txXfrm>
        <a:off x="1175355" y="4853335"/>
        <a:ext cx="3144229" cy="337227"/>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D3CEB13-65B6-475A-822F-4F405F51C2A5}" type="datetimeFigureOut">
              <a:rPr lang="en-CA" smtClean="0"/>
              <a:t>2020-02-26</a:t>
            </a:fld>
            <a:endParaRPr lang="en-CA"/>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E48259-DD40-4D08-B7B3-72D166A0301F}" type="slidenum">
              <a:rPr lang="en-CA" smtClean="0"/>
              <a:t>‹#›</a:t>
            </a:fld>
            <a:endParaRPr lang="en-CA"/>
          </a:p>
        </p:txBody>
      </p:sp>
    </p:spTree>
    <p:extLst>
      <p:ext uri="{BB962C8B-B14F-4D97-AF65-F5344CB8AC3E}">
        <p14:creationId xmlns:p14="http://schemas.microsoft.com/office/powerpoint/2010/main" val="41506481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wmf"/><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wmf"/><Relationship Id="rId1" Type="http://schemas.openxmlformats.org/officeDocument/2006/relationships/slideMaster" Target="../slideMasters/slideMaster1.xml"/><Relationship Id="rId4" Type="http://schemas.microsoft.com/office/2007/relationships/hdphoto" Target="../media/hdphoto1.wdp"/></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907080" y="3276295"/>
            <a:ext cx="7772400" cy="1221640"/>
          </a:xfrm>
          <a:effectLst>
            <a:outerShdw blurRad="50800" dist="38100" dir="2700000" algn="tl" rotWithShape="0">
              <a:prstClr val="black">
                <a:alpha val="40000"/>
              </a:prstClr>
            </a:outerShdw>
          </a:effectLst>
        </p:spPr>
        <p:txBody>
          <a:bodyPr>
            <a:normAutofit/>
          </a:bodyPr>
          <a:lstStyle>
            <a:lvl1pPr algn="r">
              <a:defRPr sz="3600">
                <a:solidFill>
                  <a:schemeClr val="bg1"/>
                </a:solidFill>
              </a:defRPr>
            </a:lvl1pPr>
          </a:lstStyle>
          <a:p>
            <a:r>
              <a:rPr lang="en-US" dirty="0" smtClean="0"/>
              <a:t>Click to edit </a:t>
            </a:r>
            <a:br>
              <a:rPr lang="en-US" dirty="0" smtClean="0"/>
            </a:br>
            <a:r>
              <a:rPr lang="en-US" dirty="0" smtClean="0"/>
              <a:t>Master title style</a:t>
            </a:r>
            <a:endParaRPr lang="en-US" dirty="0"/>
          </a:p>
        </p:txBody>
      </p:sp>
      <p:sp>
        <p:nvSpPr>
          <p:cNvPr id="3" name="Subtitle 2"/>
          <p:cNvSpPr>
            <a:spLocks noGrp="1"/>
          </p:cNvSpPr>
          <p:nvPr>
            <p:ph type="subTitle" idx="1"/>
          </p:nvPr>
        </p:nvSpPr>
        <p:spPr>
          <a:xfrm>
            <a:off x="2281425" y="1443835"/>
            <a:ext cx="6400800" cy="1068935"/>
          </a:xfrm>
        </p:spPr>
        <p:txBody>
          <a:bodyPr>
            <a:normAutofit/>
          </a:bodyPr>
          <a:lstStyle>
            <a:lvl1pPr marL="0" indent="0" algn="r">
              <a:buNone/>
              <a:defRPr sz="2800">
                <a:solidFill>
                  <a:srgbClr val="157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a:t>
            </a:r>
          </a:p>
          <a:p>
            <a:r>
              <a:rPr lang="en-US" dirty="0" smtClean="0"/>
              <a:t>Master subtitle style</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709151" y="170163"/>
            <a:ext cx="1374344" cy="1363690"/>
          </a:xfrm>
          <a:prstGeom prst="rect">
            <a:avLst/>
          </a:prstGeom>
        </p:spPr>
      </p:pic>
      <p:pic>
        <p:nvPicPr>
          <p:cNvPr id="8" name="Picture 7"/>
          <p:cNvPicPr>
            <a:picLocks noChangeAspect="1"/>
          </p:cNvPicPr>
          <p:nvPr userDrawn="1"/>
        </p:nvPicPr>
        <p:blipFill>
          <a:blip r:embed="rId3">
            <a:extLst>
              <a:ext uri="{BEBA8EAE-BF5A-486C-A8C5-ECC9F3942E4B}">
                <a14:imgProps xmlns:a14="http://schemas.microsoft.com/office/drawing/2010/main">
                  <a14:imgLayer r:embed="rId4">
                    <a14:imgEffect>
                      <a14:backgroundRemoval t="1010" b="95960" l="2353" r="98824">
                        <a14:foregroundMark x1="95294" y1="8081" x2="95294" y2="8081"/>
                        <a14:foregroundMark x1="69412" y1="4040" x2="69412" y2="4040"/>
                        <a14:foregroundMark x1="69412" y1="4040" x2="69412" y2="4040"/>
                        <a14:foregroundMark x1="17647" y1="85859" x2="17647" y2="85859"/>
                        <a14:foregroundMark x1="24706" y1="95960" x2="24706" y2="95960"/>
                        <a14:foregroundMark x1="3529" y1="73737" x2="3529" y2="73737"/>
                        <a14:foregroundMark x1="80000" y1="89899" x2="80000" y2="89899"/>
                        <a14:foregroundMark x1="82353" y1="89899" x2="82353" y2="89899"/>
                        <a14:foregroundMark x1="85882" y1="84848" x2="85882" y2="84848"/>
                        <a14:foregroundMark x1="89412" y1="75758" x2="89412" y2="75758"/>
                        <a14:foregroundMark x1="98824" y1="69697" x2="98824" y2="69697"/>
                      </a14:backgroundRemoval>
                    </a14:imgEffect>
                  </a14:imgLayer>
                </a14:imgProps>
              </a:ext>
              <a:ext uri="{28A0092B-C50C-407E-A947-70E740481C1C}">
                <a14:useLocalDpi xmlns:a14="http://schemas.microsoft.com/office/drawing/2010/main" val="0"/>
              </a:ext>
            </a:extLst>
          </a:blip>
          <a:stretch>
            <a:fillRect/>
          </a:stretch>
        </p:blipFill>
        <p:spPr>
          <a:xfrm>
            <a:off x="3350360" y="51660"/>
            <a:ext cx="1079500" cy="1257300"/>
          </a:xfrm>
          <a:prstGeom prst="rect">
            <a:avLst/>
          </a:prstGeom>
        </p:spPr>
      </p:pic>
    </p:spTree>
    <p:extLst>
      <p:ext uri="{BB962C8B-B14F-4D97-AF65-F5344CB8AC3E}">
        <p14:creationId xmlns:p14="http://schemas.microsoft.com/office/powerpoint/2010/main" val="3253875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1670" y="680310"/>
            <a:ext cx="8229600" cy="610820"/>
          </a:xfrm>
        </p:spPr>
        <p:txBody>
          <a:bodyPr>
            <a:normAutofit/>
          </a:bodyPr>
          <a:lstStyle>
            <a:lvl1pPr algn="r">
              <a:defRPr sz="3600">
                <a:solidFill>
                  <a:srgbClr val="157FFF"/>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670605" y="1749245"/>
            <a:ext cx="6558080" cy="3918803"/>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pic>
        <p:nvPicPr>
          <p:cNvPr id="7" name="Picture 6"/>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645456" y="187188"/>
            <a:ext cx="1374344" cy="1363690"/>
          </a:xfrm>
          <a:prstGeom prst="rect">
            <a:avLst/>
          </a:prstGeom>
        </p:spPr>
      </p:pic>
      <p:pic>
        <p:nvPicPr>
          <p:cNvPr id="8" name="Picture 7"/>
          <p:cNvPicPr>
            <a:picLocks noChangeAspect="1"/>
          </p:cNvPicPr>
          <p:nvPr userDrawn="1"/>
        </p:nvPicPr>
        <p:blipFill>
          <a:blip r:embed="rId3">
            <a:extLst>
              <a:ext uri="{BEBA8EAE-BF5A-486C-A8C5-ECC9F3942E4B}">
                <a14:imgProps xmlns:a14="http://schemas.microsoft.com/office/drawing/2010/main">
                  <a14:imgLayer r:embed="rId4">
                    <a14:imgEffect>
                      <a14:backgroundRemoval t="1010" b="95960" l="2353" r="98824">
                        <a14:foregroundMark x1="95294" y1="8081" x2="95294" y2="8081"/>
                        <a14:foregroundMark x1="69412" y1="4040" x2="69412" y2="4040"/>
                        <a14:foregroundMark x1="69412" y1="4040" x2="69412" y2="4040"/>
                        <a14:foregroundMark x1="17647" y1="85859" x2="17647" y2="85859"/>
                        <a14:foregroundMark x1="24706" y1="95960" x2="24706" y2="95960"/>
                        <a14:foregroundMark x1="3529" y1="73737" x2="3529" y2="73737"/>
                        <a14:foregroundMark x1="80000" y1="89899" x2="80000" y2="89899"/>
                        <a14:foregroundMark x1="82353" y1="89899" x2="82353" y2="89899"/>
                        <a14:foregroundMark x1="85882" y1="84848" x2="85882" y2="84848"/>
                        <a14:foregroundMark x1="89412" y1="75758" x2="89412" y2="75758"/>
                        <a14:foregroundMark x1="98824" y1="69697" x2="98824" y2="69697"/>
                      </a14:backgroundRemoval>
                    </a14:imgEffect>
                  </a14:imgLayer>
                </a14:imgProps>
              </a:ext>
              <a:ext uri="{28A0092B-C50C-407E-A947-70E740481C1C}">
                <a14:useLocalDpi xmlns:a14="http://schemas.microsoft.com/office/drawing/2010/main" val="0"/>
              </a:ext>
            </a:extLst>
          </a:blip>
          <a:stretch>
            <a:fillRect/>
          </a:stretch>
        </p:blipFill>
        <p:spPr>
          <a:xfrm>
            <a:off x="3286665" y="68685"/>
            <a:ext cx="1079500" cy="1257300"/>
          </a:xfrm>
          <a:prstGeom prst="rect">
            <a:avLst/>
          </a:prstGeom>
        </p:spPr>
      </p:pic>
    </p:spTree>
    <p:extLst>
      <p:ext uri="{BB962C8B-B14F-4D97-AF65-F5344CB8AC3E}">
        <p14:creationId xmlns:p14="http://schemas.microsoft.com/office/powerpoint/2010/main" val="16644713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823310" y="680310"/>
            <a:ext cx="7016195" cy="684885"/>
          </a:xfrm>
        </p:spPr>
        <p:txBody>
          <a:bodyPr>
            <a:normAutofit/>
          </a:bodyPr>
          <a:lstStyle>
            <a:lvl1pPr algn="r">
              <a:defRPr sz="3600">
                <a:solidFill>
                  <a:srgbClr val="157FFF"/>
                </a:solidFill>
              </a:defRPr>
            </a:lvl1pPr>
          </a:lstStyle>
          <a:p>
            <a:r>
              <a:rPr lang="en-US" dirty="0" smtClean="0"/>
              <a:t>Click to edit Master title style</a:t>
            </a:r>
            <a:endParaRPr lang="en-US" dirty="0"/>
          </a:p>
        </p:txBody>
      </p:sp>
      <p:sp>
        <p:nvSpPr>
          <p:cNvPr id="3" name="Content Placeholder 2"/>
          <p:cNvSpPr>
            <a:spLocks noGrp="1"/>
          </p:cNvSpPr>
          <p:nvPr>
            <p:ph idx="1"/>
          </p:nvPr>
        </p:nvSpPr>
        <p:spPr>
          <a:xfrm>
            <a:off x="1831545" y="1901950"/>
            <a:ext cx="7016195" cy="4275740"/>
          </a:xfrm>
        </p:spPr>
        <p:txBody>
          <a:bodyPr/>
          <a:lstStyle>
            <a:lvl1pPr>
              <a:defRPr sz="2800">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3"/>
          <p:cNvSpPr>
            <a:spLocks noGrp="1"/>
          </p:cNvSpPr>
          <p:nvPr>
            <p:ph type="dt" sz="half" idx="10"/>
          </p:nvPr>
        </p:nvSpPr>
        <p:spPr/>
        <p:txBody>
          <a:bodyPr/>
          <a:lstStyle/>
          <a:p>
            <a:fld id="{53074F12-AA26-4AC8-9962-C36BB8F32554}"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162939139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3074F12-AA26-4AC8-9962-C36BB8F32554}"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863441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3074F12-AA26-4AC8-9962-C36BB8F32554}" type="datetimeFigureOut">
              <a:rPr lang="en-US" smtClean="0"/>
              <a:pPr/>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556791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8965" y="758950"/>
            <a:ext cx="8229600" cy="532180"/>
          </a:xfrm>
        </p:spPr>
        <p:txBody>
          <a:bodyPr>
            <a:normAutofit/>
          </a:bodyPr>
          <a:lstStyle>
            <a:lvl1pPr algn="r">
              <a:defRPr sz="3600">
                <a:solidFill>
                  <a:srgbClr val="157FFF"/>
                </a:solidFill>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1670605" y="1749245"/>
            <a:ext cx="351221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1670605" y="2379108"/>
            <a:ext cx="351221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5335525" y="1749245"/>
            <a:ext cx="3512215" cy="639762"/>
          </a:xfrm>
        </p:spPr>
        <p:txBody>
          <a:bodyPr anchor="b"/>
          <a:lstStyle>
            <a:lvl1pPr marL="0" indent="0">
              <a:buNone/>
              <a:defRPr sz="2400" b="1">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5335525" y="2379108"/>
            <a:ext cx="3512215" cy="3035058"/>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6"/>
          <p:cNvSpPr>
            <a:spLocks noGrp="1"/>
          </p:cNvSpPr>
          <p:nvPr>
            <p:ph type="dt" sz="half" idx="10"/>
          </p:nvPr>
        </p:nvSpPr>
        <p:spPr/>
        <p:txBody>
          <a:bodyPr/>
          <a:lstStyle/>
          <a:p>
            <a:fld id="{53074F12-AA26-4AC8-9962-C36BB8F32554}" type="datetimeFigureOut">
              <a:rPr lang="en-US" smtClean="0"/>
              <a:pPr/>
              <a:t>2/26/2020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1229119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3074F12-AA26-4AC8-9962-C36BB8F32554}" type="datetimeFigureOut">
              <a:rPr lang="en-US" smtClean="0"/>
              <a:pPr/>
              <a:t>2/26/2020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0297731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3074F12-AA26-4AC8-9962-C36BB8F32554}" type="datetimeFigureOut">
              <a:rPr lang="en-US" smtClean="0"/>
              <a:pPr/>
              <a:t>2/26/2020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2518640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1744526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3074F12-AA26-4AC8-9962-C36BB8F32554}" type="datetimeFigureOut">
              <a:rPr lang="en-US" smtClean="0"/>
              <a:pPr/>
              <a:t>2/26/2020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4776078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34286657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3074F12-AA26-4AC8-9962-C36BB8F32554}" type="datetimeFigureOut">
              <a:rPr lang="en-US" smtClean="0"/>
              <a:pPr/>
              <a:t>2/26/2020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82CCC60-E8CD-4174-8B1A-7DF615B22EEF}" type="slidenum">
              <a:rPr lang="en-US" smtClean="0"/>
              <a:pPr/>
              <a:t>‹#›</a:t>
            </a:fld>
            <a:endParaRPr lang="en-US"/>
          </a:p>
        </p:txBody>
      </p:sp>
    </p:spTree>
    <p:extLst>
      <p:ext uri="{BB962C8B-B14F-4D97-AF65-F5344CB8AC3E}">
        <p14:creationId xmlns:p14="http://schemas.microsoft.com/office/powerpoint/2010/main" val="8936099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074F12-AA26-4AC8-9962-C36BB8F32554}" type="datetimeFigureOut">
              <a:rPr lang="en-US" smtClean="0"/>
              <a:pPr/>
              <a:t>2/26/2020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82CCC60-E8CD-4174-8B1A-7DF615B22EEF}" type="slidenum">
              <a:rPr lang="en-US" smtClean="0"/>
              <a:pPr/>
              <a:t>‹#›</a:t>
            </a:fld>
            <a:endParaRPr lang="en-US"/>
          </a:p>
        </p:txBody>
      </p:sp>
    </p:spTree>
    <p:extLst>
      <p:ext uri="{BB962C8B-B14F-4D97-AF65-F5344CB8AC3E}">
        <p14:creationId xmlns:p14="http://schemas.microsoft.com/office/powerpoint/2010/main" val="194403938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6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3" Type="http://schemas.openxmlformats.org/officeDocument/2006/relationships/image" Target="../media/image2.wmf"/><Relationship Id="rId2" Type="http://schemas.openxmlformats.org/officeDocument/2006/relationships/image" Target="../media/image5.jpg"/><Relationship Id="rId1" Type="http://schemas.openxmlformats.org/officeDocument/2006/relationships/slideLayout" Target="../slideLayouts/slideLayout3.xml"/><Relationship Id="rId5" Type="http://schemas.microsoft.com/office/2007/relationships/hdphoto" Target="../media/hdphoto1.wdp"/><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5117" y="1901950"/>
            <a:ext cx="5780087" cy="396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5830157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05136" y="5532668"/>
            <a:ext cx="1374344" cy="1363690"/>
          </a:xfrm>
          <a:prstGeom prst="rect">
            <a:avLst/>
          </a:prstGeom>
        </p:spPr>
      </p:pic>
      <p:pic>
        <p:nvPicPr>
          <p:cNvPr id="5" name="Picture 4"/>
          <p:cNvPicPr>
            <a:picLocks noChangeAspect="1"/>
          </p:cNvPicPr>
          <p:nvPr/>
        </p:nvPicPr>
        <p:blipFill>
          <a:blip r:embed="rId4">
            <a:extLst>
              <a:ext uri="{BEBA8EAE-BF5A-486C-A8C5-ECC9F3942E4B}">
                <a14:imgProps xmlns:a14="http://schemas.microsoft.com/office/drawing/2010/main">
                  <a14:imgLayer r:embed="rId5">
                    <a14:imgEffect>
                      <a14:backgroundRemoval t="1010" b="95960" l="2353" r="98824">
                        <a14:foregroundMark x1="95294" y1="8081" x2="95294" y2="8081"/>
                        <a14:foregroundMark x1="69412" y1="4040" x2="69412" y2="4040"/>
                        <a14:foregroundMark x1="69412" y1="4040" x2="69412" y2="4040"/>
                        <a14:foregroundMark x1="17647" y1="85859" x2="17647" y2="85859"/>
                        <a14:foregroundMark x1="24706" y1="95960" x2="24706" y2="95960"/>
                        <a14:foregroundMark x1="3529" y1="73737" x2="3529" y2="73737"/>
                        <a14:foregroundMark x1="80000" y1="89899" x2="80000" y2="89899"/>
                        <a14:foregroundMark x1="82353" y1="89899" x2="82353" y2="89899"/>
                        <a14:foregroundMark x1="85882" y1="84848" x2="85882" y2="84848"/>
                        <a14:foregroundMark x1="89412" y1="75758" x2="89412" y2="75758"/>
                        <a14:foregroundMark x1="98824" y1="69697" x2="98824" y2="69697"/>
                      </a14:backgroundRemoval>
                    </a14:imgEffect>
                  </a14:imgLayer>
                </a14:imgProps>
              </a:ext>
              <a:ext uri="{28A0092B-C50C-407E-A947-70E740481C1C}">
                <a14:useLocalDpi xmlns:a14="http://schemas.microsoft.com/office/drawing/2010/main" val="0"/>
              </a:ext>
            </a:extLst>
          </a:blip>
          <a:stretch>
            <a:fillRect/>
          </a:stretch>
        </p:blipFill>
        <p:spPr>
          <a:xfrm>
            <a:off x="5946345" y="5414165"/>
            <a:ext cx="1079500" cy="1257300"/>
          </a:xfrm>
          <a:prstGeom prst="rect">
            <a:avLst/>
          </a:prstGeom>
        </p:spPr>
      </p:pic>
      <p:sp>
        <p:nvSpPr>
          <p:cNvPr id="7" name="Subtitle 2"/>
          <p:cNvSpPr txBox="1">
            <a:spLocks/>
          </p:cNvSpPr>
          <p:nvPr/>
        </p:nvSpPr>
        <p:spPr>
          <a:xfrm>
            <a:off x="4419295" y="1443835"/>
            <a:ext cx="5007917" cy="1068935"/>
          </a:xfrm>
          <a:prstGeom prst="rect">
            <a:avLst/>
          </a:prstGeom>
        </p:spPr>
        <p:txBody>
          <a:bodyPr vert="horz" lIns="91440" tIns="45720" rIns="91440" bIns="45720" rtlCol="0">
            <a:normAutofit fontScale="70000" lnSpcReduction="20000"/>
          </a:bodyPr>
          <a:lstStyle>
            <a:lvl1pPr marL="342900" indent="-342900" algn="l" defTabSz="914400" rtl="0" eaLnBrk="1" latinLnBrk="0" hangingPunct="1">
              <a:spcBef>
                <a:spcPct val="20000"/>
              </a:spcBef>
              <a:buFont typeface="Arial" pitchFamily="34" charset="0"/>
              <a:buChar char="•"/>
              <a:defRPr sz="2800" kern="1200">
                <a:solidFill>
                  <a:schemeClr val="bg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bg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bg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bg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rtl="1">
              <a:lnSpc>
                <a:spcPct val="170000"/>
              </a:lnSpc>
            </a:pPr>
            <a:r>
              <a:rPr lang="fa-IR" sz="4000" dirty="0" smtClean="0">
                <a:solidFill>
                  <a:schemeClr val="tx1"/>
                </a:solidFill>
                <a:latin typeface="IRTitr" panose="02000506000000020002" pitchFamily="2" charset="-78"/>
                <a:cs typeface="B Titr" panose="00000700000000000000" pitchFamily="2" charset="-78"/>
              </a:rPr>
              <a:t>معرفی نشان   </a:t>
            </a:r>
            <a:r>
              <a:rPr lang="en-US" sz="4000" dirty="0" smtClean="0">
                <a:solidFill>
                  <a:schemeClr val="tx1"/>
                </a:solidFill>
                <a:latin typeface="IRTitr" panose="02000506000000020002" pitchFamily="2" charset="-78"/>
                <a:cs typeface="B Titr" panose="00000700000000000000" pitchFamily="2" charset="-78"/>
              </a:rPr>
              <a:t> BPN-GSB-2014</a:t>
            </a:r>
            <a:endParaRPr lang="en-US" sz="4000" dirty="0">
              <a:solidFill>
                <a:schemeClr val="tx1"/>
              </a:solidFill>
              <a:latin typeface="IRTitr" panose="02000506000000020002" pitchFamily="2" charset="-78"/>
              <a:cs typeface="B Titr" panose="00000700000000000000" pitchFamily="2" charset="-78"/>
            </a:endParaRPr>
          </a:p>
        </p:txBody>
      </p:sp>
    </p:spTree>
    <p:extLst>
      <p:ext uri="{BB962C8B-B14F-4D97-AF65-F5344CB8AC3E}">
        <p14:creationId xmlns:p14="http://schemas.microsoft.com/office/powerpoint/2010/main" val="363920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50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right)">
                                      <p:cBhvr>
                                        <p:cTn id="7" dur="5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1910" y="3429000"/>
            <a:ext cx="8093365" cy="1679755"/>
          </a:xfrm>
        </p:spPr>
        <p:txBody>
          <a:bodyPr>
            <a:noAutofit/>
          </a:bodyPr>
          <a:lstStyle/>
          <a:p>
            <a:pPr algn="ctr" rtl="1">
              <a:lnSpc>
                <a:spcPct val="200000"/>
              </a:lnSpc>
            </a:pPr>
            <a:r>
              <a:rPr lang="fa-IR" sz="2000" dirty="0" smtClean="0">
                <a:solidFill>
                  <a:srgbClr val="FFFF00"/>
                </a:solidFill>
              </a:rPr>
              <a:t>مقدمه</a:t>
            </a:r>
            <a:br>
              <a:rPr lang="fa-IR" sz="2000" dirty="0" smtClean="0">
                <a:solidFill>
                  <a:srgbClr val="FFFF00"/>
                </a:solidFill>
              </a:rPr>
            </a:br>
            <a:r>
              <a:rPr lang="fa-IR" sz="2000" dirty="0" smtClean="0">
                <a:solidFill>
                  <a:srgbClr val="FFFF00"/>
                </a:solidFill>
                <a:latin typeface="IRTitr" panose="02000506000000020002" pitchFamily="2" charset="-78"/>
                <a:cs typeface="B Titr" panose="00000700000000000000" pitchFamily="2" charset="-78"/>
              </a:rPr>
              <a:t>حوزه های ارزیابی </a:t>
            </a:r>
            <a:r>
              <a:rPr lang="fa-IR" sz="2000" dirty="0">
                <a:solidFill>
                  <a:srgbClr val="FFFF00"/>
                </a:solidFill>
                <a:latin typeface="IRTitr" panose="02000506000000020002" pitchFamily="2" charset="-78"/>
                <a:cs typeface="B Titr" panose="00000700000000000000" pitchFamily="2" charset="-78"/>
              </a:rPr>
              <a:t>به‌آوری انرژی در قالب استاندارد  </a:t>
            </a:r>
            <a:r>
              <a:rPr lang="en-US" sz="2000" dirty="0" smtClean="0">
                <a:solidFill>
                  <a:srgbClr val="FFFF00"/>
                </a:solidFill>
                <a:latin typeface="IRTitr" panose="02000506000000020002" pitchFamily="2" charset="-78"/>
                <a:cs typeface="B Titr" panose="00000700000000000000" pitchFamily="2" charset="-78"/>
              </a:rPr>
              <a:t>BPN</a:t>
            </a:r>
            <a:r>
              <a:rPr lang="fa-IR" sz="2000" dirty="0" smtClean="0">
                <a:solidFill>
                  <a:srgbClr val="FFFF00"/>
                </a:solidFill>
                <a:latin typeface="IRTitr" panose="02000506000000020002" pitchFamily="2" charset="-78"/>
                <a:cs typeface="B Titr" panose="00000700000000000000" pitchFamily="2" charset="-78"/>
              </a:rPr>
              <a:t/>
            </a:r>
            <a:br>
              <a:rPr lang="fa-IR" sz="2000" dirty="0" smtClean="0">
                <a:solidFill>
                  <a:srgbClr val="FFFF00"/>
                </a:solidFill>
                <a:latin typeface="IRTitr" panose="02000506000000020002" pitchFamily="2" charset="-78"/>
                <a:cs typeface="B Titr" panose="00000700000000000000" pitchFamily="2" charset="-78"/>
              </a:rPr>
            </a:br>
            <a:r>
              <a:rPr lang="fa-IR" sz="2000" dirty="0">
                <a:solidFill>
                  <a:srgbClr val="FFFF00"/>
                </a:solidFill>
                <a:latin typeface="IRTitr" panose="02000506000000020002" pitchFamily="2" charset="-78"/>
                <a:cs typeface="B Titr" panose="00000700000000000000" pitchFamily="2" charset="-78"/>
              </a:rPr>
              <a:t>کاهش حداکثری تبادل و اتلاف حرارتی ساختمان با حوزه مجاور آن</a:t>
            </a:r>
            <a:br>
              <a:rPr lang="fa-IR" sz="2000" dirty="0">
                <a:solidFill>
                  <a:srgbClr val="FFFF00"/>
                </a:solidFill>
                <a:latin typeface="IRTitr" panose="02000506000000020002" pitchFamily="2" charset="-78"/>
                <a:cs typeface="B Titr" panose="00000700000000000000" pitchFamily="2" charset="-78"/>
              </a:rPr>
            </a:br>
            <a:r>
              <a:rPr lang="fa-IR" sz="2000" dirty="0">
                <a:solidFill>
                  <a:srgbClr val="FFFF00"/>
                </a:solidFill>
                <a:latin typeface="IRTitr" panose="02000506000000020002" pitchFamily="2" charset="-78"/>
                <a:cs typeface="B Titr" panose="00000700000000000000" pitchFamily="2" charset="-78"/>
              </a:rPr>
              <a:t>بهینه سازی مصرف انرژی </a:t>
            </a:r>
            <a:r>
              <a:rPr lang="fa-IR" sz="2000" dirty="0" smtClean="0">
                <a:solidFill>
                  <a:srgbClr val="FFFF00"/>
                </a:solidFill>
                <a:latin typeface="IRTitr" panose="02000506000000020002" pitchFamily="2" charset="-78"/>
                <a:cs typeface="B Titr" panose="00000700000000000000" pitchFamily="2" charset="-78"/>
              </a:rPr>
              <a:t>در </a:t>
            </a:r>
            <a:r>
              <a:rPr lang="fa-IR" sz="2000" dirty="0">
                <a:solidFill>
                  <a:srgbClr val="FFFF00"/>
                </a:solidFill>
                <a:latin typeface="IRTitr" panose="02000506000000020002" pitchFamily="2" charset="-78"/>
                <a:cs typeface="B Titr" panose="00000700000000000000" pitchFamily="2" charset="-78"/>
              </a:rPr>
              <a:t>بخش‌های </a:t>
            </a:r>
            <a:r>
              <a:rPr lang="fa-IR" sz="2000" dirty="0" smtClean="0">
                <a:solidFill>
                  <a:srgbClr val="FFFF00"/>
                </a:solidFill>
                <a:latin typeface="IRTitr" panose="02000506000000020002" pitchFamily="2" charset="-78"/>
                <a:cs typeface="B Titr" panose="00000700000000000000" pitchFamily="2" charset="-78"/>
              </a:rPr>
              <a:t>مختلف</a:t>
            </a:r>
            <a:br>
              <a:rPr lang="fa-IR" sz="2000" dirty="0" smtClean="0">
                <a:solidFill>
                  <a:srgbClr val="FFFF00"/>
                </a:solidFill>
                <a:latin typeface="IRTitr" panose="02000506000000020002" pitchFamily="2" charset="-78"/>
                <a:cs typeface="B Titr" panose="00000700000000000000" pitchFamily="2" charset="-78"/>
              </a:rPr>
            </a:br>
            <a:r>
              <a:rPr lang="fa-IR" sz="2000" dirty="0">
                <a:solidFill>
                  <a:srgbClr val="FFFF00"/>
                </a:solidFill>
                <a:latin typeface="IRTitr" panose="02000506000000020002" pitchFamily="2" charset="-78"/>
                <a:cs typeface="B Titr" panose="00000700000000000000" pitchFamily="2" charset="-78"/>
              </a:rPr>
              <a:t>استفاده از </a:t>
            </a:r>
            <a:r>
              <a:rPr lang="fa-IR" sz="2000" dirty="0" smtClean="0">
                <a:solidFill>
                  <a:srgbClr val="FFFF00"/>
                </a:solidFill>
                <a:latin typeface="IRTitr" panose="02000506000000020002" pitchFamily="2" charset="-78"/>
                <a:cs typeface="B Titr" panose="00000700000000000000" pitchFamily="2" charset="-78"/>
              </a:rPr>
              <a:t>تجهیزات با </a:t>
            </a:r>
            <a:r>
              <a:rPr lang="fa-IR" sz="2000" dirty="0">
                <a:solidFill>
                  <a:srgbClr val="FFFF00"/>
                </a:solidFill>
                <a:latin typeface="IRTitr" panose="02000506000000020002" pitchFamily="2" charset="-78"/>
                <a:cs typeface="B Titr" panose="00000700000000000000" pitchFamily="2" charset="-78"/>
              </a:rPr>
              <a:t>رده‌های انرژی مناسب</a:t>
            </a:r>
            <a:br>
              <a:rPr lang="fa-IR" sz="2000" dirty="0">
                <a:solidFill>
                  <a:srgbClr val="FFFF00"/>
                </a:solidFill>
                <a:latin typeface="IRTitr" panose="02000506000000020002" pitchFamily="2" charset="-78"/>
                <a:cs typeface="B Titr" panose="00000700000000000000" pitchFamily="2" charset="-78"/>
              </a:rPr>
            </a:br>
            <a:r>
              <a:rPr lang="fa-IR" sz="2000" dirty="0">
                <a:solidFill>
                  <a:srgbClr val="FFFF00"/>
                </a:solidFill>
                <a:latin typeface="IRTitr" panose="02000506000000020002" pitchFamily="2" charset="-78"/>
                <a:cs typeface="B Titr" panose="00000700000000000000" pitchFamily="2" charset="-78"/>
              </a:rPr>
              <a:t>استفاده از مولدهای برق تجدید پذیر</a:t>
            </a:r>
            <a:br>
              <a:rPr lang="fa-IR" sz="2000" dirty="0">
                <a:solidFill>
                  <a:srgbClr val="FFFF00"/>
                </a:solidFill>
                <a:latin typeface="IRTitr" panose="02000506000000020002" pitchFamily="2" charset="-78"/>
                <a:cs typeface="B Titr" panose="00000700000000000000" pitchFamily="2" charset="-78"/>
              </a:rPr>
            </a:br>
            <a:r>
              <a:rPr lang="fa-IR" sz="2000" dirty="0">
                <a:solidFill>
                  <a:srgbClr val="FFFF00"/>
                </a:solidFill>
                <a:latin typeface="IRTitr" panose="02000506000000020002" pitchFamily="2" charset="-78"/>
                <a:cs typeface="B Titr" panose="00000700000000000000" pitchFamily="2" charset="-78"/>
              </a:rPr>
              <a:t>منابع طراحی نشان </a:t>
            </a:r>
            <a:r>
              <a:rPr lang="en-US" sz="2000" dirty="0" smtClean="0">
                <a:solidFill>
                  <a:srgbClr val="FFFF00"/>
                </a:solidFill>
                <a:latin typeface="IRTitr" panose="02000506000000020002" pitchFamily="2" charset="-78"/>
                <a:cs typeface="B Titr" panose="00000700000000000000" pitchFamily="2" charset="-78"/>
              </a:rPr>
              <a:t>BPN-GSB-2014</a:t>
            </a:r>
            <a:r>
              <a:rPr lang="fa-IR" sz="2000" dirty="0" smtClean="0">
                <a:solidFill>
                  <a:srgbClr val="FFFF00"/>
                </a:solidFill>
                <a:latin typeface="IRTitr" panose="02000506000000020002" pitchFamily="2" charset="-78"/>
                <a:cs typeface="B Titr" panose="00000700000000000000" pitchFamily="2" charset="-78"/>
              </a:rPr>
              <a:t/>
            </a:r>
            <a:br>
              <a:rPr lang="fa-IR" sz="2000" dirty="0" smtClean="0">
                <a:solidFill>
                  <a:srgbClr val="FFFF00"/>
                </a:solidFill>
                <a:latin typeface="IRTitr" panose="02000506000000020002" pitchFamily="2" charset="-78"/>
                <a:cs typeface="B Titr" panose="00000700000000000000" pitchFamily="2" charset="-78"/>
              </a:rPr>
            </a:br>
            <a:endParaRPr lang="en-US" sz="2000" dirty="0">
              <a:solidFill>
                <a:srgbClr val="FFFF00"/>
              </a:solidFill>
            </a:endParaRPr>
          </a:p>
        </p:txBody>
      </p:sp>
      <p:sp>
        <p:nvSpPr>
          <p:cNvPr id="3" name="Subtitle 2"/>
          <p:cNvSpPr>
            <a:spLocks noGrp="1"/>
          </p:cNvSpPr>
          <p:nvPr>
            <p:ph type="subTitle" idx="1"/>
          </p:nvPr>
        </p:nvSpPr>
        <p:spPr>
          <a:xfrm>
            <a:off x="1976015" y="1443835"/>
            <a:ext cx="6400800" cy="458115"/>
          </a:xfrm>
        </p:spPr>
        <p:txBody>
          <a:bodyPr>
            <a:normAutofit fontScale="92500" lnSpcReduction="10000"/>
          </a:bodyPr>
          <a:lstStyle/>
          <a:p>
            <a:pPr algn="ctr"/>
            <a:r>
              <a:rPr lang="fa-IR" dirty="0" smtClean="0">
                <a:solidFill>
                  <a:srgbClr val="FF0000"/>
                </a:solidFill>
              </a:rPr>
              <a:t>فهرست</a:t>
            </a:r>
            <a:endParaRPr lang="en-US" dirty="0">
              <a:solidFill>
                <a:srgbClr val="FF0000"/>
              </a:solidFill>
            </a:endParaRPr>
          </a:p>
        </p:txBody>
      </p:sp>
    </p:spTree>
    <p:extLst>
      <p:ext uri="{BB962C8B-B14F-4D97-AF65-F5344CB8AC3E}">
        <p14:creationId xmlns:p14="http://schemas.microsoft.com/office/powerpoint/2010/main" val="3978605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76015" y="1901950"/>
            <a:ext cx="6108199" cy="3970318"/>
          </a:xfrm>
          <a:prstGeom prst="rect">
            <a:avLst/>
          </a:prstGeom>
        </p:spPr>
        <p:txBody>
          <a:bodyPr wrap="square">
            <a:spAutoFit/>
          </a:bodyPr>
          <a:lstStyle/>
          <a:p>
            <a:pPr algn="ctr" rtl="1"/>
            <a:r>
              <a:rPr lang="en-US" sz="2800" dirty="0">
                <a:solidFill>
                  <a:srgbClr val="FFFF00"/>
                </a:solidFill>
                <a:latin typeface="Impact" pitchFamily="34" charset="0"/>
              </a:rPr>
              <a:t>LEED</a:t>
            </a:r>
            <a:r>
              <a:rPr lang="fa-IR" sz="2800" dirty="0">
                <a:solidFill>
                  <a:srgbClr val="FFFF00"/>
                </a:solidFill>
                <a:latin typeface="Impact" pitchFamily="34" charset="0"/>
              </a:rPr>
              <a:t/>
            </a:r>
            <a:br>
              <a:rPr lang="fa-IR" sz="2800" dirty="0">
                <a:solidFill>
                  <a:srgbClr val="FFFF00"/>
                </a:solidFill>
                <a:latin typeface="Impact" pitchFamily="34" charset="0"/>
              </a:rPr>
            </a:br>
            <a:r>
              <a:rPr lang="en-US" sz="2800" dirty="0">
                <a:solidFill>
                  <a:srgbClr val="FFFF00"/>
                </a:solidFill>
                <a:latin typeface="Impact" pitchFamily="34" charset="0"/>
              </a:rPr>
              <a:t>Energy Star</a:t>
            </a:r>
            <a:r>
              <a:rPr lang="fa-IR" sz="2800" dirty="0">
                <a:solidFill>
                  <a:srgbClr val="FFFF00"/>
                </a:solidFill>
                <a:latin typeface="Impact" pitchFamily="34" charset="0"/>
              </a:rPr>
              <a:t/>
            </a:r>
            <a:br>
              <a:rPr lang="fa-IR" sz="2800" dirty="0">
                <a:solidFill>
                  <a:srgbClr val="FFFF00"/>
                </a:solidFill>
                <a:latin typeface="Impact" pitchFamily="34" charset="0"/>
              </a:rPr>
            </a:br>
            <a:r>
              <a:rPr lang="en-US" sz="2800" dirty="0">
                <a:solidFill>
                  <a:srgbClr val="FFFF00"/>
                </a:solidFill>
                <a:latin typeface="Impact" panose="020B0806030902050204" pitchFamily="34" charset="0"/>
                <a:cs typeface="B Titr" pitchFamily="2" charset="-78"/>
              </a:rPr>
              <a:t>BREEAM</a:t>
            </a:r>
            <a:r>
              <a:rPr lang="fa-IR" sz="2800" dirty="0">
                <a:solidFill>
                  <a:srgbClr val="FFFF00"/>
                </a:solidFill>
                <a:latin typeface="Impact" panose="020B0806030902050204" pitchFamily="34" charset="0"/>
                <a:cs typeface="B Titr" pitchFamily="2" charset="-78"/>
              </a:rPr>
              <a:t/>
            </a:r>
            <a:br>
              <a:rPr lang="fa-IR" sz="2800" dirty="0">
                <a:solidFill>
                  <a:srgbClr val="FFFF00"/>
                </a:solidFill>
                <a:latin typeface="Impact" panose="020B0806030902050204" pitchFamily="34" charset="0"/>
                <a:cs typeface="B Titr" pitchFamily="2" charset="-78"/>
              </a:rPr>
            </a:br>
            <a:r>
              <a:rPr lang="fa-IR" sz="2800" dirty="0">
                <a:solidFill>
                  <a:srgbClr val="FFFF00"/>
                </a:solidFill>
                <a:cs typeface="B Titr" pitchFamily="2" charset="-78"/>
              </a:rPr>
              <a:t>برچسب انرژي ساختمان</a:t>
            </a:r>
            <a:br>
              <a:rPr lang="fa-IR" sz="2800" dirty="0">
                <a:solidFill>
                  <a:srgbClr val="FFFF00"/>
                </a:solidFill>
                <a:cs typeface="B Titr" pitchFamily="2" charset="-78"/>
              </a:rPr>
            </a:br>
            <a:r>
              <a:rPr lang="fa-IR" sz="2800" dirty="0">
                <a:solidFill>
                  <a:srgbClr val="FFFF00"/>
                </a:solidFill>
                <a:cs typeface="B Titr" pitchFamily="2" charset="-78"/>
              </a:rPr>
              <a:t>مباحث مقررات ملی ساختمان</a:t>
            </a:r>
            <a:br>
              <a:rPr lang="fa-IR" sz="2800" dirty="0">
                <a:solidFill>
                  <a:srgbClr val="FFFF00"/>
                </a:solidFill>
                <a:cs typeface="B Titr" pitchFamily="2" charset="-78"/>
              </a:rPr>
            </a:br>
            <a:r>
              <a:rPr lang="fa-IR" sz="2800" dirty="0">
                <a:solidFill>
                  <a:srgbClr val="FFFF00"/>
                </a:solidFill>
                <a:latin typeface="IRTitr" panose="02000506000000020002" pitchFamily="2" charset="-78"/>
                <a:cs typeface="B Titr" panose="00000700000000000000" pitchFamily="2" charset="-78"/>
              </a:rPr>
              <a:t>نشان </a:t>
            </a:r>
            <a:r>
              <a:rPr lang="en-US" sz="2800" dirty="0">
                <a:solidFill>
                  <a:srgbClr val="FFFF00"/>
                </a:solidFill>
                <a:latin typeface="IRTitr" panose="02000506000000020002" pitchFamily="2" charset="-78"/>
                <a:cs typeface="B Titr" panose="00000700000000000000" pitchFamily="2" charset="-78"/>
              </a:rPr>
              <a:t>BPN-GSB-2014</a:t>
            </a:r>
            <a:r>
              <a:rPr lang="fa-IR" sz="2800" dirty="0">
                <a:solidFill>
                  <a:srgbClr val="FFFF00"/>
                </a:solidFill>
                <a:latin typeface="IRTitr" panose="02000506000000020002" pitchFamily="2" charset="-78"/>
                <a:cs typeface="B Titr" panose="00000700000000000000" pitchFamily="2" charset="-78"/>
              </a:rPr>
              <a:t/>
            </a:r>
            <a:br>
              <a:rPr lang="fa-IR" sz="2800" dirty="0">
                <a:solidFill>
                  <a:srgbClr val="FFFF00"/>
                </a:solidFill>
                <a:latin typeface="IRTitr" panose="02000506000000020002" pitchFamily="2" charset="-78"/>
                <a:cs typeface="B Titr" panose="00000700000000000000" pitchFamily="2" charset="-78"/>
              </a:rPr>
            </a:br>
            <a:r>
              <a:rPr lang="fa-IR" sz="2800" dirty="0">
                <a:solidFill>
                  <a:srgbClr val="FFFF00"/>
                </a:solidFill>
                <a:latin typeface="IRTitr" panose="02000506000000020002" pitchFamily="2" charset="-78"/>
                <a:cs typeface="B Titr" panose="00000700000000000000" pitchFamily="2" charset="-78"/>
              </a:rPr>
              <a:t>شرح خدمات و نرخنامه پروژه</a:t>
            </a:r>
            <a:br>
              <a:rPr lang="fa-IR" sz="2800" dirty="0">
                <a:solidFill>
                  <a:srgbClr val="FFFF00"/>
                </a:solidFill>
                <a:latin typeface="IRTitr" panose="02000506000000020002" pitchFamily="2" charset="-78"/>
                <a:cs typeface="B Titr" panose="00000700000000000000" pitchFamily="2" charset="-78"/>
              </a:rPr>
            </a:br>
            <a:r>
              <a:rPr lang="fa-IR" sz="2800" dirty="0">
                <a:solidFill>
                  <a:srgbClr val="FFFF00"/>
                </a:solidFill>
                <a:latin typeface="IRTitr" panose="02000506000000020002" pitchFamily="2" charset="-78"/>
                <a:cs typeface="B Titr" panose="00000700000000000000" pitchFamily="2" charset="-78"/>
              </a:rPr>
              <a:t>فرآیند زمانی اعطاء </a:t>
            </a:r>
            <a:r>
              <a:rPr lang="fa-IR" sz="2800" b="1" dirty="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rPr>
              <a:t>نشان </a:t>
            </a:r>
            <a:r>
              <a:rPr lang="en-US" sz="2800" b="1" dirty="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rPr>
              <a:t>BPN-GSB-2014</a:t>
            </a:r>
            <a:r>
              <a:rPr lang="fa-IR" sz="2800" b="1" dirty="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rPr>
              <a:t> برای پروژه ها</a:t>
            </a:r>
            <a:r>
              <a:rPr lang="fa-IR" sz="2800" dirty="0">
                <a:solidFill>
                  <a:srgbClr val="FFFF00"/>
                </a:solidFill>
                <a:latin typeface="IRTitr" panose="02000506000000020002" pitchFamily="2" charset="-78"/>
                <a:cs typeface="B Titr" panose="00000700000000000000" pitchFamily="2" charset="-78"/>
              </a:rPr>
              <a:t/>
            </a:r>
            <a:br>
              <a:rPr lang="fa-IR" sz="2800" dirty="0">
                <a:solidFill>
                  <a:srgbClr val="FFFF00"/>
                </a:solidFill>
                <a:latin typeface="IRTitr" panose="02000506000000020002" pitchFamily="2" charset="-78"/>
                <a:cs typeface="B Titr" panose="00000700000000000000" pitchFamily="2" charset="-78"/>
              </a:rPr>
            </a:br>
            <a:endParaRPr lang="en-US" sz="2800" dirty="0"/>
          </a:p>
        </p:txBody>
      </p:sp>
    </p:spTree>
    <p:extLst>
      <p:ext uri="{BB962C8B-B14F-4D97-AF65-F5344CB8AC3E}">
        <p14:creationId xmlns:p14="http://schemas.microsoft.com/office/powerpoint/2010/main" val="2642555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2434130" y="1494220"/>
            <a:ext cx="6347713" cy="623455"/>
          </a:xfrm>
        </p:spPr>
        <p:txBody>
          <a:bodyPr>
            <a:normAutofit fontScale="90000"/>
          </a:bodyPr>
          <a:lstStyle/>
          <a:p>
            <a:pPr algn="r" rtl="1"/>
            <a:r>
              <a:rPr lang="fa-IR" dirty="0" smtClean="0">
                <a:solidFill>
                  <a:srgbClr val="FFFF00"/>
                </a:solidFill>
                <a:latin typeface="IRTitr" panose="02000506000000020002" pitchFamily="2" charset="-78"/>
                <a:cs typeface="B Titr" panose="00000700000000000000" pitchFamily="2" charset="-78"/>
              </a:rPr>
              <a:t>مقدمه:</a:t>
            </a:r>
            <a:endParaRPr lang="en-US" dirty="0">
              <a:solidFill>
                <a:srgbClr val="FFFF00"/>
              </a:solidFill>
              <a:latin typeface="IRTitr" panose="02000506000000020002" pitchFamily="2" charset="-78"/>
              <a:cs typeface="B Titr" panose="00000700000000000000" pitchFamily="2" charset="-78"/>
            </a:endParaRPr>
          </a:p>
        </p:txBody>
      </p:sp>
      <p:sp>
        <p:nvSpPr>
          <p:cNvPr id="7" name="Content Placeholder 2"/>
          <p:cNvSpPr>
            <a:spLocks noGrp="1"/>
          </p:cNvSpPr>
          <p:nvPr>
            <p:ph idx="1"/>
          </p:nvPr>
        </p:nvSpPr>
        <p:spPr>
          <a:xfrm>
            <a:off x="1976015" y="2117675"/>
            <a:ext cx="6347714" cy="4314512"/>
          </a:xfrm>
        </p:spPr>
        <p:txBody>
          <a:bodyPr>
            <a:normAutofit fontScale="77500" lnSpcReduction="20000"/>
          </a:bodyPr>
          <a:lstStyle/>
          <a:p>
            <a:pPr marL="0" indent="0" algn="just" rtl="1">
              <a:lnSpc>
                <a:spcPct val="150000"/>
              </a:lnSpc>
              <a:buNone/>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شرکت بادران پارس نیرو (</a:t>
            </a:r>
            <a:r>
              <a:rPr lang="en-US"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BPN</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با تجربه ای گرانمایه در حوزه انرژی های تجدید پذیر و با توجه به گستره عملکردی در بخش های مختلف از جمله صنعت ساختمان، حمل و نقل، نیروگاهی و پالایشگاهی و ... اقدام به طراحی نشان </a:t>
            </a:r>
            <a:r>
              <a:rPr lang="en-US" sz="20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BPN-Green Standard</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نموده است. این نشان در فاز نخست برای صنعت ساختمان برپایه کاربرد انرژی های تجدیدپذیر و استفاده از فن آوری ها و مفاهیم حوزه به آوری انرژی قابل ارائه و اعطا می باشد که در ادامه به معرفی آن خواهیم پرداخت.</a:t>
            </a:r>
            <a:endParaRPr lang="en-US"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p:txBody>
      </p:sp>
    </p:spTree>
    <p:extLst>
      <p:ext uri="{BB962C8B-B14F-4D97-AF65-F5344CB8AC3E}">
        <p14:creationId xmlns:p14="http://schemas.microsoft.com/office/powerpoint/2010/main" val="410330949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823310" y="1501827"/>
            <a:ext cx="6781800" cy="1320800"/>
          </a:xfrm>
        </p:spPr>
        <p:txBody>
          <a:bodyPr>
            <a:normAutofit fontScale="90000"/>
          </a:bodyPr>
          <a:lstStyle/>
          <a:p>
            <a:pPr algn="ctr" rtl="1"/>
            <a:r>
              <a:rPr lang="fa-IR" dirty="0" smtClean="0">
                <a:solidFill>
                  <a:srgbClr val="FFFF00"/>
                </a:solidFill>
                <a:latin typeface="IRTitr" panose="02000506000000020002" pitchFamily="2" charset="-78"/>
                <a:cs typeface="B Titr" panose="00000700000000000000" pitchFamily="2" charset="-78"/>
              </a:rPr>
              <a:t>ارزیابی به‌آوری انرژی در قالب استاندارد  </a:t>
            </a:r>
            <a:r>
              <a:rPr lang="en-US" dirty="0" smtClean="0">
                <a:solidFill>
                  <a:srgbClr val="FFFF00"/>
                </a:solidFill>
                <a:latin typeface="IRTitr" panose="02000506000000020002" pitchFamily="2" charset="-78"/>
                <a:cs typeface="B Titr" panose="00000700000000000000" pitchFamily="2" charset="-78"/>
              </a:rPr>
              <a:t>BPN</a:t>
            </a:r>
            <a:r>
              <a:rPr lang="fa-IR" dirty="0" smtClean="0">
                <a:solidFill>
                  <a:srgbClr val="FFFF00"/>
                </a:solidFill>
                <a:latin typeface="IRTitr" panose="02000506000000020002" pitchFamily="2" charset="-78"/>
                <a:cs typeface="B Titr" panose="00000700000000000000" pitchFamily="2" charset="-78"/>
              </a:rPr>
              <a:t> در حوزه‌های زیر صورت می پذیرد:</a:t>
            </a:r>
            <a:endParaRPr lang="fa-IR" dirty="0">
              <a:solidFill>
                <a:srgbClr val="FFFF00"/>
              </a:solidFill>
              <a:latin typeface="IRTitr" panose="02000506000000020002" pitchFamily="2" charset="-78"/>
              <a:cs typeface="B Titr" panose="00000700000000000000" pitchFamily="2" charset="-78"/>
            </a:endParaRPr>
          </a:p>
        </p:txBody>
      </p:sp>
      <p:sp>
        <p:nvSpPr>
          <p:cNvPr id="5" name="Content Placeholder 2"/>
          <p:cNvSpPr>
            <a:spLocks noGrp="1"/>
          </p:cNvSpPr>
          <p:nvPr>
            <p:ph idx="1"/>
          </p:nvPr>
        </p:nvSpPr>
        <p:spPr>
          <a:xfrm>
            <a:off x="1059785" y="3052817"/>
            <a:ext cx="7697725" cy="3880773"/>
          </a:xfrm>
        </p:spPr>
        <p:txBody>
          <a:bodyPr>
            <a:normAutofit/>
          </a:bodyPr>
          <a:lstStyle/>
          <a:p>
            <a:pPr algn="r" rtl="1">
              <a:lnSpc>
                <a:spcPct val="150000"/>
              </a:lnSpc>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کاهش حداکثری تبادل و اتلاف حرارتی ساختمان با حوزه مجاور آن</a:t>
            </a:r>
          </a:p>
          <a:p>
            <a:pPr algn="r" rtl="1">
              <a:lnSpc>
                <a:spcPct val="150000"/>
              </a:lnSpc>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بهینه سازی مصرف انرژی در </a:t>
            </a:r>
            <a:r>
              <a:rPr lang="fa-IR" sz="2400" b="1" dirty="0" err="1"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بخش‌های</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مختلف</a:t>
            </a:r>
          </a:p>
          <a:p>
            <a:pPr algn="r" rtl="1">
              <a:lnSpc>
                <a:spcPct val="150000"/>
              </a:lnSpc>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استفاده از </a:t>
            </a:r>
            <a:r>
              <a:rPr lang="fa-IR" sz="2400" b="1" dirty="0" err="1"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وسائل</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با </a:t>
            </a:r>
            <a:r>
              <a:rPr lang="fa-IR" sz="2400" b="1" dirty="0" err="1"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رده‌های</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انرژی مناسب</a:t>
            </a:r>
          </a:p>
          <a:p>
            <a:pPr algn="r" rtl="1">
              <a:lnSpc>
                <a:spcPct val="150000"/>
              </a:lnSpc>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استفاده از </a:t>
            </a:r>
            <a:r>
              <a:rPr lang="fa-IR" sz="2400" b="1" dirty="0" err="1"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مولدهای</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برق تجدید پذیر</a:t>
            </a:r>
          </a:p>
        </p:txBody>
      </p:sp>
    </p:spTree>
    <p:extLst>
      <p:ext uri="{BB962C8B-B14F-4D97-AF65-F5344CB8AC3E}">
        <p14:creationId xmlns:p14="http://schemas.microsoft.com/office/powerpoint/2010/main" val="19479853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3350360" y="1901950"/>
            <a:ext cx="5489451" cy="1142217"/>
          </a:xfrm>
        </p:spPr>
        <p:txBody>
          <a:bodyPr>
            <a:normAutofit fontScale="90000"/>
          </a:bodyPr>
          <a:lstStyle/>
          <a:p>
            <a:pPr algn="ctr"/>
            <a:r>
              <a:rPr lang="fa-IR" dirty="0" smtClean="0">
                <a:solidFill>
                  <a:srgbClr val="FFFF00"/>
                </a:solidFill>
                <a:latin typeface="IRTitr" panose="02000506000000020002" pitchFamily="2" charset="-78"/>
                <a:cs typeface="B Titr" panose="00000700000000000000" pitchFamily="2" charset="-78"/>
              </a:rPr>
              <a:t>کاهش حداکثری تبادل و اتلاف حرارتی ساختمان با حوزه مجاور آن</a:t>
            </a:r>
            <a:br>
              <a:rPr lang="fa-IR" dirty="0" smtClean="0">
                <a:solidFill>
                  <a:srgbClr val="FFFF00"/>
                </a:solidFill>
                <a:latin typeface="IRTitr" panose="02000506000000020002" pitchFamily="2" charset="-78"/>
                <a:cs typeface="B Titr" panose="00000700000000000000" pitchFamily="2" charset="-78"/>
              </a:rPr>
            </a:br>
            <a:endParaRPr lang="fa-IR" dirty="0">
              <a:solidFill>
                <a:srgbClr val="FFFF00"/>
              </a:solidFill>
              <a:latin typeface="IRTitr" panose="02000506000000020002" pitchFamily="2" charset="-78"/>
              <a:cs typeface="B Titr" panose="00000700000000000000" pitchFamily="2" charset="-78"/>
            </a:endParaRPr>
          </a:p>
        </p:txBody>
      </p:sp>
      <p:sp>
        <p:nvSpPr>
          <p:cNvPr id="5" name="Content Placeholder 2"/>
          <p:cNvSpPr>
            <a:spLocks noGrp="1"/>
          </p:cNvSpPr>
          <p:nvPr>
            <p:ph idx="1"/>
          </p:nvPr>
        </p:nvSpPr>
        <p:spPr>
          <a:xfrm>
            <a:off x="3197655" y="3276295"/>
            <a:ext cx="5489452" cy="3054100"/>
          </a:xfrm>
        </p:spPr>
        <p:txBody>
          <a:bodyPr>
            <a:noAutofit/>
          </a:bodyPr>
          <a:lstStyle/>
          <a:p>
            <a:pPr algn="r" rtl="1"/>
            <a:r>
              <a:rPr lang="fa-IR"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طراحی معماری</a:t>
            </a:r>
          </a:p>
          <a:p>
            <a:pPr lvl="1" algn="r" rtl="1"/>
            <a:r>
              <a:rPr lang="fa-IR"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روشنایی</a:t>
            </a:r>
          </a:p>
          <a:p>
            <a:pPr lvl="1" algn="r" rtl="1"/>
            <a:r>
              <a:rPr lang="fa-IR" b="1" dirty="0" err="1"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نورگیری</a:t>
            </a:r>
            <a:endParaRPr lang="fa-IR"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a:p>
            <a:pPr lvl="1" algn="r" rtl="1"/>
            <a:r>
              <a:rPr lang="fa-IR"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فضا سازی</a:t>
            </a:r>
          </a:p>
          <a:p>
            <a:pPr lvl="1" algn="r" rtl="1"/>
            <a:r>
              <a:rPr lang="fa-IR" b="1" dirty="0" err="1"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جانمایی</a:t>
            </a:r>
            <a:endParaRPr lang="fa-IR"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a:p>
            <a:pPr lvl="1" algn="r" rtl="1"/>
            <a:r>
              <a:rPr lang="fa-IR"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سازگاری</a:t>
            </a:r>
          </a:p>
        </p:txBody>
      </p:sp>
      <p:sp>
        <p:nvSpPr>
          <p:cNvPr id="6" name="Rectangle 5"/>
          <p:cNvSpPr/>
          <p:nvPr/>
        </p:nvSpPr>
        <p:spPr>
          <a:xfrm>
            <a:off x="143555" y="3295127"/>
            <a:ext cx="4572000" cy="2246769"/>
          </a:xfrm>
          <a:prstGeom prst="rect">
            <a:avLst/>
          </a:prstGeom>
        </p:spPr>
        <p:txBody>
          <a:bodyPr>
            <a:spAutoFit/>
          </a:bodyPr>
          <a:lstStyle/>
          <a:p>
            <a:pPr marL="457200" indent="-457200" algn="r" rtl="1">
              <a:buFont typeface="Arial" panose="020B0604020202020204" pitchFamily="34" charset="0"/>
              <a:buChar char="•"/>
            </a:pPr>
            <a:r>
              <a:rPr lang="fa-IR" sz="2800" b="1" dirty="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درز بندی و عایق بندی</a:t>
            </a:r>
          </a:p>
          <a:p>
            <a:pPr lvl="1" algn="r" rtl="1"/>
            <a:r>
              <a:rPr lang="en-US" sz="2800" b="1" dirty="0" smtClean="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a:t>
            </a:r>
            <a:r>
              <a:rPr lang="fa-IR" sz="2800" b="1" dirty="0" smtClean="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سقف</a:t>
            </a:r>
            <a:endParaRPr lang="fa-IR" sz="2800" b="1" dirty="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a:p>
            <a:pPr lvl="1" algn="r" rtl="1"/>
            <a:r>
              <a:rPr lang="en-US" sz="2800" b="1" dirty="0" smtClean="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a:t>
            </a:r>
            <a:r>
              <a:rPr lang="fa-IR" sz="2800" b="1" dirty="0" smtClean="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کف</a:t>
            </a:r>
            <a:endParaRPr lang="fa-IR" sz="2800" b="1" dirty="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a:p>
            <a:pPr lvl="1" algn="r" rtl="1"/>
            <a:r>
              <a:rPr lang="en-US" sz="2800" b="1" dirty="0" smtClean="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a:t>
            </a:r>
            <a:r>
              <a:rPr lang="fa-IR" sz="2800" b="1" dirty="0" smtClean="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دیوار</a:t>
            </a:r>
            <a:endParaRPr lang="fa-IR" sz="2800" b="1" dirty="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a:p>
            <a:pPr lvl="1" algn="r" rtl="1"/>
            <a:r>
              <a:rPr lang="en-US" sz="2800" b="1" dirty="0" smtClean="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a:t>
            </a:r>
            <a:r>
              <a:rPr lang="fa-IR" sz="2800" b="1" dirty="0" smtClean="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فضاهای </a:t>
            </a:r>
            <a:r>
              <a:rPr lang="fa-IR" sz="2800" b="1" dirty="0">
                <a:solidFill>
                  <a:schemeClr val="bg1"/>
                </a:solidFill>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داخلی</a:t>
            </a:r>
          </a:p>
        </p:txBody>
      </p:sp>
    </p:spTree>
    <p:extLst>
      <p:ext uri="{BB962C8B-B14F-4D97-AF65-F5344CB8AC3E}">
        <p14:creationId xmlns:p14="http://schemas.microsoft.com/office/powerpoint/2010/main" val="207731659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823310" y="1725305"/>
            <a:ext cx="6347713" cy="1320800"/>
          </a:xfrm>
        </p:spPr>
        <p:txBody>
          <a:bodyPr>
            <a:normAutofit fontScale="90000"/>
          </a:bodyPr>
          <a:lstStyle/>
          <a:p>
            <a:r>
              <a:rPr lang="fa-IR" dirty="0" smtClean="0">
                <a:solidFill>
                  <a:srgbClr val="FFFF00"/>
                </a:solidFill>
                <a:latin typeface="IRTitr" panose="02000506000000020002" pitchFamily="2" charset="-78"/>
                <a:cs typeface="B Titr" panose="00000700000000000000" pitchFamily="2" charset="-78"/>
              </a:rPr>
              <a:t>بهینه سازی مصرف انرژی </a:t>
            </a:r>
            <a:br>
              <a:rPr lang="fa-IR" dirty="0" smtClean="0">
                <a:solidFill>
                  <a:srgbClr val="FFFF00"/>
                </a:solidFill>
                <a:latin typeface="IRTitr" panose="02000506000000020002" pitchFamily="2" charset="-78"/>
                <a:cs typeface="B Titr" panose="00000700000000000000" pitchFamily="2" charset="-78"/>
              </a:rPr>
            </a:br>
            <a:r>
              <a:rPr lang="fa-IR" dirty="0" smtClean="0">
                <a:solidFill>
                  <a:srgbClr val="FFFF00"/>
                </a:solidFill>
                <a:latin typeface="IRTitr" panose="02000506000000020002" pitchFamily="2" charset="-78"/>
                <a:cs typeface="B Titr" panose="00000700000000000000" pitchFamily="2" charset="-78"/>
              </a:rPr>
              <a:t>در بخش‌های مختلف</a:t>
            </a:r>
            <a:br>
              <a:rPr lang="fa-IR" dirty="0" smtClean="0">
                <a:solidFill>
                  <a:srgbClr val="FFFF00"/>
                </a:solidFill>
                <a:latin typeface="IRTitr" panose="02000506000000020002" pitchFamily="2" charset="-78"/>
                <a:cs typeface="B Titr" panose="00000700000000000000" pitchFamily="2" charset="-78"/>
              </a:rPr>
            </a:br>
            <a:endParaRPr lang="fa-IR" dirty="0">
              <a:solidFill>
                <a:srgbClr val="FFFF00"/>
              </a:solidFill>
              <a:latin typeface="IRTitr" panose="02000506000000020002" pitchFamily="2" charset="-78"/>
              <a:cs typeface="B Titr" panose="00000700000000000000" pitchFamily="2" charset="-78"/>
            </a:endParaRPr>
          </a:p>
        </p:txBody>
      </p:sp>
      <p:sp>
        <p:nvSpPr>
          <p:cNvPr id="5" name="Content Placeholder 2"/>
          <p:cNvSpPr>
            <a:spLocks noGrp="1"/>
          </p:cNvSpPr>
          <p:nvPr>
            <p:ph idx="1"/>
          </p:nvPr>
        </p:nvSpPr>
        <p:spPr>
          <a:xfrm>
            <a:off x="1823310" y="3276295"/>
            <a:ext cx="6347714" cy="3880773"/>
          </a:xfrm>
        </p:spPr>
        <p:txBody>
          <a:bodyPr>
            <a:normAutofit/>
          </a:bodyPr>
          <a:lstStyle/>
          <a:p>
            <a:pPr algn="r" rtl="1"/>
            <a:r>
              <a:rPr lang="fa-IR" sz="28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طراحی مدیریت یکپارچه ساختمان</a:t>
            </a:r>
          </a:p>
          <a:p>
            <a:pPr lvl="1" algn="r" rtl="1"/>
            <a:r>
              <a:rPr lang="en-US"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EMS</a:t>
            </a:r>
            <a:endPar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a:p>
            <a:pPr lvl="1" algn="r" rtl="1"/>
            <a:r>
              <a:rPr lang="en-US"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BMS</a:t>
            </a:r>
          </a:p>
          <a:p>
            <a:pPr lvl="1" algn="r" rtl="1"/>
            <a:r>
              <a:rPr lang="en-US"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BIM</a:t>
            </a:r>
          </a:p>
          <a:p>
            <a:pPr lvl="1" algn="r" rtl="1"/>
            <a:endPar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a:p>
            <a:pPr algn="r" rtl="1"/>
            <a:endParaRPr lang="fa-IR" sz="28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p:txBody>
      </p:sp>
    </p:spTree>
    <p:extLst>
      <p:ext uri="{BB962C8B-B14F-4D97-AF65-F5344CB8AC3E}">
        <p14:creationId xmlns:p14="http://schemas.microsoft.com/office/powerpoint/2010/main" val="247377959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86835" y="1596540"/>
            <a:ext cx="6347713" cy="1320800"/>
          </a:xfrm>
        </p:spPr>
        <p:txBody>
          <a:bodyPr>
            <a:normAutofit/>
          </a:bodyPr>
          <a:lstStyle/>
          <a:p>
            <a:r>
              <a:rPr lang="fa-IR" dirty="0" smtClean="0">
                <a:solidFill>
                  <a:srgbClr val="FFFF00"/>
                </a:solidFill>
                <a:latin typeface="IRTitr" panose="02000506000000020002" pitchFamily="2" charset="-78"/>
                <a:cs typeface="B Titr" panose="00000700000000000000" pitchFamily="2" charset="-78"/>
              </a:rPr>
              <a:t>استفاده از تجهیزات</a:t>
            </a:r>
            <a:br>
              <a:rPr lang="fa-IR" dirty="0" smtClean="0">
                <a:solidFill>
                  <a:srgbClr val="FFFF00"/>
                </a:solidFill>
                <a:latin typeface="IRTitr" panose="02000506000000020002" pitchFamily="2" charset="-78"/>
                <a:cs typeface="B Titr" panose="00000700000000000000" pitchFamily="2" charset="-78"/>
              </a:rPr>
            </a:br>
            <a:r>
              <a:rPr lang="fa-IR" dirty="0" smtClean="0">
                <a:solidFill>
                  <a:srgbClr val="FFFF00"/>
                </a:solidFill>
                <a:latin typeface="IRTitr" panose="02000506000000020002" pitchFamily="2" charset="-78"/>
                <a:cs typeface="B Titr" panose="00000700000000000000" pitchFamily="2" charset="-78"/>
              </a:rPr>
              <a:t> با رده‌های انرژی مناسب</a:t>
            </a:r>
            <a:endParaRPr lang="fa-IR" dirty="0">
              <a:solidFill>
                <a:srgbClr val="FFFF00"/>
              </a:solidFill>
              <a:cs typeface="B Titr" panose="00000700000000000000" pitchFamily="2" charset="-78"/>
            </a:endParaRPr>
          </a:p>
        </p:txBody>
      </p:sp>
      <p:sp>
        <p:nvSpPr>
          <p:cNvPr id="5" name="Content Placeholder 2"/>
          <p:cNvSpPr>
            <a:spLocks noGrp="1"/>
          </p:cNvSpPr>
          <p:nvPr>
            <p:ph idx="1"/>
          </p:nvPr>
        </p:nvSpPr>
        <p:spPr>
          <a:xfrm>
            <a:off x="2335122" y="3202167"/>
            <a:ext cx="6347714" cy="3880773"/>
          </a:xfrm>
        </p:spPr>
        <p:txBody>
          <a:bodyPr>
            <a:normAutofit/>
          </a:bodyPr>
          <a:lstStyle/>
          <a:p>
            <a:pPr algn="r" rtl="1">
              <a:lnSpc>
                <a:spcPct val="150000"/>
              </a:lnSpc>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انرژی استار</a:t>
            </a:r>
          </a:p>
          <a:p>
            <a:pPr algn="r" rtl="1">
              <a:lnSpc>
                <a:spcPct val="150000"/>
              </a:lnSpc>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برچسب انرژی</a:t>
            </a:r>
          </a:p>
          <a:p>
            <a:pPr algn="r" rtl="1">
              <a:lnSpc>
                <a:spcPct val="150000"/>
              </a:lnSpc>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مبحث 19 مقررات ملی ساختمان</a:t>
            </a:r>
            <a:endParaRPr lang="fa-IR"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p:txBody>
      </p:sp>
    </p:spTree>
    <p:extLst>
      <p:ext uri="{BB962C8B-B14F-4D97-AF65-F5344CB8AC3E}">
        <p14:creationId xmlns:p14="http://schemas.microsoft.com/office/powerpoint/2010/main" val="250830697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586835" y="1749245"/>
            <a:ext cx="6347713" cy="1320800"/>
          </a:xfrm>
        </p:spPr>
        <p:txBody>
          <a:bodyPr>
            <a:normAutofit fontScale="90000"/>
          </a:bodyPr>
          <a:lstStyle/>
          <a:p>
            <a:pPr algn="ctr"/>
            <a:r>
              <a:rPr lang="fa-IR" dirty="0" smtClean="0">
                <a:solidFill>
                  <a:srgbClr val="FFFF00"/>
                </a:solidFill>
                <a:latin typeface="IRTitr" panose="02000506000000020002" pitchFamily="2" charset="-78"/>
                <a:cs typeface="B Titr" panose="00000700000000000000" pitchFamily="2" charset="-78"/>
              </a:rPr>
              <a:t>استفاده از </a:t>
            </a:r>
            <a:r>
              <a:rPr lang="fa-IR" dirty="0" err="1" smtClean="0">
                <a:solidFill>
                  <a:srgbClr val="FFFF00"/>
                </a:solidFill>
                <a:latin typeface="IRTitr" panose="02000506000000020002" pitchFamily="2" charset="-78"/>
                <a:cs typeface="B Titr" panose="00000700000000000000" pitchFamily="2" charset="-78"/>
              </a:rPr>
              <a:t>مولدهای</a:t>
            </a:r>
            <a:r>
              <a:rPr lang="fa-IR" dirty="0" smtClean="0">
                <a:solidFill>
                  <a:srgbClr val="FFFF00"/>
                </a:solidFill>
                <a:latin typeface="IRTitr" panose="02000506000000020002" pitchFamily="2" charset="-78"/>
                <a:cs typeface="B Titr" panose="00000700000000000000" pitchFamily="2" charset="-78"/>
              </a:rPr>
              <a:t> برق تجدید پذیر</a:t>
            </a:r>
            <a:br>
              <a:rPr lang="fa-IR" dirty="0" smtClean="0">
                <a:solidFill>
                  <a:srgbClr val="FFFF00"/>
                </a:solidFill>
                <a:latin typeface="IRTitr" panose="02000506000000020002" pitchFamily="2" charset="-78"/>
                <a:cs typeface="B Titr" panose="00000700000000000000" pitchFamily="2" charset="-78"/>
              </a:rPr>
            </a:br>
            <a:endParaRPr lang="fa-IR" dirty="0">
              <a:solidFill>
                <a:srgbClr val="FFFF00"/>
              </a:solidFill>
              <a:latin typeface="IRTitr" panose="02000506000000020002" pitchFamily="2" charset="-78"/>
              <a:cs typeface="B Titr" panose="00000700000000000000" pitchFamily="2" charset="-78"/>
            </a:endParaRPr>
          </a:p>
        </p:txBody>
      </p:sp>
      <p:sp>
        <p:nvSpPr>
          <p:cNvPr id="5" name="Content Placeholder 2"/>
          <p:cNvSpPr>
            <a:spLocks noGrp="1"/>
          </p:cNvSpPr>
          <p:nvPr>
            <p:ph idx="1"/>
          </p:nvPr>
        </p:nvSpPr>
        <p:spPr>
          <a:xfrm>
            <a:off x="2205836" y="3300235"/>
            <a:ext cx="6347714" cy="3880773"/>
          </a:xfrm>
        </p:spPr>
        <p:txBody>
          <a:bodyPr>
            <a:normAutofit/>
          </a:bodyPr>
          <a:lstStyle/>
          <a:p>
            <a:pPr algn="r" rtl="1"/>
            <a:r>
              <a:rPr lang="fa-IR" sz="28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انرژی خورشیدی</a:t>
            </a:r>
          </a:p>
          <a:p>
            <a:pPr algn="r" rtl="1"/>
            <a:r>
              <a:rPr lang="fa-IR" sz="28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انرژی زمین گرمایی</a:t>
            </a:r>
          </a:p>
          <a:p>
            <a:pPr algn="r" rtl="1"/>
            <a:r>
              <a:rPr lang="fa-IR" sz="28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انرژی بادی</a:t>
            </a:r>
          </a:p>
          <a:p>
            <a:pPr algn="r" rtl="1"/>
            <a:r>
              <a:rPr lang="fa-IR" sz="28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انرژی </a:t>
            </a:r>
            <a:r>
              <a:rPr lang="fa-IR" sz="2800" b="1" dirty="0" err="1"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بیومس</a:t>
            </a:r>
            <a:endParaRPr lang="fa-IR" sz="28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p:txBody>
      </p:sp>
    </p:spTree>
    <p:extLst>
      <p:ext uri="{BB962C8B-B14F-4D97-AF65-F5344CB8AC3E}">
        <p14:creationId xmlns:p14="http://schemas.microsoft.com/office/powerpoint/2010/main" val="331168353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a:spLocks noGrp="1"/>
          </p:cNvSpPr>
          <p:nvPr>
            <p:ph type="title"/>
          </p:nvPr>
        </p:nvSpPr>
        <p:spPr>
          <a:xfrm>
            <a:off x="2281426" y="1656990"/>
            <a:ext cx="6347713" cy="1320800"/>
          </a:xfrm>
        </p:spPr>
        <p:txBody>
          <a:bodyPr>
            <a:normAutofit/>
          </a:bodyPr>
          <a:lstStyle/>
          <a:p>
            <a:pPr rtl="1"/>
            <a:r>
              <a:rPr lang="fa-IR" dirty="0" smtClean="0">
                <a:solidFill>
                  <a:srgbClr val="FFFF00"/>
                </a:solidFill>
                <a:latin typeface="IRTitr" panose="02000506000000020002" pitchFamily="2" charset="-78"/>
                <a:cs typeface="B Titr" panose="00000700000000000000" pitchFamily="2" charset="-78"/>
              </a:rPr>
              <a:t>منابع طراحی نشان </a:t>
            </a:r>
            <a:r>
              <a:rPr lang="en-US" dirty="0" smtClean="0">
                <a:solidFill>
                  <a:srgbClr val="FFFF00"/>
                </a:solidFill>
                <a:latin typeface="IRTitr" panose="02000506000000020002" pitchFamily="2" charset="-78"/>
                <a:cs typeface="B Titr" panose="00000700000000000000" pitchFamily="2" charset="-78"/>
              </a:rPr>
              <a:t>BPN-GSB-2014</a:t>
            </a:r>
            <a:endParaRPr lang="fa-IR" dirty="0">
              <a:solidFill>
                <a:srgbClr val="FFFF00"/>
              </a:solidFill>
              <a:latin typeface="IRTitr" panose="02000506000000020002" pitchFamily="2" charset="-78"/>
              <a:cs typeface="B Titr" panose="00000700000000000000" pitchFamily="2" charset="-78"/>
            </a:endParaRPr>
          </a:p>
        </p:txBody>
      </p:sp>
      <p:sp>
        <p:nvSpPr>
          <p:cNvPr id="9" name="Content Placeholder 2"/>
          <p:cNvSpPr>
            <a:spLocks noGrp="1"/>
          </p:cNvSpPr>
          <p:nvPr>
            <p:ph idx="1"/>
          </p:nvPr>
        </p:nvSpPr>
        <p:spPr>
          <a:xfrm>
            <a:off x="2281425" y="2968445"/>
            <a:ext cx="6347714" cy="4212563"/>
          </a:xfrm>
        </p:spPr>
        <p:txBody>
          <a:bodyPr>
            <a:noAutofit/>
          </a:bodyPr>
          <a:lstStyle/>
          <a:p>
            <a:pPr algn="r" rtl="1"/>
            <a:r>
              <a:rPr lang="fa-IR" sz="2000" b="1" dirty="0" smtClean="0">
                <a:latin typeface="IRMitra" panose="02000506000000020002" pitchFamily="2" charset="-78"/>
                <a:cs typeface="B Mitra" panose="00000400000000000000" pitchFamily="2" charset="-78"/>
              </a:rPr>
              <a:t>آئین </a:t>
            </a:r>
            <a:r>
              <a:rPr lang="fa-IR" sz="2000" b="1" dirty="0" err="1" smtClean="0">
                <a:latin typeface="IRMitra" panose="02000506000000020002" pitchFamily="2" charset="-78"/>
                <a:cs typeface="B Mitra" panose="00000400000000000000" pitchFamily="2" charset="-78"/>
              </a:rPr>
              <a:t>نامه‌های</a:t>
            </a:r>
            <a:r>
              <a:rPr lang="fa-IR" sz="2000" b="1" dirty="0" smtClean="0">
                <a:latin typeface="IRMitra" panose="02000506000000020002" pitchFamily="2" charset="-78"/>
                <a:cs typeface="B Mitra" panose="00000400000000000000" pitchFamily="2" charset="-78"/>
              </a:rPr>
              <a:t> پایداری:</a:t>
            </a:r>
          </a:p>
          <a:p>
            <a:pPr lvl="1" algn="r" rtl="1"/>
            <a:r>
              <a:rPr lang="en-US" sz="1800" b="1" dirty="0" smtClean="0">
                <a:latin typeface="IRMitra" panose="02000506000000020002" pitchFamily="2" charset="-78"/>
                <a:cs typeface="B Mitra" panose="00000400000000000000" pitchFamily="2" charset="-78"/>
              </a:rPr>
              <a:t>LEED</a:t>
            </a:r>
            <a:r>
              <a:rPr lang="fa-IR" sz="1800" b="1" dirty="0" smtClean="0">
                <a:latin typeface="IRMitra" panose="02000506000000020002" pitchFamily="2" charset="-78"/>
                <a:cs typeface="B Mitra" panose="00000400000000000000" pitchFamily="2" charset="-78"/>
              </a:rPr>
              <a:t> آمریکا</a:t>
            </a:r>
          </a:p>
          <a:p>
            <a:pPr lvl="1" algn="r" rtl="1"/>
            <a:r>
              <a:rPr lang="en-US" sz="1800" b="1" dirty="0" smtClean="0">
                <a:latin typeface="IRMitra" panose="02000506000000020002" pitchFamily="2" charset="-78"/>
                <a:cs typeface="B Mitra" panose="00000400000000000000" pitchFamily="2" charset="-78"/>
              </a:rPr>
              <a:t>BREEAM</a:t>
            </a:r>
            <a:r>
              <a:rPr lang="fa-IR" sz="1800" b="1" dirty="0" smtClean="0">
                <a:latin typeface="IRMitra" panose="02000506000000020002" pitchFamily="2" charset="-78"/>
                <a:cs typeface="B Mitra" panose="00000400000000000000" pitchFamily="2" charset="-78"/>
              </a:rPr>
              <a:t> انگلستان</a:t>
            </a:r>
          </a:p>
          <a:p>
            <a:pPr lvl="1" algn="r" rtl="1"/>
            <a:r>
              <a:rPr lang="en-US" sz="1800" b="1" dirty="0" smtClean="0">
                <a:latin typeface="IRMitra" panose="02000506000000020002" pitchFamily="2" charset="-78"/>
                <a:cs typeface="B Mitra" panose="00000400000000000000" pitchFamily="2" charset="-78"/>
              </a:rPr>
              <a:t>Green Star</a:t>
            </a:r>
            <a:r>
              <a:rPr lang="fa-IR" sz="1800" b="1" dirty="0" smtClean="0">
                <a:latin typeface="IRMitra" panose="02000506000000020002" pitchFamily="2" charset="-78"/>
                <a:cs typeface="B Mitra" panose="00000400000000000000" pitchFamily="2" charset="-78"/>
              </a:rPr>
              <a:t> استرالیا</a:t>
            </a:r>
          </a:p>
          <a:p>
            <a:pPr lvl="1" algn="r" rtl="1"/>
            <a:r>
              <a:rPr lang="en-US" sz="1800" b="1" dirty="0" smtClean="0">
                <a:latin typeface="IRMitra" panose="02000506000000020002" pitchFamily="2" charset="-78"/>
                <a:cs typeface="B Mitra" panose="00000400000000000000" pitchFamily="2" charset="-78"/>
              </a:rPr>
              <a:t>CASBEE</a:t>
            </a:r>
            <a:r>
              <a:rPr lang="fa-IR" sz="1800" b="1" dirty="0" smtClean="0">
                <a:latin typeface="IRMitra" panose="02000506000000020002" pitchFamily="2" charset="-78"/>
                <a:cs typeface="B Mitra" panose="00000400000000000000" pitchFamily="2" charset="-78"/>
              </a:rPr>
              <a:t> ژاپن</a:t>
            </a:r>
          </a:p>
          <a:p>
            <a:pPr lvl="1" algn="r" rtl="1"/>
            <a:r>
              <a:rPr lang="en-US" sz="1800" b="1" dirty="0" smtClean="0">
                <a:latin typeface="IRMitra" panose="02000506000000020002" pitchFamily="2" charset="-78"/>
                <a:cs typeface="B Mitra" panose="00000400000000000000" pitchFamily="2" charset="-78"/>
              </a:rPr>
              <a:t>ENERGY STAR</a:t>
            </a:r>
            <a:r>
              <a:rPr lang="fa-IR" sz="1800" b="1" dirty="0" smtClean="0">
                <a:latin typeface="IRMitra" panose="02000506000000020002" pitchFamily="2" charset="-78"/>
                <a:cs typeface="B Mitra" panose="00000400000000000000" pitchFamily="2" charset="-78"/>
              </a:rPr>
              <a:t> آمریکا</a:t>
            </a:r>
          </a:p>
          <a:p>
            <a:pPr lvl="1" algn="r" rtl="1"/>
            <a:endParaRPr lang="fa-IR" sz="1800" b="1" dirty="0" smtClean="0">
              <a:latin typeface="IRMitra" panose="02000506000000020002" pitchFamily="2" charset="-78"/>
              <a:cs typeface="B Mitra" panose="00000400000000000000" pitchFamily="2" charset="-78"/>
            </a:endParaRPr>
          </a:p>
          <a:p>
            <a:pPr algn="r" rtl="1"/>
            <a:r>
              <a:rPr lang="fa-IR" sz="2000" b="1" dirty="0" smtClean="0">
                <a:latin typeface="IRMitra" panose="02000506000000020002" pitchFamily="2" charset="-78"/>
                <a:cs typeface="B Mitra" panose="00000400000000000000" pitchFamily="2" charset="-78"/>
              </a:rPr>
              <a:t>آئین </a:t>
            </a:r>
            <a:r>
              <a:rPr lang="fa-IR" sz="2000" b="1" dirty="0" err="1" smtClean="0">
                <a:latin typeface="IRMitra" panose="02000506000000020002" pitchFamily="2" charset="-78"/>
                <a:cs typeface="B Mitra" panose="00000400000000000000" pitchFamily="2" charset="-78"/>
              </a:rPr>
              <a:t>نامه‌های</a:t>
            </a:r>
            <a:r>
              <a:rPr lang="fa-IR" sz="2000" b="1" dirty="0" smtClean="0">
                <a:latin typeface="IRMitra" panose="02000506000000020002" pitchFamily="2" charset="-78"/>
                <a:cs typeface="B Mitra" panose="00000400000000000000" pitchFamily="2" charset="-78"/>
              </a:rPr>
              <a:t> داخلی:</a:t>
            </a:r>
          </a:p>
          <a:p>
            <a:pPr lvl="1" algn="r" rtl="1"/>
            <a:r>
              <a:rPr lang="fa-IR" sz="1800" b="1" dirty="0" smtClean="0">
                <a:latin typeface="IRMitra" panose="02000506000000020002" pitchFamily="2" charset="-78"/>
                <a:cs typeface="B Mitra" panose="00000400000000000000" pitchFamily="2" charset="-78"/>
              </a:rPr>
              <a:t>مباحث مقررات ملی ساختمان</a:t>
            </a:r>
          </a:p>
          <a:p>
            <a:pPr lvl="1" algn="r" rtl="1"/>
            <a:r>
              <a:rPr lang="fa-IR" sz="1800" b="1" dirty="0" smtClean="0">
                <a:latin typeface="IRMitra" panose="02000506000000020002" pitchFamily="2" charset="-78"/>
                <a:cs typeface="B Mitra" panose="00000400000000000000" pitchFamily="2" charset="-78"/>
              </a:rPr>
              <a:t>برچسب انرژی ایران</a:t>
            </a:r>
          </a:p>
          <a:p>
            <a:pPr lvl="1" algn="r" rtl="1"/>
            <a:endParaRPr lang="fa-IR" sz="1800" b="1" dirty="0" smtClean="0">
              <a:latin typeface="IRMitra" panose="02000506000000020002" pitchFamily="2" charset="-78"/>
              <a:cs typeface="B Mitra" panose="00000400000000000000" pitchFamily="2" charset="-78"/>
            </a:endParaRPr>
          </a:p>
          <a:p>
            <a:pPr algn="r" rtl="1"/>
            <a:endParaRPr lang="fa-IR" sz="2000" b="1" dirty="0" smtClean="0">
              <a:latin typeface="IRMitra" panose="02000506000000020002" pitchFamily="2" charset="-78"/>
              <a:cs typeface="B Mitra" panose="00000400000000000000" pitchFamily="2" charset="-78"/>
            </a:endParaRPr>
          </a:p>
        </p:txBody>
      </p:sp>
    </p:spTree>
    <p:extLst>
      <p:ext uri="{BB962C8B-B14F-4D97-AF65-F5344CB8AC3E}">
        <p14:creationId xmlns:p14="http://schemas.microsoft.com/office/powerpoint/2010/main" val="264861898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1550670" y="1577181"/>
            <a:ext cx="8229600" cy="1417638"/>
          </a:xfrm>
        </p:spPr>
        <p:txBody>
          <a:bodyPr>
            <a:normAutofit/>
          </a:bodyPr>
          <a:lstStyle/>
          <a:p>
            <a:pPr algn="ctr"/>
            <a:r>
              <a:rPr lang="en-US" dirty="0" smtClean="0">
                <a:solidFill>
                  <a:srgbClr val="FFFF00"/>
                </a:solidFill>
                <a:latin typeface="Impact" pitchFamily="34" charset="0"/>
              </a:rPr>
              <a:t>LEED</a:t>
            </a:r>
            <a:br>
              <a:rPr lang="en-US" dirty="0" smtClean="0">
                <a:solidFill>
                  <a:srgbClr val="FFFF00"/>
                </a:solidFill>
                <a:latin typeface="Impact" pitchFamily="34" charset="0"/>
              </a:rPr>
            </a:br>
            <a:r>
              <a:rPr lang="en-US" sz="2400" dirty="0">
                <a:solidFill>
                  <a:srgbClr val="FFFF00"/>
                </a:solidFill>
                <a:latin typeface="Impact" pitchFamily="34" charset="0"/>
              </a:rPr>
              <a:t>Leadership in Energy </a:t>
            </a:r>
            <a:r>
              <a:rPr lang="fa-IR" sz="2400" dirty="0">
                <a:solidFill>
                  <a:srgbClr val="FFFF00"/>
                </a:solidFill>
                <a:latin typeface="Impact" pitchFamily="34" charset="0"/>
              </a:rPr>
              <a:t> &amp; </a:t>
            </a:r>
            <a:r>
              <a:rPr lang="en-US" sz="2400" dirty="0">
                <a:solidFill>
                  <a:srgbClr val="FFFF00"/>
                </a:solidFill>
                <a:latin typeface="Impact" pitchFamily="34" charset="0"/>
              </a:rPr>
              <a:t>Environmental </a:t>
            </a:r>
            <a:r>
              <a:rPr lang="en-US" sz="2400" dirty="0" smtClean="0">
                <a:solidFill>
                  <a:srgbClr val="FFFF00"/>
                </a:solidFill>
                <a:latin typeface="Impact" pitchFamily="34" charset="0"/>
              </a:rPr>
              <a:t>Design</a:t>
            </a:r>
            <a:endParaRPr lang="en-US" sz="2400" dirty="0">
              <a:solidFill>
                <a:srgbClr val="FFFF00"/>
              </a:solidFill>
              <a:latin typeface="Impact" pitchFamily="34" charset="0"/>
            </a:endParaRPr>
          </a:p>
        </p:txBody>
      </p:sp>
      <p:sp>
        <p:nvSpPr>
          <p:cNvPr id="5" name="Content Placeholder 2"/>
          <p:cNvSpPr txBox="1">
            <a:spLocks/>
          </p:cNvSpPr>
          <p:nvPr/>
        </p:nvSpPr>
        <p:spPr>
          <a:xfrm>
            <a:off x="2503170" y="2994819"/>
            <a:ext cx="6324600" cy="21336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rtl="1" eaLnBrk="0" hangingPunct="0">
              <a:buNone/>
            </a:pPr>
            <a:r>
              <a:rPr lang="fa-IR" sz="2800" dirty="0" smtClean="0">
                <a:solidFill>
                  <a:schemeClr val="bg1"/>
                </a:solidFill>
                <a:latin typeface="IRMitra" panose="02000506000000020002" pitchFamily="2" charset="-78"/>
                <a:cs typeface="B Mitra" panose="00000400000000000000" pitchFamily="2" charset="-78"/>
              </a:rPr>
              <a:t>برای ساختارهای جدید یا مرمت</a:t>
            </a:r>
            <a:r>
              <a:rPr lang="en-US" sz="2800" dirty="0" smtClean="0">
                <a:solidFill>
                  <a:schemeClr val="bg1"/>
                </a:solidFill>
                <a:latin typeface="IRMitra" panose="02000506000000020002" pitchFamily="2" charset="-78"/>
                <a:cs typeface="B Mitra" panose="00000400000000000000" pitchFamily="2" charset="-78"/>
              </a:rPr>
              <a:t> </a:t>
            </a:r>
            <a:r>
              <a:rPr lang="fa-IR" sz="2800" dirty="0" smtClean="0">
                <a:solidFill>
                  <a:schemeClr val="bg1"/>
                </a:solidFill>
                <a:latin typeface="IRMitra" panose="02000506000000020002" pitchFamily="2" charset="-78"/>
                <a:cs typeface="B Mitra" panose="00000400000000000000" pitchFamily="2" charset="-78"/>
              </a:rPr>
              <a:t>های اساسی اعمال می گردد تا ساختمانهای اجرایی نوین، هرچه بیشتر به اصول معماری پایدار نزدیک گردند.</a:t>
            </a:r>
            <a:r>
              <a:rPr lang="en-US" sz="2800" dirty="0" smtClean="0">
                <a:solidFill>
                  <a:schemeClr val="bg1"/>
                </a:solidFill>
                <a:latin typeface="IRMitra" panose="02000506000000020002" pitchFamily="2" charset="-78"/>
                <a:cs typeface="B Mitra" panose="00000400000000000000" pitchFamily="2" charset="-78"/>
              </a:rPr>
              <a:t> </a:t>
            </a:r>
          </a:p>
          <a:p>
            <a:pPr marL="0" indent="0" algn="just" rtl="1" eaLnBrk="0" hangingPunct="0">
              <a:buNone/>
            </a:pPr>
            <a:endParaRPr lang="en-US" sz="2800" dirty="0" smtClean="0">
              <a:solidFill>
                <a:schemeClr val="bg1"/>
              </a:solidFill>
              <a:latin typeface="IRMitra" panose="02000506000000020002" pitchFamily="2" charset="-78"/>
              <a:cs typeface="B Mitra" panose="00000400000000000000" pitchFamily="2" charset="-78"/>
            </a:endParaRPr>
          </a:p>
          <a:p>
            <a:pPr algn="just" rtl="1" eaLnBrk="0" hangingPunct="0">
              <a:buFont typeface="Wingdings" pitchFamily="2" charset="2"/>
              <a:buChar char="ü"/>
            </a:pPr>
            <a:r>
              <a:rPr lang="fa-IR" sz="2800" dirty="0" smtClean="0">
                <a:solidFill>
                  <a:schemeClr val="bg1"/>
                </a:solidFill>
                <a:latin typeface="IRMitra" panose="02000506000000020002" pitchFamily="2" charset="-78"/>
                <a:cs typeface="B Mitra" panose="00000400000000000000" pitchFamily="2" charset="-78"/>
              </a:rPr>
              <a:t>یکی از مهمترین آثار اجرای </a:t>
            </a:r>
            <a:r>
              <a:rPr lang="fa-IR" sz="2800" dirty="0">
                <a:solidFill>
                  <a:schemeClr val="bg1"/>
                </a:solidFill>
                <a:latin typeface="IRMitra" panose="02000506000000020002" pitchFamily="2" charset="-78"/>
                <a:cs typeface="B Mitra" panose="00000400000000000000" pitchFamily="2" charset="-78"/>
              </a:rPr>
              <a:t>این آئین نامه </a:t>
            </a:r>
            <a:r>
              <a:rPr lang="fa-IR" sz="2800" dirty="0" err="1">
                <a:solidFill>
                  <a:schemeClr val="bg1"/>
                </a:solidFill>
                <a:latin typeface="IRMitra" panose="02000506000000020002" pitchFamily="2" charset="-78"/>
                <a:cs typeface="B Mitra" panose="00000400000000000000" pitchFamily="2" charset="-78"/>
              </a:rPr>
              <a:t>كاهش</a:t>
            </a:r>
            <a:r>
              <a:rPr lang="fa-IR" sz="2800" dirty="0">
                <a:solidFill>
                  <a:schemeClr val="bg1"/>
                </a:solidFill>
                <a:latin typeface="IRMitra" panose="02000506000000020002" pitchFamily="2" charset="-78"/>
                <a:cs typeface="B Mitra" panose="00000400000000000000" pitchFamily="2" charset="-78"/>
              </a:rPr>
              <a:t> </a:t>
            </a:r>
            <a:r>
              <a:rPr lang="fa-IR" sz="2800" dirty="0" err="1">
                <a:solidFill>
                  <a:schemeClr val="bg1"/>
                </a:solidFill>
                <a:latin typeface="IRMitra" panose="02000506000000020002" pitchFamily="2" charset="-78"/>
                <a:cs typeface="B Mitra" panose="00000400000000000000" pitchFamily="2" charset="-78"/>
              </a:rPr>
              <a:t>هزينه</a:t>
            </a:r>
            <a:r>
              <a:rPr lang="fa-IR" sz="2800" dirty="0">
                <a:solidFill>
                  <a:schemeClr val="bg1"/>
                </a:solidFill>
                <a:latin typeface="IRMitra" panose="02000506000000020002" pitchFamily="2" charset="-78"/>
                <a:cs typeface="B Mitra" panose="00000400000000000000" pitchFamily="2" charset="-78"/>
              </a:rPr>
              <a:t> </a:t>
            </a:r>
            <a:r>
              <a:rPr lang="fa-IR" sz="2800" dirty="0" smtClean="0">
                <a:solidFill>
                  <a:schemeClr val="bg1"/>
                </a:solidFill>
                <a:latin typeface="IRMitra" panose="02000506000000020002" pitchFamily="2" charset="-78"/>
                <a:cs typeface="B Mitra" panose="00000400000000000000" pitchFamily="2" charset="-78"/>
              </a:rPr>
              <a:t>و مصرف </a:t>
            </a:r>
            <a:r>
              <a:rPr lang="fa-IR" sz="2800" dirty="0" err="1">
                <a:solidFill>
                  <a:schemeClr val="bg1"/>
                </a:solidFill>
                <a:latin typeface="IRMitra" panose="02000506000000020002" pitchFamily="2" charset="-78"/>
                <a:cs typeface="B Mitra" panose="00000400000000000000" pitchFamily="2" charset="-78"/>
              </a:rPr>
              <a:t>انرژي</a:t>
            </a:r>
            <a:r>
              <a:rPr lang="fa-IR" sz="2800" dirty="0">
                <a:solidFill>
                  <a:schemeClr val="bg1"/>
                </a:solidFill>
                <a:latin typeface="IRMitra" panose="02000506000000020002" pitchFamily="2" charset="-78"/>
                <a:cs typeface="B Mitra" panose="00000400000000000000" pitchFamily="2" charset="-78"/>
              </a:rPr>
              <a:t> و آب </a:t>
            </a:r>
            <a:r>
              <a:rPr lang="fa-IR" sz="2800" dirty="0" smtClean="0">
                <a:solidFill>
                  <a:schemeClr val="bg1"/>
                </a:solidFill>
                <a:latin typeface="IRMitra" panose="02000506000000020002" pitchFamily="2" charset="-78"/>
                <a:cs typeface="B Mitra" panose="00000400000000000000" pitchFamily="2" charset="-78"/>
              </a:rPr>
              <a:t>می باشد.</a:t>
            </a:r>
            <a:endParaRPr lang="en-US" sz="2800" dirty="0">
              <a:solidFill>
                <a:schemeClr val="bg1"/>
              </a:solidFill>
              <a:latin typeface="IRMitra" panose="02000506000000020002" pitchFamily="2" charset="-78"/>
              <a:cs typeface="B Mitra" panose="00000400000000000000" pitchFamily="2" charset="-78"/>
            </a:endParaRPr>
          </a:p>
          <a:p>
            <a:pPr algn="just" rtl="1" eaLnBrk="0" hangingPunct="0"/>
            <a:endParaRPr lang="ar-SA" sz="2800" dirty="0" smtClean="0">
              <a:solidFill>
                <a:schemeClr val="bg1"/>
              </a:solidFill>
              <a:latin typeface="IRMitra" panose="02000506000000020002" pitchFamily="2" charset="-78"/>
              <a:cs typeface="B Mitra" panose="00000400000000000000" pitchFamily="2" charset="-78"/>
            </a:endParaRPr>
          </a:p>
          <a:p>
            <a:pPr algn="just"/>
            <a:endParaRPr lang="en-US" sz="2800" dirty="0">
              <a:solidFill>
                <a:schemeClr val="bg1"/>
              </a:solidFill>
              <a:latin typeface="IRMitra" panose="02000506000000020002" pitchFamily="2" charset="-78"/>
              <a:cs typeface="B Mitra" panose="00000400000000000000" pitchFamily="2" charset="-78"/>
            </a:endParaRPr>
          </a:p>
        </p:txBody>
      </p:sp>
      <p:pic>
        <p:nvPicPr>
          <p:cNvPr id="6" name="Picture 5" descr="LEED_Logo.jpg"/>
          <p:cNvPicPr/>
          <p:nvPr/>
        </p:nvPicPr>
        <p:blipFill>
          <a:blip r:embed="rId2">
            <a:clrChange>
              <a:clrFrom>
                <a:srgbClr val="FFFFFF"/>
              </a:clrFrom>
              <a:clrTo>
                <a:srgbClr val="FFFFFF">
                  <a:alpha val="0"/>
                </a:srgbClr>
              </a:clrTo>
            </a:clrChange>
          </a:blip>
          <a:stretch>
            <a:fillRect/>
          </a:stretch>
        </p:blipFill>
        <p:spPr>
          <a:xfrm>
            <a:off x="582930" y="4648200"/>
            <a:ext cx="2160270" cy="2029024"/>
          </a:xfrm>
          <a:prstGeom prst="rect">
            <a:avLst/>
          </a:prstGeom>
          <a:ln>
            <a:noFill/>
          </a:ln>
          <a:effectLst>
            <a:outerShdw blurRad="292100" dist="139700" dir="2700000" algn="tl" rotWithShape="0">
              <a:srgbClr val="333333">
                <a:alpha val="65000"/>
              </a:srgbClr>
            </a:outerShdw>
          </a:effectLst>
        </p:spPr>
      </p:pic>
      <p:sp>
        <p:nvSpPr>
          <p:cNvPr id="7" name="Content Placeholder 2"/>
          <p:cNvSpPr txBox="1">
            <a:spLocks/>
          </p:cNvSpPr>
          <p:nvPr/>
        </p:nvSpPr>
        <p:spPr>
          <a:xfrm>
            <a:off x="590550" y="3200400"/>
            <a:ext cx="8229600" cy="1676400"/>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algn="just" rtl="1" eaLnBrk="0" hangingPunct="0"/>
            <a:endParaRPr lang="en-US" dirty="0">
              <a:cs typeface="B Nazanin" pitchFamily="2" charset="-78"/>
            </a:endParaRPr>
          </a:p>
        </p:txBody>
      </p:sp>
    </p:spTree>
    <p:extLst>
      <p:ext uri="{BB962C8B-B14F-4D97-AF65-F5344CB8AC3E}">
        <p14:creationId xmlns:p14="http://schemas.microsoft.com/office/powerpoint/2010/main" val="352221234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19446" y="1443835"/>
            <a:ext cx="7024744" cy="1143000"/>
          </a:xfrm>
        </p:spPr>
        <p:txBody>
          <a:bodyPr/>
          <a:lstStyle/>
          <a:p>
            <a:pPr algn="ctr" rtl="1"/>
            <a:r>
              <a:rPr lang="en-US" dirty="0" smtClean="0">
                <a:solidFill>
                  <a:srgbClr val="FFFF00"/>
                </a:solidFill>
                <a:latin typeface="Impact" pitchFamily="34" charset="0"/>
              </a:rPr>
              <a:t>Energy Star</a:t>
            </a:r>
            <a:endParaRPr lang="en-US" dirty="0">
              <a:solidFill>
                <a:srgbClr val="FFFF00"/>
              </a:solidFill>
              <a:latin typeface="Impact" pitchFamily="34" charset="0"/>
            </a:endParaRPr>
          </a:p>
        </p:txBody>
      </p:sp>
      <p:sp>
        <p:nvSpPr>
          <p:cNvPr id="5" name="Content Placeholder 5"/>
          <p:cNvSpPr>
            <a:spLocks noGrp="1"/>
          </p:cNvSpPr>
          <p:nvPr>
            <p:ph idx="1"/>
          </p:nvPr>
        </p:nvSpPr>
        <p:spPr>
          <a:xfrm>
            <a:off x="2739540" y="2512769"/>
            <a:ext cx="5943600" cy="3206805"/>
          </a:xfrm>
        </p:spPr>
        <p:txBody>
          <a:bodyPr>
            <a:normAutofit fontScale="92500" lnSpcReduction="20000"/>
          </a:bodyPr>
          <a:lstStyle/>
          <a:p>
            <a:pPr marL="68580" indent="0" algn="just" rtl="1">
              <a:buNone/>
            </a:pPr>
            <a:r>
              <a:rPr lang="fa-IR" dirty="0">
                <a:latin typeface="IRMitra" panose="02000506000000020002" pitchFamily="2" charset="-78"/>
                <a:cs typeface="B Mitra" panose="00000400000000000000" pitchFamily="2" charset="-78"/>
              </a:rPr>
              <a:t>اين انجمن که </a:t>
            </a:r>
            <a:r>
              <a:rPr lang="fa-IR" dirty="0" err="1">
                <a:latin typeface="IRMitra" panose="02000506000000020002" pitchFamily="2" charset="-78"/>
                <a:cs typeface="B Mitra" panose="00000400000000000000" pitchFamily="2" charset="-78"/>
              </a:rPr>
              <a:t>يک</a:t>
            </a:r>
            <a:r>
              <a:rPr lang="fa-IR" dirty="0">
                <a:latin typeface="IRMitra" panose="02000506000000020002" pitchFamily="2" charset="-78"/>
                <a:cs typeface="B Mitra" panose="00000400000000000000" pitchFamily="2" charset="-78"/>
              </a:rPr>
              <a:t> بخش </a:t>
            </a:r>
            <a:r>
              <a:rPr lang="fa-IR" dirty="0" err="1">
                <a:latin typeface="IRMitra" panose="02000506000000020002" pitchFamily="2" charset="-78"/>
                <a:cs typeface="B Mitra" panose="00000400000000000000" pitchFamily="2" charset="-78"/>
              </a:rPr>
              <a:t>دولتي</a:t>
            </a:r>
            <a:r>
              <a:rPr lang="fa-IR" dirty="0">
                <a:latin typeface="IRMitra" panose="02000506000000020002" pitchFamily="2" charset="-78"/>
                <a:cs typeface="B Mitra" panose="00000400000000000000" pitchFamily="2" charset="-78"/>
              </a:rPr>
              <a:t> در </a:t>
            </a:r>
            <a:r>
              <a:rPr lang="fa-IR" dirty="0" err="1">
                <a:latin typeface="IRMitra" panose="02000506000000020002" pitchFamily="2" charset="-78"/>
                <a:cs typeface="B Mitra" panose="00000400000000000000" pitchFamily="2" charset="-78"/>
              </a:rPr>
              <a:t>ايالات</a:t>
            </a:r>
            <a:r>
              <a:rPr lang="fa-IR" dirty="0">
                <a:latin typeface="IRMitra" panose="02000506000000020002" pitchFamily="2" charset="-78"/>
                <a:cs typeface="B Mitra" panose="00000400000000000000" pitchFamily="2" charset="-78"/>
              </a:rPr>
              <a:t> متحده است تا کنون </a:t>
            </a:r>
            <a:r>
              <a:rPr lang="fa-IR" dirty="0" err="1">
                <a:latin typeface="IRMitra" panose="02000506000000020002" pitchFamily="2" charset="-78"/>
                <a:cs typeface="B Mitra" panose="00000400000000000000" pitchFamily="2" charset="-78"/>
              </a:rPr>
              <a:t>فعاليت</a:t>
            </a:r>
            <a:r>
              <a:rPr lang="fa-IR" dirty="0">
                <a:latin typeface="IRMitra" panose="02000506000000020002" pitchFamily="2" charset="-78"/>
                <a:cs typeface="B Mitra" panose="00000400000000000000" pitchFamily="2" charset="-78"/>
              </a:rPr>
              <a:t> </a:t>
            </a:r>
            <a:r>
              <a:rPr lang="fa-IR" dirty="0" err="1">
                <a:latin typeface="IRMitra" panose="02000506000000020002" pitchFamily="2" charset="-78"/>
                <a:cs typeface="B Mitra" panose="00000400000000000000" pitchFamily="2" charset="-78"/>
              </a:rPr>
              <a:t>هاي</a:t>
            </a:r>
            <a:r>
              <a:rPr lang="fa-IR" dirty="0">
                <a:latin typeface="IRMitra" panose="02000506000000020002" pitchFamily="2" charset="-78"/>
                <a:cs typeface="B Mitra" panose="00000400000000000000" pitchFamily="2" charset="-78"/>
              </a:rPr>
              <a:t> </a:t>
            </a:r>
            <a:r>
              <a:rPr lang="fa-IR" dirty="0" err="1">
                <a:latin typeface="IRMitra" panose="02000506000000020002" pitchFamily="2" charset="-78"/>
                <a:cs typeface="B Mitra" panose="00000400000000000000" pitchFamily="2" charset="-78"/>
              </a:rPr>
              <a:t>زيادي</a:t>
            </a:r>
            <a:r>
              <a:rPr lang="fa-IR" dirty="0">
                <a:latin typeface="IRMitra" panose="02000506000000020002" pitchFamily="2" charset="-78"/>
                <a:cs typeface="B Mitra" panose="00000400000000000000" pitchFamily="2" charset="-78"/>
              </a:rPr>
              <a:t> را براي </a:t>
            </a:r>
            <a:r>
              <a:rPr lang="fa-IR" dirty="0" err="1">
                <a:latin typeface="IRMitra" panose="02000506000000020002" pitchFamily="2" charset="-78"/>
                <a:cs typeface="B Mitra" panose="00000400000000000000" pitchFamily="2" charset="-78"/>
              </a:rPr>
              <a:t>ترويج</a:t>
            </a:r>
            <a:r>
              <a:rPr lang="fa-IR" dirty="0">
                <a:latin typeface="IRMitra" panose="02000506000000020002" pitchFamily="2" charset="-78"/>
                <a:cs typeface="B Mitra" panose="00000400000000000000" pitchFamily="2" charset="-78"/>
              </a:rPr>
              <a:t> فرهنگ صرفه جويي در مصرف </a:t>
            </a:r>
            <a:r>
              <a:rPr lang="fa-IR" dirty="0" err="1">
                <a:latin typeface="IRMitra" panose="02000506000000020002" pitchFamily="2" charset="-78"/>
                <a:cs typeface="B Mitra" panose="00000400000000000000" pitchFamily="2" charset="-78"/>
              </a:rPr>
              <a:t>انرژي</a:t>
            </a:r>
            <a:r>
              <a:rPr lang="fa-IR" dirty="0">
                <a:latin typeface="IRMitra" panose="02000506000000020002" pitchFamily="2" charset="-78"/>
                <a:cs typeface="B Mitra" panose="00000400000000000000" pitchFamily="2" charset="-78"/>
              </a:rPr>
              <a:t> انجام داده است.</a:t>
            </a:r>
          </a:p>
          <a:p>
            <a:pPr algn="just" rtl="1">
              <a:buClrTx/>
              <a:buFont typeface="Wingdings" pitchFamily="2" charset="2"/>
              <a:buChar char="ü"/>
            </a:pPr>
            <a:r>
              <a:rPr lang="fa-IR" dirty="0">
                <a:latin typeface="IRMitra" panose="02000506000000020002" pitchFamily="2" charset="-78"/>
                <a:cs typeface="B Mitra" panose="00000400000000000000" pitchFamily="2" charset="-78"/>
              </a:rPr>
              <a:t> با اجرای این آئین نامه می توان بهره </a:t>
            </a:r>
            <a:r>
              <a:rPr lang="fa-IR" dirty="0" err="1">
                <a:latin typeface="IRMitra" panose="02000506000000020002" pitchFamily="2" charset="-78"/>
                <a:cs typeface="B Mitra" panose="00000400000000000000" pitchFamily="2" charset="-78"/>
              </a:rPr>
              <a:t>وری</a:t>
            </a:r>
            <a:r>
              <a:rPr lang="fa-IR" dirty="0">
                <a:latin typeface="IRMitra" panose="02000506000000020002" pitchFamily="2" charset="-78"/>
                <a:cs typeface="B Mitra" panose="00000400000000000000" pitchFamily="2" charset="-78"/>
              </a:rPr>
              <a:t> انرژی از طریق کالاهای ساختمانی مرتبط را کسب نمود.</a:t>
            </a:r>
            <a:endParaRPr lang="en-US" dirty="0">
              <a:latin typeface="IRMitra" panose="02000506000000020002" pitchFamily="2" charset="-78"/>
              <a:cs typeface="B Mitra" panose="00000400000000000000" pitchFamily="2" charset="-78"/>
            </a:endParaRPr>
          </a:p>
        </p:txBody>
      </p:sp>
      <p:pic>
        <p:nvPicPr>
          <p:cNvPr id="6" name="Picture 2" descr="http://savewhenyousell.ca/wp-content/uploads/2011/02/LogoEnergyStar.jpg"/>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74432" y="4648200"/>
            <a:ext cx="3311768" cy="175260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3134220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434130" y="1404210"/>
            <a:ext cx="7024744" cy="1143000"/>
          </a:xfrm>
        </p:spPr>
        <p:txBody>
          <a:bodyPr/>
          <a:lstStyle/>
          <a:p>
            <a:pPr algn="ctr"/>
            <a:r>
              <a:rPr lang="en-US" dirty="0" smtClean="0">
                <a:solidFill>
                  <a:srgbClr val="FFFF00"/>
                </a:solidFill>
                <a:latin typeface="Impact" panose="020B0806030902050204" pitchFamily="34" charset="0"/>
                <a:cs typeface="B Titr" pitchFamily="2" charset="-78"/>
              </a:rPr>
              <a:t>BREEAM</a:t>
            </a:r>
            <a:endParaRPr lang="en-US" dirty="0">
              <a:solidFill>
                <a:srgbClr val="FFFF00"/>
              </a:solidFill>
              <a:latin typeface="Impact" panose="020B0806030902050204" pitchFamily="34" charset="0"/>
              <a:cs typeface="B Titr" pitchFamily="2" charset="-78"/>
            </a:endParaRPr>
          </a:p>
        </p:txBody>
      </p:sp>
      <p:sp>
        <p:nvSpPr>
          <p:cNvPr id="5" name="Content Placeholder 2"/>
          <p:cNvSpPr>
            <a:spLocks noGrp="1"/>
          </p:cNvSpPr>
          <p:nvPr>
            <p:ph idx="1"/>
          </p:nvPr>
        </p:nvSpPr>
        <p:spPr>
          <a:xfrm>
            <a:off x="3089002" y="2356710"/>
            <a:ext cx="5714999" cy="3276600"/>
          </a:xfrm>
        </p:spPr>
        <p:txBody>
          <a:bodyPr>
            <a:normAutofit fontScale="92500" lnSpcReduction="10000"/>
          </a:bodyPr>
          <a:lstStyle/>
          <a:p>
            <a:pPr marL="68580" indent="0" algn="just" rtl="1">
              <a:buNone/>
            </a:pPr>
            <a:r>
              <a:rPr lang="fa-IR" dirty="0">
                <a:latin typeface="IRMitra" panose="02000506000000020002" pitchFamily="2" charset="-78"/>
                <a:cs typeface="B Mitra" panose="00000400000000000000" pitchFamily="2" charset="-78"/>
              </a:rPr>
              <a:t>یک متد ارزیابی و امتیاز دهی زیست محیطی که طراحی پایداری در بنا را شامل می شود</a:t>
            </a:r>
            <a:r>
              <a:rPr lang="fa-IR" dirty="0" smtClean="0">
                <a:latin typeface="IRMitra" panose="02000506000000020002" pitchFamily="2" charset="-78"/>
                <a:cs typeface="B Mitra" panose="00000400000000000000" pitchFamily="2" charset="-78"/>
              </a:rPr>
              <a:t>.</a:t>
            </a:r>
            <a:endParaRPr lang="en-US" dirty="0" smtClean="0">
              <a:latin typeface="IRMitra" panose="02000506000000020002" pitchFamily="2" charset="-78"/>
              <a:cs typeface="B Mitra" panose="00000400000000000000" pitchFamily="2" charset="-78"/>
            </a:endParaRPr>
          </a:p>
          <a:p>
            <a:pPr marL="68580" indent="0" algn="just" rtl="1">
              <a:buNone/>
            </a:pPr>
            <a:endParaRPr lang="fa-IR" dirty="0">
              <a:latin typeface="IRMitra" panose="02000506000000020002" pitchFamily="2" charset="-78"/>
              <a:cs typeface="B Mitra" panose="00000400000000000000" pitchFamily="2" charset="-78"/>
            </a:endParaRPr>
          </a:p>
          <a:p>
            <a:pPr algn="just" rtl="1">
              <a:buFont typeface="Wingdings" panose="05000000000000000000" pitchFamily="2" charset="2"/>
              <a:buChar char="ü"/>
            </a:pPr>
            <a:r>
              <a:rPr lang="fa-IR" dirty="0">
                <a:latin typeface="IRMitra" panose="02000506000000020002" pitchFamily="2" charset="-78"/>
                <a:cs typeface="B Mitra" panose="00000400000000000000" pitchFamily="2" charset="-78"/>
              </a:rPr>
              <a:t>با اجرای این آئین نامه یک ساختمان پایدار از دیدگاه آئین نامه برآورده خواهد شد.</a:t>
            </a:r>
            <a:endParaRPr lang="en-US" dirty="0">
              <a:latin typeface="IRMitra" panose="02000506000000020002" pitchFamily="2" charset="-78"/>
              <a:cs typeface="B Mitra" panose="00000400000000000000" pitchFamily="2" charset="-78"/>
            </a:endParaRPr>
          </a:p>
        </p:txBody>
      </p:sp>
      <p:pic>
        <p:nvPicPr>
          <p:cNvPr id="6" name="Picture 5" descr="http://www.eauc.org.uk/image_uploads/breeam_logo_large.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7680" y="5633310"/>
            <a:ext cx="3201098" cy="872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619050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434130" y="1443835"/>
            <a:ext cx="7024744" cy="1143000"/>
          </a:xfrm>
        </p:spPr>
        <p:txBody>
          <a:bodyPr/>
          <a:lstStyle/>
          <a:p>
            <a:pPr algn="ctr"/>
            <a:r>
              <a:rPr lang="fa-IR" dirty="0">
                <a:solidFill>
                  <a:srgbClr val="FFFF00"/>
                </a:solidFill>
                <a:cs typeface="B Titr" pitchFamily="2" charset="-78"/>
              </a:rPr>
              <a:t>برچسب </a:t>
            </a:r>
            <a:r>
              <a:rPr lang="fa-IR" dirty="0" err="1">
                <a:solidFill>
                  <a:srgbClr val="FFFF00"/>
                </a:solidFill>
                <a:cs typeface="B Titr" pitchFamily="2" charset="-78"/>
              </a:rPr>
              <a:t>انرژي</a:t>
            </a:r>
            <a:r>
              <a:rPr lang="fa-IR" dirty="0">
                <a:solidFill>
                  <a:srgbClr val="FFFF00"/>
                </a:solidFill>
                <a:cs typeface="B Titr" pitchFamily="2" charset="-78"/>
              </a:rPr>
              <a:t> ساختمان</a:t>
            </a:r>
            <a:endParaRPr lang="en-US" dirty="0">
              <a:solidFill>
                <a:srgbClr val="FFFF00"/>
              </a:solidFill>
              <a:cs typeface="B Titr" pitchFamily="2" charset="-78"/>
            </a:endParaRPr>
          </a:p>
        </p:txBody>
      </p:sp>
      <p:sp>
        <p:nvSpPr>
          <p:cNvPr id="5" name="Content Placeholder 2"/>
          <p:cNvSpPr>
            <a:spLocks noGrp="1"/>
          </p:cNvSpPr>
          <p:nvPr>
            <p:ph idx="1"/>
          </p:nvPr>
        </p:nvSpPr>
        <p:spPr>
          <a:xfrm>
            <a:off x="2738930" y="2586835"/>
            <a:ext cx="6096000" cy="4419600"/>
          </a:xfrm>
        </p:spPr>
        <p:txBody>
          <a:bodyPr>
            <a:normAutofit fontScale="92500" lnSpcReduction="20000"/>
          </a:bodyPr>
          <a:lstStyle/>
          <a:p>
            <a:pPr marL="68580" indent="0" algn="just" rtl="1">
              <a:buNone/>
            </a:pPr>
            <a:r>
              <a:rPr lang="fa-IR" dirty="0">
                <a:latin typeface="IRMitra" panose="02000506000000020002" pitchFamily="2" charset="-78"/>
                <a:cs typeface="B Mitra" panose="00000400000000000000" pitchFamily="2" charset="-78"/>
              </a:rPr>
              <a:t>برچسب انرژي ساختمان رده مصرف انرژی ساختمان را تعیین می کند و همچنین راهكارهاي صرفه جويي را تعيين مي كند كه اجراي آن طبق اولويت بندي سبب ارتقاي رده مصرف انرژي ساختمان مي شود</a:t>
            </a:r>
            <a:r>
              <a:rPr lang="fa-IR" dirty="0" smtClean="0">
                <a:latin typeface="IRMitra" panose="02000506000000020002" pitchFamily="2" charset="-78"/>
                <a:cs typeface="B Mitra" panose="00000400000000000000" pitchFamily="2" charset="-78"/>
              </a:rPr>
              <a:t>.</a:t>
            </a:r>
            <a:endParaRPr lang="en-US" dirty="0" smtClean="0">
              <a:latin typeface="IRMitra" panose="02000506000000020002" pitchFamily="2" charset="-78"/>
              <a:cs typeface="B Mitra" panose="00000400000000000000" pitchFamily="2" charset="-78"/>
            </a:endParaRPr>
          </a:p>
          <a:p>
            <a:pPr marL="68580" indent="0" algn="just" rtl="1">
              <a:buNone/>
            </a:pPr>
            <a:endParaRPr lang="en-US" dirty="0">
              <a:latin typeface="IRMitra" panose="02000506000000020002" pitchFamily="2" charset="-78"/>
              <a:cs typeface="B Mitra" panose="00000400000000000000" pitchFamily="2" charset="-78"/>
            </a:endParaRPr>
          </a:p>
          <a:p>
            <a:pPr algn="just" rtl="1">
              <a:buClrTx/>
              <a:buFont typeface="Wingdings" pitchFamily="2" charset="2"/>
              <a:buChar char="ü"/>
            </a:pPr>
            <a:r>
              <a:rPr lang="fa-IR" dirty="0">
                <a:latin typeface="IRMitra" panose="02000506000000020002" pitchFamily="2" charset="-78"/>
                <a:cs typeface="B Mitra" panose="00000400000000000000" pitchFamily="2" charset="-78"/>
              </a:rPr>
              <a:t> با گرفتن این برچسب </a:t>
            </a:r>
            <a:r>
              <a:rPr lang="fa-IR" dirty="0" err="1">
                <a:latin typeface="IRMitra" panose="02000506000000020002" pitchFamily="2" charset="-78"/>
                <a:cs typeface="B Mitra" panose="00000400000000000000" pitchFamily="2" charset="-78"/>
              </a:rPr>
              <a:t>ذینفعان</a:t>
            </a:r>
            <a:r>
              <a:rPr lang="fa-IR" dirty="0">
                <a:latin typeface="IRMitra" panose="02000506000000020002" pitchFamily="2" charset="-78"/>
                <a:cs typeface="B Mitra" panose="00000400000000000000" pitchFamily="2" charset="-78"/>
              </a:rPr>
              <a:t> در هنگام </a:t>
            </a:r>
            <a:r>
              <a:rPr lang="fa-IR" dirty="0" err="1">
                <a:latin typeface="IRMitra" panose="02000506000000020002" pitchFamily="2" charset="-78"/>
                <a:cs typeface="B Mitra" panose="00000400000000000000" pitchFamily="2" charset="-78"/>
              </a:rPr>
              <a:t>تهيه</a:t>
            </a:r>
            <a:r>
              <a:rPr lang="fa-IR" dirty="0">
                <a:latin typeface="IRMitra" panose="02000506000000020002" pitchFamily="2" charset="-78"/>
                <a:cs typeface="B Mitra" panose="00000400000000000000" pitchFamily="2" charset="-78"/>
              </a:rPr>
              <a:t> ساختمان </a:t>
            </a:r>
            <a:r>
              <a:rPr lang="fa-IR" dirty="0" err="1">
                <a:latin typeface="IRMitra" panose="02000506000000020002" pitchFamily="2" charset="-78"/>
                <a:cs typeface="B Mitra" panose="00000400000000000000" pitchFamily="2" charset="-78"/>
              </a:rPr>
              <a:t>مي‌توانند</a:t>
            </a:r>
            <a:r>
              <a:rPr lang="fa-IR" dirty="0">
                <a:latin typeface="IRMitra" panose="02000506000000020002" pitchFamily="2" charset="-78"/>
                <a:cs typeface="B Mitra" panose="00000400000000000000" pitchFamily="2" charset="-78"/>
              </a:rPr>
              <a:t> با </a:t>
            </a:r>
            <a:r>
              <a:rPr lang="fa-IR" dirty="0" err="1">
                <a:latin typeface="IRMitra" panose="02000506000000020002" pitchFamily="2" charset="-78"/>
                <a:cs typeface="B Mitra" panose="00000400000000000000" pitchFamily="2" charset="-78"/>
              </a:rPr>
              <a:t>مقايسه</a:t>
            </a:r>
            <a:r>
              <a:rPr lang="fa-IR" dirty="0">
                <a:latin typeface="IRMitra" panose="02000506000000020002" pitchFamily="2" charset="-78"/>
                <a:cs typeface="B Mitra" panose="00000400000000000000" pitchFamily="2" charset="-78"/>
              </a:rPr>
              <a:t> رده </a:t>
            </a:r>
            <a:r>
              <a:rPr lang="fa-IR" dirty="0" err="1">
                <a:latin typeface="IRMitra" panose="02000506000000020002" pitchFamily="2" charset="-78"/>
                <a:cs typeface="B Mitra" panose="00000400000000000000" pitchFamily="2" charset="-78"/>
              </a:rPr>
              <a:t>انرژي</a:t>
            </a:r>
            <a:r>
              <a:rPr lang="fa-IR" dirty="0">
                <a:latin typeface="IRMitra" panose="02000506000000020002" pitchFamily="2" charset="-78"/>
                <a:cs typeface="B Mitra" panose="00000400000000000000" pitchFamily="2" charset="-78"/>
              </a:rPr>
              <a:t>، ساختمان بهره ور را انتخاب نمایند.</a:t>
            </a:r>
            <a:endParaRPr lang="en-US" dirty="0">
              <a:latin typeface="IRMitra" panose="02000506000000020002" pitchFamily="2" charset="-78"/>
              <a:cs typeface="B Mitra" panose="00000400000000000000" pitchFamily="2" charset="-78"/>
            </a:endParaRPr>
          </a:p>
        </p:txBody>
      </p:sp>
      <p:pic>
        <p:nvPicPr>
          <p:cNvPr id="6" name="Picture 2" descr="http://graphic.ir/pictures/___77/_79/____80/s_100/standard_20110817_1625018821.jpg"/>
          <p:cNvPicPr>
            <a:picLocks noChangeAspect="1" noChangeArrowheads="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l="3333" t="3472" r="3333" b="3194"/>
          <a:stretch/>
        </p:blipFill>
        <p:spPr bwMode="auto">
          <a:xfrm>
            <a:off x="685800" y="4648200"/>
            <a:ext cx="1828800" cy="182880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1593913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2281425" y="1339595"/>
            <a:ext cx="7024744" cy="1143000"/>
          </a:xfrm>
        </p:spPr>
        <p:txBody>
          <a:bodyPr/>
          <a:lstStyle/>
          <a:p>
            <a:pPr algn="ctr"/>
            <a:r>
              <a:rPr lang="fa-IR" dirty="0" smtClean="0">
                <a:solidFill>
                  <a:srgbClr val="FFFF00"/>
                </a:solidFill>
                <a:cs typeface="B Titr" pitchFamily="2" charset="-78"/>
              </a:rPr>
              <a:t>مباحث مقررات ملی ساختمان</a:t>
            </a:r>
            <a:endParaRPr lang="en-US" dirty="0">
              <a:solidFill>
                <a:srgbClr val="FFFF00"/>
              </a:solidFill>
              <a:cs typeface="B Titr" pitchFamily="2" charset="-78"/>
            </a:endParaRPr>
          </a:p>
        </p:txBody>
      </p:sp>
      <p:sp>
        <p:nvSpPr>
          <p:cNvPr id="5" name="Content Placeholder 2"/>
          <p:cNvSpPr>
            <a:spLocks noGrp="1"/>
          </p:cNvSpPr>
          <p:nvPr>
            <p:ph idx="1"/>
          </p:nvPr>
        </p:nvSpPr>
        <p:spPr>
          <a:xfrm>
            <a:off x="2827941" y="2665475"/>
            <a:ext cx="6019799" cy="3474720"/>
          </a:xfrm>
        </p:spPr>
        <p:txBody>
          <a:bodyPr>
            <a:normAutofit fontScale="92500" lnSpcReduction="20000"/>
          </a:bodyPr>
          <a:lstStyle/>
          <a:p>
            <a:pPr marL="68580" indent="0" algn="just" rtl="1">
              <a:buNone/>
            </a:pPr>
            <a:r>
              <a:rPr lang="fa-IR" dirty="0">
                <a:latin typeface="IRMitra" panose="02000506000000020002" pitchFamily="2" charset="-78"/>
                <a:cs typeface="B Mitra" panose="00000400000000000000" pitchFamily="2" charset="-78"/>
              </a:rPr>
              <a:t>مباحث مقررات ملی ساختمان، مجموعه مقرراتی است که با اجرای آن یک پروژه دارای استاندارد لازم جهت بهره برداری می باشد</a:t>
            </a:r>
            <a:r>
              <a:rPr lang="fa-IR" dirty="0" smtClean="0">
                <a:latin typeface="IRMitra" panose="02000506000000020002" pitchFamily="2" charset="-78"/>
                <a:cs typeface="B Mitra" panose="00000400000000000000" pitchFamily="2" charset="-78"/>
              </a:rPr>
              <a:t>.</a:t>
            </a:r>
            <a:endParaRPr lang="en-US" dirty="0" smtClean="0">
              <a:latin typeface="IRMitra" panose="02000506000000020002" pitchFamily="2" charset="-78"/>
              <a:cs typeface="B Mitra" panose="00000400000000000000" pitchFamily="2" charset="-78"/>
            </a:endParaRPr>
          </a:p>
          <a:p>
            <a:pPr marL="68580" indent="0" algn="just" rtl="1">
              <a:buNone/>
            </a:pPr>
            <a:endParaRPr lang="fa-IR" dirty="0">
              <a:latin typeface="IRMitra" panose="02000506000000020002" pitchFamily="2" charset="-78"/>
              <a:cs typeface="B Mitra" panose="00000400000000000000" pitchFamily="2" charset="-78"/>
            </a:endParaRPr>
          </a:p>
          <a:p>
            <a:pPr algn="just" rtl="1">
              <a:buFont typeface="Wingdings" panose="05000000000000000000" pitchFamily="2" charset="2"/>
              <a:buChar char="ü"/>
            </a:pPr>
            <a:r>
              <a:rPr lang="fa-IR" dirty="0">
                <a:latin typeface="IRMitra" panose="02000506000000020002" pitchFamily="2" charset="-78"/>
                <a:cs typeface="B Mitra" panose="00000400000000000000" pitchFamily="2" charset="-78"/>
              </a:rPr>
              <a:t>با اجرای این استانداردها، حداقل صلاحیت یک پروژه از دیدگاه استاندارد ملی برآورده خواهد شد.</a:t>
            </a:r>
            <a:endParaRPr lang="en-US" dirty="0">
              <a:latin typeface="IRMitra" panose="02000506000000020002" pitchFamily="2" charset="-78"/>
              <a:cs typeface="B Mitra" panose="00000400000000000000" pitchFamily="2" charset="-78"/>
            </a:endParaRPr>
          </a:p>
        </p:txBody>
      </p:sp>
      <p:grpSp>
        <p:nvGrpSpPr>
          <p:cNvPr id="6" name="Group 5"/>
          <p:cNvGrpSpPr/>
          <p:nvPr/>
        </p:nvGrpSpPr>
        <p:grpSpPr>
          <a:xfrm>
            <a:off x="448965" y="4956050"/>
            <a:ext cx="2286000" cy="1530033"/>
            <a:chOff x="704847" y="3626565"/>
            <a:chExt cx="2286000" cy="1530033"/>
          </a:xfrm>
        </p:grpSpPr>
        <p:pic>
          <p:nvPicPr>
            <p:cNvPr id="7" name="Picture 2" descr="http://www.iranamlaak.ir/images/arm.png"/>
            <p:cNvPicPr>
              <a:picLocks noChangeAspect="1" noChangeArrowheads="1"/>
            </p:cNvPicPr>
            <p:nvPr/>
          </p:nvPicPr>
          <p:blipFill>
            <a:blip r:embed="rId2">
              <a:lum bright="70000" contrast="-70000"/>
              <a:extLst>
                <a:ext uri="{28A0092B-C50C-407E-A947-70E740481C1C}">
                  <a14:useLocalDpi xmlns:a14="http://schemas.microsoft.com/office/drawing/2010/main" val="0"/>
                </a:ext>
              </a:extLst>
            </a:blip>
            <a:srcRect/>
            <a:stretch>
              <a:fillRect/>
            </a:stretch>
          </p:blipFill>
          <p:spPr bwMode="auto">
            <a:xfrm>
              <a:off x="1381123" y="3626565"/>
              <a:ext cx="933447" cy="91477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704847" y="4571823"/>
              <a:ext cx="2286000" cy="584775"/>
            </a:xfrm>
            <a:prstGeom prst="rect">
              <a:avLst/>
            </a:prstGeom>
            <a:noFill/>
          </p:spPr>
          <p:txBody>
            <a:bodyPr wrap="square" rtlCol="0">
              <a:spAutoFit/>
            </a:bodyPr>
            <a:lstStyle/>
            <a:p>
              <a:pPr algn="ctr"/>
              <a:r>
                <a:rPr lang="fa-IR" sz="1600" dirty="0" smtClean="0">
                  <a:solidFill>
                    <a:schemeClr val="bg1"/>
                  </a:solidFill>
                  <a:effectLst>
                    <a:outerShdw blurRad="38100" dist="38100" dir="2700000" algn="tl">
                      <a:srgbClr val="000000">
                        <a:alpha val="43137"/>
                      </a:srgbClr>
                    </a:outerShdw>
                  </a:effectLst>
                  <a:latin typeface="IranNastaliq" pitchFamily="18" charset="0"/>
                  <a:cs typeface="IranNastaliq" pitchFamily="18" charset="0"/>
                </a:rPr>
                <a:t>جمهوری اسلامی ایران</a:t>
              </a:r>
            </a:p>
            <a:p>
              <a:pPr algn="ctr"/>
              <a:r>
                <a:rPr lang="fa-IR" sz="1600" dirty="0" smtClean="0">
                  <a:solidFill>
                    <a:schemeClr val="bg1"/>
                  </a:solidFill>
                  <a:effectLst>
                    <a:outerShdw blurRad="38100" dist="38100" dir="2700000" algn="tl">
                      <a:srgbClr val="000000">
                        <a:alpha val="43137"/>
                      </a:srgbClr>
                    </a:outerShdw>
                  </a:effectLst>
                  <a:latin typeface="IranNastaliq" pitchFamily="18" charset="0"/>
                  <a:cs typeface="IranNastaliq" pitchFamily="18" charset="0"/>
                </a:rPr>
                <a:t>وزارت مسکن و </a:t>
              </a:r>
              <a:r>
                <a:rPr lang="fa-IR" sz="1600" dirty="0" err="1" smtClean="0">
                  <a:solidFill>
                    <a:schemeClr val="bg1"/>
                  </a:solidFill>
                  <a:effectLst>
                    <a:outerShdw blurRad="38100" dist="38100" dir="2700000" algn="tl">
                      <a:srgbClr val="000000">
                        <a:alpha val="43137"/>
                      </a:srgbClr>
                    </a:outerShdw>
                  </a:effectLst>
                  <a:latin typeface="IranNastaliq" pitchFamily="18" charset="0"/>
                  <a:cs typeface="IranNastaliq" pitchFamily="18" charset="0"/>
                </a:rPr>
                <a:t>شهرسازی</a:t>
              </a:r>
              <a:endParaRPr lang="en-US" sz="1600" dirty="0">
                <a:solidFill>
                  <a:schemeClr val="bg1"/>
                </a:solidFill>
                <a:effectLst>
                  <a:outerShdw blurRad="38100" dist="38100" dir="2700000" algn="tl">
                    <a:srgbClr val="000000">
                      <a:alpha val="43137"/>
                    </a:srgbClr>
                  </a:outerShdw>
                </a:effectLst>
                <a:latin typeface="IranNastaliq" pitchFamily="18" charset="0"/>
                <a:cs typeface="IranNastaliq" pitchFamily="18" charset="0"/>
              </a:endParaRPr>
            </a:p>
          </p:txBody>
        </p:sp>
      </p:grpSp>
    </p:spTree>
    <p:extLst>
      <p:ext uri="{BB962C8B-B14F-4D97-AF65-F5344CB8AC3E}">
        <p14:creationId xmlns:p14="http://schemas.microsoft.com/office/powerpoint/2010/main" val="355116674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167006" y="2665475"/>
            <a:ext cx="7680734" cy="4669763"/>
          </a:xfrm>
        </p:spPr>
        <p:txBody>
          <a:bodyPr>
            <a:noAutofit/>
          </a:bodyPr>
          <a:lstStyle/>
          <a:p>
            <a:pPr marL="0" indent="0" algn="r" rtl="1">
              <a:lnSpc>
                <a:spcPct val="150000"/>
              </a:lnSpc>
              <a:buNone/>
            </a:pPr>
            <a:r>
              <a:rPr lang="fa-IR" sz="22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نشان </a:t>
            </a:r>
            <a:r>
              <a:rPr lang="en-US" sz="22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BPN-GSB-2014</a:t>
            </a:r>
            <a:r>
              <a:rPr lang="fa-IR" sz="22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برای پروژه های درحال ساخت و ساخته شده طراحی شده و هر نشان در قالب سه رده امتیازی:</a:t>
            </a:r>
          </a:p>
          <a:p>
            <a:pPr lvl="1" algn="r" rtl="1">
              <a:lnSpc>
                <a:spcPct val="150000"/>
              </a:lnSpc>
              <a:buAutoNum type="arabicPeriod"/>
            </a:pPr>
            <a:r>
              <a:rPr lang="fa-IR" sz="22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پلاتین</a:t>
            </a:r>
          </a:p>
          <a:p>
            <a:pPr lvl="1" algn="r" rtl="1">
              <a:lnSpc>
                <a:spcPct val="150000"/>
              </a:lnSpc>
              <a:buAutoNum type="arabicPeriod"/>
            </a:pPr>
            <a:r>
              <a:rPr lang="fa-IR" sz="22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طلایی</a:t>
            </a:r>
          </a:p>
          <a:p>
            <a:pPr lvl="1" algn="r" rtl="1">
              <a:lnSpc>
                <a:spcPct val="150000"/>
              </a:lnSpc>
              <a:buAutoNum type="arabicPeriod"/>
            </a:pPr>
            <a:r>
              <a:rPr lang="fa-IR" sz="22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نقره ای</a:t>
            </a:r>
          </a:p>
          <a:p>
            <a:pPr marL="0" indent="0" algn="r" rtl="1">
              <a:lnSpc>
                <a:spcPct val="150000"/>
              </a:lnSpc>
              <a:buNone/>
            </a:pPr>
            <a:r>
              <a:rPr lang="fa-IR" sz="22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اعطاء می گردد که هرکدام دارای سازوکار خاص خود می باشد. </a:t>
            </a:r>
            <a:endParaRPr lang="en-US" sz="22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p:txBody>
      </p:sp>
      <p:sp>
        <p:nvSpPr>
          <p:cNvPr id="5" name="Title 1"/>
          <p:cNvSpPr>
            <a:spLocks noGrp="1"/>
          </p:cNvSpPr>
          <p:nvPr>
            <p:ph type="title"/>
          </p:nvPr>
        </p:nvSpPr>
        <p:spPr>
          <a:xfrm>
            <a:off x="2481642" y="1901950"/>
            <a:ext cx="6347713" cy="533400"/>
          </a:xfrm>
        </p:spPr>
        <p:txBody>
          <a:bodyPr>
            <a:noAutofit/>
          </a:bodyPr>
          <a:lstStyle/>
          <a:p>
            <a:pPr algn="ctr" rtl="1"/>
            <a:r>
              <a:rPr lang="fa-IR" dirty="0" smtClean="0">
                <a:solidFill>
                  <a:srgbClr val="FFFF00"/>
                </a:solidFill>
                <a:latin typeface="IRTitr" panose="02000506000000020002" pitchFamily="2" charset="-78"/>
                <a:cs typeface="B Titr" panose="00000700000000000000" pitchFamily="2" charset="-78"/>
              </a:rPr>
              <a:t>نشان </a:t>
            </a:r>
            <a:r>
              <a:rPr lang="en-US" dirty="0" smtClean="0">
                <a:solidFill>
                  <a:srgbClr val="FFFF00"/>
                </a:solidFill>
                <a:latin typeface="IRTitr" panose="02000506000000020002" pitchFamily="2" charset="-78"/>
                <a:cs typeface="B Titr" panose="00000700000000000000" pitchFamily="2" charset="-78"/>
              </a:rPr>
              <a:t>BPN-GSB-2014</a:t>
            </a:r>
            <a:endParaRPr lang="fa-IR" dirty="0">
              <a:solidFill>
                <a:srgbClr val="FFFF00"/>
              </a:solidFill>
              <a:latin typeface="IRTitr" panose="02000506000000020002" pitchFamily="2" charset="-78"/>
              <a:cs typeface="B Titr" panose="00000700000000000000" pitchFamily="2" charset="-78"/>
            </a:endParaRPr>
          </a:p>
        </p:txBody>
      </p:sp>
    </p:spTree>
    <p:extLst>
      <p:ext uri="{BB962C8B-B14F-4D97-AF65-F5344CB8AC3E}">
        <p14:creationId xmlns:p14="http://schemas.microsoft.com/office/powerpoint/2010/main" val="91073041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3855458088"/>
              </p:ext>
            </p:extLst>
          </p:nvPr>
        </p:nvGraphicFramePr>
        <p:xfrm>
          <a:off x="1212490" y="2360065"/>
          <a:ext cx="7597525" cy="3331791"/>
        </p:xfrm>
        <a:graphic>
          <a:graphicData uri="http://schemas.openxmlformats.org/drawingml/2006/table">
            <a:tbl>
              <a:tblPr firstRow="1" firstCol="1" bandRow="1">
                <a:tableStyleId>{5C22544A-7EE6-4342-B048-85BDC9FD1C3A}</a:tableStyleId>
              </a:tblPr>
              <a:tblGrid>
                <a:gridCol w="2224989">
                  <a:extLst>
                    <a:ext uri="{9D8B030D-6E8A-4147-A177-3AD203B41FA5}">
                      <a16:colId xmlns:a16="http://schemas.microsoft.com/office/drawing/2014/main" val="20000"/>
                    </a:ext>
                  </a:extLst>
                </a:gridCol>
                <a:gridCol w="4605031">
                  <a:extLst>
                    <a:ext uri="{9D8B030D-6E8A-4147-A177-3AD203B41FA5}">
                      <a16:colId xmlns:a16="http://schemas.microsoft.com/office/drawing/2014/main" val="20001"/>
                    </a:ext>
                  </a:extLst>
                </a:gridCol>
                <a:gridCol w="767505">
                  <a:extLst>
                    <a:ext uri="{9D8B030D-6E8A-4147-A177-3AD203B41FA5}">
                      <a16:colId xmlns:a16="http://schemas.microsoft.com/office/drawing/2014/main" val="20002"/>
                    </a:ext>
                  </a:extLst>
                </a:gridCol>
              </a:tblGrid>
              <a:tr h="294536">
                <a:tc>
                  <a:txBody>
                    <a:bodyPr/>
                    <a:lstStyle/>
                    <a:p>
                      <a:pPr algn="ctr" rtl="1">
                        <a:lnSpc>
                          <a:spcPct val="107000"/>
                        </a:lnSpc>
                        <a:spcAft>
                          <a:spcPts val="800"/>
                        </a:spcAft>
                      </a:pPr>
                      <a:r>
                        <a:rPr lang="fa-IR" sz="1500" dirty="0">
                          <a:effectLst/>
                          <a:cs typeface="B Mitra" panose="00000400000000000000" pitchFamily="2" charset="-78"/>
                        </a:rPr>
                        <a:t>نرخنامه برای پروژه خلیج فارس</a:t>
                      </a:r>
                      <a:endParaRPr lang="en-CA" sz="1500" dirty="0">
                        <a:effectLst/>
                        <a:latin typeface="Calibri" panose="020F0502020204030204" pitchFamily="34" charset="0"/>
                        <a:ea typeface="Calibri" panose="020F0502020204030204" pitchFamily="34" charset="0"/>
                        <a:cs typeface="B Mitra" panose="00000400000000000000" pitchFamily="2" charset="-78"/>
                      </a:endParaRPr>
                    </a:p>
                  </a:txBody>
                  <a:tcPr marL="0" marR="0" marT="0" marB="0" anchor="ctr"/>
                </a:tc>
                <a:tc>
                  <a:txBody>
                    <a:bodyPr/>
                    <a:lstStyle/>
                    <a:p>
                      <a:pPr algn="ctr" rtl="1">
                        <a:lnSpc>
                          <a:spcPct val="107000"/>
                        </a:lnSpc>
                        <a:spcAft>
                          <a:spcPts val="800"/>
                        </a:spcAft>
                      </a:pPr>
                      <a:r>
                        <a:rPr lang="ar-SA" sz="1500" dirty="0">
                          <a:effectLst/>
                          <a:cs typeface="B Mitra" panose="00000400000000000000" pitchFamily="2" charset="-78"/>
                        </a:rPr>
                        <a:t>شرح خدمات</a:t>
                      </a:r>
                      <a:endParaRPr lang="en-CA" sz="1500" dirty="0">
                        <a:effectLst/>
                        <a:latin typeface="Calibri" panose="020F0502020204030204" pitchFamily="34" charset="0"/>
                        <a:ea typeface="Calibri" panose="020F0502020204030204" pitchFamily="34" charset="0"/>
                        <a:cs typeface="B Mitra" panose="00000400000000000000" pitchFamily="2" charset="-78"/>
                      </a:endParaRPr>
                    </a:p>
                  </a:txBody>
                  <a:tcPr marL="80995" marR="80995" marT="11249" marB="0" anchor="ctr"/>
                </a:tc>
                <a:tc>
                  <a:txBody>
                    <a:bodyPr/>
                    <a:lstStyle/>
                    <a:p>
                      <a:pPr algn="ctr" rtl="1">
                        <a:lnSpc>
                          <a:spcPct val="107000"/>
                        </a:lnSpc>
                        <a:spcAft>
                          <a:spcPts val="800"/>
                        </a:spcAft>
                      </a:pPr>
                      <a:r>
                        <a:rPr lang="fa-IR" sz="1500">
                          <a:effectLst/>
                          <a:cs typeface="B Mitra" panose="00000400000000000000" pitchFamily="2" charset="-78"/>
                        </a:rPr>
                        <a:t>نشان</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80995" marR="80995" marT="11249" marB="0" anchor="ctr"/>
                </a:tc>
                <a:extLst>
                  <a:ext uri="{0D108BD9-81ED-4DB2-BD59-A6C34878D82A}">
                    <a16:rowId xmlns:a16="http://schemas.microsoft.com/office/drawing/2014/main" val="10000"/>
                  </a:ext>
                </a:extLst>
              </a:tr>
              <a:tr h="1252539">
                <a:tc>
                  <a:txBody>
                    <a:bodyPr/>
                    <a:lstStyle/>
                    <a:p>
                      <a:pPr algn="ctr" rtl="1">
                        <a:lnSpc>
                          <a:spcPct val="107000"/>
                        </a:lnSpc>
                        <a:spcAft>
                          <a:spcPts val="800"/>
                        </a:spcAft>
                      </a:pPr>
                      <a:r>
                        <a:rPr lang="ar-SA" sz="1500">
                          <a:effectLst/>
                          <a:cs typeface="B Mitra" panose="00000400000000000000" pitchFamily="2" charset="-78"/>
                        </a:rPr>
                        <a:t> </a:t>
                      </a:r>
                      <a:endParaRPr lang="en-CA" sz="1500">
                        <a:effectLst/>
                        <a:cs typeface="B Mitra" panose="00000400000000000000" pitchFamily="2" charset="-78"/>
                      </a:endParaRPr>
                    </a:p>
                    <a:p>
                      <a:pPr algn="ctr" rtl="1">
                        <a:lnSpc>
                          <a:spcPct val="107000"/>
                        </a:lnSpc>
                        <a:spcAft>
                          <a:spcPts val="800"/>
                        </a:spcAft>
                      </a:pPr>
                      <a:r>
                        <a:rPr lang="ar-SA" sz="1500">
                          <a:effectLst/>
                          <a:cs typeface="B Mitra" panose="00000400000000000000" pitchFamily="2" charset="-78"/>
                        </a:rPr>
                        <a:t>300.000 ریال برای هر مترمربع</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0" marR="0" marT="0" marB="0" anchor="ctr"/>
                </a:tc>
                <a:tc>
                  <a:txBody>
                    <a:bodyPr/>
                    <a:lstStyle/>
                    <a:p>
                      <a:pPr algn="ctr" rtl="1">
                        <a:lnSpc>
                          <a:spcPct val="107000"/>
                        </a:lnSpc>
                        <a:spcAft>
                          <a:spcPts val="800"/>
                        </a:spcAft>
                      </a:pPr>
                      <a:r>
                        <a:rPr lang="ar-SA" sz="1500">
                          <a:effectLst/>
                          <a:cs typeface="B Mitra" panose="00000400000000000000" pitchFamily="2" charset="-78"/>
                        </a:rPr>
                        <a:t>طراحی کامل پروژه شامل طراحی معماری، سازه ای، تاسیسات مکانیکی و برقی*</a:t>
                      </a:r>
                      <a:endParaRPr lang="en-CA" sz="1500">
                        <a:effectLst/>
                        <a:cs typeface="B Mitra" panose="00000400000000000000" pitchFamily="2" charset="-78"/>
                      </a:endParaRPr>
                    </a:p>
                    <a:p>
                      <a:pPr algn="ctr" rtl="1">
                        <a:lnSpc>
                          <a:spcPct val="107000"/>
                        </a:lnSpc>
                        <a:spcAft>
                          <a:spcPts val="800"/>
                        </a:spcAft>
                      </a:pPr>
                      <a:r>
                        <a:rPr lang="ar-SA" sz="1500">
                          <a:effectLst/>
                          <a:cs typeface="B Mitra" panose="00000400000000000000" pitchFamily="2" charset="-78"/>
                        </a:rPr>
                        <a:t>نظارت عالیه بر فرآیند ساخت</a:t>
                      </a:r>
                      <a:endParaRPr lang="en-CA" sz="1500">
                        <a:effectLst/>
                        <a:cs typeface="B Mitra" panose="00000400000000000000" pitchFamily="2" charset="-78"/>
                      </a:endParaRPr>
                    </a:p>
                    <a:p>
                      <a:pPr algn="ctr" rtl="1">
                        <a:lnSpc>
                          <a:spcPct val="107000"/>
                        </a:lnSpc>
                        <a:spcAft>
                          <a:spcPts val="800"/>
                        </a:spcAft>
                      </a:pPr>
                      <a:r>
                        <a:rPr lang="ar-SA" sz="1500">
                          <a:effectLst/>
                          <a:cs typeface="B Mitra" panose="00000400000000000000" pitchFamily="2" charset="-78"/>
                        </a:rPr>
                        <a:t>تامین تجهیزات در حوزه نشان</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80995" marR="80995" marT="11249" marB="0" anchor="ctr"/>
                </a:tc>
                <a:tc>
                  <a:txBody>
                    <a:bodyPr/>
                    <a:lstStyle/>
                    <a:p>
                      <a:pPr algn="ctr" rtl="1">
                        <a:lnSpc>
                          <a:spcPct val="107000"/>
                        </a:lnSpc>
                        <a:spcAft>
                          <a:spcPts val="800"/>
                        </a:spcAft>
                      </a:pPr>
                      <a:r>
                        <a:rPr lang="ar-SA" sz="1500">
                          <a:effectLst/>
                          <a:cs typeface="B Mitra" panose="00000400000000000000" pitchFamily="2" charset="-78"/>
                        </a:rPr>
                        <a:t>پلاتینی</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80995" marR="80995" marT="11249" marB="0" anchor="ctr"/>
                </a:tc>
                <a:extLst>
                  <a:ext uri="{0D108BD9-81ED-4DB2-BD59-A6C34878D82A}">
                    <a16:rowId xmlns:a16="http://schemas.microsoft.com/office/drawing/2014/main" val="10001"/>
                  </a:ext>
                </a:extLst>
              </a:tr>
              <a:tr h="1091632">
                <a:tc>
                  <a:txBody>
                    <a:bodyPr/>
                    <a:lstStyle/>
                    <a:p>
                      <a:pPr algn="ctr" rtl="1">
                        <a:lnSpc>
                          <a:spcPct val="107000"/>
                        </a:lnSpc>
                        <a:spcAft>
                          <a:spcPts val="800"/>
                        </a:spcAft>
                      </a:pPr>
                      <a:r>
                        <a:rPr lang="ar-SA" sz="1500">
                          <a:effectLst/>
                          <a:cs typeface="B Mitra" panose="00000400000000000000" pitchFamily="2" charset="-78"/>
                        </a:rPr>
                        <a:t>200.000 ریال برای هر متر مربع</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0" marR="0" marT="0" marB="0" anchor="ctr"/>
                </a:tc>
                <a:tc>
                  <a:txBody>
                    <a:bodyPr/>
                    <a:lstStyle/>
                    <a:p>
                      <a:pPr algn="ctr" rtl="1">
                        <a:lnSpc>
                          <a:spcPct val="107000"/>
                        </a:lnSpc>
                        <a:spcAft>
                          <a:spcPts val="800"/>
                        </a:spcAft>
                      </a:pPr>
                      <a:r>
                        <a:rPr lang="ar-SA" sz="1500">
                          <a:effectLst/>
                          <a:cs typeface="B Mitra" panose="00000400000000000000" pitchFamily="2" charset="-78"/>
                        </a:rPr>
                        <a:t>بازبینی کامل نقشه های پروژه و تامین حداقل 60% امتیاز نشان</a:t>
                      </a:r>
                      <a:endParaRPr lang="en-CA" sz="1500">
                        <a:effectLst/>
                        <a:cs typeface="B Mitra" panose="00000400000000000000" pitchFamily="2" charset="-78"/>
                      </a:endParaRPr>
                    </a:p>
                    <a:p>
                      <a:pPr algn="ctr" rtl="1">
                        <a:lnSpc>
                          <a:spcPct val="107000"/>
                        </a:lnSpc>
                        <a:spcAft>
                          <a:spcPts val="800"/>
                        </a:spcAft>
                      </a:pPr>
                      <a:r>
                        <a:rPr lang="ar-SA" sz="1500">
                          <a:effectLst/>
                          <a:cs typeface="B Mitra" panose="00000400000000000000" pitchFamily="2" charset="-78"/>
                        </a:rPr>
                        <a:t>نظارت عالیه بر فرآیند ساخت</a:t>
                      </a:r>
                      <a:endParaRPr lang="en-CA" sz="1500">
                        <a:effectLst/>
                        <a:cs typeface="B Mitra" panose="00000400000000000000" pitchFamily="2" charset="-78"/>
                      </a:endParaRPr>
                    </a:p>
                    <a:p>
                      <a:pPr algn="ctr" rtl="1">
                        <a:lnSpc>
                          <a:spcPct val="107000"/>
                        </a:lnSpc>
                        <a:spcAft>
                          <a:spcPts val="800"/>
                        </a:spcAft>
                      </a:pPr>
                      <a:r>
                        <a:rPr lang="ar-SA" sz="1500">
                          <a:effectLst/>
                          <a:cs typeface="B Mitra" panose="00000400000000000000" pitchFamily="2" charset="-78"/>
                        </a:rPr>
                        <a:t>تامین تجهیزات در حوزه نشان</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80995" marR="80995" marT="11249" marB="0" anchor="ctr"/>
                </a:tc>
                <a:tc>
                  <a:txBody>
                    <a:bodyPr/>
                    <a:lstStyle/>
                    <a:p>
                      <a:pPr algn="ctr" rtl="1">
                        <a:lnSpc>
                          <a:spcPct val="107000"/>
                        </a:lnSpc>
                        <a:spcAft>
                          <a:spcPts val="800"/>
                        </a:spcAft>
                      </a:pPr>
                      <a:r>
                        <a:rPr lang="ar-SA" sz="1500">
                          <a:effectLst/>
                          <a:cs typeface="B Mitra" panose="00000400000000000000" pitchFamily="2" charset="-78"/>
                        </a:rPr>
                        <a:t>طلایی</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80995" marR="80995" marT="11249" marB="0" anchor="ctr"/>
                </a:tc>
                <a:extLst>
                  <a:ext uri="{0D108BD9-81ED-4DB2-BD59-A6C34878D82A}">
                    <a16:rowId xmlns:a16="http://schemas.microsoft.com/office/drawing/2014/main" val="10002"/>
                  </a:ext>
                </a:extLst>
              </a:tr>
              <a:tr h="693084">
                <a:tc>
                  <a:txBody>
                    <a:bodyPr/>
                    <a:lstStyle/>
                    <a:p>
                      <a:pPr algn="ctr" rtl="1">
                        <a:lnSpc>
                          <a:spcPct val="107000"/>
                        </a:lnSpc>
                        <a:spcAft>
                          <a:spcPts val="800"/>
                        </a:spcAft>
                      </a:pPr>
                      <a:r>
                        <a:rPr lang="ar-SA" sz="1500">
                          <a:effectLst/>
                          <a:cs typeface="B Mitra" panose="00000400000000000000" pitchFamily="2" charset="-78"/>
                        </a:rPr>
                        <a:t>100.000 ریال برای هر مترمربع</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0" marR="0" marT="0" marB="0" anchor="ctr"/>
                </a:tc>
                <a:tc>
                  <a:txBody>
                    <a:bodyPr/>
                    <a:lstStyle/>
                    <a:p>
                      <a:pPr algn="ctr" rtl="1">
                        <a:lnSpc>
                          <a:spcPct val="107000"/>
                        </a:lnSpc>
                        <a:spcAft>
                          <a:spcPts val="800"/>
                        </a:spcAft>
                      </a:pPr>
                      <a:r>
                        <a:rPr lang="ar-SA" sz="1500">
                          <a:effectLst/>
                          <a:cs typeface="B Mitra" panose="00000400000000000000" pitchFamily="2" charset="-78"/>
                        </a:rPr>
                        <a:t>تامین حداقل 40% امتیاز نشان</a:t>
                      </a:r>
                      <a:endParaRPr lang="en-CA" sz="1500">
                        <a:effectLst/>
                        <a:cs typeface="B Mitra" panose="00000400000000000000" pitchFamily="2" charset="-78"/>
                      </a:endParaRPr>
                    </a:p>
                    <a:p>
                      <a:pPr algn="ctr" rtl="1">
                        <a:lnSpc>
                          <a:spcPct val="107000"/>
                        </a:lnSpc>
                        <a:spcAft>
                          <a:spcPts val="800"/>
                        </a:spcAft>
                      </a:pPr>
                      <a:r>
                        <a:rPr lang="ar-SA" sz="1500">
                          <a:effectLst/>
                          <a:cs typeface="B Mitra" panose="00000400000000000000" pitchFamily="2" charset="-78"/>
                        </a:rPr>
                        <a:t>تامین تجهیزات در حوزه نشان</a:t>
                      </a:r>
                      <a:endParaRPr lang="en-CA" sz="1500">
                        <a:effectLst/>
                        <a:latin typeface="Calibri" panose="020F0502020204030204" pitchFamily="34" charset="0"/>
                        <a:ea typeface="Calibri" panose="020F0502020204030204" pitchFamily="34" charset="0"/>
                        <a:cs typeface="B Mitra" panose="00000400000000000000" pitchFamily="2" charset="-78"/>
                      </a:endParaRPr>
                    </a:p>
                  </a:txBody>
                  <a:tcPr marL="80995" marR="80995" marT="11249" marB="0" anchor="ctr"/>
                </a:tc>
                <a:tc>
                  <a:txBody>
                    <a:bodyPr/>
                    <a:lstStyle/>
                    <a:p>
                      <a:pPr algn="ctr" rtl="1">
                        <a:lnSpc>
                          <a:spcPct val="107000"/>
                        </a:lnSpc>
                        <a:spcAft>
                          <a:spcPts val="800"/>
                        </a:spcAft>
                      </a:pPr>
                      <a:r>
                        <a:rPr lang="ar-SA" sz="1500" dirty="0">
                          <a:effectLst/>
                          <a:cs typeface="B Mitra" panose="00000400000000000000" pitchFamily="2" charset="-78"/>
                        </a:rPr>
                        <a:t>نقرهای</a:t>
                      </a:r>
                      <a:endParaRPr lang="en-CA" sz="1500" dirty="0">
                        <a:effectLst/>
                        <a:latin typeface="Calibri" panose="020F0502020204030204" pitchFamily="34" charset="0"/>
                        <a:ea typeface="Calibri" panose="020F0502020204030204" pitchFamily="34" charset="0"/>
                        <a:cs typeface="B Mitra" panose="00000400000000000000" pitchFamily="2" charset="-78"/>
                      </a:endParaRPr>
                    </a:p>
                  </a:txBody>
                  <a:tcPr marL="80995" marR="80995" marT="11249" marB="0" anchor="ctr"/>
                </a:tc>
                <a:extLst>
                  <a:ext uri="{0D108BD9-81ED-4DB2-BD59-A6C34878D82A}">
                    <a16:rowId xmlns:a16="http://schemas.microsoft.com/office/drawing/2014/main" val="10003"/>
                  </a:ext>
                </a:extLst>
              </a:tr>
            </a:tbl>
          </a:graphicData>
        </a:graphic>
      </p:graphicFrame>
      <p:sp>
        <p:nvSpPr>
          <p:cNvPr id="5" name="Rectangle 4"/>
          <p:cNvSpPr/>
          <p:nvPr/>
        </p:nvSpPr>
        <p:spPr>
          <a:xfrm>
            <a:off x="2281425" y="6024985"/>
            <a:ext cx="5335525" cy="388696"/>
          </a:xfrm>
          <a:prstGeom prst="rect">
            <a:avLst/>
          </a:prstGeom>
        </p:spPr>
        <p:txBody>
          <a:bodyPr wrap="square">
            <a:spAutoFit/>
          </a:bodyPr>
          <a:lstStyle/>
          <a:p>
            <a:pPr algn="ctr" rtl="1">
              <a:lnSpc>
                <a:spcPct val="107000"/>
              </a:lnSpc>
              <a:spcAft>
                <a:spcPts val="800"/>
              </a:spcAft>
            </a:pPr>
            <a:r>
              <a:rPr lang="ar-SA" b="1" dirty="0">
                <a:solidFill>
                  <a:srgbClr val="FFC000"/>
                </a:solidFill>
                <a:latin typeface="Calibri" panose="020F0502020204030204" pitchFamily="34" charset="0"/>
                <a:ea typeface="Calibri" panose="020F0502020204030204" pitchFamily="34" charset="0"/>
                <a:cs typeface="B Mitra" panose="00000400000000000000" pitchFamily="2" charset="-78"/>
              </a:rPr>
              <a:t>*این نقشه ها شامل نقشه های فاز های صفر تا دو می باشد.</a:t>
            </a:r>
            <a:endParaRPr lang="en-CA" dirty="0">
              <a:solidFill>
                <a:srgbClr val="FFC000"/>
              </a:solidFill>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77733300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12490" y="2054655"/>
            <a:ext cx="7787955" cy="4355423"/>
          </a:xfrm>
          <a:prstGeom prst="rect">
            <a:avLst/>
          </a:prstGeom>
        </p:spPr>
        <p:txBody>
          <a:bodyPr wrap="square">
            <a:spAutoFit/>
          </a:bodyPr>
          <a:lstStyle/>
          <a:p>
            <a:pPr algn="ctr" rtl="1">
              <a:lnSpc>
                <a:spcPct val="107000"/>
              </a:lnSpc>
              <a:spcAft>
                <a:spcPts val="800"/>
              </a:spcAft>
            </a:pPr>
            <a:r>
              <a:rPr lang="ar-SA" b="1" dirty="0">
                <a:solidFill>
                  <a:schemeClr val="bg1"/>
                </a:solidFill>
                <a:latin typeface="Calibri" panose="020F0502020204030204" pitchFamily="34" charset="0"/>
                <a:ea typeface="Calibri" panose="020F0502020204030204" pitchFamily="34" charset="0"/>
                <a:cs typeface="B Mitra" panose="00000400000000000000" pitchFamily="2" charset="-78"/>
              </a:rPr>
              <a:t> </a:t>
            </a:r>
            <a:endParaRPr lang="en-CA" dirty="0">
              <a:solidFill>
                <a:schemeClr val="bg1"/>
              </a:solidFill>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ar-SA" b="1" dirty="0">
                <a:solidFill>
                  <a:schemeClr val="bg1"/>
                </a:solidFill>
                <a:latin typeface="Calibri" panose="020F0502020204030204" pitchFamily="34" charset="0"/>
                <a:ea typeface="Calibri" panose="020F0502020204030204" pitchFamily="34" charset="0"/>
                <a:cs typeface="B Mitra" panose="00000400000000000000" pitchFamily="2" charset="-78"/>
              </a:rPr>
              <a:t>توضیح: قیمت گذاری براساس استعلام قیمت صورت گرفته از شرکت های دارای صلاحیت طراحی می باشد. برای نمونه، شرکت </a:t>
            </a:r>
            <a:r>
              <a:rPr lang="en-US" b="1" dirty="0">
                <a:solidFill>
                  <a:schemeClr val="bg1"/>
                </a:solidFill>
                <a:latin typeface="IRMitra"/>
                <a:ea typeface="Calibri" panose="020F0502020204030204" pitchFamily="34" charset="0"/>
                <a:cs typeface="B Mitra" panose="00000400000000000000" pitchFamily="2" charset="-78"/>
              </a:rPr>
              <a:t>Kayson</a:t>
            </a:r>
            <a:r>
              <a:rPr lang="fa-IR" b="1" dirty="0">
                <a:solidFill>
                  <a:schemeClr val="bg1"/>
                </a:solidFill>
                <a:latin typeface="Calibri" panose="020F0502020204030204" pitchFamily="34" charset="0"/>
                <a:ea typeface="Calibri" panose="020F0502020204030204" pitchFamily="34" charset="0"/>
                <a:cs typeface="B Mitra" panose="00000400000000000000" pitchFamily="2" charset="-78"/>
              </a:rPr>
              <a:t> برای طراحی این پروژه براساس نظام </a:t>
            </a:r>
            <a:r>
              <a:rPr lang="en-US" b="1" dirty="0">
                <a:solidFill>
                  <a:schemeClr val="bg1"/>
                </a:solidFill>
                <a:latin typeface="IRMitra"/>
                <a:ea typeface="Calibri" panose="020F0502020204030204" pitchFamily="34" charset="0"/>
                <a:cs typeface="B Mitra" panose="00000400000000000000" pitchFamily="2" charset="-78"/>
              </a:rPr>
              <a:t>BIM</a:t>
            </a:r>
            <a:r>
              <a:rPr lang="fa-IR" b="1" dirty="0">
                <a:solidFill>
                  <a:schemeClr val="bg1"/>
                </a:solidFill>
                <a:latin typeface="Calibri" panose="020F0502020204030204" pitchFamily="34" charset="0"/>
                <a:ea typeface="Calibri" panose="020F0502020204030204" pitchFamily="34" charset="0"/>
                <a:cs typeface="B Mitra" panose="00000400000000000000" pitchFamily="2" charset="-78"/>
              </a:rPr>
              <a:t>، مبلغ 320.000 ریال برای هر مترمربع را داد که البته نشان </a:t>
            </a:r>
            <a:r>
              <a:rPr lang="en-US" b="1" dirty="0">
                <a:solidFill>
                  <a:schemeClr val="bg1"/>
                </a:solidFill>
                <a:latin typeface="IRMitra"/>
                <a:ea typeface="Calibri" panose="020F0502020204030204" pitchFamily="34" charset="0"/>
                <a:cs typeface="B Mitra" panose="00000400000000000000" pitchFamily="2" charset="-78"/>
              </a:rPr>
              <a:t>BPN</a:t>
            </a:r>
            <a:r>
              <a:rPr lang="fa-IR" b="1" dirty="0">
                <a:solidFill>
                  <a:schemeClr val="bg1"/>
                </a:solidFill>
                <a:latin typeface="Calibri" panose="020F0502020204030204" pitchFamily="34" charset="0"/>
                <a:ea typeface="Calibri" panose="020F0502020204030204" pitchFamily="34" charset="0"/>
                <a:cs typeface="B Mitra" panose="00000400000000000000" pitchFamily="2" charset="-78"/>
              </a:rPr>
              <a:t> دارای شرح خدمات به مراتب بالاتری می باشد.</a:t>
            </a:r>
            <a:endParaRPr lang="en-CA" dirty="0">
              <a:solidFill>
                <a:schemeClr val="bg1"/>
              </a:solidFill>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b="1" dirty="0">
                <a:solidFill>
                  <a:schemeClr val="bg1"/>
                </a:solidFill>
                <a:latin typeface="Calibri" panose="020F0502020204030204" pitchFamily="34" charset="0"/>
                <a:ea typeface="Calibri" panose="020F0502020204030204" pitchFamily="34" charset="0"/>
                <a:cs typeface="B Mitra" panose="00000400000000000000" pitchFamily="2" charset="-78"/>
              </a:rPr>
              <a:t>لازم به ذکر است که این شرکت از پیمانکاران بسیار معتبر داخلی و صادر کننده نمونه خدمات فنی مهندسی در دهه 80 شمسی است و اکنون در حوزه </a:t>
            </a:r>
            <a:r>
              <a:rPr lang="en-US" b="1" dirty="0">
                <a:solidFill>
                  <a:schemeClr val="bg1"/>
                </a:solidFill>
                <a:latin typeface="IRMitra"/>
                <a:ea typeface="Calibri" panose="020F0502020204030204" pitchFamily="34" charset="0"/>
                <a:cs typeface="B Mitra" panose="00000400000000000000" pitchFamily="2" charset="-78"/>
              </a:rPr>
              <a:t>HSE</a:t>
            </a:r>
            <a:r>
              <a:rPr lang="fa-IR" b="1" dirty="0">
                <a:solidFill>
                  <a:schemeClr val="bg1"/>
                </a:solidFill>
                <a:latin typeface="Calibri" panose="020F0502020204030204" pitchFamily="34" charset="0"/>
                <a:ea typeface="Calibri" panose="020F0502020204030204" pitchFamily="34" charset="0"/>
                <a:cs typeface="B Mitra" panose="00000400000000000000" pitchFamily="2" charset="-78"/>
              </a:rPr>
              <a:t> و انرژی در ساختمان در حال فعالیت ویژه و اعطای نشان می باشد.</a:t>
            </a:r>
            <a:endParaRPr lang="en-CA" dirty="0">
              <a:solidFill>
                <a:schemeClr val="bg1"/>
              </a:solidFill>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b="1" dirty="0">
                <a:solidFill>
                  <a:schemeClr val="bg1"/>
                </a:solidFill>
                <a:latin typeface="Calibri" panose="020F0502020204030204" pitchFamily="34" charset="0"/>
                <a:ea typeface="Calibri" panose="020F0502020204030204" pitchFamily="34" charset="0"/>
                <a:cs typeface="B Mitra" panose="00000400000000000000" pitchFamily="2" charset="-78"/>
              </a:rPr>
              <a:t> </a:t>
            </a:r>
            <a:endParaRPr lang="en-CA" dirty="0">
              <a:solidFill>
                <a:schemeClr val="bg1"/>
              </a:solidFill>
              <a:latin typeface="Calibri" panose="020F0502020204030204" pitchFamily="34" charset="0"/>
              <a:ea typeface="Calibri" panose="020F0502020204030204" pitchFamily="34" charset="0"/>
              <a:cs typeface="B Mitra" panose="00000400000000000000" pitchFamily="2" charset="-78"/>
            </a:endParaRPr>
          </a:p>
          <a:p>
            <a:pPr algn="r" rtl="1">
              <a:lnSpc>
                <a:spcPct val="107000"/>
              </a:lnSpc>
              <a:spcAft>
                <a:spcPts val="800"/>
              </a:spcAft>
            </a:pPr>
            <a:r>
              <a:rPr lang="fa-IR" b="1" dirty="0">
                <a:solidFill>
                  <a:schemeClr val="bg1"/>
                </a:solidFill>
                <a:latin typeface="Calibri" panose="020F0502020204030204" pitchFamily="34" charset="0"/>
                <a:ea typeface="Calibri" panose="020F0502020204030204" pitchFamily="34" charset="0"/>
                <a:cs typeface="B Mitra" panose="00000400000000000000" pitchFamily="2" charset="-78"/>
              </a:rPr>
              <a:t>توضیح در مورد شرح خدمات پروژه خلیج فارس: رقم پیشنهادی پروژه خلیج فارس علاوه بر موارد مندرج در جدول فوق، هزینه ی مطالعات و طراحی نیرو.گاه پایه انرژی تجدیدپذیر برای تامین انرژی این پروژه و کارگاه های استان کرمان را نیز شامل می شود که امکانسنجی احداث در استان های کرمان و تهران صورت خواهد پذیرفت.</a:t>
            </a:r>
            <a:endParaRPr lang="en-CA" dirty="0">
              <a:solidFill>
                <a:schemeClr val="bg1"/>
              </a:solidFill>
              <a:effectLst/>
              <a:latin typeface="Calibri" panose="020F0502020204030204" pitchFamily="34" charset="0"/>
              <a:ea typeface="Calibri" panose="020F0502020204030204" pitchFamily="34" charset="0"/>
              <a:cs typeface="B Mitra" panose="00000400000000000000" pitchFamily="2" charset="-78"/>
            </a:endParaRPr>
          </a:p>
        </p:txBody>
      </p:sp>
    </p:spTree>
    <p:extLst>
      <p:ext uri="{BB962C8B-B14F-4D97-AF65-F5344CB8AC3E}">
        <p14:creationId xmlns:p14="http://schemas.microsoft.com/office/powerpoint/2010/main" val="2549991776"/>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2128720" y="2054655"/>
            <a:ext cx="6347714" cy="4593563"/>
          </a:xfrm>
        </p:spPr>
        <p:txBody>
          <a:bodyPr>
            <a:noAutofit/>
          </a:bodyPr>
          <a:lstStyle/>
          <a:p>
            <a:pPr marL="0" indent="0" algn="just" rtl="1">
              <a:lnSpc>
                <a:spcPct val="150000"/>
              </a:lnSpc>
              <a:buNone/>
            </a:pPr>
            <a:r>
              <a:rPr lang="fa-IR"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نشان </a:t>
            </a:r>
            <a:r>
              <a:rPr lang="en-US"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BPN-GSB-2014</a:t>
            </a:r>
            <a:r>
              <a:rPr lang="fa-IR"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برای پروژه های ساخته شده در قالب چک لیست طراحی شده و براساس خوداظهاری و کنترل آیتم ها اعطاء می شود</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a:t>
            </a:r>
          </a:p>
          <a:p>
            <a:pPr marL="0" indent="0" algn="just" rtl="1">
              <a:lnSpc>
                <a:spcPct val="150000"/>
              </a:lnSpc>
              <a:buNone/>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a:t>
            </a:r>
            <a:r>
              <a:rPr lang="fa-IR"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این </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چک </a:t>
            </a:r>
            <a:r>
              <a:rPr lang="fa-IR"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لیست براساس مبانی کاربرد انرژی های تجدیدپذیر و استفاده از فن آوری ها و مفاهیم حوزه به آوری انرژی </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در صنعت ساختمان طراحی شده و در صورت تقاضا و درخواست کارفرما امکان مشاوره و تامین تجهیزات مورد نیاز در حوزه های یاد شده وجود دارد.</a:t>
            </a:r>
            <a:endParaRPr lang="en-US"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p:txBody>
      </p:sp>
      <p:sp>
        <p:nvSpPr>
          <p:cNvPr id="5" name="Title 1"/>
          <p:cNvSpPr>
            <a:spLocks noGrp="1"/>
          </p:cNvSpPr>
          <p:nvPr>
            <p:ph type="title"/>
          </p:nvPr>
        </p:nvSpPr>
        <p:spPr>
          <a:xfrm>
            <a:off x="2281425" y="1787955"/>
            <a:ext cx="6347713" cy="533400"/>
          </a:xfrm>
        </p:spPr>
        <p:txBody>
          <a:bodyPr>
            <a:normAutofit fontScale="90000"/>
          </a:bodyPr>
          <a:lstStyle/>
          <a:p>
            <a:pPr algn="ctr" rtl="1"/>
            <a:r>
              <a:rPr lang="fa-IR" dirty="0" smtClean="0">
                <a:solidFill>
                  <a:srgbClr val="FFFF00"/>
                </a:solidFill>
                <a:latin typeface="IRTitr" panose="02000506000000020002" pitchFamily="2" charset="-78"/>
                <a:cs typeface="B Titr" panose="00000700000000000000" pitchFamily="2" charset="-78"/>
              </a:rPr>
              <a:t>نشان </a:t>
            </a:r>
            <a:r>
              <a:rPr lang="en-US" dirty="0">
                <a:solidFill>
                  <a:srgbClr val="FFFF00"/>
                </a:solidFill>
                <a:latin typeface="IRTitr" panose="02000506000000020002" pitchFamily="2" charset="-78"/>
                <a:cs typeface="B Titr" panose="00000700000000000000" pitchFamily="2" charset="-78"/>
              </a:rPr>
              <a:t>BPN-GSB-2014</a:t>
            </a:r>
            <a:br>
              <a:rPr lang="en-US" dirty="0">
                <a:solidFill>
                  <a:srgbClr val="FFFF00"/>
                </a:solidFill>
                <a:latin typeface="IRTitr" panose="02000506000000020002" pitchFamily="2" charset="-78"/>
                <a:cs typeface="B Titr" panose="00000700000000000000" pitchFamily="2" charset="-78"/>
              </a:rPr>
            </a:br>
            <a:endParaRPr lang="fa-IR" dirty="0">
              <a:solidFill>
                <a:srgbClr val="FFFF00"/>
              </a:solidFill>
              <a:latin typeface="IRTitr" panose="02000506000000020002" pitchFamily="2" charset="-78"/>
              <a:cs typeface="B Titr" panose="00000700000000000000" pitchFamily="2" charset="-78"/>
            </a:endParaRPr>
          </a:p>
        </p:txBody>
      </p:sp>
    </p:spTree>
    <p:extLst>
      <p:ext uri="{BB962C8B-B14F-4D97-AF65-F5344CB8AC3E}">
        <p14:creationId xmlns:p14="http://schemas.microsoft.com/office/powerpoint/2010/main" val="281339327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txBox="1">
            <a:spLocks/>
          </p:cNvSpPr>
          <p:nvPr/>
        </p:nvSpPr>
        <p:spPr>
          <a:xfrm>
            <a:off x="4648200" y="3581400"/>
            <a:ext cx="3142085" cy="1002793"/>
          </a:xfrm>
          <a:prstGeom prst="rect">
            <a:avLst/>
          </a:prstGeom>
        </p:spPr>
        <p:txBody>
          <a:bodyPr vert="horz" lIns="91440" tIns="45720" rIns="91440" bIns="45720" rtlCol="0" anchor="b">
            <a:noAutofit/>
          </a:bodyPr>
          <a:lstStyle>
            <a:lvl1pPr algn="l" defTabSz="914400" rtl="0" eaLnBrk="1" latinLnBrk="0" hangingPunct="1">
              <a:spcBef>
                <a:spcPct val="0"/>
              </a:spcBef>
              <a:buNone/>
              <a:defRPr sz="40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rtl="1">
              <a:lnSpc>
                <a:spcPct val="200000"/>
              </a:lnSpc>
            </a:pPr>
            <a:r>
              <a:rPr lang="fa-IR" sz="2400" dirty="0" smtClean="0">
                <a:solidFill>
                  <a:srgbClr val="FFFF00"/>
                </a:solidFill>
                <a:latin typeface="IRTitr" panose="02000506000000020002" pitchFamily="2" charset="-78"/>
                <a:cs typeface="B Titr" panose="00000700000000000000" pitchFamily="2" charset="-78"/>
              </a:rPr>
              <a:t>فرآیند زمانی اعطاء </a:t>
            </a:r>
            <a:r>
              <a:rPr lang="fa-IR" sz="2400" b="1" dirty="0" smtClean="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rPr>
              <a:t>نشان </a:t>
            </a:r>
            <a:r>
              <a:rPr lang="en-US" sz="2400" b="1" dirty="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rPr>
              <a:t>BPN-GSB-2014</a:t>
            </a:r>
            <a:r>
              <a:rPr lang="fa-IR" sz="2400" b="1" dirty="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rPr>
              <a:t> </a:t>
            </a:r>
            <a:endParaRPr lang="fa-IR" sz="2400" b="1" dirty="0" smtClean="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endParaRPr>
          </a:p>
          <a:p>
            <a:pPr algn="ctr" rtl="1">
              <a:lnSpc>
                <a:spcPct val="200000"/>
              </a:lnSpc>
            </a:pPr>
            <a:r>
              <a:rPr lang="fa-IR" sz="2400" b="1" dirty="0" smtClean="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rPr>
              <a:t>برای </a:t>
            </a:r>
            <a:r>
              <a:rPr lang="fa-IR" sz="2400" b="1" dirty="0">
                <a:solidFill>
                  <a:srgbClr val="FFFF00"/>
                </a:solidFill>
                <a:effectLst>
                  <a:outerShdw blurRad="38100" dist="38100" dir="2700000" algn="tl">
                    <a:srgbClr val="000000">
                      <a:alpha val="43137"/>
                    </a:srgbClr>
                  </a:outerShdw>
                </a:effectLst>
                <a:latin typeface="IRTitr" panose="02000506000000020002" pitchFamily="2" charset="-78"/>
                <a:cs typeface="B Titr" panose="00000700000000000000" pitchFamily="2" charset="-78"/>
              </a:rPr>
              <a:t>پروژه های ساخته شده </a:t>
            </a:r>
            <a:endParaRPr lang="en-US" sz="2400" dirty="0">
              <a:solidFill>
                <a:srgbClr val="FFFF00"/>
              </a:solidFill>
              <a:latin typeface="IRTitr" panose="02000506000000020002" pitchFamily="2" charset="-78"/>
              <a:cs typeface="B Titr" panose="00000700000000000000" pitchFamily="2" charset="-78"/>
            </a:endParaRPr>
          </a:p>
        </p:txBody>
      </p:sp>
      <p:graphicFrame>
        <p:nvGraphicFramePr>
          <p:cNvPr id="5" name="Diagram 4"/>
          <p:cNvGraphicFramePr/>
          <p:nvPr>
            <p:extLst>
              <p:ext uri="{D42A27DB-BD31-4B8C-83A1-F6EECF244321}">
                <p14:modId xmlns:p14="http://schemas.microsoft.com/office/powerpoint/2010/main" val="2634994103"/>
              </p:ext>
            </p:extLst>
          </p:nvPr>
        </p:nvGraphicFramePr>
        <p:xfrm>
          <a:off x="296260" y="1498166"/>
          <a:ext cx="5494940" cy="52080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2599825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p:cNvSpPr>
            <a:spLocks noGrp="1"/>
          </p:cNvSpPr>
          <p:nvPr>
            <p:ph idx="1"/>
          </p:nvPr>
        </p:nvSpPr>
        <p:spPr>
          <a:xfrm>
            <a:off x="1823310" y="2054655"/>
            <a:ext cx="6347714" cy="1752600"/>
          </a:xfrm>
        </p:spPr>
        <p:txBody>
          <a:bodyPr>
            <a:noAutofit/>
          </a:bodyPr>
          <a:lstStyle/>
          <a:p>
            <a:pPr marL="0" indent="0" algn="just" rtl="1">
              <a:lnSpc>
                <a:spcPct val="150000"/>
              </a:lnSpc>
              <a:buNone/>
            </a:pPr>
            <a:r>
              <a:rPr lang="fa-IR"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نشان </a:t>
            </a:r>
            <a:r>
              <a:rPr lang="en-US"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BPN-GSB-2014</a:t>
            </a:r>
            <a:r>
              <a:rPr lang="fa-IR"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برای پروژه های </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در حال ساخت در </a:t>
            </a:r>
            <a:r>
              <a:rPr lang="fa-IR"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قالب </a:t>
            </a: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رده های امتیازی سه گانه پلاتینی، طلایی و نقره ای و براساس جدول  زیر اعطاء می گردد.</a:t>
            </a:r>
          </a:p>
          <a:p>
            <a:pPr marL="0" indent="0" algn="just" rtl="1">
              <a:lnSpc>
                <a:spcPct val="150000"/>
              </a:lnSpc>
              <a:buNone/>
            </a:pPr>
            <a:r>
              <a:rPr lang="fa-IR" sz="2400" b="1" dirty="0" smtClean="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 </a:t>
            </a:r>
            <a:endParaRPr lang="en-US" sz="24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endParaRPr>
          </a:p>
        </p:txBody>
      </p:sp>
      <p:sp>
        <p:nvSpPr>
          <p:cNvPr id="5" name="Title 1"/>
          <p:cNvSpPr>
            <a:spLocks noGrp="1"/>
          </p:cNvSpPr>
          <p:nvPr>
            <p:ph type="title"/>
          </p:nvPr>
        </p:nvSpPr>
        <p:spPr>
          <a:xfrm>
            <a:off x="1823311" y="1787955"/>
            <a:ext cx="6347713" cy="533400"/>
          </a:xfrm>
        </p:spPr>
        <p:txBody>
          <a:bodyPr>
            <a:noAutofit/>
          </a:bodyPr>
          <a:lstStyle/>
          <a:p>
            <a:pPr algn="ctr" rtl="1"/>
            <a:r>
              <a:rPr lang="fa-IR" sz="4000" dirty="0" smtClean="0">
                <a:solidFill>
                  <a:srgbClr val="FFFF00"/>
                </a:solidFill>
                <a:latin typeface="IRTitr" panose="02000506000000020002" pitchFamily="2" charset="-78"/>
                <a:cs typeface="B Titr" panose="00000700000000000000" pitchFamily="2" charset="-78"/>
              </a:rPr>
              <a:t>نشان </a:t>
            </a:r>
            <a:r>
              <a:rPr lang="en-US" sz="4000" dirty="0">
                <a:solidFill>
                  <a:srgbClr val="FFFF00"/>
                </a:solidFill>
                <a:latin typeface="IRTitr" panose="02000506000000020002" pitchFamily="2" charset="-78"/>
                <a:cs typeface="B Titr" panose="00000700000000000000" pitchFamily="2" charset="-78"/>
              </a:rPr>
              <a:t>BPN-GSB-2014</a:t>
            </a:r>
            <a:br>
              <a:rPr lang="en-US" sz="4000" dirty="0">
                <a:solidFill>
                  <a:srgbClr val="FFFF00"/>
                </a:solidFill>
                <a:latin typeface="IRTitr" panose="02000506000000020002" pitchFamily="2" charset="-78"/>
                <a:cs typeface="B Titr" panose="00000700000000000000" pitchFamily="2" charset="-78"/>
              </a:rPr>
            </a:br>
            <a:endParaRPr lang="fa-IR" sz="4000" dirty="0">
              <a:solidFill>
                <a:srgbClr val="FFFF00"/>
              </a:solidFill>
              <a:latin typeface="IRTitr" panose="02000506000000020002" pitchFamily="2" charset="-78"/>
              <a:cs typeface="B Titr" panose="00000700000000000000" pitchFamily="2" charset="-78"/>
            </a:endParaRPr>
          </a:p>
        </p:txBody>
      </p:sp>
      <p:graphicFrame>
        <p:nvGraphicFramePr>
          <p:cNvPr id="6" name="Table 5"/>
          <p:cNvGraphicFramePr>
            <a:graphicFrameLocks noGrp="1"/>
          </p:cNvGraphicFramePr>
          <p:nvPr>
            <p:extLst>
              <p:ext uri="{D42A27DB-BD31-4B8C-83A1-F6EECF244321}">
                <p14:modId xmlns:p14="http://schemas.microsoft.com/office/powerpoint/2010/main" val="3830110647"/>
              </p:ext>
            </p:extLst>
          </p:nvPr>
        </p:nvGraphicFramePr>
        <p:xfrm>
          <a:off x="1823311" y="4093638"/>
          <a:ext cx="6324600" cy="2348295"/>
        </p:xfrm>
        <a:graphic>
          <a:graphicData uri="http://schemas.openxmlformats.org/drawingml/2006/table">
            <a:tbl>
              <a:tblPr firstRow="1" firstCol="1" bandRow="1">
                <a:tableStyleId>{5C22544A-7EE6-4342-B048-85BDC9FD1C3A}</a:tableStyleId>
              </a:tblPr>
              <a:tblGrid>
                <a:gridCol w="5365884">
                  <a:extLst>
                    <a:ext uri="{9D8B030D-6E8A-4147-A177-3AD203B41FA5}">
                      <a16:colId xmlns:a16="http://schemas.microsoft.com/office/drawing/2014/main" val="20000"/>
                    </a:ext>
                  </a:extLst>
                </a:gridCol>
                <a:gridCol w="958716">
                  <a:extLst>
                    <a:ext uri="{9D8B030D-6E8A-4147-A177-3AD203B41FA5}">
                      <a16:colId xmlns:a16="http://schemas.microsoft.com/office/drawing/2014/main" val="20001"/>
                    </a:ext>
                  </a:extLst>
                </a:gridCol>
              </a:tblGrid>
              <a:tr h="0">
                <a:tc>
                  <a:txBody>
                    <a:bodyPr/>
                    <a:lstStyle/>
                    <a:p>
                      <a:pPr marL="0" marR="0" algn="ctr">
                        <a:lnSpc>
                          <a:spcPct val="107000"/>
                        </a:lnSpc>
                        <a:spcBef>
                          <a:spcPts val="0"/>
                        </a:spcBef>
                        <a:spcAft>
                          <a:spcPts val="0"/>
                        </a:spcAft>
                      </a:pPr>
                      <a:r>
                        <a:rPr lang="ar-SA" sz="1600" dirty="0">
                          <a:effectLst/>
                          <a:latin typeface="IRMitra" panose="02000506000000020002" pitchFamily="2" charset="-78"/>
                          <a:cs typeface="B Mitra" panose="00000400000000000000" pitchFamily="2" charset="-78"/>
                        </a:rPr>
                        <a:t>شرح خدمات</a:t>
                      </a:r>
                      <a:endParaRPr lang="en-US" sz="1200" dirty="0">
                        <a:solidFill>
                          <a:srgbClr val="538135"/>
                        </a:solidFill>
                        <a:effectLst/>
                        <a:latin typeface="IRMitra" panose="02000506000000020002" pitchFamily="2" charset="-78"/>
                        <a:ea typeface="Calibri" panose="020F0502020204030204" pitchFamily="34" charset="0"/>
                        <a:cs typeface="B Mitra" panose="00000400000000000000" pitchFamily="2" charset="-78"/>
                      </a:endParaRPr>
                    </a:p>
                  </a:txBody>
                  <a:tcPr marL="68580" marR="68580" marT="0" marB="0" anchor="ctr"/>
                </a:tc>
                <a:tc>
                  <a:txBody>
                    <a:bodyPr/>
                    <a:lstStyle/>
                    <a:p>
                      <a:pPr marL="0" marR="0" algn="ctr">
                        <a:lnSpc>
                          <a:spcPct val="107000"/>
                        </a:lnSpc>
                        <a:spcBef>
                          <a:spcPts val="0"/>
                        </a:spcBef>
                        <a:spcAft>
                          <a:spcPts val="0"/>
                        </a:spcAft>
                      </a:pPr>
                      <a:r>
                        <a:rPr lang="fa-IR" sz="1600">
                          <a:effectLst/>
                          <a:latin typeface="IRMitra" panose="02000506000000020002" pitchFamily="2" charset="-78"/>
                          <a:cs typeface="B Mitra" panose="00000400000000000000" pitchFamily="2" charset="-78"/>
                        </a:rPr>
                        <a:t>نشان</a:t>
                      </a:r>
                      <a:endParaRPr lang="en-US" sz="1200">
                        <a:solidFill>
                          <a:srgbClr val="538135"/>
                        </a:solidFill>
                        <a:effectLst/>
                        <a:latin typeface="IRMitra" panose="02000506000000020002" pitchFamily="2" charset="-78"/>
                        <a:ea typeface="Calibri" panose="020F0502020204030204" pitchFamily="34" charset="0"/>
                        <a:cs typeface="B Mitra" panose="00000400000000000000" pitchFamily="2" charset="-78"/>
                      </a:endParaRPr>
                    </a:p>
                  </a:txBody>
                  <a:tcPr marL="68580" marR="68580" marT="0" marB="0" anchor="ctr"/>
                </a:tc>
                <a:extLst>
                  <a:ext uri="{0D108BD9-81ED-4DB2-BD59-A6C34878D82A}">
                    <a16:rowId xmlns:a16="http://schemas.microsoft.com/office/drawing/2014/main" val="10000"/>
                  </a:ext>
                </a:extLst>
              </a:tr>
              <a:tr h="0">
                <a:tc>
                  <a:txBody>
                    <a:bodyPr/>
                    <a:lstStyle/>
                    <a:p>
                      <a:pPr marL="0" marR="0" algn="ctr">
                        <a:lnSpc>
                          <a:spcPct val="107000"/>
                        </a:lnSpc>
                        <a:spcBef>
                          <a:spcPts val="0"/>
                        </a:spcBef>
                        <a:spcAft>
                          <a:spcPts val="0"/>
                        </a:spcAft>
                      </a:pPr>
                      <a:r>
                        <a:rPr lang="ar-SA" sz="1600" dirty="0">
                          <a:effectLst/>
                          <a:latin typeface="IRMitra" panose="02000506000000020002" pitchFamily="2" charset="-78"/>
                          <a:cs typeface="B Mitra" panose="00000400000000000000" pitchFamily="2" charset="-78"/>
                        </a:rPr>
                        <a:t>طراحی کامل پروژه شامل طراحی معماری، سازه ای، تاسیسات مکانیکی و برقی</a:t>
                      </a:r>
                      <a:endParaRPr lang="en-US" sz="1200" dirty="0">
                        <a:effectLst/>
                        <a:latin typeface="IRMitra" panose="02000506000000020002" pitchFamily="2" charset="-78"/>
                        <a:cs typeface="B Mitra" panose="00000400000000000000" pitchFamily="2" charset="-78"/>
                      </a:endParaRPr>
                    </a:p>
                    <a:p>
                      <a:pPr marL="0" marR="0" algn="ctr">
                        <a:lnSpc>
                          <a:spcPct val="107000"/>
                        </a:lnSpc>
                        <a:spcBef>
                          <a:spcPts val="0"/>
                        </a:spcBef>
                        <a:spcAft>
                          <a:spcPts val="0"/>
                        </a:spcAft>
                      </a:pPr>
                      <a:r>
                        <a:rPr lang="ar-SA" sz="1600" dirty="0">
                          <a:effectLst/>
                          <a:latin typeface="IRMitra" panose="02000506000000020002" pitchFamily="2" charset="-78"/>
                          <a:cs typeface="B Mitra" panose="00000400000000000000" pitchFamily="2" charset="-78"/>
                        </a:rPr>
                        <a:t>نظارت عالیه بر فرآیند ساخت</a:t>
                      </a:r>
                      <a:endParaRPr lang="en-US" sz="1200" dirty="0">
                        <a:effectLst/>
                        <a:latin typeface="IRMitra" panose="02000506000000020002" pitchFamily="2" charset="-78"/>
                        <a:cs typeface="B Mitra" panose="00000400000000000000" pitchFamily="2" charset="-78"/>
                      </a:endParaRPr>
                    </a:p>
                    <a:p>
                      <a:pPr marL="0" marR="0" algn="ctr">
                        <a:lnSpc>
                          <a:spcPct val="107000"/>
                        </a:lnSpc>
                        <a:spcBef>
                          <a:spcPts val="0"/>
                        </a:spcBef>
                        <a:spcAft>
                          <a:spcPts val="0"/>
                        </a:spcAft>
                      </a:pPr>
                      <a:r>
                        <a:rPr lang="ar-SA" sz="1600" dirty="0">
                          <a:effectLst/>
                          <a:latin typeface="IRMitra" panose="02000506000000020002" pitchFamily="2" charset="-78"/>
                          <a:cs typeface="B Mitra" panose="00000400000000000000" pitchFamily="2" charset="-78"/>
                        </a:rPr>
                        <a:t>تامین تجهیزات در حوزه نشان</a:t>
                      </a:r>
                      <a:endParaRPr lang="en-US" sz="1200" dirty="0">
                        <a:solidFill>
                          <a:srgbClr val="538135"/>
                        </a:solidFill>
                        <a:effectLst/>
                        <a:latin typeface="IRMitra" panose="02000506000000020002" pitchFamily="2" charset="-78"/>
                        <a:ea typeface="Calibri" panose="020F0502020204030204" pitchFamily="34" charset="0"/>
                        <a:cs typeface="B Mitra" panose="00000400000000000000" pitchFamily="2" charset="-78"/>
                      </a:endParaRPr>
                    </a:p>
                  </a:txBody>
                  <a:tcPr marL="68580" marR="68580" marT="0" marB="0" anchor="ctr"/>
                </a:tc>
                <a:tc>
                  <a:txBody>
                    <a:bodyPr/>
                    <a:lstStyle/>
                    <a:p>
                      <a:pPr marL="0" marR="0" algn="ctr">
                        <a:lnSpc>
                          <a:spcPct val="107000"/>
                        </a:lnSpc>
                        <a:spcBef>
                          <a:spcPts val="0"/>
                        </a:spcBef>
                        <a:spcAft>
                          <a:spcPts val="0"/>
                        </a:spcAft>
                      </a:pPr>
                      <a:r>
                        <a:rPr lang="ar-SA" sz="18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پلاتینی</a:t>
                      </a:r>
                      <a:endParaRPr lang="en-US" sz="1400" b="1" dirty="0">
                        <a:solidFill>
                          <a:srgbClr val="538135"/>
                        </a:solidFill>
                        <a:effectLst>
                          <a:outerShdw blurRad="38100" dist="38100" dir="2700000" algn="tl">
                            <a:srgbClr val="000000">
                              <a:alpha val="43137"/>
                            </a:srgbClr>
                          </a:outerShdw>
                        </a:effectLst>
                        <a:latin typeface="IRMitra" panose="02000506000000020002" pitchFamily="2" charset="-78"/>
                        <a:ea typeface="Calibri" panose="020F0502020204030204" pitchFamily="34" charset="0"/>
                        <a:cs typeface="B Mitra" panose="00000400000000000000" pitchFamily="2" charset="-78"/>
                      </a:endParaRPr>
                    </a:p>
                  </a:txBody>
                  <a:tcPr marL="68580" marR="68580" marT="0" marB="0" anchor="ctr"/>
                </a:tc>
                <a:extLst>
                  <a:ext uri="{0D108BD9-81ED-4DB2-BD59-A6C34878D82A}">
                    <a16:rowId xmlns:a16="http://schemas.microsoft.com/office/drawing/2014/main" val="10001"/>
                  </a:ext>
                </a:extLst>
              </a:tr>
              <a:tr h="0">
                <a:tc>
                  <a:txBody>
                    <a:bodyPr/>
                    <a:lstStyle/>
                    <a:p>
                      <a:pPr marL="0" marR="0" algn="ctr">
                        <a:lnSpc>
                          <a:spcPct val="107000"/>
                        </a:lnSpc>
                        <a:spcBef>
                          <a:spcPts val="0"/>
                        </a:spcBef>
                        <a:spcAft>
                          <a:spcPts val="0"/>
                        </a:spcAft>
                      </a:pPr>
                      <a:r>
                        <a:rPr lang="ar-SA" sz="1600" dirty="0">
                          <a:effectLst/>
                          <a:latin typeface="IRMitra" panose="02000506000000020002" pitchFamily="2" charset="-78"/>
                          <a:cs typeface="B Mitra" panose="00000400000000000000" pitchFamily="2" charset="-78"/>
                        </a:rPr>
                        <a:t>بازبینی کامل نقشه های پروژه و تامین حداقل 60% امتیاز نشان</a:t>
                      </a:r>
                      <a:endParaRPr lang="en-US" sz="1200" dirty="0">
                        <a:effectLst/>
                        <a:latin typeface="IRMitra" panose="02000506000000020002" pitchFamily="2" charset="-78"/>
                        <a:cs typeface="B Mitra" panose="00000400000000000000" pitchFamily="2" charset="-78"/>
                      </a:endParaRPr>
                    </a:p>
                    <a:p>
                      <a:pPr marL="0" marR="0" algn="ctr">
                        <a:lnSpc>
                          <a:spcPct val="107000"/>
                        </a:lnSpc>
                        <a:spcBef>
                          <a:spcPts val="0"/>
                        </a:spcBef>
                        <a:spcAft>
                          <a:spcPts val="0"/>
                        </a:spcAft>
                      </a:pPr>
                      <a:r>
                        <a:rPr lang="ar-SA" sz="1600" dirty="0">
                          <a:effectLst/>
                          <a:latin typeface="IRMitra" panose="02000506000000020002" pitchFamily="2" charset="-78"/>
                          <a:cs typeface="B Mitra" panose="00000400000000000000" pitchFamily="2" charset="-78"/>
                        </a:rPr>
                        <a:t>نظارت عالیه بر فرآیند ساخت</a:t>
                      </a:r>
                      <a:endParaRPr lang="en-US" sz="1200" dirty="0">
                        <a:effectLst/>
                        <a:latin typeface="IRMitra" panose="02000506000000020002" pitchFamily="2" charset="-78"/>
                        <a:cs typeface="B Mitra" panose="00000400000000000000" pitchFamily="2" charset="-78"/>
                      </a:endParaRPr>
                    </a:p>
                    <a:p>
                      <a:pPr marL="0" marR="0" algn="ctr">
                        <a:lnSpc>
                          <a:spcPct val="107000"/>
                        </a:lnSpc>
                        <a:spcBef>
                          <a:spcPts val="0"/>
                        </a:spcBef>
                        <a:spcAft>
                          <a:spcPts val="0"/>
                        </a:spcAft>
                      </a:pPr>
                      <a:r>
                        <a:rPr lang="ar-SA" sz="1600" dirty="0">
                          <a:effectLst/>
                          <a:latin typeface="IRMitra" panose="02000506000000020002" pitchFamily="2" charset="-78"/>
                          <a:cs typeface="B Mitra" panose="00000400000000000000" pitchFamily="2" charset="-78"/>
                        </a:rPr>
                        <a:t>تامین تجهیزات در حوزه نشان</a:t>
                      </a:r>
                      <a:endParaRPr lang="en-US" sz="1200" dirty="0">
                        <a:solidFill>
                          <a:srgbClr val="538135"/>
                        </a:solidFill>
                        <a:effectLst/>
                        <a:latin typeface="IRMitra" panose="02000506000000020002" pitchFamily="2" charset="-78"/>
                        <a:ea typeface="Calibri" panose="020F0502020204030204" pitchFamily="34" charset="0"/>
                        <a:cs typeface="B Mitra" panose="00000400000000000000" pitchFamily="2" charset="-78"/>
                      </a:endParaRPr>
                    </a:p>
                  </a:txBody>
                  <a:tcPr marL="68580" marR="68580" marT="0" marB="0" anchor="ctr"/>
                </a:tc>
                <a:tc>
                  <a:txBody>
                    <a:bodyPr/>
                    <a:lstStyle/>
                    <a:p>
                      <a:pPr marL="0" marR="0" algn="ctr">
                        <a:lnSpc>
                          <a:spcPct val="107000"/>
                        </a:lnSpc>
                        <a:spcBef>
                          <a:spcPts val="0"/>
                        </a:spcBef>
                        <a:spcAft>
                          <a:spcPts val="0"/>
                        </a:spcAft>
                      </a:pPr>
                      <a:r>
                        <a:rPr lang="ar-SA" sz="18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طلایی</a:t>
                      </a:r>
                      <a:endParaRPr lang="en-US" sz="1400" b="1" dirty="0">
                        <a:solidFill>
                          <a:srgbClr val="538135"/>
                        </a:solidFill>
                        <a:effectLst>
                          <a:outerShdw blurRad="38100" dist="38100" dir="2700000" algn="tl">
                            <a:srgbClr val="000000">
                              <a:alpha val="43137"/>
                            </a:srgbClr>
                          </a:outerShdw>
                        </a:effectLst>
                        <a:latin typeface="IRMitra" panose="02000506000000020002" pitchFamily="2" charset="-78"/>
                        <a:ea typeface="Calibri" panose="020F0502020204030204" pitchFamily="34" charset="0"/>
                        <a:cs typeface="B Mitra" panose="00000400000000000000" pitchFamily="2" charset="-78"/>
                      </a:endParaRPr>
                    </a:p>
                  </a:txBody>
                  <a:tcPr marL="68580" marR="68580" marT="0" marB="0" anchor="ctr"/>
                </a:tc>
                <a:extLst>
                  <a:ext uri="{0D108BD9-81ED-4DB2-BD59-A6C34878D82A}">
                    <a16:rowId xmlns:a16="http://schemas.microsoft.com/office/drawing/2014/main" val="10002"/>
                  </a:ext>
                </a:extLst>
              </a:tr>
              <a:tr h="0">
                <a:tc>
                  <a:txBody>
                    <a:bodyPr/>
                    <a:lstStyle/>
                    <a:p>
                      <a:pPr marL="0" marR="0" algn="ctr">
                        <a:lnSpc>
                          <a:spcPct val="107000"/>
                        </a:lnSpc>
                        <a:spcBef>
                          <a:spcPts val="0"/>
                        </a:spcBef>
                        <a:spcAft>
                          <a:spcPts val="0"/>
                        </a:spcAft>
                      </a:pPr>
                      <a:r>
                        <a:rPr lang="ar-SA" sz="1600">
                          <a:effectLst/>
                          <a:latin typeface="IRMitra" panose="02000506000000020002" pitchFamily="2" charset="-78"/>
                          <a:cs typeface="B Mitra" panose="00000400000000000000" pitchFamily="2" charset="-78"/>
                        </a:rPr>
                        <a:t>تامین حداقل 40% امتیاز نشان</a:t>
                      </a:r>
                      <a:endParaRPr lang="en-US" sz="1200">
                        <a:effectLst/>
                        <a:latin typeface="IRMitra" panose="02000506000000020002" pitchFamily="2" charset="-78"/>
                        <a:cs typeface="B Mitra" panose="00000400000000000000" pitchFamily="2" charset="-78"/>
                      </a:endParaRPr>
                    </a:p>
                    <a:p>
                      <a:pPr marL="0" marR="0" algn="ctr">
                        <a:lnSpc>
                          <a:spcPct val="107000"/>
                        </a:lnSpc>
                        <a:spcBef>
                          <a:spcPts val="0"/>
                        </a:spcBef>
                        <a:spcAft>
                          <a:spcPts val="0"/>
                        </a:spcAft>
                      </a:pPr>
                      <a:r>
                        <a:rPr lang="ar-SA" sz="1600">
                          <a:effectLst/>
                          <a:latin typeface="IRMitra" panose="02000506000000020002" pitchFamily="2" charset="-78"/>
                          <a:cs typeface="B Mitra" panose="00000400000000000000" pitchFamily="2" charset="-78"/>
                        </a:rPr>
                        <a:t>تامین تجهیزات در حوزه نشان</a:t>
                      </a:r>
                      <a:endParaRPr lang="en-US" sz="1200">
                        <a:solidFill>
                          <a:srgbClr val="538135"/>
                        </a:solidFill>
                        <a:effectLst/>
                        <a:latin typeface="IRMitra" panose="02000506000000020002" pitchFamily="2" charset="-78"/>
                        <a:ea typeface="Calibri" panose="020F0502020204030204" pitchFamily="34" charset="0"/>
                        <a:cs typeface="B Mitra" panose="00000400000000000000" pitchFamily="2" charset="-78"/>
                      </a:endParaRPr>
                    </a:p>
                  </a:txBody>
                  <a:tcPr marL="68580" marR="68580" marT="0" marB="0" anchor="ctr"/>
                </a:tc>
                <a:tc>
                  <a:txBody>
                    <a:bodyPr/>
                    <a:lstStyle/>
                    <a:p>
                      <a:pPr marL="0" marR="0" algn="ctr">
                        <a:lnSpc>
                          <a:spcPct val="107000"/>
                        </a:lnSpc>
                        <a:spcBef>
                          <a:spcPts val="0"/>
                        </a:spcBef>
                        <a:spcAft>
                          <a:spcPts val="0"/>
                        </a:spcAft>
                      </a:pPr>
                      <a:r>
                        <a:rPr lang="ar-SA" sz="1800" b="1" dirty="0">
                          <a:effectLst>
                            <a:outerShdw blurRad="38100" dist="38100" dir="2700000" algn="tl">
                              <a:srgbClr val="000000">
                                <a:alpha val="43137"/>
                              </a:srgbClr>
                            </a:outerShdw>
                          </a:effectLst>
                          <a:latin typeface="IRMitra" panose="02000506000000020002" pitchFamily="2" charset="-78"/>
                          <a:cs typeface="B Mitra" panose="00000400000000000000" pitchFamily="2" charset="-78"/>
                        </a:rPr>
                        <a:t>نقرهای</a:t>
                      </a:r>
                      <a:endParaRPr lang="en-US" sz="1400" b="1" dirty="0">
                        <a:solidFill>
                          <a:srgbClr val="538135"/>
                        </a:solidFill>
                        <a:effectLst>
                          <a:outerShdw blurRad="38100" dist="38100" dir="2700000" algn="tl">
                            <a:srgbClr val="000000">
                              <a:alpha val="43137"/>
                            </a:srgbClr>
                          </a:outerShdw>
                        </a:effectLst>
                        <a:latin typeface="IRMitra" panose="02000506000000020002" pitchFamily="2" charset="-78"/>
                        <a:ea typeface="Calibri" panose="020F0502020204030204" pitchFamily="34" charset="0"/>
                        <a:cs typeface="B Mitra" panose="00000400000000000000" pitchFamily="2" charset="-78"/>
                      </a:endParaRPr>
                    </a:p>
                  </a:txBody>
                  <a:tcPr marL="68580" marR="68580" marT="0" marB="0" anchor="ct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2287112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www.monstercommercial.com/wp-content/uploads/2012/12/Monitoring-Building-Energy-Use.jpg"/>
          <p:cNvPicPr>
            <a:picLocks noChangeAspect="1" noChangeArrowheads="1"/>
          </p:cNvPicPr>
          <p:nvPr/>
        </p:nvPicPr>
        <p:blipFill rotWithShape="1">
          <a:blip r:embed="rId2">
            <a:extLst>
              <a:ext uri="{28A0092B-C50C-407E-A947-70E740481C1C}">
                <a14:useLocalDpi xmlns:a14="http://schemas.microsoft.com/office/drawing/2010/main" val="0"/>
              </a:ext>
            </a:extLst>
          </a:blip>
          <a:srcRect l="7447"/>
          <a:stretch/>
        </p:blipFill>
        <p:spPr bwMode="auto">
          <a:xfrm>
            <a:off x="1670605" y="1596540"/>
            <a:ext cx="6580909" cy="307533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5" name="Title 1"/>
          <p:cNvSpPr>
            <a:spLocks noGrp="1"/>
          </p:cNvSpPr>
          <p:nvPr>
            <p:ph type="title"/>
          </p:nvPr>
        </p:nvSpPr>
        <p:spPr>
          <a:xfrm>
            <a:off x="1376477" y="4463844"/>
            <a:ext cx="6386131" cy="1143000"/>
          </a:xfrm>
        </p:spPr>
        <p:txBody>
          <a:bodyPr>
            <a:normAutofit/>
          </a:bodyPr>
          <a:lstStyle/>
          <a:p>
            <a:pPr algn="ctr" rtl="1"/>
            <a:r>
              <a:rPr lang="fa-IR" sz="4800" dirty="0" smtClean="0">
                <a:solidFill>
                  <a:schemeClr val="tx1"/>
                </a:solidFill>
                <a:cs typeface="B Titr" pitchFamily="2" charset="-78"/>
              </a:rPr>
              <a:t>پایان</a:t>
            </a:r>
            <a:endParaRPr lang="en-US" sz="4800" dirty="0">
              <a:solidFill>
                <a:schemeClr val="tx1"/>
              </a:solidFill>
              <a:cs typeface="B Titr" pitchFamily="2" charset="-78"/>
            </a:endParaRPr>
          </a:p>
        </p:txBody>
      </p:sp>
    </p:spTree>
    <p:extLst>
      <p:ext uri="{BB962C8B-B14F-4D97-AF65-F5344CB8AC3E}">
        <p14:creationId xmlns:p14="http://schemas.microsoft.com/office/powerpoint/2010/main" val="41998212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righ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224</TotalTime>
  <Words>1154</Words>
  <Application>Microsoft Office PowerPoint</Application>
  <PresentationFormat>On-screen Show (4:3)</PresentationFormat>
  <Paragraphs>131</Paragraphs>
  <Slides>23</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23</vt:i4>
      </vt:variant>
    </vt:vector>
  </HeadingPairs>
  <TitlesOfParts>
    <vt:vector size="35" baseType="lpstr">
      <vt:lpstr>Arial</vt:lpstr>
      <vt:lpstr>B Mitra</vt:lpstr>
      <vt:lpstr>B Nazanin</vt:lpstr>
      <vt:lpstr>B Titr</vt:lpstr>
      <vt:lpstr>Calibri</vt:lpstr>
      <vt:lpstr>Impact</vt:lpstr>
      <vt:lpstr>IranNastaliq</vt:lpstr>
      <vt:lpstr>IRMitra</vt:lpstr>
      <vt:lpstr>IRTitr</vt:lpstr>
      <vt:lpstr>Times New Roman</vt:lpstr>
      <vt:lpstr>Wingdings</vt:lpstr>
      <vt:lpstr>Office Theme</vt:lpstr>
      <vt:lpstr>PowerPoint Presentation</vt:lpstr>
      <vt:lpstr>PowerPoint Presentation</vt:lpstr>
      <vt:lpstr>مقدمه حوزه های ارزیابی به‌آوری انرژی در قالب استاندارد  BPN کاهش حداکثری تبادل و اتلاف حرارتی ساختمان با حوزه مجاور آن بهینه سازی مصرف انرژی در بخش‌های مختلف استفاده از تجهیزات با رده‌های انرژی مناسب استفاده از مولدهای برق تجدید پذیر منابع طراحی نشان BPN-GSB-2014 </vt:lpstr>
      <vt:lpstr>PowerPoint Presentation</vt:lpstr>
      <vt:lpstr>مقدمه:</vt:lpstr>
      <vt:lpstr>ارزیابی به‌آوری انرژی در قالب استاندارد  BPN در حوزه‌های زیر صورت می پذیرد:</vt:lpstr>
      <vt:lpstr>کاهش حداکثری تبادل و اتلاف حرارتی ساختمان با حوزه مجاور آن </vt:lpstr>
      <vt:lpstr>بهینه سازی مصرف انرژی  در بخش‌های مختلف </vt:lpstr>
      <vt:lpstr>استفاده از تجهیزات  با رده‌های انرژی مناسب</vt:lpstr>
      <vt:lpstr>استفاده از مولدهای برق تجدید پذیر </vt:lpstr>
      <vt:lpstr>منابع طراحی نشان BPN-GSB-2014</vt:lpstr>
      <vt:lpstr>LEED Leadership in Energy  &amp; Environmental Design</vt:lpstr>
      <vt:lpstr>Energy Star</vt:lpstr>
      <vt:lpstr>BREEAM</vt:lpstr>
      <vt:lpstr>برچسب انرژي ساختمان</vt:lpstr>
      <vt:lpstr>مباحث مقررات ملی ساختمان</vt:lpstr>
      <vt:lpstr>نشان BPN-GSB-2014</vt:lpstr>
      <vt:lpstr>PowerPoint Presentation</vt:lpstr>
      <vt:lpstr>PowerPoint Presentation</vt:lpstr>
      <vt:lpstr>نشان BPN-GSB-2014 </vt:lpstr>
      <vt:lpstr>PowerPoint Presentation</vt:lpstr>
      <vt:lpstr>نشان BPN-GSB-2014 </vt:lpstr>
      <vt:lpstr>پایان</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Julian</dc:creator>
  <cp:lastModifiedBy>Windows User</cp:lastModifiedBy>
  <cp:revision>43</cp:revision>
  <dcterms:created xsi:type="dcterms:W3CDTF">2013-08-21T19:17:07Z</dcterms:created>
  <dcterms:modified xsi:type="dcterms:W3CDTF">2020-02-26T14:02:09Z</dcterms:modified>
</cp:coreProperties>
</file>