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6" r:id="rId16"/>
    <p:sldId id="287" r:id="rId17"/>
    <p:sldId id="288" r:id="rId18"/>
    <p:sldId id="289" r:id="rId19"/>
    <p:sldId id="290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17" autoAdjust="0"/>
    <p:restoredTop sz="92031" autoAdjust="0"/>
  </p:normalViewPr>
  <p:slideViewPr>
    <p:cSldViewPr snapToGrid="0">
      <p:cViewPr varScale="1">
        <p:scale>
          <a:sx n="66" d="100"/>
          <a:sy n="66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56FF4-6B43-4AE1-8E6D-415EF7527192}" type="datetimeFigureOut">
              <a:rPr lang="en-US" smtClean="0"/>
              <a:t>7/30/2023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FBD05-AB3B-411C-82DF-50FC5FBFBF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634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56FF4-6B43-4AE1-8E6D-415EF7527192}" type="datetimeFigureOut">
              <a:rPr lang="en-US" smtClean="0"/>
              <a:t>7/30/2023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FBD05-AB3B-411C-82DF-50FC5FBFBF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7632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56FF4-6B43-4AE1-8E6D-415EF7527192}" type="datetimeFigureOut">
              <a:rPr lang="en-US" smtClean="0"/>
              <a:t>7/30/2023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FBD05-AB3B-411C-82DF-50FC5FBFBF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984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56FF4-6B43-4AE1-8E6D-415EF7527192}" type="datetimeFigureOut">
              <a:rPr lang="en-US" smtClean="0"/>
              <a:t>7/30/2023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FBD05-AB3B-411C-82DF-50FC5FBFBF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471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56FF4-6B43-4AE1-8E6D-415EF7527192}" type="datetimeFigureOut">
              <a:rPr lang="en-US" smtClean="0"/>
              <a:t>7/30/2023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FBD05-AB3B-411C-82DF-50FC5FBFBF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697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56FF4-6B43-4AE1-8E6D-415EF7527192}" type="datetimeFigureOut">
              <a:rPr lang="en-US" smtClean="0"/>
              <a:t>7/30/2023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FBD05-AB3B-411C-82DF-50FC5FBFBF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054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56FF4-6B43-4AE1-8E6D-415EF7527192}" type="datetimeFigureOut">
              <a:rPr lang="en-US" smtClean="0"/>
              <a:t>7/30/2023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FBD05-AB3B-411C-82DF-50FC5FBFBF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638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56FF4-6B43-4AE1-8E6D-415EF7527192}" type="datetimeFigureOut">
              <a:rPr lang="en-US" smtClean="0"/>
              <a:t>7/30/2023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FBD05-AB3B-411C-82DF-50FC5FBFBF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774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56FF4-6B43-4AE1-8E6D-415EF7527192}" type="datetimeFigureOut">
              <a:rPr lang="en-US" smtClean="0"/>
              <a:t>7/30/2023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FBD05-AB3B-411C-82DF-50FC5FBFBF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218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56FF4-6B43-4AE1-8E6D-415EF7527192}" type="datetimeFigureOut">
              <a:rPr lang="en-US" smtClean="0"/>
              <a:t>7/30/2023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FBD05-AB3B-411C-82DF-50FC5FBFBF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41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56FF4-6B43-4AE1-8E6D-415EF7527192}" type="datetimeFigureOut">
              <a:rPr lang="en-US" smtClean="0"/>
              <a:t>7/30/2023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FBD05-AB3B-411C-82DF-50FC5FBFBF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3273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09600" y="625157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737600" y="6248400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59ED06A6-6BC0-4EBC-9B10-CAC57A818CC3}" type="slidenum">
              <a:rPr lang="en-US" altLang="fa-IR"/>
              <a:pPr/>
              <a:t>‹#›</a:t>
            </a:fld>
            <a:endParaRPr lang="en-US" alt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4165600" y="6248400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2591578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56FF4-6B43-4AE1-8E6D-415EF7527192}" type="datetimeFigureOut">
              <a:rPr lang="en-US" smtClean="0"/>
              <a:t>7/30/2023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9FBD05-AB3B-411C-82DF-50FC5FBFBFA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26292" y="-27384"/>
            <a:ext cx="42576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>
              <a:spcBef>
                <a:spcPct val="0"/>
              </a:spcBef>
              <a:buFontTx/>
              <a:buNone/>
            </a:pPr>
            <a:r>
              <a:rPr lang="en-US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@</a:t>
            </a:r>
            <a:r>
              <a:rPr lang="en-US" altLang="fa-IR" sz="2400" b="1" dirty="0" err="1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PptBank</a:t>
            </a:r>
            <a:r>
              <a:rPr lang="en-US" altLang="fa-IR" sz="2400" b="1" baseline="0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</a:t>
            </a:r>
            <a:r>
              <a:rPr lang="fa-IR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کانال بانک پاور پوینت</a:t>
            </a:r>
            <a:endParaRPr lang="en-US" altLang="fa-IR" sz="2400" b="1" dirty="0">
              <a:solidFill>
                <a:srgbClr val="FF0000"/>
              </a:solidFill>
              <a:latin typeface="Tahoma" panose="020B0604030504040204" pitchFamily="34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73970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SM0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rcRect/>
          <a:stretch>
            <a:fillRect/>
          </a:stretch>
        </p:blipFill>
        <p:spPr bwMode="auto">
          <a:xfrm>
            <a:off x="2220058" y="533400"/>
            <a:ext cx="7609742" cy="5971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128727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534150" y="78859"/>
            <a:ext cx="52006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000" dirty="0">
                <a:solidFill>
                  <a:srgbClr val="FF0000"/>
                </a:solidFill>
                <a:latin typeface="Arial" panose="020B0604020202020204" pitchFamily="34" charset="0"/>
                <a:cs typeface="B Nazanin" panose="00000400000000000000" pitchFamily="2" charset="-78"/>
              </a:rPr>
              <a:t>انواع منوها </a:t>
            </a:r>
            <a:r>
              <a:rPr lang="fa-IR" sz="4000" dirty="0">
                <a:solidFill>
                  <a:srgbClr val="FF0000"/>
                </a:solidFill>
                <a:latin typeface="Arial" panose="020B0604020202020204" pitchFamily="34" charset="0"/>
                <a:cs typeface="+mj-cs"/>
              </a:rPr>
              <a:t>( </a:t>
            </a:r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Menu</a:t>
            </a:r>
            <a:r>
              <a:rPr lang="fa-IR" sz="4000" dirty="0" smtClean="0">
                <a:solidFill>
                  <a:srgbClr val="FF0000"/>
                </a:solidFill>
                <a:latin typeface="Arial" panose="020B0604020202020204" pitchFamily="34" charset="0"/>
                <a:cs typeface="+mj-cs"/>
              </a:rPr>
              <a:t>)</a:t>
            </a:r>
            <a:endParaRPr lang="en-US" sz="4000" dirty="0">
              <a:solidFill>
                <a:srgbClr val="FF0000"/>
              </a:solidFill>
              <a:latin typeface="Arial" panose="020B0604020202020204" pitchFamily="34" charset="0"/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3850" y="1029385"/>
            <a:ext cx="114109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3200" b="1" dirty="0">
                <a:latin typeface="Arial" panose="020B0604020202020204" pitchFamily="34" charset="0"/>
                <a:cs typeface="B Nazanin" panose="00000400000000000000" pitchFamily="2" charset="-78"/>
              </a:rPr>
              <a:t>نرم افزار </a:t>
            </a:r>
            <a:r>
              <a:rPr lang="en-US" sz="3200" b="1" dirty="0" smtClean="0">
                <a:latin typeface="Times New Roman" panose="02020603050405020304" pitchFamily="18" charset="0"/>
                <a:cs typeface="B Nazanin" panose="00000400000000000000" pitchFamily="2" charset="-78"/>
              </a:rPr>
              <a:t>Minitab17</a:t>
            </a:r>
            <a:r>
              <a:rPr lang="en-US" sz="3200" b="1" dirty="0" smtClean="0">
                <a:latin typeface="Arial" panose="020B0604020202020204" pitchFamily="34" charset="0"/>
                <a:cs typeface="B Nazanin" panose="00000400000000000000" pitchFamily="2" charset="-78"/>
              </a:rPr>
              <a:t> </a:t>
            </a:r>
            <a:r>
              <a:rPr lang="fa-IR" sz="3200" b="1" dirty="0" smtClean="0">
                <a:latin typeface="Arial" panose="020B0604020202020204" pitchFamily="34" charset="0"/>
                <a:cs typeface="B Nazanin" panose="00000400000000000000" pitchFamily="2" charset="-78"/>
              </a:rPr>
              <a:t>دارای </a:t>
            </a:r>
            <a:r>
              <a:rPr lang="fa-IR" sz="3200" b="1" dirty="0">
                <a:latin typeface="Arial" panose="020B0604020202020204" pitchFamily="34" charset="0"/>
                <a:cs typeface="B Nazanin" panose="00000400000000000000" pitchFamily="2" charset="-78"/>
              </a:rPr>
              <a:t>11منو می باشد. در اینجا اشاره مختصری به وظایف منوها با توجه به</a:t>
            </a:r>
            <a:r>
              <a:rPr lang="en-US" sz="3200" b="1" dirty="0">
                <a:latin typeface="Arial" panose="020B0604020202020204" pitchFamily="34" charset="0"/>
                <a:cs typeface="B Nazanin" panose="00000400000000000000" pitchFamily="2" charset="-78"/>
              </a:rPr>
              <a:t> </a:t>
            </a:r>
            <a:r>
              <a:rPr lang="fa-IR" sz="3200" b="1" dirty="0">
                <a:latin typeface="Arial" panose="020B0604020202020204" pitchFamily="34" charset="0"/>
                <a:cs typeface="B Nazanin" panose="00000400000000000000" pitchFamily="2" charset="-78"/>
              </a:rPr>
              <a:t>کاربرد آن ها آورده شده است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2928937"/>
            <a:ext cx="11182350" cy="2043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488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19150"/>
          </a:xfrm>
        </p:spPr>
        <p:txBody>
          <a:bodyPr>
            <a:normAutofit/>
          </a:bodyPr>
          <a:lstStyle/>
          <a:p>
            <a:pPr algn="r" rtl="1"/>
            <a:r>
              <a:rPr lang="fa-IR" sz="52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منوی</a:t>
            </a:r>
            <a:r>
              <a:rPr lang="fa-IR" sz="5200" dirty="0" smtClean="0">
                <a:solidFill>
                  <a:srgbClr val="FF0000"/>
                </a:solidFill>
              </a:rPr>
              <a:t> </a:t>
            </a:r>
            <a:r>
              <a:rPr lang="fa-IR" sz="5200" dirty="0">
                <a:solidFill>
                  <a:srgbClr val="FF0000"/>
                </a:solidFill>
              </a:rPr>
              <a:t>(</a:t>
            </a:r>
            <a:r>
              <a:rPr lang="en-US" sz="5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File</a:t>
            </a:r>
            <a:r>
              <a:rPr lang="fa-IR" sz="5200" dirty="0" smtClean="0">
                <a:solidFill>
                  <a:srgbClr val="FF0000"/>
                </a:solidFill>
              </a:rPr>
              <a:t>)</a:t>
            </a:r>
            <a:endParaRPr lang="en-US" sz="52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57550" y="819150"/>
            <a:ext cx="8934449" cy="4819650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2400" b="1" dirty="0" smtClean="0">
                <a:cs typeface="B Nazanin" panose="00000400000000000000" pitchFamily="2" charset="-78"/>
              </a:rPr>
              <a:t>هدف </a:t>
            </a:r>
            <a:r>
              <a:rPr lang="fa-IR" sz="2400" b="1" dirty="0">
                <a:cs typeface="B Nazanin" panose="00000400000000000000" pitchFamily="2" charset="-78"/>
              </a:rPr>
              <a:t>از فرمانهای </a:t>
            </a:r>
            <a:r>
              <a:rPr lang="fa-IR" sz="2400" b="1" dirty="0" smtClean="0">
                <a:cs typeface="B Nazanin" panose="00000400000000000000" pitchFamily="2" charset="-78"/>
              </a:rPr>
              <a:t>منوی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File</a:t>
            </a:r>
            <a:r>
              <a:rPr lang="fa-IR" sz="2400" b="1" dirty="0" smtClean="0">
                <a:cs typeface="B Nazanin" panose="00000400000000000000" pitchFamily="2" charset="-78"/>
              </a:rPr>
              <a:t>کار </a:t>
            </a:r>
            <a:r>
              <a:rPr lang="fa-IR" sz="2400" b="1" dirty="0">
                <a:cs typeface="B Nazanin" panose="00000400000000000000" pitchFamily="2" charset="-78"/>
              </a:rPr>
              <a:t>با پرونده ها می باشد</a:t>
            </a:r>
            <a:r>
              <a:rPr lang="fa-IR" sz="2400" b="1" dirty="0" smtClean="0">
                <a:cs typeface="B Nazanin" panose="00000400000000000000" pitchFamily="2" charset="-78"/>
              </a:rPr>
              <a:t>.</a:t>
            </a:r>
            <a:r>
              <a:rPr lang="fa-IR" sz="2400" b="1" dirty="0">
                <a:cs typeface="B Nazanin" panose="00000400000000000000" pitchFamily="2" charset="-78"/>
              </a:rPr>
              <a:t> با استفاده از فرمانهای موجود در این پنجره می توان</a:t>
            </a:r>
            <a:r>
              <a:rPr lang="fa-IR" sz="2400" b="1" dirty="0" smtClean="0">
                <a:cs typeface="B Nazanin" panose="00000400000000000000" pitchFamily="2" charset="-78"/>
              </a:rPr>
              <a:t>:</a:t>
            </a:r>
            <a:endParaRPr lang="en-US" sz="2400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sz="1600" b="1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1-ایجاد </a:t>
            </a:r>
            <a:r>
              <a:rPr lang="fa-IR" b="1" dirty="0">
                <a:cs typeface="B Nazanin" panose="00000400000000000000" pitchFamily="2" charset="-78"/>
              </a:rPr>
              <a:t>پرونده جدید</a:t>
            </a:r>
            <a:r>
              <a:rPr lang="fa-IR" b="1" dirty="0" smtClean="0">
                <a:cs typeface="B Nazanin" panose="00000400000000000000" pitchFamily="2" charset="-78"/>
              </a:rPr>
              <a:t>, 2-بازخوانی </a:t>
            </a:r>
            <a:r>
              <a:rPr lang="fa-IR" b="1" dirty="0">
                <a:cs typeface="B Nazanin" panose="00000400000000000000" pitchFamily="2" charset="-78"/>
              </a:rPr>
              <a:t>پرونده های قبلی </a:t>
            </a:r>
            <a:r>
              <a:rPr lang="fa-IR" b="1" dirty="0" smtClean="0">
                <a:cs typeface="B Nazanin" panose="00000400000000000000" pitchFamily="2" charset="-78"/>
              </a:rPr>
              <a:t>,3- ذخیره سازی </a:t>
            </a: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4-چاپ ، 5-خروج </a:t>
            </a:r>
            <a:r>
              <a:rPr lang="fa-IR" b="1" dirty="0">
                <a:cs typeface="B Nazanin" panose="00000400000000000000" pitchFamily="2" charset="-78"/>
              </a:rPr>
              <a:t>از نرم </a:t>
            </a:r>
            <a:r>
              <a:rPr lang="fa-IR" b="1" dirty="0" smtClean="0">
                <a:cs typeface="B Nazanin" panose="00000400000000000000" pitchFamily="2" charset="-78"/>
              </a:rPr>
              <a:t>افزار</a:t>
            </a:r>
          </a:p>
          <a:p>
            <a:pPr marL="0" indent="0" algn="r" rtl="1">
              <a:buNone/>
            </a:pPr>
            <a:endParaRPr lang="fa-IR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  </a:t>
            </a:r>
            <a:r>
              <a:rPr lang="fa-IR" b="1" dirty="0">
                <a:cs typeface="B Nazanin" panose="00000400000000000000" pitchFamily="2" charset="-78"/>
              </a:rPr>
              <a:t>دراین قسمت می باشد. </a:t>
            </a:r>
            <a:endParaRPr lang="en-US" b="1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sz="1800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2400" b="1" dirty="0" smtClean="0">
                <a:cs typeface="B Nazanin" panose="00000400000000000000" pitchFamily="2" charset="-78"/>
              </a:rPr>
              <a:t>ضمنا آخرین </a:t>
            </a:r>
            <a:r>
              <a:rPr lang="fa-IR" sz="2400" b="1" dirty="0">
                <a:cs typeface="B Nazanin" panose="00000400000000000000" pitchFamily="2" charset="-78"/>
              </a:rPr>
              <a:t>چهار پرونده باز شده در محیط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Minitab</a:t>
            </a:r>
            <a:r>
              <a:rPr lang="fa-IR" sz="2400" b="1" dirty="0" smtClean="0">
                <a:cs typeface="B Nazanin" panose="00000400000000000000" pitchFamily="2" charset="-78"/>
              </a:rPr>
              <a:t>در </a:t>
            </a:r>
            <a:r>
              <a:rPr lang="fa-IR" sz="2400" b="1" dirty="0">
                <a:cs typeface="B Nazanin" panose="00000400000000000000" pitchFamily="2" charset="-78"/>
              </a:rPr>
              <a:t>این منو قابل </a:t>
            </a:r>
            <a:r>
              <a:rPr lang="fa-IR" sz="2400" b="1" dirty="0" smtClean="0">
                <a:cs typeface="B Nazanin" panose="00000400000000000000" pitchFamily="2" charset="-78"/>
              </a:rPr>
              <a:t>دسترسی    </a:t>
            </a:r>
          </a:p>
          <a:p>
            <a:pPr marL="0" indent="0" algn="r" rtl="1">
              <a:buNone/>
            </a:pPr>
            <a:r>
              <a:rPr lang="fa-IR" sz="2400" b="1" dirty="0" smtClean="0">
                <a:cs typeface="B Nazanin" panose="00000400000000000000" pitchFamily="2" charset="-78"/>
              </a:rPr>
              <a:t> </a:t>
            </a:r>
            <a:r>
              <a:rPr lang="fa-IR" sz="2400" b="1" dirty="0">
                <a:cs typeface="B Nazanin" panose="00000400000000000000" pitchFamily="2" charset="-78"/>
              </a:rPr>
              <a:t>می </a:t>
            </a:r>
            <a:r>
              <a:rPr lang="fa-IR" sz="2400" b="1" dirty="0" smtClean="0">
                <a:cs typeface="B Nazanin" panose="00000400000000000000" pitchFamily="2" charset="-78"/>
              </a:rPr>
              <a:t>باشد </a:t>
            </a:r>
            <a:r>
              <a:rPr lang="fa-IR" sz="2400" b="1" dirty="0">
                <a:cs typeface="B Nazanin" panose="00000400000000000000" pitchFamily="2" charset="-78"/>
              </a:rPr>
              <a:t>تا در صورت استفاده مجدد از آن ها این کار به سهولت انجام </a:t>
            </a:r>
            <a:r>
              <a:rPr lang="fa-IR" sz="2400" b="1" dirty="0" smtClean="0">
                <a:cs typeface="B Nazanin" panose="00000400000000000000" pitchFamily="2" charset="-78"/>
              </a:rPr>
              <a:t>گیرد.</a:t>
            </a:r>
            <a:endParaRPr lang="fa-IR" sz="2400" b="1" dirty="0"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405187" cy="672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202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0586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000" b="1" dirty="0">
                <a:solidFill>
                  <a:srgbClr val="FF0000"/>
                </a:solidFill>
                <a:latin typeface="Arial" panose="020B0604020202020204" pitchFamily="34" charset="0"/>
                <a:cs typeface="B Nazanin" panose="00000400000000000000" pitchFamily="2" charset="-78"/>
              </a:rPr>
              <a:t>ویرایش</a:t>
            </a:r>
            <a:r>
              <a:rPr lang="fa-IR" sz="4000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fa-IR" sz="4000" b="1" dirty="0" smtClean="0">
                <a:solidFill>
                  <a:srgbClr val="FF0000"/>
                </a:solidFill>
                <a:latin typeface="Arial" panose="020B0604020202020204" pitchFamily="34" charset="0"/>
                <a:cs typeface="+mj-cs"/>
              </a:rPr>
              <a:t>(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+mj-cs"/>
              </a:rPr>
              <a:t>Edit</a:t>
            </a:r>
            <a:r>
              <a:rPr lang="fa-IR" sz="4000" b="1" dirty="0" smtClean="0">
                <a:solidFill>
                  <a:srgbClr val="FF0000"/>
                </a:solidFill>
                <a:latin typeface="Arial" panose="020B0604020202020204" pitchFamily="34" charset="0"/>
                <a:cs typeface="+mj-cs"/>
              </a:rPr>
              <a:t>)</a:t>
            </a:r>
            <a:endParaRPr lang="en-US" sz="4000" b="1" dirty="0">
              <a:solidFill>
                <a:srgbClr val="FF0000"/>
              </a:solidFill>
              <a:latin typeface="Arial" panose="020B0604020202020204" pitchFamily="34" charset="0"/>
              <a:cs typeface="+mj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48150" y="972235"/>
            <a:ext cx="794385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3200" b="1" dirty="0">
                <a:latin typeface="Arial" panose="020B0604020202020204" pitchFamily="34" charset="0"/>
                <a:cs typeface="B Nazanin" panose="00000400000000000000" pitchFamily="2" charset="-78"/>
              </a:rPr>
              <a:t>منو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Edit</a:t>
            </a:r>
            <a:r>
              <a:rPr lang="en-US" sz="3200" b="1" dirty="0" smtClean="0">
                <a:latin typeface="Arial" panose="020B0604020202020204" pitchFamily="34" charset="0"/>
                <a:cs typeface="B Nazanin" panose="00000400000000000000" pitchFamily="2" charset="-78"/>
              </a:rPr>
              <a:t>   </a:t>
            </a:r>
            <a:r>
              <a:rPr lang="fa-IR" sz="3200" b="1" dirty="0" smtClean="0">
                <a:latin typeface="Arial" panose="020B0604020202020204" pitchFamily="34" charset="0"/>
                <a:cs typeface="B Nazanin" panose="00000400000000000000" pitchFamily="2" charset="-78"/>
              </a:rPr>
              <a:t> </a:t>
            </a:r>
            <a:r>
              <a:rPr lang="fa-IR" sz="3200" b="1" dirty="0">
                <a:latin typeface="Arial" panose="020B0604020202020204" pitchFamily="34" charset="0"/>
                <a:cs typeface="B Nazanin" panose="00000400000000000000" pitchFamily="2" charset="-78"/>
              </a:rPr>
              <a:t>مشابه </a:t>
            </a:r>
            <a:r>
              <a:rPr lang="fa-IR" sz="3200" b="1" dirty="0" smtClean="0">
                <a:latin typeface="Arial" panose="020B0604020202020204" pitchFamily="34" charset="0"/>
                <a:cs typeface="B Nazanin" panose="00000400000000000000" pitchFamily="2" charset="-78"/>
              </a:rPr>
              <a:t>دیگر </a:t>
            </a:r>
            <a:r>
              <a:rPr lang="fa-IR" sz="3200" b="1" dirty="0">
                <a:latin typeface="Arial" panose="020B0604020202020204" pitchFamily="34" charset="0"/>
                <a:cs typeface="B Nazanin" panose="00000400000000000000" pitchFamily="2" charset="-78"/>
              </a:rPr>
              <a:t>برنامه های تحت ویندوز </a:t>
            </a:r>
            <a:r>
              <a:rPr lang="fa-IR" sz="3200" b="1" dirty="0" smtClean="0">
                <a:latin typeface="Arial" panose="020B0604020202020204" pitchFamily="34" charset="0"/>
                <a:cs typeface="B Nazanin" panose="00000400000000000000" pitchFamily="2" charset="-78"/>
              </a:rPr>
              <a:t>است.</a:t>
            </a:r>
            <a:endParaRPr lang="en-US" sz="3200" b="1" dirty="0" smtClean="0">
              <a:latin typeface="Arial" panose="020B0604020202020204" pitchFamily="34" charset="0"/>
              <a:cs typeface="B Nazanin" panose="00000400000000000000" pitchFamily="2" charset="-78"/>
            </a:endParaRPr>
          </a:p>
          <a:p>
            <a:pPr algn="r" rtl="1"/>
            <a:endParaRPr lang="en-US" sz="3200" b="1" dirty="0" smtClean="0">
              <a:latin typeface="Arial" panose="020B0604020202020204" pitchFamily="34" charset="0"/>
              <a:cs typeface="B Nazanin" panose="00000400000000000000" pitchFamily="2" charset="-78"/>
            </a:endParaRPr>
          </a:p>
          <a:p>
            <a:pPr algn="r" rtl="1"/>
            <a:r>
              <a:rPr lang="fa-IR" sz="2800" b="1" dirty="0" smtClean="0">
                <a:latin typeface="Arial" panose="020B0604020202020204" pitchFamily="34" charset="0"/>
                <a:cs typeface="B Nazanin" panose="00000400000000000000" pitchFamily="2" charset="-78"/>
              </a:rPr>
              <a:t> </a:t>
            </a:r>
            <a:r>
              <a:rPr lang="fa-IR" sz="2800" b="1" dirty="0">
                <a:latin typeface="Arial" panose="020B0604020202020204" pitchFamily="34" charset="0"/>
                <a:cs typeface="B Nazanin" panose="00000400000000000000" pitchFamily="2" charset="-78"/>
              </a:rPr>
              <a:t>این منو </a:t>
            </a:r>
            <a:r>
              <a:rPr lang="fa-IR" sz="2800" b="1" dirty="0" smtClean="0">
                <a:latin typeface="Arial" panose="020B0604020202020204" pitchFamily="34" charset="0"/>
                <a:cs typeface="B Nazanin" panose="00000400000000000000" pitchFamily="2" charset="-78"/>
              </a:rPr>
              <a:t>مربوط </a:t>
            </a:r>
            <a:r>
              <a:rPr lang="fa-IR" sz="2800" b="1" dirty="0">
                <a:latin typeface="Arial" panose="020B0604020202020204" pitchFamily="34" charset="0"/>
                <a:cs typeface="B Nazanin" panose="00000400000000000000" pitchFamily="2" charset="-78"/>
              </a:rPr>
              <a:t>به کپی کردن, پاک کردن, انتقال و ... می باشد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2481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89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72450" y="269875"/>
            <a:ext cx="3790950" cy="854075"/>
          </a:xfrm>
        </p:spPr>
        <p:txBody>
          <a:bodyPr>
            <a:normAutofit/>
          </a:bodyPr>
          <a:lstStyle/>
          <a:p>
            <a:pPr algn="r" rtl="1"/>
            <a:r>
              <a:rPr lang="fa-IR" sz="4800" dirty="0">
                <a:solidFill>
                  <a:srgbClr val="FF0000"/>
                </a:solidFill>
                <a:cs typeface="B Nazanin" panose="00000400000000000000" pitchFamily="2" charset="-78"/>
              </a:rPr>
              <a:t>منو </a:t>
            </a:r>
            <a:r>
              <a:rPr lang="en-US" sz="4800" dirty="0" smtClean="0">
                <a:solidFill>
                  <a:srgbClr val="FF0000"/>
                </a:solidFill>
                <a:cs typeface="B Nazanin" panose="00000400000000000000" pitchFamily="2" charset="-78"/>
              </a:rPr>
              <a:t>(</a:t>
            </a:r>
            <a:r>
              <a:rPr lang="en-US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Data)</a:t>
            </a:r>
            <a:endParaRPr lang="en-US" sz="4800" dirty="0">
              <a:solidFill>
                <a:srgbClr val="FF0000"/>
              </a:solidFill>
              <a:latin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8950" y="1352550"/>
            <a:ext cx="5353050" cy="5124449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3200" b="1" dirty="0" smtClean="0">
                <a:cs typeface="B Nazanin" panose="00000400000000000000" pitchFamily="2" charset="-78"/>
              </a:rPr>
              <a:t>این </a:t>
            </a:r>
            <a:r>
              <a:rPr lang="fa-IR" sz="3200" b="1" dirty="0">
                <a:cs typeface="B Nazanin" panose="00000400000000000000" pitchFamily="2" charset="-78"/>
              </a:rPr>
              <a:t>منو مخصوص </a:t>
            </a:r>
            <a:endParaRPr lang="fa-IR" sz="3200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3200" b="1" dirty="0" smtClean="0">
                <a:cs typeface="B Nazanin" panose="00000400000000000000" pitchFamily="2" charset="-78"/>
              </a:rPr>
              <a:t>عملیاتی </a:t>
            </a:r>
            <a:r>
              <a:rPr lang="fa-IR" sz="3200" b="1" dirty="0">
                <a:cs typeface="B Nazanin" panose="00000400000000000000" pitchFamily="2" charset="-78"/>
              </a:rPr>
              <a:t>بر روی </a:t>
            </a:r>
            <a:r>
              <a:rPr lang="fa-IR" sz="3200" b="1" dirty="0" smtClean="0">
                <a:cs typeface="B Nazanin" panose="00000400000000000000" pitchFamily="2" charset="-78"/>
              </a:rPr>
              <a:t>بردارها</a:t>
            </a:r>
            <a:r>
              <a:rPr lang="fa-IR" sz="3200" b="1" dirty="0">
                <a:cs typeface="B Nazanin" panose="00000400000000000000" pitchFamily="2" charset="-78"/>
              </a:rPr>
              <a:t>, مانند </a:t>
            </a:r>
            <a:r>
              <a:rPr lang="fa-IR" sz="3200" b="1" dirty="0" smtClean="0">
                <a:cs typeface="B Nazanin" panose="00000400000000000000" pitchFamily="2" charset="-78"/>
              </a:rPr>
              <a:t>:</a:t>
            </a:r>
          </a:p>
          <a:p>
            <a:pPr marL="0" indent="0" algn="r" rtl="1">
              <a:buNone/>
            </a:pPr>
            <a:r>
              <a:rPr lang="fa-IR" sz="3200" b="1" dirty="0" smtClean="0">
                <a:cs typeface="B Nazanin" panose="00000400000000000000" pitchFamily="2" charset="-78"/>
              </a:rPr>
              <a:t>1-مرتب </a:t>
            </a:r>
            <a:r>
              <a:rPr lang="fa-IR" sz="3200" b="1" dirty="0">
                <a:cs typeface="B Nazanin" panose="00000400000000000000" pitchFamily="2" charset="-78"/>
              </a:rPr>
              <a:t>کردن, </a:t>
            </a:r>
            <a:r>
              <a:rPr lang="fa-IR" sz="3200" b="1" dirty="0" smtClean="0">
                <a:cs typeface="B Nazanin" panose="00000400000000000000" pitchFamily="2" charset="-78"/>
              </a:rPr>
              <a:t>   </a:t>
            </a:r>
          </a:p>
          <a:p>
            <a:pPr marL="0" indent="0" algn="r" rtl="1">
              <a:buNone/>
            </a:pPr>
            <a:r>
              <a:rPr lang="fa-IR" sz="3200" b="1" dirty="0" smtClean="0">
                <a:cs typeface="B Nazanin" panose="00000400000000000000" pitchFamily="2" charset="-78"/>
              </a:rPr>
              <a:t>2-رتبه </a:t>
            </a:r>
            <a:r>
              <a:rPr lang="fa-IR" sz="3200" b="1" dirty="0">
                <a:cs typeface="B Nazanin" panose="00000400000000000000" pitchFamily="2" charset="-78"/>
              </a:rPr>
              <a:t>بندی, </a:t>
            </a:r>
            <a:endParaRPr lang="fa-IR" sz="3200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3200" b="1" dirty="0" smtClean="0">
                <a:cs typeface="B Nazanin" panose="00000400000000000000" pitchFamily="2" charset="-78"/>
              </a:rPr>
              <a:t>3-پاک </a:t>
            </a:r>
            <a:r>
              <a:rPr lang="fa-IR" sz="3200" b="1" dirty="0">
                <a:cs typeface="B Nazanin" panose="00000400000000000000" pitchFamily="2" charset="-78"/>
              </a:rPr>
              <a:t>کردن </a:t>
            </a:r>
            <a:r>
              <a:rPr lang="fa-IR" sz="3200" b="1" dirty="0" smtClean="0">
                <a:cs typeface="B Nazanin" panose="00000400000000000000" pitchFamily="2" charset="-78"/>
              </a:rPr>
              <a:t>سطرها </a:t>
            </a:r>
            <a:r>
              <a:rPr lang="fa-IR" sz="3200" b="1" dirty="0">
                <a:cs typeface="B Nazanin" panose="00000400000000000000" pitchFamily="2" charset="-78"/>
              </a:rPr>
              <a:t>و ستون </a:t>
            </a:r>
            <a:r>
              <a:rPr lang="fa-IR" sz="3200" b="1" dirty="0" smtClean="0">
                <a:cs typeface="B Nazanin" panose="00000400000000000000" pitchFamily="2" charset="-78"/>
              </a:rPr>
              <a:t>ها</a:t>
            </a:r>
            <a:r>
              <a:rPr lang="fa-IR" sz="3200" b="1" dirty="0">
                <a:cs typeface="B Nazanin" panose="00000400000000000000" pitchFamily="2" charset="-78"/>
              </a:rPr>
              <a:t>, </a:t>
            </a:r>
            <a:endParaRPr lang="fa-IR" sz="3200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3200" b="1" dirty="0" smtClean="0">
                <a:cs typeface="B Nazanin" panose="00000400000000000000" pitchFamily="2" charset="-78"/>
              </a:rPr>
              <a:t>4-افزون </a:t>
            </a:r>
            <a:r>
              <a:rPr lang="fa-IR" sz="3200" b="1" dirty="0">
                <a:cs typeface="B Nazanin" panose="00000400000000000000" pitchFamily="2" charset="-78"/>
              </a:rPr>
              <a:t>ستون, </a:t>
            </a:r>
            <a:endParaRPr lang="fa-IR" sz="3200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3200" b="1" dirty="0" smtClean="0">
                <a:cs typeface="B Nazanin" panose="00000400000000000000" pitchFamily="2" charset="-78"/>
              </a:rPr>
              <a:t>5 -کد </a:t>
            </a:r>
            <a:r>
              <a:rPr lang="fa-IR" sz="3200" b="1" dirty="0">
                <a:cs typeface="B Nazanin" panose="00000400000000000000" pitchFamily="2" charset="-78"/>
              </a:rPr>
              <a:t>گذاری داده </a:t>
            </a:r>
            <a:r>
              <a:rPr lang="fa-IR" sz="3200" b="1" dirty="0" smtClean="0">
                <a:cs typeface="B Nazanin" panose="00000400000000000000" pitchFamily="2" charset="-78"/>
              </a:rPr>
              <a:t>ها</a:t>
            </a:r>
          </a:p>
          <a:p>
            <a:pPr marL="0" indent="0" algn="r" rtl="1">
              <a:buNone/>
            </a:pPr>
            <a:r>
              <a:rPr lang="fa-IR" sz="3200" b="1" dirty="0" smtClean="0">
                <a:cs typeface="B Nazanin" panose="00000400000000000000" pitchFamily="2" charset="-78"/>
              </a:rPr>
              <a:t> </a:t>
            </a:r>
            <a:r>
              <a:rPr lang="fa-IR" sz="3200" b="1" dirty="0">
                <a:cs typeface="B Nazanin" panose="00000400000000000000" pitchFamily="2" charset="-78"/>
              </a:rPr>
              <a:t>و ... می </a:t>
            </a:r>
            <a:r>
              <a:rPr lang="fa-IR" sz="3200" b="1" dirty="0" smtClean="0">
                <a:cs typeface="B Nazanin" panose="00000400000000000000" pitchFamily="2" charset="-78"/>
              </a:rPr>
              <a:t>باشد</a:t>
            </a:r>
            <a:endParaRPr lang="fa-IR" sz="3200" b="1" dirty="0"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200"/>
            <a:ext cx="480060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254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5025"/>
          </a:xfrm>
        </p:spPr>
        <p:txBody>
          <a:bodyPr/>
          <a:lstStyle/>
          <a:p>
            <a:pPr algn="r" rtl="1"/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منو محاسبات </a:t>
            </a:r>
            <a:r>
              <a:rPr lang="fa-IR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</a:t>
            </a:r>
            <a:r>
              <a:rPr lang="fa-IR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349374"/>
            <a:ext cx="8991600" cy="5222875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منوی</a:t>
            </a:r>
            <a:r>
              <a:rPr lang="en-US" b="1" dirty="0">
                <a:latin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B Nazanin" panose="00000400000000000000" pitchFamily="2" charset="-78"/>
              </a:rPr>
              <a:t>CalC</a:t>
            </a:r>
            <a:r>
              <a:rPr lang="fa-IR" b="1" dirty="0" smtClean="0">
                <a:cs typeface="B Nazanin" panose="00000400000000000000" pitchFamily="2" charset="-78"/>
              </a:rPr>
              <a:t>مخصوص </a:t>
            </a:r>
            <a:r>
              <a:rPr lang="fa-IR" b="1" dirty="0">
                <a:cs typeface="B Nazanin" panose="00000400000000000000" pitchFamily="2" charset="-78"/>
              </a:rPr>
              <a:t>انجام عملیات های ریاضی در </a:t>
            </a:r>
            <a:r>
              <a:rPr lang="en-US" b="1" dirty="0" smtClean="0">
                <a:cs typeface="B Nazanin" panose="00000400000000000000" pitchFamily="2" charset="-78"/>
              </a:rPr>
              <a:t>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Minitab</a:t>
            </a:r>
            <a:r>
              <a:rPr lang="fa-IR" b="1" dirty="0" smtClean="0">
                <a:cs typeface="B Nazanin" panose="00000400000000000000" pitchFamily="2" charset="-78"/>
              </a:rPr>
              <a:t>می </a:t>
            </a:r>
            <a:r>
              <a:rPr lang="fa-IR" b="1" dirty="0">
                <a:cs typeface="B Nazanin" panose="00000400000000000000" pitchFamily="2" charset="-78"/>
              </a:rPr>
              <a:t>باشد</a:t>
            </a:r>
            <a:r>
              <a:rPr lang="fa-IR" b="1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 </a:t>
            </a:r>
            <a:r>
              <a:rPr lang="en-US" b="1" dirty="0" smtClean="0">
                <a:cs typeface="B Nazanin" panose="00000400000000000000" pitchFamily="2" charset="-78"/>
              </a:rPr>
              <a:t>-</a:t>
            </a:r>
            <a:r>
              <a:rPr lang="fa-IR" b="1" dirty="0" smtClean="0">
                <a:cs typeface="B Nazanin" panose="00000400000000000000" pitchFamily="2" charset="-78"/>
              </a:rPr>
              <a:t>هدف </a:t>
            </a:r>
            <a:r>
              <a:rPr lang="fa-IR" b="1" dirty="0">
                <a:cs typeface="B Nazanin" panose="00000400000000000000" pitchFamily="2" charset="-78"/>
              </a:rPr>
              <a:t>فرمانهای موجود در این </a:t>
            </a:r>
            <a:r>
              <a:rPr lang="fa-IR" b="1" dirty="0" smtClean="0">
                <a:cs typeface="B Nazanin" panose="00000400000000000000" pitchFamily="2" charset="-78"/>
              </a:rPr>
              <a:t>منو</a:t>
            </a:r>
            <a:r>
              <a:rPr lang="en-US" b="1" dirty="0" smtClean="0">
                <a:cs typeface="B Nazanin" panose="00000400000000000000" pitchFamily="2" charset="-78"/>
              </a:rPr>
              <a:t>:</a:t>
            </a:r>
            <a:r>
              <a:rPr lang="fa-IR" b="1" dirty="0" smtClean="0">
                <a:cs typeface="B Nazanin" panose="00000400000000000000" pitchFamily="2" charset="-78"/>
              </a:rPr>
              <a:t> </a:t>
            </a: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1-دسترسی </a:t>
            </a:r>
            <a:r>
              <a:rPr lang="fa-IR" b="1" dirty="0">
                <a:cs typeface="B Nazanin" panose="00000400000000000000" pitchFamily="2" charset="-78"/>
              </a:rPr>
              <a:t>به یک سری عملیات ریاضی</a:t>
            </a:r>
            <a:r>
              <a:rPr lang="fa-IR" b="1" dirty="0" smtClean="0">
                <a:cs typeface="B Nazanin" panose="00000400000000000000" pitchFamily="2" charset="-78"/>
              </a:rPr>
              <a:t>,</a:t>
            </a: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2-مجاسبات </a:t>
            </a:r>
            <a:r>
              <a:rPr lang="fa-IR" b="1" dirty="0">
                <a:cs typeface="B Nazanin" panose="00000400000000000000" pitchFamily="2" charset="-78"/>
              </a:rPr>
              <a:t>آماری, </a:t>
            </a:r>
            <a:endParaRPr lang="fa-IR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3-ایجاد </a:t>
            </a:r>
            <a:r>
              <a:rPr lang="fa-IR" b="1" dirty="0">
                <a:cs typeface="B Nazanin" panose="00000400000000000000" pitchFamily="2" charset="-78"/>
              </a:rPr>
              <a:t>داده های تصادفی, </a:t>
            </a:r>
            <a:endParaRPr lang="fa-IR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4-عملیات </a:t>
            </a:r>
            <a:r>
              <a:rPr lang="fa-IR" b="1" dirty="0">
                <a:cs typeface="B Nazanin" panose="00000400000000000000" pitchFamily="2" charset="-78"/>
              </a:rPr>
              <a:t>های </a:t>
            </a:r>
            <a:r>
              <a:rPr lang="fa-IR" b="1" dirty="0" smtClean="0">
                <a:cs typeface="B Nazanin" panose="00000400000000000000" pitchFamily="2" charset="-78"/>
              </a:rPr>
              <a:t>ماتریسی </a:t>
            </a: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و </a:t>
            </a:r>
            <a:r>
              <a:rPr lang="fa-IR" b="1" dirty="0">
                <a:cs typeface="B Nazanin" panose="00000400000000000000" pitchFamily="2" charset="-78"/>
              </a:rPr>
              <a:t>... می باشد</a:t>
            </a:r>
          </a:p>
          <a:p>
            <a:pPr marL="0" indent="0" algn="r" rtl="1">
              <a:buNone/>
            </a:pPr>
            <a:endParaRPr lang="en-US" b="1" dirty="0"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1449"/>
            <a:ext cx="3048000" cy="640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148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5350" y="365125"/>
            <a:ext cx="2838450" cy="835025"/>
          </a:xfrm>
        </p:spPr>
        <p:txBody>
          <a:bodyPr/>
          <a:lstStyle/>
          <a:p>
            <a:pPr algn="r" rtl="1"/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منوی</a:t>
            </a:r>
            <a:r>
              <a:rPr lang="fa-IR" dirty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1368424"/>
            <a:ext cx="5772150" cy="5260975"/>
          </a:xfrm>
        </p:spPr>
        <p:txBody>
          <a:bodyPr>
            <a:normAutofit fontScale="92500" lnSpcReduction="10000"/>
          </a:bodyPr>
          <a:lstStyle/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این </a:t>
            </a:r>
            <a:r>
              <a:rPr lang="fa-IR" b="1" dirty="0">
                <a:cs typeface="B Nazanin" panose="00000400000000000000" pitchFamily="2" charset="-78"/>
              </a:rPr>
              <a:t>منو توانایی انجام کارهای </a:t>
            </a:r>
            <a:r>
              <a:rPr lang="en-US" b="1" dirty="0" smtClean="0">
                <a:cs typeface="B Nazanin" panose="00000400000000000000" pitchFamily="2" charset="-78"/>
              </a:rPr>
              <a:t>:</a:t>
            </a: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1-مقدماتی,</a:t>
            </a:r>
          </a:p>
          <a:p>
            <a:pPr marL="0" indent="0" algn="r" rtl="1">
              <a:buNone/>
            </a:pPr>
            <a:r>
              <a:rPr lang="fa-IR" b="1" dirty="0">
                <a:cs typeface="B Nazanin" panose="00000400000000000000" pitchFamily="2" charset="-78"/>
              </a:rPr>
              <a:t>2</a:t>
            </a:r>
            <a:r>
              <a:rPr lang="fa-IR" b="1" dirty="0" smtClean="0">
                <a:cs typeface="B Nazanin" panose="00000400000000000000" pitchFamily="2" charset="-78"/>
              </a:rPr>
              <a:t>- رگرسیون,</a:t>
            </a: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 3- جدول </a:t>
            </a:r>
            <a:r>
              <a:rPr lang="fa-IR" b="1" dirty="0">
                <a:cs typeface="B Nazanin" panose="00000400000000000000" pitchFamily="2" charset="-78"/>
              </a:rPr>
              <a:t>آنالیز واریانس</a:t>
            </a:r>
            <a:r>
              <a:rPr lang="fa-IR" b="1" dirty="0" smtClean="0">
                <a:cs typeface="B Nazanin" panose="00000400000000000000" pitchFamily="2" charset="-78"/>
              </a:rPr>
              <a:t>,</a:t>
            </a:r>
            <a:endParaRPr lang="en-US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4- </a:t>
            </a:r>
            <a:r>
              <a:rPr lang="fa-IR" b="1" dirty="0">
                <a:cs typeface="B Nazanin" panose="00000400000000000000" pitchFamily="2" charset="-78"/>
              </a:rPr>
              <a:t>طرح و آزمایشات</a:t>
            </a:r>
            <a:r>
              <a:rPr lang="fa-IR" b="1" dirty="0" smtClean="0">
                <a:cs typeface="B Nazanin" panose="00000400000000000000" pitchFamily="2" charset="-78"/>
              </a:rPr>
              <a:t>,</a:t>
            </a: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 5-چارت های</a:t>
            </a:r>
            <a:r>
              <a:rPr lang="en-US" b="1" dirty="0" smtClean="0">
                <a:cs typeface="B Nazanin" panose="00000400000000000000" pitchFamily="2" charset="-78"/>
              </a:rPr>
              <a:t> </a:t>
            </a:r>
            <a:r>
              <a:rPr lang="fa-IR" b="1" dirty="0" smtClean="0">
                <a:cs typeface="B Nazanin" panose="00000400000000000000" pitchFamily="2" charset="-78"/>
              </a:rPr>
              <a:t>کنترلی</a:t>
            </a:r>
            <a:r>
              <a:rPr lang="fa-IR" b="1" dirty="0">
                <a:cs typeface="B Nazanin" panose="00000400000000000000" pitchFamily="2" charset="-78"/>
              </a:rPr>
              <a:t>, </a:t>
            </a:r>
            <a:endParaRPr lang="en-US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6-ابزارهای </a:t>
            </a:r>
            <a:r>
              <a:rPr lang="fa-IR" b="1" dirty="0">
                <a:cs typeface="B Nazanin" panose="00000400000000000000" pitchFamily="2" charset="-78"/>
              </a:rPr>
              <a:t>مورد استفاده در کنترل فرآیند آماری, </a:t>
            </a:r>
            <a:endParaRPr lang="en-US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7-قابلیت </a:t>
            </a:r>
            <a:r>
              <a:rPr lang="fa-IR" b="1" dirty="0">
                <a:cs typeface="B Nazanin" panose="00000400000000000000" pitchFamily="2" charset="-78"/>
              </a:rPr>
              <a:t>اطمینان</a:t>
            </a:r>
            <a:r>
              <a:rPr lang="fa-IR" b="1" dirty="0" smtClean="0">
                <a:cs typeface="B Nazanin" panose="00000400000000000000" pitchFamily="2" charset="-78"/>
              </a:rPr>
              <a:t>,</a:t>
            </a: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 8-سری </a:t>
            </a:r>
            <a:r>
              <a:rPr lang="fa-IR" b="1" dirty="0">
                <a:cs typeface="B Nazanin" panose="00000400000000000000" pitchFamily="2" charset="-78"/>
              </a:rPr>
              <a:t>های زمانی, </a:t>
            </a:r>
            <a:endParaRPr lang="en-US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9-آزمون فرض </a:t>
            </a:r>
            <a:r>
              <a:rPr lang="fa-IR" b="1" dirty="0">
                <a:cs typeface="B Nazanin" panose="00000400000000000000" pitchFamily="2" charset="-78"/>
              </a:rPr>
              <a:t>ها </a:t>
            </a:r>
            <a:endParaRPr lang="fa-IR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10-آزمون </a:t>
            </a:r>
            <a:r>
              <a:rPr lang="fa-IR" b="1" dirty="0">
                <a:cs typeface="B Nazanin" panose="00000400000000000000" pitchFamily="2" charset="-78"/>
              </a:rPr>
              <a:t>های ناپارامتری می باشد</a:t>
            </a:r>
          </a:p>
          <a:p>
            <a:pPr marL="0" indent="0" algn="r" rtl="1">
              <a:buNone/>
            </a:pPr>
            <a:endParaRPr lang="en-US" b="1" dirty="0">
              <a:cs typeface="B Nazanin" panose="000004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0" y="0"/>
            <a:ext cx="4476750" cy="662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514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6700" y="365125"/>
            <a:ext cx="3467100" cy="1120775"/>
          </a:xfrm>
        </p:spPr>
        <p:txBody>
          <a:bodyPr/>
          <a:lstStyle/>
          <a:p>
            <a:pPr algn="r" rtl="1"/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گراف</a:t>
            </a:r>
            <a:r>
              <a:rPr lang="fa-IR" dirty="0">
                <a:solidFill>
                  <a:srgbClr val="FF0000"/>
                </a:solidFill>
              </a:rPr>
              <a:t> </a:t>
            </a:r>
            <a:r>
              <a:rPr lang="fa-IR" dirty="0" smtClean="0">
                <a:solidFill>
                  <a:srgbClr val="FF0000"/>
                </a:solidFill>
              </a:rPr>
              <a:t>(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Graph</a:t>
            </a:r>
            <a:r>
              <a:rPr lang="fa-IR" dirty="0" smtClean="0">
                <a:solidFill>
                  <a:srgbClr val="FF0000"/>
                </a:solidFill>
              </a:rPr>
              <a:t>)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8075" y="1638301"/>
            <a:ext cx="8477250" cy="4095750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از </a:t>
            </a:r>
            <a:r>
              <a:rPr lang="fa-IR" b="1" dirty="0">
                <a:cs typeface="B Nazanin" panose="00000400000000000000" pitchFamily="2" charset="-78"/>
              </a:rPr>
              <a:t>این منو برای رسم نمودارها و گراف های مختلف استفاده می شود</a:t>
            </a:r>
            <a:r>
              <a:rPr lang="fa-IR" b="1" dirty="0" smtClean="0">
                <a:cs typeface="B Nazanin" panose="00000400000000000000" pitchFamily="2" charset="-78"/>
              </a:rPr>
              <a:t>.</a:t>
            </a:r>
            <a:endParaRPr lang="en-US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همواره </a:t>
            </a:r>
            <a:r>
              <a:rPr lang="fa-IR" b="1" dirty="0">
                <a:cs typeface="B Nazanin" panose="00000400000000000000" pitchFamily="2" charset="-78"/>
              </a:rPr>
              <a:t>یک تصویر خوب ارزش </a:t>
            </a:r>
            <a:r>
              <a:rPr lang="fa-IR" b="1" dirty="0" smtClean="0">
                <a:cs typeface="B Nazanin" panose="00000400000000000000" pitchFamily="2" charset="-78"/>
              </a:rPr>
              <a:t>هزار </a:t>
            </a:r>
            <a:r>
              <a:rPr lang="fa-IR" b="1" dirty="0">
                <a:cs typeface="B Nazanin" panose="00000400000000000000" pitchFamily="2" charset="-78"/>
              </a:rPr>
              <a:t>کلمه را دارد, </a:t>
            </a:r>
            <a:endParaRPr lang="en-US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با </a:t>
            </a:r>
            <a:r>
              <a:rPr lang="fa-IR" b="1" dirty="0">
                <a:cs typeface="B Nazanin" panose="00000400000000000000" pitchFamily="2" charset="-78"/>
              </a:rPr>
              <a:t>دیدن یک نمودار در یک نگاه می توان </a:t>
            </a:r>
            <a:endParaRPr lang="en-US" b="1" dirty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en-US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به </a:t>
            </a:r>
            <a:r>
              <a:rPr lang="fa-IR" b="1" dirty="0">
                <a:cs typeface="B Nazanin" panose="00000400000000000000" pitchFamily="2" charset="-78"/>
              </a:rPr>
              <a:t>بسیاری از ویژگی های </a:t>
            </a:r>
            <a:r>
              <a:rPr lang="fa-IR" b="1" dirty="0" smtClean="0">
                <a:cs typeface="B Nazanin" panose="00000400000000000000" pitchFamily="2" charset="-78"/>
              </a:rPr>
              <a:t>اطلاعات </a:t>
            </a:r>
            <a:r>
              <a:rPr lang="fa-IR" b="1" dirty="0">
                <a:cs typeface="B Nazanin" panose="00000400000000000000" pitchFamily="2" charset="-78"/>
              </a:rPr>
              <a:t>جمع </a:t>
            </a:r>
            <a:r>
              <a:rPr lang="fa-IR" b="1" dirty="0" smtClean="0">
                <a:cs typeface="B Nazanin" panose="00000400000000000000" pitchFamily="2" charset="-78"/>
              </a:rPr>
              <a:t>آوری </a:t>
            </a:r>
            <a:r>
              <a:rPr lang="fa-IR" b="1" dirty="0">
                <a:cs typeface="B Nazanin" panose="00000400000000000000" pitchFamily="2" charset="-78"/>
              </a:rPr>
              <a:t>شده پی برد</a:t>
            </a:r>
          </a:p>
          <a:p>
            <a:pPr marL="0" indent="0" algn="r" rtl="1">
              <a:buNone/>
            </a:pPr>
            <a:endParaRPr lang="en-US" b="1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4861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944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5747" y="1054006"/>
            <a:ext cx="7649814" cy="5467109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4000" b="1" i="1" dirty="0" smtClean="0">
                <a:cs typeface="B Nazanin" panose="00000400000000000000" pitchFamily="2" charset="-78"/>
              </a:rPr>
              <a:t>در </a:t>
            </a:r>
            <a:r>
              <a:rPr lang="fa-IR" sz="4000" b="1" i="1" dirty="0">
                <a:cs typeface="B Nazanin" panose="00000400000000000000" pitchFamily="2" charset="-78"/>
              </a:rPr>
              <a:t>پنجره های </a:t>
            </a:r>
            <a:r>
              <a:rPr lang="en-US" sz="4000" b="1" i="1" dirty="0" smtClean="0">
                <a:cs typeface="B Nazanin" panose="00000400000000000000" pitchFamily="2" charset="-78"/>
              </a:rPr>
              <a:t>:</a:t>
            </a:r>
          </a:p>
          <a:p>
            <a:pPr marL="0" indent="0" algn="r" rtl="1">
              <a:buNone/>
            </a:pPr>
            <a:r>
              <a:rPr lang="en-US" b="1" dirty="0" smtClean="0">
                <a:latin typeface="Times New Roman" panose="02020603050405020304" pitchFamily="18" charset="0"/>
                <a:cs typeface="B Nazanin" panose="00000400000000000000" pitchFamily="2" charset="-78"/>
              </a:rPr>
              <a:t>Worksheet</a:t>
            </a:r>
          </a:p>
          <a:p>
            <a:pPr marL="0" indent="0" algn="r" rtl="1">
              <a:buNone/>
            </a:pPr>
            <a:r>
              <a:rPr lang="en-US" b="1" dirty="0" smtClean="0">
                <a:latin typeface="Times New Roman" panose="02020603050405020304" pitchFamily="18" charset="0"/>
                <a:cs typeface="B Nazanin" panose="00000400000000000000" pitchFamily="2" charset="-78"/>
              </a:rPr>
              <a:t> Session</a:t>
            </a:r>
          </a:p>
          <a:p>
            <a:pPr marL="0" indent="0" algn="r" rtl="1">
              <a:buNone/>
            </a:pPr>
            <a:r>
              <a:rPr lang="en-US" b="1" dirty="0" smtClean="0">
                <a:latin typeface="Times New Roman" panose="02020603050405020304" pitchFamily="18" charset="0"/>
                <a:cs typeface="B Nazanin" panose="00000400000000000000" pitchFamily="2" charset="-78"/>
              </a:rPr>
              <a:t> Graph</a:t>
            </a:r>
          </a:p>
          <a:p>
            <a:pPr marL="0" indent="0" algn="r" rtl="1">
              <a:buNone/>
            </a:pPr>
            <a:r>
              <a:rPr lang="fa-IR" sz="3200" b="1" dirty="0" smtClean="0">
                <a:cs typeface="B Nazanin" panose="00000400000000000000" pitchFamily="2" charset="-78"/>
              </a:rPr>
              <a:t>منو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Editor </a:t>
            </a:r>
            <a:r>
              <a:rPr lang="fa-IR" sz="3200" b="1" dirty="0" smtClean="0">
                <a:cs typeface="B Nazanin" panose="00000400000000000000" pitchFamily="2" charset="-78"/>
              </a:rPr>
              <a:t>فعال </a:t>
            </a:r>
            <a:r>
              <a:rPr lang="fa-IR" sz="3200" b="1" dirty="0">
                <a:cs typeface="B Nazanin" panose="00000400000000000000" pitchFamily="2" charset="-78"/>
              </a:rPr>
              <a:t>می باشد </a:t>
            </a:r>
            <a:endParaRPr lang="en-US" sz="3200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 </a:t>
            </a:r>
            <a:r>
              <a:rPr lang="fa-IR" b="1" dirty="0">
                <a:cs typeface="B Nazanin" panose="00000400000000000000" pitchFamily="2" charset="-78"/>
              </a:rPr>
              <a:t>با استفاده از این </a:t>
            </a:r>
            <a:r>
              <a:rPr lang="fa-IR" b="1" dirty="0" smtClean="0">
                <a:cs typeface="B Nazanin" panose="00000400000000000000" pitchFamily="2" charset="-78"/>
              </a:rPr>
              <a:t>منومی </a:t>
            </a:r>
            <a:r>
              <a:rPr lang="fa-IR" b="1" dirty="0">
                <a:cs typeface="B Nazanin" panose="00000400000000000000" pitchFamily="2" charset="-78"/>
              </a:rPr>
              <a:t>توان </a:t>
            </a:r>
            <a:r>
              <a:rPr lang="en-US" b="1" dirty="0" smtClean="0">
                <a:cs typeface="B Nazanin" panose="00000400000000000000" pitchFamily="2" charset="-78"/>
              </a:rPr>
              <a:t>:</a:t>
            </a:r>
          </a:p>
          <a:p>
            <a:pPr marL="0" indent="0" algn="r" rtl="1">
              <a:buNone/>
            </a:pPr>
            <a:endParaRPr lang="en-US" b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sz="3200" b="1" dirty="0" smtClean="0">
                <a:cs typeface="B Nazanin" panose="00000400000000000000" pitchFamily="2" charset="-78"/>
              </a:rPr>
              <a:t>عملیات هایی</a:t>
            </a:r>
            <a:r>
              <a:rPr lang="en-US" sz="3200" b="1" dirty="0" smtClean="0">
                <a:cs typeface="B Nazanin" panose="00000400000000000000" pitchFamily="2" charset="-78"/>
              </a:rPr>
              <a:t> </a:t>
            </a:r>
            <a:r>
              <a:rPr lang="fa-IR" sz="3200" b="1" dirty="0" smtClean="0">
                <a:cs typeface="B Nazanin" panose="00000400000000000000" pitchFamily="2" charset="-78"/>
              </a:rPr>
              <a:t>را </a:t>
            </a:r>
            <a:r>
              <a:rPr lang="fa-IR" sz="3200" b="1" dirty="0">
                <a:cs typeface="B Nazanin" panose="00000400000000000000" pitchFamily="2" charset="-78"/>
              </a:rPr>
              <a:t>جهت آماده کردن و ویرایش کردن پنجره مربوطه انجام داد</a:t>
            </a:r>
          </a:p>
          <a:p>
            <a:pPr marL="0" indent="0" algn="r" rtl="1">
              <a:buNone/>
            </a:pP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69174" y="0"/>
            <a:ext cx="291618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4400" b="1" dirty="0">
                <a:solidFill>
                  <a:srgbClr val="FF0000"/>
                </a:solidFill>
                <a:cs typeface="B Nazanin" panose="00000400000000000000" pitchFamily="2" charset="-78"/>
              </a:rPr>
              <a:t>منوی</a:t>
            </a:r>
            <a:r>
              <a:rPr lang="fa-IR" sz="4400" b="1" dirty="0">
                <a:solidFill>
                  <a:srgbClr val="FF0000"/>
                </a:solidFill>
              </a:rPr>
              <a:t> </a:t>
            </a:r>
            <a:r>
              <a:rPr lang="en-US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Editor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2832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274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10463" y="1224045"/>
            <a:ext cx="6468978" cy="2168860"/>
          </a:xfrm>
        </p:spPr>
        <p:txBody>
          <a:bodyPr>
            <a:noAutofit/>
          </a:bodyPr>
          <a:lstStyle/>
          <a:p>
            <a:pPr marL="0" indent="0" algn="justLow" rtl="1">
              <a:buNone/>
            </a:pPr>
            <a:r>
              <a:rPr lang="fa-IR" sz="4400" b="1" dirty="0" smtClean="0">
                <a:cs typeface="B Nazanin" panose="00000400000000000000" pitchFamily="2" charset="-78"/>
              </a:rPr>
              <a:t>از </a:t>
            </a:r>
            <a:r>
              <a:rPr lang="fa-IR" sz="4400" b="1" dirty="0">
                <a:cs typeface="B Nazanin" panose="00000400000000000000" pitchFamily="2" charset="-78"/>
              </a:rPr>
              <a:t>این منو بیشتر برای تغییرات پیش </a:t>
            </a:r>
            <a:r>
              <a:rPr lang="fa-IR" sz="4400" b="1" dirty="0" smtClean="0">
                <a:cs typeface="B Nazanin" panose="00000400000000000000" pitchFamily="2" charset="-78"/>
              </a:rPr>
              <a:t>فرض های </a:t>
            </a:r>
            <a:r>
              <a:rPr lang="fa-IR" sz="4400" b="1" dirty="0">
                <a:cs typeface="B Nazanin" panose="00000400000000000000" pitchFamily="2" charset="-78"/>
              </a:rPr>
              <a:t>برنامه استفاده می شود</a:t>
            </a:r>
          </a:p>
          <a:p>
            <a:pPr marL="0" indent="0" algn="justLow" rtl="1">
              <a:buNone/>
            </a:pPr>
            <a:endParaRPr lang="en-US" sz="4400" b="1" dirty="0"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342472" y="188313"/>
            <a:ext cx="239142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4000" b="1" dirty="0">
                <a:solidFill>
                  <a:srgbClr val="FF0000"/>
                </a:solidFill>
              </a:rPr>
              <a:t>منوی 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Tools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09" y="0"/>
            <a:ext cx="511868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0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2316" y="1175920"/>
            <a:ext cx="7499684" cy="5682080"/>
          </a:xfrm>
        </p:spPr>
        <p:txBody>
          <a:bodyPr>
            <a:noAutofit/>
          </a:bodyPr>
          <a:lstStyle/>
          <a:p>
            <a:pPr marL="0" indent="0" algn="justLow" rtl="1">
              <a:buNone/>
            </a:pPr>
            <a:r>
              <a:rPr lang="fa-IR" sz="5400" dirty="0" smtClean="0">
                <a:cs typeface="B Nazanin" panose="00000400000000000000" pitchFamily="2" charset="-78"/>
              </a:rPr>
              <a:t>با </a:t>
            </a:r>
            <a:r>
              <a:rPr lang="fa-IR" sz="5400" dirty="0">
                <a:cs typeface="B Nazanin" panose="00000400000000000000" pitchFamily="2" charset="-78"/>
              </a:rPr>
              <a:t>انتخاب این منو می توانید به پنجره های موجود در نرم افزار دسترسی پیدا کنید</a:t>
            </a:r>
            <a:r>
              <a:rPr lang="fa-IR" sz="5400" dirty="0" smtClean="0">
                <a:cs typeface="B Nazanin" panose="00000400000000000000" pitchFamily="2" charset="-78"/>
              </a:rPr>
              <a:t>. </a:t>
            </a:r>
            <a:endParaRPr lang="en-US" sz="5400" dirty="0" smtClean="0">
              <a:cs typeface="B Nazanin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fa-IR" sz="5400" dirty="0" smtClean="0">
                <a:cs typeface="B Nazanin" panose="00000400000000000000" pitchFamily="2" charset="-78"/>
              </a:rPr>
              <a:t>همچنین </a:t>
            </a:r>
            <a:r>
              <a:rPr lang="fa-IR" sz="5400" dirty="0">
                <a:cs typeface="B Nazanin" panose="00000400000000000000" pitchFamily="2" charset="-78"/>
              </a:rPr>
              <a:t>از این پنجره </a:t>
            </a:r>
            <a:r>
              <a:rPr lang="fa-IR" sz="5400" dirty="0" smtClean="0">
                <a:cs typeface="B Nazanin" panose="00000400000000000000" pitchFamily="2" charset="-78"/>
              </a:rPr>
              <a:t>برای</a:t>
            </a:r>
            <a:r>
              <a:rPr lang="en-US" sz="5400" dirty="0" smtClean="0">
                <a:cs typeface="B Nazanin" panose="00000400000000000000" pitchFamily="2" charset="-78"/>
              </a:rPr>
              <a:t> </a:t>
            </a:r>
            <a:r>
              <a:rPr lang="fa-IR" sz="5400" dirty="0" smtClean="0">
                <a:cs typeface="B Nazanin" panose="00000400000000000000" pitchFamily="2" charset="-78"/>
              </a:rPr>
              <a:t>تغییر </a:t>
            </a:r>
            <a:r>
              <a:rPr lang="fa-IR" sz="5400" dirty="0">
                <a:cs typeface="B Nazanin" panose="00000400000000000000" pitchFamily="2" charset="-78"/>
              </a:rPr>
              <a:t>در فرم پنجره ها و فراخوانی گراف ها و خروجی هایی که از </a:t>
            </a:r>
            <a:r>
              <a:rPr lang="fa-IR" sz="5400" dirty="0" smtClean="0">
                <a:cs typeface="B Nazanin" panose="00000400000000000000" pitchFamily="2" charset="-78"/>
              </a:rPr>
              <a:t>یک </a:t>
            </a:r>
            <a:r>
              <a:rPr lang="fa-IR" sz="5400" dirty="0">
                <a:cs typeface="B Nazanin" panose="00000400000000000000" pitchFamily="2" charset="-78"/>
              </a:rPr>
              <a:t>پروژه گرفتیم, استفاده </a:t>
            </a:r>
            <a:r>
              <a:rPr lang="fa-IR" sz="5400" dirty="0" smtClean="0">
                <a:cs typeface="B Nazanin" panose="00000400000000000000" pitchFamily="2" charset="-78"/>
              </a:rPr>
              <a:t>می</a:t>
            </a:r>
            <a:r>
              <a:rPr lang="en-US" sz="5400" dirty="0" smtClean="0">
                <a:cs typeface="B Nazanin" panose="00000400000000000000" pitchFamily="2" charset="-78"/>
              </a:rPr>
              <a:t> </a:t>
            </a:r>
            <a:r>
              <a:rPr lang="fa-IR" sz="5400" dirty="0" smtClean="0">
                <a:cs typeface="B Nazanin" panose="00000400000000000000" pitchFamily="2" charset="-78"/>
              </a:rPr>
              <a:t>شود</a:t>
            </a:r>
            <a:endParaRPr lang="fa-IR" sz="5400" dirty="0">
              <a:cs typeface="B Nazanin" panose="00000400000000000000" pitchFamily="2" charset="-78"/>
            </a:endParaRPr>
          </a:p>
          <a:p>
            <a:pPr marL="0" indent="0" algn="justLow" rtl="1">
              <a:buNone/>
            </a:pPr>
            <a:endParaRPr lang="en-US" sz="5400" dirty="0"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044080" y="332692"/>
            <a:ext cx="29607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3600" b="1" dirty="0">
                <a:solidFill>
                  <a:srgbClr val="FF0000"/>
                </a:solidFill>
                <a:cs typeface="B Nazanin" panose="00000400000000000000" pitchFamily="2" charset="-78"/>
              </a:rPr>
              <a:t>منوی 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Windows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3554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317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7235" y="1328667"/>
            <a:ext cx="8175334" cy="5270915"/>
          </a:xfrm>
        </p:spPr>
        <p:txBody>
          <a:bodyPr>
            <a:normAutofit/>
          </a:bodyPr>
          <a:lstStyle/>
          <a:p>
            <a:pPr marL="0" indent="0" algn="justLow" rtl="1">
              <a:buNone/>
            </a:pPr>
            <a:r>
              <a:rPr lang="fa-IR" sz="4000" dirty="0" smtClean="0">
                <a:cs typeface="B Nazanin" panose="00000400000000000000" pitchFamily="2" charset="-78"/>
              </a:rPr>
              <a:t>نرم </a:t>
            </a:r>
            <a:r>
              <a:rPr lang="fa-IR" sz="4000" dirty="0">
                <a:cs typeface="B Nazanin" panose="00000400000000000000" pitchFamily="2" charset="-78"/>
              </a:rPr>
              <a:t>افزار 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Minitab</a:t>
            </a:r>
            <a:r>
              <a:rPr lang="fa-IR" sz="4000" dirty="0" smtClean="0">
                <a:cs typeface="B Nazanin" panose="00000400000000000000" pitchFamily="2" charset="-78"/>
              </a:rPr>
              <a:t>دارای 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Help</a:t>
            </a:r>
            <a:r>
              <a:rPr lang="fa-IR" sz="4000" dirty="0" smtClean="0">
                <a:cs typeface="B Nazanin" panose="00000400000000000000" pitchFamily="2" charset="-78"/>
              </a:rPr>
              <a:t>بسیار </a:t>
            </a:r>
            <a:r>
              <a:rPr lang="fa-IR" sz="4000" dirty="0">
                <a:cs typeface="B Nazanin" panose="00000400000000000000" pitchFamily="2" charset="-78"/>
              </a:rPr>
              <a:t>خوب و قوی می باشد و در تمام </a:t>
            </a:r>
            <a:r>
              <a:rPr lang="fa-IR" sz="4000" dirty="0" smtClean="0">
                <a:cs typeface="B Nazanin" panose="00000400000000000000" pitchFamily="2" charset="-78"/>
              </a:rPr>
              <a:t>پنجره </a:t>
            </a:r>
            <a:r>
              <a:rPr lang="fa-IR" sz="4000" dirty="0">
                <a:cs typeface="B Nazanin" panose="00000400000000000000" pitchFamily="2" charset="-78"/>
              </a:rPr>
              <a:t>هایی که توضیح داده </a:t>
            </a:r>
            <a:r>
              <a:rPr lang="fa-IR" sz="4000" dirty="0" smtClean="0">
                <a:cs typeface="B Nazanin" panose="00000400000000000000" pitchFamily="2" charset="-78"/>
              </a:rPr>
              <a:t>خواهد </a:t>
            </a:r>
            <a:r>
              <a:rPr lang="fa-IR" sz="4000" dirty="0">
                <a:cs typeface="B Nazanin" panose="00000400000000000000" pitchFamily="2" charset="-78"/>
              </a:rPr>
              <a:t>شد, دکمه 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Help</a:t>
            </a:r>
            <a:r>
              <a:rPr lang="fa-IR" sz="4000" dirty="0" smtClean="0">
                <a:cs typeface="B Nazanin" panose="00000400000000000000" pitchFamily="2" charset="-78"/>
              </a:rPr>
              <a:t>در </a:t>
            </a:r>
            <a:r>
              <a:rPr lang="fa-IR" sz="4000" dirty="0">
                <a:cs typeface="B Nazanin" panose="00000400000000000000" pitchFamily="2" charset="-78"/>
              </a:rPr>
              <a:t>پایین آن است که با کلیک کردن روی </a:t>
            </a:r>
            <a:r>
              <a:rPr lang="fa-IR" sz="4000" dirty="0" smtClean="0">
                <a:cs typeface="B Nazanin" panose="00000400000000000000" pitchFamily="2" charset="-78"/>
              </a:rPr>
              <a:t>آن</a:t>
            </a:r>
            <a:r>
              <a:rPr lang="en-US" sz="4000" dirty="0" smtClean="0">
                <a:cs typeface="B Nazanin" panose="00000400000000000000" pitchFamily="2" charset="-78"/>
              </a:rPr>
              <a:t> </a:t>
            </a:r>
            <a:r>
              <a:rPr lang="fa-IR" sz="4000" dirty="0" smtClean="0">
                <a:cs typeface="B Nazanin" panose="00000400000000000000" pitchFamily="2" charset="-78"/>
              </a:rPr>
              <a:t>دکمه </a:t>
            </a:r>
            <a:r>
              <a:rPr lang="fa-IR" sz="4000" dirty="0">
                <a:cs typeface="B Nazanin" panose="00000400000000000000" pitchFamily="2" charset="-78"/>
              </a:rPr>
              <a:t>پنجره 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Help</a:t>
            </a:r>
            <a:r>
              <a:rPr lang="fa-IR" sz="4000" dirty="0" smtClean="0">
                <a:cs typeface="B Nazanin" panose="00000400000000000000" pitchFamily="2" charset="-78"/>
              </a:rPr>
              <a:t>باز </a:t>
            </a:r>
            <a:r>
              <a:rPr lang="fa-IR" sz="4000" dirty="0">
                <a:cs typeface="B Nazanin" panose="00000400000000000000" pitchFamily="2" charset="-78"/>
              </a:rPr>
              <a:t>می شود و </a:t>
            </a:r>
            <a:r>
              <a:rPr lang="fa-IR" sz="4000" dirty="0" smtClean="0">
                <a:cs typeface="B Nazanin" panose="00000400000000000000" pitchFamily="2" charset="-78"/>
              </a:rPr>
              <a:t>در </a:t>
            </a:r>
            <a:r>
              <a:rPr lang="fa-IR" sz="4000" dirty="0">
                <a:cs typeface="B Nazanin" panose="00000400000000000000" pitchFamily="2" charset="-78"/>
              </a:rPr>
              <a:t>مورد آن فرمان یا دستور اطلاعات جامعی در اختیار کاربر قرار میدهد. </a:t>
            </a:r>
            <a:endParaRPr lang="en-US" sz="4000" dirty="0" smtClean="0">
              <a:cs typeface="B Nazanin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fa-IR" sz="4000" dirty="0" smtClean="0">
                <a:cs typeface="B Nazanin" panose="00000400000000000000" pitchFamily="2" charset="-78"/>
              </a:rPr>
              <a:t>در </a:t>
            </a:r>
            <a:r>
              <a:rPr lang="fa-IR" sz="4000" dirty="0">
                <a:cs typeface="B Nazanin" panose="00000400000000000000" pitchFamily="2" charset="-78"/>
              </a:rPr>
              <a:t>این </a:t>
            </a:r>
            <a:r>
              <a:rPr lang="fa-IR" sz="4000" dirty="0" smtClean="0">
                <a:cs typeface="B Nazanin" panose="00000400000000000000" pitchFamily="2" charset="-78"/>
              </a:rPr>
              <a:t>جزوه آموزشی </a:t>
            </a:r>
            <a:r>
              <a:rPr lang="fa-IR" sz="4000" dirty="0">
                <a:cs typeface="B Nazanin" panose="00000400000000000000" pitchFamily="2" charset="-78"/>
              </a:rPr>
              <a:t>استفاده </a:t>
            </a:r>
            <a:r>
              <a:rPr lang="fa-IR" sz="4000" dirty="0" smtClean="0">
                <a:cs typeface="B Nazanin" panose="00000400000000000000" pitchFamily="2" charset="-78"/>
              </a:rPr>
              <a:t>فراوانی</a:t>
            </a:r>
            <a:r>
              <a:rPr lang="en-US" sz="4000" dirty="0" smtClean="0">
                <a:cs typeface="B Nazanin" panose="00000400000000000000" pitchFamily="2" charset="-78"/>
              </a:rPr>
              <a:t> </a:t>
            </a:r>
            <a:r>
              <a:rPr lang="fa-IR" sz="4000" dirty="0" smtClean="0">
                <a:cs typeface="B Nazanin" panose="00000400000000000000" pitchFamily="2" charset="-78"/>
              </a:rPr>
              <a:t>از 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B Nazanin" panose="00000400000000000000" pitchFamily="2" charset="-78"/>
              </a:rPr>
              <a:t>Help</a:t>
            </a:r>
            <a:r>
              <a:rPr lang="fa-IR" sz="4000" dirty="0" smtClean="0">
                <a:cs typeface="B Nazanin" panose="00000400000000000000" pitchFamily="2" charset="-78"/>
              </a:rPr>
              <a:t>نرم </a:t>
            </a:r>
            <a:r>
              <a:rPr lang="fa-IR" sz="4000" dirty="0">
                <a:cs typeface="B Nazanin" panose="00000400000000000000" pitchFamily="2" charset="-78"/>
              </a:rPr>
              <a:t>افزار شده </a:t>
            </a:r>
            <a:r>
              <a:rPr lang="fa-IR" sz="4000" dirty="0" smtClean="0">
                <a:cs typeface="B Nazanin" panose="00000400000000000000" pitchFamily="2" charset="-78"/>
              </a:rPr>
              <a:t>است</a:t>
            </a:r>
            <a:endParaRPr lang="fa-IR" sz="4000" dirty="0"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191187" y="254312"/>
            <a:ext cx="270138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4800" b="1" dirty="0">
                <a:solidFill>
                  <a:srgbClr val="FF0000"/>
                </a:solidFill>
                <a:cs typeface="+mj-cs"/>
              </a:rPr>
              <a:t>منوی </a:t>
            </a:r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Help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96956" y="0"/>
            <a:ext cx="421419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5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737113" y="1040662"/>
            <a:ext cx="845488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/>
            <a:r>
              <a:rPr lang="fa-IR" sz="2800" dirty="0" smtClean="0">
                <a:latin typeface="Arial" panose="020B0604020202020204" pitchFamily="34" charset="0"/>
              </a:rPr>
              <a:t>این </a:t>
            </a:r>
            <a:r>
              <a:rPr lang="fa-IR" sz="2800" dirty="0">
                <a:latin typeface="Arial" panose="020B0604020202020204" pitchFamily="34" charset="0"/>
              </a:rPr>
              <a:t>منو که </a:t>
            </a:r>
            <a:r>
              <a:rPr lang="fa-IR" sz="2800" dirty="0" smtClean="0">
                <a:latin typeface="Arial" panose="020B0604020202020204" pitchFamily="34" charset="0"/>
              </a:rPr>
              <a:t>ازنسخه </a:t>
            </a:r>
            <a:r>
              <a:rPr lang="fa-IR" sz="2800" dirty="0">
                <a:latin typeface="Arial" panose="020B0604020202020204" pitchFamily="34" charset="0"/>
              </a:rPr>
              <a:t>ی </a:t>
            </a:r>
            <a:r>
              <a:rPr lang="fa-IR" sz="2800" dirty="0" smtClean="0">
                <a:latin typeface="Arial" panose="020B0604020202020204" pitchFamily="34" charset="0"/>
              </a:rPr>
              <a:t>16نرم </a:t>
            </a:r>
            <a:r>
              <a:rPr lang="fa-IR" sz="2800" dirty="0">
                <a:latin typeface="Arial" panose="020B0604020202020204" pitchFamily="34" charset="0"/>
              </a:rPr>
              <a:t>افزار </a:t>
            </a:r>
            <a:r>
              <a:rPr lang="fa-IR" sz="2800" dirty="0" smtClean="0">
                <a:latin typeface="Arial" panose="020B0604020202020204" pitchFamily="34" charset="0"/>
              </a:rPr>
              <a:t>اضافه </a:t>
            </a:r>
            <a:r>
              <a:rPr lang="fa-IR" sz="2800" dirty="0">
                <a:latin typeface="Arial" panose="020B0604020202020204" pitchFamily="34" charset="0"/>
              </a:rPr>
              <a:t>شده است کمک شایانی در پیدا کردن ابزار </a:t>
            </a:r>
            <a:r>
              <a:rPr lang="fa-IR" sz="2800" dirty="0" smtClean="0">
                <a:latin typeface="Arial" panose="020B0604020202020204" pitchFamily="34" charset="0"/>
              </a:rPr>
              <a:t>مناسب </a:t>
            </a:r>
            <a:r>
              <a:rPr lang="fa-IR" sz="2800" dirty="0">
                <a:latin typeface="Arial" panose="020B0604020202020204" pitchFamily="34" charset="0"/>
              </a:rPr>
              <a:t>برای </a:t>
            </a:r>
            <a:r>
              <a:rPr lang="fa-IR" sz="2800" dirty="0" smtClean="0">
                <a:latin typeface="Arial" panose="020B0604020202020204" pitchFamily="34" charset="0"/>
              </a:rPr>
              <a:t>تحلیل </a:t>
            </a:r>
            <a:r>
              <a:rPr lang="fa-IR" sz="2800" dirty="0">
                <a:latin typeface="Arial" panose="020B0604020202020204" pitchFamily="34" charset="0"/>
              </a:rPr>
              <a:t>درست می کند. </a:t>
            </a:r>
            <a:endParaRPr lang="fa-IR" sz="2800" dirty="0" smtClean="0">
              <a:latin typeface="Arial" panose="020B0604020202020204" pitchFamily="34" charset="0"/>
            </a:endParaRPr>
          </a:p>
          <a:p>
            <a:pPr algn="justLow" rtl="1"/>
            <a:r>
              <a:rPr lang="fa-IR" sz="2800" dirty="0" smtClean="0">
                <a:latin typeface="Arial" panose="020B0604020202020204" pitchFamily="34" charset="0"/>
              </a:rPr>
              <a:t>فقط </a:t>
            </a:r>
            <a:r>
              <a:rPr lang="fa-IR" sz="2800" dirty="0">
                <a:latin typeface="Arial" panose="020B0604020202020204" pitchFamily="34" charset="0"/>
              </a:rPr>
              <a:t>تنها اشکالی که در این منو وجود دارد این است که نتوانسته کلیه ابزارهایی که </a:t>
            </a:r>
            <a:r>
              <a:rPr lang="fa-IR" sz="2800" dirty="0" smtClean="0">
                <a:latin typeface="Arial" panose="020B0604020202020204" pitchFamily="34" charset="0"/>
              </a:rPr>
              <a:t>در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Minitab</a:t>
            </a:r>
            <a:r>
              <a:rPr lang="fa-IR" sz="2800" dirty="0" smtClean="0">
                <a:latin typeface="Arial" panose="020B0604020202020204" pitchFamily="34" charset="0"/>
              </a:rPr>
              <a:t>وجود </a:t>
            </a:r>
            <a:r>
              <a:rPr lang="fa-IR" sz="2800" dirty="0">
                <a:latin typeface="Arial" panose="020B0604020202020204" pitchFamily="34" charset="0"/>
              </a:rPr>
              <a:t>دارد, پوشش دهد. اما در مجموع شما با انتخاب موضوعی که می خواهید </a:t>
            </a:r>
            <a:r>
              <a:rPr lang="fa-IR" sz="2800" dirty="0" smtClean="0">
                <a:latin typeface="Arial" panose="020B0604020202020204" pitchFamily="34" charset="0"/>
              </a:rPr>
              <a:t>بررسی</a:t>
            </a:r>
            <a:r>
              <a:rPr lang="en-US" sz="2800" dirty="0" smtClean="0">
                <a:latin typeface="Arial" panose="020B0604020202020204" pitchFamily="34" charset="0"/>
              </a:rPr>
              <a:t> </a:t>
            </a:r>
            <a:r>
              <a:rPr lang="fa-IR" sz="2800" dirty="0" smtClean="0">
                <a:latin typeface="Arial" panose="020B0604020202020204" pitchFamily="34" charset="0"/>
              </a:rPr>
              <a:t>کنید</a:t>
            </a:r>
            <a:r>
              <a:rPr lang="fa-IR" sz="2800" dirty="0">
                <a:latin typeface="Arial" panose="020B0604020202020204" pitchFamily="34" charset="0"/>
              </a:rPr>
              <a:t>, این منو به شما کمک می کند تا ابزار مناسب را انتخاب کنید</a:t>
            </a:r>
            <a:r>
              <a:rPr lang="fa-IR" sz="2800" dirty="0" smtClean="0">
                <a:latin typeface="Arial" panose="020B0604020202020204" pitchFamily="34" charset="0"/>
              </a:rPr>
              <a:t>.</a:t>
            </a:r>
            <a:endParaRPr lang="en-US" sz="2800" dirty="0" smtClean="0">
              <a:latin typeface="Arial" panose="020B0604020202020204" pitchFamily="34" charset="0"/>
            </a:endParaRPr>
          </a:p>
          <a:p>
            <a:pPr algn="justLow" rtl="1"/>
            <a:r>
              <a:rPr lang="fa-IR" sz="2800" dirty="0" smtClean="0">
                <a:latin typeface="Arial" panose="020B0604020202020204" pitchFamily="34" charset="0"/>
              </a:rPr>
              <a:t> برای </a:t>
            </a:r>
            <a:r>
              <a:rPr lang="fa-IR" sz="2800" dirty="0">
                <a:latin typeface="Arial" panose="020B0604020202020204" pitchFamily="34" charset="0"/>
              </a:rPr>
              <a:t>مثال فرض کنید شما قصد دارید </a:t>
            </a:r>
            <a:r>
              <a:rPr lang="fa-IR" sz="2800" dirty="0" smtClean="0">
                <a:latin typeface="Arial" panose="020B0604020202020204" pitchFamily="34" charset="0"/>
              </a:rPr>
              <a:t>یک </a:t>
            </a:r>
            <a:r>
              <a:rPr lang="fa-IR" sz="2800" dirty="0">
                <a:latin typeface="Arial" panose="020B0604020202020204" pitchFamily="34" charset="0"/>
              </a:rPr>
              <a:t>نمودار کنترل برای مقادیر انفرادی برای یک مشخصه کیفی متغیر رسم کنید حال این منو مطابق </a:t>
            </a:r>
            <a:r>
              <a:rPr lang="fa-IR" sz="2800" dirty="0" smtClean="0">
                <a:latin typeface="Arial" panose="020B0604020202020204" pitchFamily="34" charset="0"/>
              </a:rPr>
              <a:t>مسیر </a:t>
            </a:r>
            <a:r>
              <a:rPr lang="fa-IR" sz="2800" dirty="0">
                <a:latin typeface="Arial" panose="020B0604020202020204" pitchFamily="34" charset="0"/>
              </a:rPr>
              <a:t>زیر به شما کمک می کند تا نمودار کنترل مناسب را پیدا کنید</a:t>
            </a:r>
            <a:endParaRPr lang="fa-IR" sz="2800" dirty="0"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71433" y="361986"/>
            <a:ext cx="28632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3200" b="1" dirty="0">
                <a:solidFill>
                  <a:srgbClr val="FF0000"/>
                </a:solidFill>
                <a:latin typeface="Arial" panose="020B0604020202020204" pitchFamily="34" charset="0"/>
                <a:cs typeface="+mj-cs"/>
              </a:rPr>
              <a:t>منوی </a:t>
            </a:r>
            <a:r>
              <a:rPr lang="en-US" sz="3200" b="1" dirty="0">
                <a:solidFill>
                  <a:srgbClr val="FF0000"/>
                </a:solidFill>
                <a:latin typeface="Arial" panose="020B0604020202020204" pitchFamily="34" charset="0"/>
                <a:cs typeface="+mj-cs"/>
              </a:rPr>
              <a:t>Assistant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7371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583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7809" y="0"/>
            <a:ext cx="12549809" cy="6858000"/>
          </a:xfrm>
        </p:spPr>
      </p:pic>
    </p:spTree>
    <p:extLst>
      <p:ext uri="{BB962C8B-B14F-4D97-AF65-F5344CB8AC3E}">
        <p14:creationId xmlns:p14="http://schemas.microsoft.com/office/powerpoint/2010/main" val="96707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77924"/>
            <a:ext cx="11563350" cy="5680075"/>
          </a:xfrm>
        </p:spPr>
        <p:txBody>
          <a:bodyPr>
            <a:noAutofit/>
          </a:bodyPr>
          <a:lstStyle/>
          <a:p>
            <a:pPr marL="0" indent="0" algn="justLow" rtl="1">
              <a:buNone/>
            </a:pPr>
            <a:r>
              <a:rPr lang="fa-IR" sz="3200" b="1" dirty="0" smtClean="0">
                <a:cs typeface="B Nazanin" panose="00000400000000000000" pitchFamily="2" charset="-78"/>
              </a:rPr>
              <a:t>در </a:t>
            </a:r>
            <a:r>
              <a:rPr lang="fa-IR" sz="3200" b="1" dirty="0">
                <a:cs typeface="B Nazanin" panose="00000400000000000000" pitchFamily="2" charset="-78"/>
              </a:rPr>
              <a:t>صورتیکه برای اولین بار با نرم </a:t>
            </a:r>
            <a:r>
              <a:rPr lang="fa-IR" sz="3200" b="1" dirty="0" smtClean="0">
                <a:cs typeface="B Nazanin" panose="00000400000000000000" pitchFamily="2" charset="-78"/>
              </a:rPr>
              <a:t>افزار </a:t>
            </a:r>
            <a:r>
              <a:rPr lang="fa-IR" sz="3200" b="1" dirty="0">
                <a:cs typeface="B Nazanin" panose="00000400000000000000" pitchFamily="2" charset="-78"/>
              </a:rPr>
              <a:t>شروع به کار می کنید, خود نرم افزار یک پروژه جدید در </a:t>
            </a:r>
            <a:r>
              <a:rPr lang="fa-IR" sz="3200" b="1" dirty="0" smtClean="0">
                <a:cs typeface="B Nazanin" panose="00000400000000000000" pitchFamily="2" charset="-78"/>
              </a:rPr>
              <a:t>اختیار </a:t>
            </a:r>
            <a:r>
              <a:rPr lang="fa-IR" sz="3200" b="1" dirty="0">
                <a:cs typeface="B Nazanin" panose="00000400000000000000" pitchFamily="2" charset="-78"/>
              </a:rPr>
              <a:t>شما قرار می دهد, در صورتیکه بخواهید پروژه ای را فراخوانی کنید </a:t>
            </a:r>
            <a:r>
              <a:rPr lang="fa-IR" sz="3200" b="1" dirty="0" smtClean="0">
                <a:cs typeface="B Nazanin" panose="00000400000000000000" pitchFamily="2" charset="-78"/>
              </a:rPr>
              <a:t>از</a:t>
            </a:r>
            <a:endParaRPr lang="en-US" sz="3200" b="1" dirty="0" smtClean="0">
              <a:cs typeface="B Nazanin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fa-IR" sz="3200" b="1" dirty="0" smtClean="0">
                <a:cs typeface="B Nazanin" panose="00000400000000000000" pitchFamily="2" charset="-78"/>
              </a:rPr>
              <a:t> </a:t>
            </a:r>
            <a:r>
              <a:rPr lang="en-US" sz="3200" b="1" dirty="0" smtClean="0">
                <a:cs typeface="B Nazanin" panose="00000400000000000000" pitchFamily="2" charset="-78"/>
              </a:rPr>
              <a:t>- </a:t>
            </a:r>
            <a:r>
              <a:rPr lang="fa-IR" sz="3200" b="1" dirty="0" smtClean="0">
                <a:cs typeface="B Nazanin" panose="00000400000000000000" pitchFamily="2" charset="-78"/>
              </a:rPr>
              <a:t>منوی  </a:t>
            </a:r>
            <a:r>
              <a:rPr lang="fa-IR" sz="3200" b="1" dirty="0" smtClean="0">
                <a:cs typeface="+mj-cs"/>
              </a:rPr>
              <a:t>: </a:t>
            </a:r>
            <a:r>
              <a:rPr lang="en-US" sz="3200" b="1" dirty="0" smtClean="0">
                <a:cs typeface="+mj-cs"/>
              </a:rPr>
              <a:t>  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File&gt;Open&gt;Project</a:t>
            </a:r>
            <a:r>
              <a:rPr lang="fa-IR" sz="3200" dirty="0" smtClean="0">
                <a:cs typeface="B Nazanin" panose="00000400000000000000" pitchFamily="2" charset="-78"/>
              </a:rPr>
              <a:t>را </a:t>
            </a:r>
            <a:r>
              <a:rPr lang="fa-IR" sz="3200" dirty="0">
                <a:cs typeface="B Nazanin" panose="00000400000000000000" pitchFamily="2" charset="-78"/>
              </a:rPr>
              <a:t>انتخاب کرده و در مسیری که پروژه را در آن ذخیره کردید, آن را فراخوانی </a:t>
            </a:r>
            <a:r>
              <a:rPr lang="fa-IR" sz="3200" dirty="0" smtClean="0">
                <a:cs typeface="B Nazanin" panose="00000400000000000000" pitchFamily="2" charset="-78"/>
              </a:rPr>
              <a:t>کنید</a:t>
            </a:r>
            <a:endParaRPr lang="en-US" sz="3200" dirty="0" smtClean="0">
              <a:cs typeface="B Nazanin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fa-IR" sz="3200" dirty="0" smtClean="0">
                <a:cs typeface="B Nazanin" panose="00000400000000000000" pitchFamily="2" charset="-78"/>
              </a:rPr>
              <a:t> </a:t>
            </a:r>
            <a:r>
              <a:rPr lang="en-US" sz="3200" dirty="0" smtClean="0">
                <a:cs typeface="B Nazanin" panose="00000400000000000000" pitchFamily="2" charset="-78"/>
              </a:rPr>
              <a:t> -</a:t>
            </a:r>
            <a:r>
              <a:rPr lang="fa-IR" sz="3200" dirty="0" smtClean="0">
                <a:cs typeface="B Nazanin" panose="00000400000000000000" pitchFamily="2" charset="-78"/>
              </a:rPr>
              <a:t>صورتیکه </a:t>
            </a:r>
            <a:r>
              <a:rPr lang="fa-IR" sz="3200" dirty="0">
                <a:cs typeface="B Nazanin" panose="00000400000000000000" pitchFamily="2" charset="-78"/>
              </a:rPr>
              <a:t>می خواهید </a:t>
            </a:r>
            <a:r>
              <a:rPr lang="fa-IR" sz="3200" dirty="0" smtClean="0">
                <a:cs typeface="B Nazanin" panose="00000400000000000000" pitchFamily="2" charset="-78"/>
              </a:rPr>
              <a:t>یک </a:t>
            </a:r>
            <a:r>
              <a:rPr lang="fa-IR" sz="3200" dirty="0">
                <a:cs typeface="B Nazanin" panose="00000400000000000000" pitchFamily="2" charset="-78"/>
              </a:rPr>
              <a:t>پروژه جدید ایجاد کنید</a:t>
            </a:r>
            <a:r>
              <a:rPr lang="fa-IR" sz="3200" dirty="0" smtClean="0">
                <a:cs typeface="B Nazanin" panose="00000400000000000000" pitchFamily="2" charset="-78"/>
              </a:rPr>
              <a:t>, </a:t>
            </a:r>
            <a:r>
              <a:rPr lang="fa-IR" sz="3200" dirty="0">
                <a:cs typeface="B Nazanin" panose="00000400000000000000" pitchFamily="2" charset="-78"/>
              </a:rPr>
              <a:t>از </a:t>
            </a:r>
            <a:r>
              <a:rPr lang="fa-IR" sz="3200" dirty="0" smtClean="0">
                <a:cs typeface="B Nazanin" panose="00000400000000000000" pitchFamily="2" charset="-78"/>
              </a:rPr>
              <a:t>منوی 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File&gt;New</a:t>
            </a:r>
            <a:r>
              <a:rPr lang="fa-IR" sz="3200" dirty="0" smtClean="0">
                <a:cs typeface="B Nazanin" panose="00000400000000000000" pitchFamily="2" charset="-78"/>
              </a:rPr>
              <a:t>را </a:t>
            </a:r>
            <a:r>
              <a:rPr lang="fa-IR" sz="3200" dirty="0">
                <a:cs typeface="B Nazanin" panose="00000400000000000000" pitchFamily="2" charset="-78"/>
              </a:rPr>
              <a:t>انتخاب کنید</a:t>
            </a:r>
            <a:r>
              <a:rPr lang="fa-IR" sz="3200" dirty="0" smtClean="0">
                <a:cs typeface="B Nazanin" panose="00000400000000000000" pitchFamily="2" charset="-78"/>
              </a:rPr>
              <a:t>.</a:t>
            </a:r>
            <a:endParaRPr lang="en-US" sz="3200" dirty="0" smtClean="0">
              <a:cs typeface="B Nazanin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fa-IR" sz="3200" dirty="0" smtClean="0">
                <a:cs typeface="B Nazanin" panose="00000400000000000000" pitchFamily="2" charset="-78"/>
              </a:rPr>
              <a:t> </a:t>
            </a:r>
            <a:r>
              <a:rPr lang="fa-IR" sz="3200" dirty="0">
                <a:cs typeface="B Nazanin" panose="00000400000000000000" pitchFamily="2" charset="-78"/>
              </a:rPr>
              <a:t>اگر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Newproject</a:t>
            </a:r>
            <a:r>
              <a:rPr lang="fa-IR" sz="3200" dirty="0" smtClean="0">
                <a:cs typeface="B Nazanin" panose="00000400000000000000" pitchFamily="2" charset="-78"/>
              </a:rPr>
              <a:t>را </a:t>
            </a:r>
            <a:r>
              <a:rPr lang="fa-IR" sz="3200" dirty="0">
                <a:cs typeface="B Nazanin" panose="00000400000000000000" pitchFamily="2" charset="-78"/>
              </a:rPr>
              <a:t>انتخاب کنید ,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Minitab</a:t>
            </a:r>
            <a:r>
              <a:rPr lang="fa-IR" sz="3200" dirty="0" smtClean="0">
                <a:cs typeface="B Nazanin" panose="00000400000000000000" pitchFamily="2" charset="-78"/>
              </a:rPr>
              <a:t>پروژه </a:t>
            </a:r>
            <a:r>
              <a:rPr lang="fa-IR" sz="3200" dirty="0">
                <a:cs typeface="B Nazanin" panose="00000400000000000000" pitchFamily="2" charset="-78"/>
              </a:rPr>
              <a:t>ی قبلی را با پرسیدن سوال " آیا </a:t>
            </a:r>
            <a:r>
              <a:rPr lang="fa-IR" sz="3200" dirty="0" smtClean="0">
                <a:cs typeface="B Nazanin" panose="00000400000000000000" pitchFamily="2" charset="-78"/>
              </a:rPr>
              <a:t>قصد </a:t>
            </a:r>
            <a:r>
              <a:rPr lang="fa-IR" sz="3200" dirty="0">
                <a:cs typeface="B Nazanin" panose="00000400000000000000" pitchFamily="2" charset="-78"/>
              </a:rPr>
              <a:t>دارید پروژه را </a:t>
            </a:r>
            <a:r>
              <a:rPr lang="fa-IR" sz="3200" dirty="0" smtClean="0">
                <a:cs typeface="B Nazanin" panose="00000400000000000000" pitchFamily="2" charset="-78"/>
              </a:rPr>
              <a:t>ذخیره </a:t>
            </a:r>
            <a:r>
              <a:rPr lang="fa-IR" sz="3200" dirty="0">
                <a:cs typeface="B Nazanin" panose="00000400000000000000" pitchFamily="2" charset="-78"/>
              </a:rPr>
              <a:t>کنید؟ " بسته و یک پروژه جدید برای شما ایجاد می کند </a:t>
            </a:r>
            <a:endParaRPr lang="en-US" sz="3200" dirty="0" smtClean="0">
              <a:cs typeface="B Nazanin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en-US" sz="3200" dirty="0" smtClean="0">
                <a:cs typeface="B Nazanin" panose="00000400000000000000" pitchFamily="2" charset="-78"/>
              </a:rPr>
              <a:t>-</a:t>
            </a:r>
            <a:r>
              <a:rPr lang="fa-IR" sz="3200" dirty="0" smtClean="0">
                <a:cs typeface="B Nazanin" panose="00000400000000000000" pitchFamily="2" charset="-78"/>
              </a:rPr>
              <a:t>اگر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New worksheet</a:t>
            </a:r>
            <a:r>
              <a:rPr lang="fa-IR" sz="3200" dirty="0" smtClean="0">
                <a:cs typeface="B Nazanin" panose="00000400000000000000" pitchFamily="2" charset="-78"/>
              </a:rPr>
              <a:t>را </a:t>
            </a:r>
            <a:r>
              <a:rPr lang="fa-IR" sz="3200" dirty="0">
                <a:cs typeface="B Nazanin" panose="00000400000000000000" pitchFamily="2" charset="-78"/>
              </a:rPr>
              <a:t>انتخاب </a:t>
            </a:r>
            <a:r>
              <a:rPr lang="fa-IR" sz="3200" dirty="0" smtClean="0">
                <a:cs typeface="B Nazanin" panose="00000400000000000000" pitchFamily="2" charset="-78"/>
              </a:rPr>
              <a:t>کنید,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Minitab</a:t>
            </a:r>
            <a:r>
              <a:rPr lang="fa-IR" sz="3200" dirty="0" smtClean="0">
                <a:cs typeface="B Nazanin" panose="00000400000000000000" pitchFamily="2" charset="-78"/>
              </a:rPr>
              <a:t>با </a:t>
            </a:r>
            <a:r>
              <a:rPr lang="fa-IR" sz="3200" dirty="0">
                <a:cs typeface="B Nazanin" panose="00000400000000000000" pitchFamily="2" charset="-78"/>
              </a:rPr>
              <a:t>حفظ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Worksheet</a:t>
            </a:r>
            <a:r>
              <a:rPr lang="fa-IR" sz="3200" dirty="0" smtClean="0">
                <a:cs typeface="B Nazanin" panose="00000400000000000000" pitchFamily="2" charset="-78"/>
              </a:rPr>
              <a:t>های </a:t>
            </a:r>
            <a:r>
              <a:rPr lang="fa-IR" sz="3200" dirty="0">
                <a:cs typeface="B Nazanin" panose="00000400000000000000" pitchFamily="2" charset="-78"/>
              </a:rPr>
              <a:t>قبل یک کاربرگ جدید برای شما می سازد. </a:t>
            </a:r>
            <a:endParaRPr lang="en-US" sz="3200" dirty="0" smtClean="0">
              <a:cs typeface="B Nazanin" panose="00000400000000000000" pitchFamily="2" charset="-78"/>
            </a:endParaRPr>
          </a:p>
          <a:p>
            <a:pPr marL="0" indent="0" algn="justLow" rtl="1">
              <a:buNone/>
            </a:pPr>
            <a:endParaRPr lang="en-US" sz="3200" dirty="0"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087889" y="348734"/>
            <a:ext cx="42659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2800" b="1" dirty="0">
                <a:solidFill>
                  <a:srgbClr val="FF0000"/>
                </a:solidFill>
                <a:cs typeface="+mj-cs"/>
              </a:rPr>
              <a:t>ایجاد یک پروژه جدید با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Minitab</a:t>
            </a:r>
          </a:p>
        </p:txBody>
      </p:sp>
    </p:spTree>
    <p:extLst>
      <p:ext uri="{BB962C8B-B14F-4D97-AF65-F5344CB8AC3E}">
        <p14:creationId xmlns:p14="http://schemas.microsoft.com/office/powerpoint/2010/main" val="630446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3624"/>
            <a:ext cx="11925300" cy="5432425"/>
          </a:xfrm>
        </p:spPr>
        <p:txBody>
          <a:bodyPr>
            <a:normAutofit/>
          </a:bodyPr>
          <a:lstStyle/>
          <a:p>
            <a:pPr marL="0" indent="0" algn="justLow" rtl="1">
              <a:buNone/>
            </a:pPr>
            <a:r>
              <a:rPr lang="fa-IR" sz="3600" dirty="0" smtClean="0">
                <a:cs typeface="B Nazanin" panose="00000400000000000000" pitchFamily="2" charset="-78"/>
              </a:rPr>
              <a:t>همواره </a:t>
            </a:r>
            <a:r>
              <a:rPr lang="fa-IR" sz="3600" dirty="0">
                <a:cs typeface="B Nazanin" panose="00000400000000000000" pitchFamily="2" charset="-78"/>
              </a:rPr>
              <a:t>اکثر نرم افزارهایی که با احتمالات سروکار دارند, قابلیت ایجاد داده های تصادفی را دارند. </a:t>
            </a:r>
            <a:r>
              <a:rPr lang="fa-IR" sz="3600" dirty="0" smtClean="0">
                <a:cs typeface="B Nazanin" panose="00000400000000000000" pitchFamily="2" charset="-78"/>
              </a:rPr>
              <a:t>معمولا</a:t>
            </a:r>
            <a:r>
              <a:rPr lang="en-US" sz="3600" dirty="0" smtClean="0">
                <a:cs typeface="B Nazanin" panose="00000400000000000000" pitchFamily="2" charset="-78"/>
              </a:rPr>
              <a:t> </a:t>
            </a:r>
            <a:r>
              <a:rPr lang="fa-IR" sz="3600" dirty="0" smtClean="0">
                <a:cs typeface="B Nazanin" panose="00000400000000000000" pitchFamily="2" charset="-78"/>
              </a:rPr>
              <a:t>ایجاد</a:t>
            </a:r>
            <a:r>
              <a:rPr lang="en-US" sz="3600" dirty="0" smtClean="0">
                <a:cs typeface="B Nazanin" panose="00000400000000000000" pitchFamily="2" charset="-78"/>
              </a:rPr>
              <a:t> </a:t>
            </a:r>
            <a:r>
              <a:rPr lang="fa-IR" sz="3600" dirty="0" smtClean="0">
                <a:cs typeface="B Nazanin" panose="00000400000000000000" pitchFamily="2" charset="-78"/>
              </a:rPr>
              <a:t>داده های </a:t>
            </a:r>
            <a:r>
              <a:rPr lang="fa-IR" sz="3600" dirty="0">
                <a:cs typeface="B Nazanin" panose="00000400000000000000" pitchFamily="2" charset="-78"/>
              </a:rPr>
              <a:t>تصادفی در بحث شبیه سازی کاربرد فراوانی دارد.</a:t>
            </a:r>
          </a:p>
          <a:p>
            <a:pPr marL="0" indent="0" algn="justLow" rtl="1">
              <a:buNone/>
            </a:pPr>
            <a:r>
              <a:rPr lang="fa-IR" sz="3600" dirty="0">
                <a:cs typeface="B Nazanin" panose="00000400000000000000" pitchFamily="2" charset="-78"/>
              </a:rPr>
              <a:t>شما می توانید </a:t>
            </a:r>
            <a:r>
              <a:rPr lang="fa-IR" sz="3600" dirty="0" smtClean="0">
                <a:cs typeface="B Nazanin" panose="00000400000000000000" pitchFamily="2" charset="-78"/>
              </a:rPr>
              <a:t>داده </a:t>
            </a:r>
            <a:r>
              <a:rPr lang="fa-IR" sz="3600" dirty="0">
                <a:cs typeface="B Nazanin" panose="00000400000000000000" pitchFamily="2" charset="-78"/>
              </a:rPr>
              <a:t>های </a:t>
            </a:r>
            <a:r>
              <a:rPr lang="fa-IR" sz="3600" dirty="0" smtClean="0">
                <a:cs typeface="B Nazanin" panose="00000400000000000000" pitchFamily="2" charset="-78"/>
              </a:rPr>
              <a:t>تصادفی </a:t>
            </a:r>
            <a:r>
              <a:rPr lang="fa-IR" sz="3600" dirty="0">
                <a:cs typeface="B Nazanin" panose="00000400000000000000" pitchFamily="2" charset="-78"/>
              </a:rPr>
              <a:t>پیوسته یا گسسته </a:t>
            </a:r>
            <a:r>
              <a:rPr lang="fa-IR" sz="3600" dirty="0" smtClean="0">
                <a:cs typeface="B Nazanin" panose="00000400000000000000" pitchFamily="2" charset="-78"/>
              </a:rPr>
              <a:t>برحسب </a:t>
            </a:r>
            <a:r>
              <a:rPr lang="fa-IR" sz="3600" dirty="0">
                <a:cs typeface="B Nazanin" panose="00000400000000000000" pitchFamily="2" charset="-78"/>
              </a:rPr>
              <a:t>موضوع مورد بررسی </a:t>
            </a:r>
            <a:r>
              <a:rPr lang="fa-IR" sz="3600" dirty="0" smtClean="0">
                <a:cs typeface="B Nazanin" panose="00000400000000000000" pitchFamily="2" charset="-78"/>
              </a:rPr>
              <a:t>با </a:t>
            </a:r>
            <a:r>
              <a:rPr lang="fa-IR" sz="3600" dirty="0">
                <a:cs typeface="B Nazanin" panose="00000400000000000000" pitchFamily="2" charset="-78"/>
              </a:rPr>
              <a:t>تابع توزیعی معین ایجاد </a:t>
            </a:r>
            <a:r>
              <a:rPr lang="fa-IR" sz="3600" dirty="0" smtClean="0">
                <a:cs typeface="B Nazanin" panose="00000400000000000000" pitchFamily="2" charset="-78"/>
              </a:rPr>
              <a:t>کنید. </a:t>
            </a:r>
            <a:endParaRPr lang="en-US" sz="3600" dirty="0" smtClean="0">
              <a:cs typeface="B Nazanin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fa-IR" sz="3600" dirty="0" smtClean="0">
                <a:cs typeface="B Nazanin" panose="00000400000000000000" pitchFamily="2" charset="-78"/>
              </a:rPr>
              <a:t>فرض </a:t>
            </a:r>
            <a:r>
              <a:rPr lang="fa-IR" sz="3600" dirty="0">
                <a:cs typeface="B Nazanin" panose="00000400000000000000" pitchFamily="2" charset="-78"/>
              </a:rPr>
              <a:t>کنید </a:t>
            </a:r>
            <a:r>
              <a:rPr lang="fa-IR" sz="3600" dirty="0" smtClean="0">
                <a:cs typeface="B Nazanin" panose="00000400000000000000" pitchFamily="2" charset="-78"/>
              </a:rPr>
              <a:t>برای </a:t>
            </a:r>
            <a:r>
              <a:rPr lang="fa-IR" sz="3600" dirty="0">
                <a:cs typeface="B Nazanin" panose="00000400000000000000" pitchFamily="2" charset="-78"/>
              </a:rPr>
              <a:t>مثال بخواهیم </a:t>
            </a:r>
            <a:r>
              <a:rPr lang="fa-IR" sz="3600" dirty="0" smtClean="0">
                <a:cs typeface="B Nazanin" panose="00000400000000000000" pitchFamily="2" charset="-78"/>
              </a:rPr>
              <a:t>125داده </a:t>
            </a:r>
            <a:r>
              <a:rPr lang="fa-IR" sz="3600" dirty="0">
                <a:cs typeface="B Nazanin" panose="00000400000000000000" pitchFamily="2" charset="-78"/>
              </a:rPr>
              <a:t>ی تصادفی با توزیع نرمال با </a:t>
            </a:r>
            <a:r>
              <a:rPr lang="fa-IR" sz="3600" dirty="0" smtClean="0">
                <a:cs typeface="B Nazanin" panose="00000400000000000000" pitchFamily="2" charset="-78"/>
              </a:rPr>
              <a:t>میانگین 12و </a:t>
            </a:r>
            <a:r>
              <a:rPr lang="fa-IR" sz="3600" dirty="0">
                <a:cs typeface="B Nazanin" panose="00000400000000000000" pitchFamily="2" charset="-78"/>
              </a:rPr>
              <a:t>انحراف </a:t>
            </a:r>
            <a:r>
              <a:rPr lang="fa-IR" sz="3600" dirty="0" smtClean="0">
                <a:cs typeface="B Nazanin" panose="00000400000000000000" pitchFamily="2" charset="-78"/>
              </a:rPr>
              <a:t>معیار2ایجاد </a:t>
            </a:r>
            <a:r>
              <a:rPr lang="fa-IR" sz="3600" dirty="0">
                <a:cs typeface="B Nazanin" panose="00000400000000000000" pitchFamily="2" charset="-78"/>
              </a:rPr>
              <a:t>کنیم, </a:t>
            </a:r>
            <a:r>
              <a:rPr lang="fa-IR" sz="3600" dirty="0" smtClean="0">
                <a:cs typeface="B Nazanin" panose="00000400000000000000" pitchFamily="2" charset="-78"/>
              </a:rPr>
              <a:t>برای </a:t>
            </a:r>
            <a:r>
              <a:rPr lang="fa-IR" sz="3600" dirty="0">
                <a:cs typeface="B Nazanin" panose="00000400000000000000" pitchFamily="2" charset="-78"/>
              </a:rPr>
              <a:t>این کار مسیر زیر را دنبال کنید</a:t>
            </a:r>
          </a:p>
          <a:p>
            <a:pPr marL="0" indent="0" algn="justLow" rtl="1">
              <a:buNone/>
            </a:pPr>
            <a:endParaRPr lang="en-US" sz="3600" dirty="0"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06259" y="291584"/>
            <a:ext cx="627287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fa-IR" sz="4000" b="1" dirty="0">
                <a:solidFill>
                  <a:srgbClr val="FF0000"/>
                </a:solidFill>
                <a:cs typeface="+mj-cs"/>
              </a:rPr>
              <a:t>ایجاد داده های تصادفی با 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Minitab</a:t>
            </a:r>
          </a:p>
        </p:txBody>
      </p:sp>
      <p:sp>
        <p:nvSpPr>
          <p:cNvPr id="5" name="Rectangle 4"/>
          <p:cNvSpPr/>
          <p:nvPr/>
        </p:nvSpPr>
        <p:spPr>
          <a:xfrm>
            <a:off x="813109" y="5396984"/>
            <a:ext cx="48862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solidFill>
                  <a:srgbClr val="ED1C24"/>
                </a:solidFill>
                <a:latin typeface="Times New Roman" panose="02020603050405020304" pitchFamily="18" charset="0"/>
              </a:rPr>
              <a:t>Calc</a:t>
            </a:r>
            <a:r>
              <a:rPr lang="en-US" sz="2800" b="1" dirty="0">
                <a:solidFill>
                  <a:srgbClr val="ED1C24"/>
                </a:solidFill>
                <a:latin typeface="Times New Roman" panose="02020603050405020304" pitchFamily="18" charset="0"/>
              </a:rPr>
              <a:t> &gt;Random Data &gt; Normal</a:t>
            </a:r>
          </a:p>
        </p:txBody>
      </p:sp>
    </p:spTree>
    <p:extLst>
      <p:ext uri="{BB962C8B-B14F-4D97-AF65-F5344CB8AC3E}">
        <p14:creationId xmlns:p14="http://schemas.microsoft.com/office/powerpoint/2010/main" val="522005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947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723900"/>
            <a:ext cx="10515600" cy="5453063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en-US" dirty="0" smtClean="0">
                <a:cs typeface="B Nazanin" panose="00000400000000000000" pitchFamily="2" charset="-78"/>
              </a:rPr>
              <a:t>-</a:t>
            </a:r>
            <a:r>
              <a:rPr lang="fa-IR" dirty="0" smtClean="0">
                <a:cs typeface="B Nazanin" panose="00000400000000000000" pitchFamily="2" charset="-78"/>
              </a:rPr>
              <a:t>در </a:t>
            </a:r>
            <a:r>
              <a:rPr lang="fa-IR" dirty="0">
                <a:cs typeface="B Nazanin" panose="00000400000000000000" pitchFamily="2" charset="-78"/>
              </a:rPr>
              <a:t>کادر مقابل </a:t>
            </a:r>
            <a:r>
              <a:rPr lang="en-US" dirty="0" smtClean="0">
                <a:cs typeface="B Nazanin" panose="00000400000000000000" pitchFamily="2" charset="-78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rows of data to 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generate</a:t>
            </a:r>
            <a:r>
              <a:rPr lang="fa-IR" dirty="0" smtClean="0">
                <a:cs typeface="B Nazanin" panose="00000400000000000000" pitchFamily="2" charset="-78"/>
              </a:rPr>
              <a:t>تعداد </a:t>
            </a:r>
            <a:r>
              <a:rPr lang="fa-IR" dirty="0">
                <a:cs typeface="B Nazanin" panose="00000400000000000000" pitchFamily="2" charset="-78"/>
              </a:rPr>
              <a:t>داده هایی تصادفی که می خواهید </a:t>
            </a:r>
            <a:r>
              <a:rPr lang="fa-IR" dirty="0" smtClean="0">
                <a:cs typeface="B Nazanin" panose="00000400000000000000" pitchFamily="2" charset="-78"/>
              </a:rPr>
              <a:t>ایجاد </a:t>
            </a:r>
            <a:r>
              <a:rPr lang="fa-IR" dirty="0">
                <a:cs typeface="B Nazanin" panose="00000400000000000000" pitchFamily="2" charset="-78"/>
              </a:rPr>
              <a:t>کنید وارد کنید, چون در این مثال می خواهیم </a:t>
            </a:r>
            <a:r>
              <a:rPr lang="fa-IR" dirty="0" smtClean="0">
                <a:cs typeface="B Nazanin" panose="00000400000000000000" pitchFamily="2" charset="-78"/>
              </a:rPr>
              <a:t>125داده </a:t>
            </a:r>
            <a:r>
              <a:rPr lang="fa-IR" dirty="0">
                <a:cs typeface="B Nazanin" panose="00000400000000000000" pitchFamily="2" charset="-78"/>
              </a:rPr>
              <a:t>تصادفی ایجاد کنید, عدد </a:t>
            </a:r>
            <a:r>
              <a:rPr lang="fa-IR" dirty="0" smtClean="0">
                <a:cs typeface="B Nazanin" panose="00000400000000000000" pitchFamily="2" charset="-78"/>
              </a:rPr>
              <a:t>125را </a:t>
            </a:r>
            <a:r>
              <a:rPr lang="fa-IR" dirty="0">
                <a:cs typeface="B Nazanin" panose="00000400000000000000" pitchFamily="2" charset="-78"/>
              </a:rPr>
              <a:t>در این </a:t>
            </a:r>
            <a:r>
              <a:rPr lang="fa-IR" dirty="0" smtClean="0">
                <a:cs typeface="B Nazanin" panose="00000400000000000000" pitchFamily="2" charset="-78"/>
              </a:rPr>
              <a:t>قسمت </a:t>
            </a:r>
            <a:r>
              <a:rPr lang="fa-IR" dirty="0">
                <a:cs typeface="B Nazanin" panose="00000400000000000000" pitchFamily="2" charset="-78"/>
              </a:rPr>
              <a:t>وارد کنید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 </a:t>
            </a:r>
            <a:r>
              <a:rPr lang="en-US" dirty="0" smtClean="0">
                <a:cs typeface="B Nazanin" panose="00000400000000000000" pitchFamily="2" charset="-78"/>
              </a:rPr>
              <a:t>-</a:t>
            </a:r>
            <a:r>
              <a:rPr lang="fa-IR" dirty="0" smtClean="0">
                <a:cs typeface="B Nazanin" panose="00000400000000000000" pitchFamily="2" charset="-78"/>
              </a:rPr>
              <a:t>در </a:t>
            </a:r>
            <a:r>
              <a:rPr lang="fa-IR" dirty="0">
                <a:cs typeface="B Nazanin" panose="00000400000000000000" pitchFamily="2" charset="-78"/>
              </a:rPr>
              <a:t>قسمت </a:t>
            </a:r>
            <a:r>
              <a:rPr lang="en-US" dirty="0" smtClean="0">
                <a:cs typeface="B Nazanin" panose="00000400000000000000" pitchFamily="2" charset="-78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Store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incolumn</a:t>
            </a:r>
            <a:r>
              <a:rPr lang="en-US" dirty="0" smtClean="0">
                <a:cs typeface="B Nazanin" panose="00000400000000000000" pitchFamily="2" charset="-78"/>
              </a:rPr>
              <a:t>, </a:t>
            </a:r>
            <a:r>
              <a:rPr lang="fa-IR" dirty="0">
                <a:cs typeface="B Nazanin" panose="00000400000000000000" pitchFamily="2" charset="-78"/>
              </a:rPr>
              <a:t>ستون یا ستون هایی را که می </a:t>
            </a:r>
            <a:r>
              <a:rPr lang="fa-IR" dirty="0" smtClean="0">
                <a:cs typeface="B Nazanin" panose="00000400000000000000" pitchFamily="2" charset="-78"/>
              </a:rPr>
              <a:t>خواهید </a:t>
            </a:r>
            <a:r>
              <a:rPr lang="fa-IR" dirty="0">
                <a:cs typeface="B Nazanin" panose="00000400000000000000" pitchFamily="2" charset="-78"/>
              </a:rPr>
              <a:t>مقادیر تصادفی </a:t>
            </a:r>
            <a:r>
              <a:rPr lang="fa-IR" dirty="0" smtClean="0">
                <a:cs typeface="B Nazanin" panose="00000400000000000000" pitchFamily="2" charset="-78"/>
              </a:rPr>
              <a:t>در </a:t>
            </a:r>
            <a:r>
              <a:rPr lang="fa-IR" dirty="0">
                <a:cs typeface="B Nazanin" panose="00000400000000000000" pitchFamily="2" charset="-78"/>
              </a:rPr>
              <a:t>آن ذخیره شود وارد کنید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  <a:endParaRPr lang="en-US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 </a:t>
            </a:r>
            <a:r>
              <a:rPr lang="en-US" dirty="0" smtClean="0">
                <a:cs typeface="B Nazanin" panose="00000400000000000000" pitchFamily="2" charset="-78"/>
              </a:rPr>
              <a:t>-</a:t>
            </a:r>
            <a:r>
              <a:rPr lang="fa-IR" dirty="0" smtClean="0">
                <a:cs typeface="B Nazanin" panose="00000400000000000000" pitchFamily="2" charset="-78"/>
              </a:rPr>
              <a:t>در </a:t>
            </a:r>
            <a:r>
              <a:rPr lang="fa-IR" dirty="0">
                <a:cs typeface="B Nazanin" panose="00000400000000000000" pitchFamily="2" charset="-78"/>
              </a:rPr>
              <a:t>این مثال ستون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C1</a:t>
            </a:r>
            <a:r>
              <a:rPr lang="fa-IR" dirty="0" smtClean="0">
                <a:cs typeface="B Nazanin" panose="00000400000000000000" pitchFamily="2" charset="-78"/>
              </a:rPr>
              <a:t>را </a:t>
            </a:r>
            <a:r>
              <a:rPr lang="fa-IR" dirty="0">
                <a:cs typeface="B Nazanin" panose="00000400000000000000" pitchFamily="2" charset="-78"/>
              </a:rPr>
              <a:t>وارد </a:t>
            </a:r>
            <a:r>
              <a:rPr lang="fa-IR" dirty="0" smtClean="0">
                <a:cs typeface="B Nazanin" panose="00000400000000000000" pitchFamily="2" charset="-78"/>
              </a:rPr>
              <a:t>کنید</a:t>
            </a:r>
            <a:r>
              <a:rPr lang="fa-IR" dirty="0">
                <a:cs typeface="B Nazanin" panose="00000400000000000000" pitchFamily="2" charset="-78"/>
              </a:rPr>
              <a:t>. توجه داشته باشید اگر </a:t>
            </a:r>
            <a:r>
              <a:rPr lang="fa-IR" dirty="0" smtClean="0">
                <a:cs typeface="B Nazanin" panose="00000400000000000000" pitchFamily="2" charset="-78"/>
              </a:rPr>
              <a:t>عبارت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C1-C5</a:t>
            </a:r>
            <a:r>
              <a:rPr lang="fa-IR" dirty="0" smtClean="0">
                <a:cs typeface="B Nazanin" panose="00000400000000000000" pitchFamily="2" charset="-78"/>
              </a:rPr>
              <a:t>را </a:t>
            </a:r>
            <a:r>
              <a:rPr lang="fa-IR" dirty="0">
                <a:cs typeface="B Nazanin" panose="00000400000000000000" pitchFamily="2" charset="-78"/>
              </a:rPr>
              <a:t>وارد </a:t>
            </a:r>
            <a:r>
              <a:rPr lang="fa-IR" dirty="0" smtClean="0">
                <a:cs typeface="B Nazanin" panose="00000400000000000000" pitchFamily="2" charset="-78"/>
              </a:rPr>
              <a:t>کنید</a:t>
            </a:r>
            <a:endParaRPr lang="en-US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en-US" dirty="0" smtClean="0">
                <a:cs typeface="B Nazanin" panose="00000400000000000000" pitchFamily="2" charset="-78"/>
              </a:rPr>
              <a:t>-</a:t>
            </a:r>
            <a:r>
              <a:rPr lang="fa-IR" dirty="0" smtClean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نرم افزار در هر ستون </a:t>
            </a:r>
            <a:r>
              <a:rPr lang="en-US" dirty="0" smtClean="0">
                <a:cs typeface="B Nazanin" panose="00000400000000000000" pitchFamily="2" charset="-78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C1</a:t>
            </a:r>
            <a:r>
              <a:rPr lang="fa-IR" dirty="0" smtClean="0">
                <a:cs typeface="B Nazanin" panose="00000400000000000000" pitchFamily="2" charset="-78"/>
              </a:rPr>
              <a:t>الی</a:t>
            </a:r>
            <a:r>
              <a:rPr lang="en-US" dirty="0" smtClean="0">
                <a:latin typeface="Times New Roman" panose="02020603050405020304" pitchFamily="18" charset="0"/>
                <a:cs typeface="+mj-cs"/>
              </a:rPr>
              <a:t>C5</a:t>
            </a:r>
            <a:r>
              <a:rPr lang="en-US" dirty="0" smtClean="0">
                <a:cs typeface="+mj-cs"/>
              </a:rPr>
              <a:t>  </a:t>
            </a:r>
            <a:r>
              <a:rPr lang="fa-IR" dirty="0" smtClean="0">
                <a:cs typeface="+mj-cs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125داده </a:t>
            </a:r>
            <a:r>
              <a:rPr lang="fa-IR" dirty="0">
                <a:cs typeface="B Nazanin" panose="00000400000000000000" pitchFamily="2" charset="-78"/>
              </a:rPr>
              <a:t>ی تصادفی ایجاد می کند </a:t>
            </a:r>
            <a:r>
              <a:rPr lang="fa-IR" dirty="0" smtClean="0">
                <a:cs typeface="B Nazanin" panose="00000400000000000000" pitchFamily="2" charset="-78"/>
              </a:rPr>
              <a:t>که هر کدام متفاوت می باشد وهر یک در ستون های مربوط به خودش, توزیع نرمال خواهند داشت. </a:t>
            </a:r>
            <a:endParaRPr lang="en-US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en-US" dirty="0" smtClean="0">
                <a:cs typeface="B Nazanin" panose="00000400000000000000" pitchFamily="2" charset="-78"/>
              </a:rPr>
              <a:t>-</a:t>
            </a:r>
            <a:r>
              <a:rPr lang="fa-IR" dirty="0" smtClean="0">
                <a:cs typeface="B Nazanin" panose="00000400000000000000" pitchFamily="2" charset="-78"/>
              </a:rPr>
              <a:t>در کادرمقابل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</a:t>
            </a:r>
            <a:r>
              <a:rPr lang="fa-IR" dirty="0" smtClean="0">
                <a:cs typeface="B Nazanin" panose="00000400000000000000" pitchFamily="2" charset="-78"/>
              </a:rPr>
              <a:t> مقدار </a:t>
            </a:r>
            <a:r>
              <a:rPr lang="fa-IR" dirty="0">
                <a:cs typeface="B Nazanin" panose="00000400000000000000" pitchFamily="2" charset="-78"/>
              </a:rPr>
              <a:t>میانگین ودر کادر مقابل </a:t>
            </a:r>
            <a:r>
              <a:rPr lang="en-US" dirty="0" smtClean="0">
                <a:cs typeface="B Nazanin" panose="00000400000000000000" pitchFamily="2" charset="-78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deviation</a:t>
            </a:r>
            <a:r>
              <a:rPr lang="fa-IR" dirty="0">
                <a:cs typeface="B Nazanin" panose="00000400000000000000" pitchFamily="2" charset="-78"/>
              </a:rPr>
              <a:t>مقدار انحراف معیاری که می خواهید داده های</a:t>
            </a:r>
            <a:r>
              <a:rPr lang="en-US" dirty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تصادفی شما داشته باشندراوارد کنید و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OK</a:t>
            </a:r>
            <a:r>
              <a:rPr lang="fa-IR" dirty="0">
                <a:cs typeface="B Nazanin" panose="00000400000000000000" pitchFamily="2" charset="-78"/>
              </a:rPr>
              <a:t>را بزنید</a:t>
            </a:r>
          </a:p>
          <a:p>
            <a:pPr marL="0" indent="0" algn="r" rtl="1">
              <a:buNone/>
            </a:pP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32700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658349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5987" y="-133350"/>
            <a:ext cx="2386013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157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Calibri Light"/>
        <a:ea typeface=""/>
        <a:cs typeface="B Nazanin"/>
      </a:majorFont>
      <a:minorFont>
        <a:latin typeface="Calibri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535</TotalTime>
  <Words>990</Words>
  <Application>Microsoft Office PowerPoint</Application>
  <PresentationFormat>Widescreen</PresentationFormat>
  <Paragraphs>91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Arial</vt:lpstr>
      <vt:lpstr>B Nazanin</vt:lpstr>
      <vt:lpstr>B Titr</vt:lpstr>
      <vt:lpstr>Calibri</vt:lpstr>
      <vt:lpstr>Calibri Light</vt:lpstr>
      <vt:lpstr>Tahoma</vt:lpstr>
      <vt:lpstr>Times New Roman</vt:lpstr>
      <vt:lpstr>Office Theme</vt:lpstr>
      <vt:lpstr>PowerPoint Presentation</vt:lpstr>
      <vt:lpstr>PowerPoint Presentation</vt:lpstr>
      <vt:lpstr>منوی (File)</vt:lpstr>
      <vt:lpstr>PowerPoint Presentation</vt:lpstr>
      <vt:lpstr>منو (Data)</vt:lpstr>
      <vt:lpstr>منو محاسبات (Calc)</vt:lpstr>
      <vt:lpstr>منوی Stat</vt:lpstr>
      <vt:lpstr>گراف (Graph)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QA</dc:creator>
  <cp:lastModifiedBy>DadeFam-43262657</cp:lastModifiedBy>
  <cp:revision>187</cp:revision>
  <dcterms:created xsi:type="dcterms:W3CDTF">2016-12-22T09:36:47Z</dcterms:created>
  <dcterms:modified xsi:type="dcterms:W3CDTF">2023-07-30T02:12:53Z</dcterms:modified>
</cp:coreProperties>
</file>