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2" r:id="rId2"/>
    <p:sldId id="259" r:id="rId3"/>
    <p:sldId id="261" r:id="rId4"/>
    <p:sldId id="262" r:id="rId5"/>
    <p:sldId id="263" r:id="rId6"/>
    <p:sldId id="264" r:id="rId7"/>
    <p:sldId id="265" r:id="rId8"/>
    <p:sldId id="258" r:id="rId9"/>
    <p:sldId id="257" r:id="rId10"/>
    <p:sldId id="266" r:id="rId11"/>
    <p:sldId id="267" r:id="rId12"/>
    <p:sldId id="268" r:id="rId13"/>
    <p:sldId id="270" r:id="rId14"/>
    <p:sldId id="269" r:id="rId15"/>
    <p:sldId id="271" r:id="rId16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0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54EBCC1-8DEE-4446-9D09-D8D72A99F647}" type="datetimeFigureOut">
              <a:rPr lang="en-US"/>
              <a:pPr>
                <a:defRPr/>
              </a:pPr>
              <a:t>8/7/2023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1698FB2-F9A8-4BE2-80ED-6AE4DA3C958A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54827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849C80-905C-461B-B631-701B00D5161A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666869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909CBB-C7E1-4B30-8FB9-B9DA26B4F421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848025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E888FA-E3B9-435A-A9DD-78BFF60F1EA0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1525134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A8FDA1-6641-403C-8C92-C064E80B0AE2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58367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412D9B-FF8F-4E27-8A76-00DFFBE6416B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320089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285388-AE40-41A5-9FF6-59C0878C9AD0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1170702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788FD7-D9CB-4360-9354-F93CDC3206F7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827222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55FEDB-401A-44CC-90BA-87E3914811B4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4082840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C98A4-F9E8-442A-9082-DE69858810DA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48896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C980DC-16A6-4576-BD87-10D052016988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82985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FD3788-9444-4A0C-BBAB-15A7285941CC}" type="slidenum">
              <a:rPr lang="en-GB" altLang="fa-IR"/>
              <a:pPr/>
              <a:t>‹#›</a:t>
            </a:fld>
            <a:endParaRPr lang="en-GB" altLang="fa-IR"/>
          </a:p>
        </p:txBody>
      </p:sp>
    </p:spTree>
    <p:extLst>
      <p:ext uri="{BB962C8B-B14F-4D97-AF65-F5344CB8AC3E}">
        <p14:creationId xmlns:p14="http://schemas.microsoft.com/office/powerpoint/2010/main" val="2922935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5615" y="273051"/>
            <a:ext cx="8226425" cy="5822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www.SaberiMiT.Blogfa.Com</a:t>
            </a: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14A13-0CA7-45F7-9C01-E34ADB8C6C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249457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a-I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a-IR" smtClean="0"/>
              <a:t>Click to edit Master text styles</a:t>
            </a:r>
          </a:p>
          <a:p>
            <a:pPr lvl="1"/>
            <a:r>
              <a:rPr lang="en-GB" altLang="fa-IR" smtClean="0"/>
              <a:t>Second level</a:t>
            </a:r>
          </a:p>
          <a:p>
            <a:pPr lvl="2"/>
            <a:r>
              <a:rPr lang="en-GB" altLang="fa-IR" smtClean="0"/>
              <a:t>Third level</a:t>
            </a:r>
          </a:p>
          <a:p>
            <a:pPr lvl="3"/>
            <a:r>
              <a:rPr lang="en-GB" altLang="fa-IR" smtClean="0"/>
              <a:t>Fourth level</a:t>
            </a:r>
          </a:p>
          <a:p>
            <a:pPr lvl="4"/>
            <a:r>
              <a:rPr lang="en-GB" altLang="fa-I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0272CB22-7ADA-4DFD-AABE-979C97C8AC6C}" type="slidenum">
              <a:rPr lang="en-GB" altLang="fa-IR"/>
              <a:pPr/>
              <a:t>‹#›</a:t>
            </a:fld>
            <a:endParaRPr lang="en-GB" altLang="fa-IR"/>
          </a:p>
        </p:txBody>
      </p:sp>
      <p:sp>
        <p:nvSpPr>
          <p:cNvPr id="7" name="Rectangle 6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:///E:\All%20Users\Desktop\COMFAR%20III.lnk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96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8963547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C0D65E74-529F-4502-A2E9-B80C72B7D18D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2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843213" y="1052513"/>
            <a:ext cx="534352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4800" dirty="0">
                <a:latin typeface="IranNastaliq" panose="02000503000000020003" pitchFamily="2" charset="0"/>
                <a:cs typeface="IranNastaliq" panose="02000503000000020003" pitchFamily="2" charset="0"/>
              </a:rPr>
              <a:t>ارزیابی طرح های اقتصادی</a:t>
            </a:r>
            <a:endParaRPr lang="en-GB" altLang="fa-IR" sz="4800" dirty="0">
              <a:latin typeface="IranNastaliq" panose="02000503000000020003" pitchFamily="2" charset="0"/>
              <a:cs typeface="IranNastaliq" panose="02000503000000020003" pitchFamily="2" charset="0"/>
            </a:endParaRPr>
          </a:p>
        </p:txBody>
      </p:sp>
      <p:pic>
        <p:nvPicPr>
          <p:cNvPr id="6148" name="Picture 6" descr="j0157995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1494" y="2690018"/>
            <a:ext cx="6873876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07950" y="2435225"/>
            <a:ext cx="5040313" cy="861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27700">
                <a:latin typeface="IranNastaliq" panose="02000503000000020003" pitchFamily="2" charset="0"/>
                <a:cs typeface="IranNastaliq" panose="02000503000000020003" pitchFamily="2" charset="0"/>
              </a:rPr>
              <a:t>چرا؟ </a:t>
            </a:r>
            <a:endParaRPr lang="en-GB" altLang="fa-IR" sz="27700">
              <a:latin typeface="IranNastaliq" panose="02000503000000020003" pitchFamily="2" charset="0"/>
              <a:cs typeface="IranNastaliq" panose="02000503000000020003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7B6EE897-87A2-4CAB-99A2-7F2286C65FC1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3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827088" y="1196975"/>
            <a:ext cx="5976937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34975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سالانه میلیون ها دلار برای توسعه  صنایع، معادن، توریسم، تاسیسات زیربنایی و توسعه رقابت سرمایه گذاری می شود. دینفعان مختلف در هر سرمایه گذاری  علایق و نگرانی های متفاوتی دارند: </a:t>
            </a:r>
          </a:p>
        </p:txBody>
      </p:sp>
      <p:pic>
        <p:nvPicPr>
          <p:cNvPr id="7172" name="Picture 7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250825" y="2565400"/>
            <a:ext cx="6553200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34975" indent="-3429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r>
              <a:rPr lang="fa-IR" altLang="fa-IR">
                <a:cs typeface="B Koodak" panose="00000700000000000000" pitchFamily="2" charset="-78"/>
              </a:rPr>
              <a:t> موسسه های مالی برای سرمایه گذاری در این طرح ها نگران کنترل ریسک اعتباری خود هستند.</a:t>
            </a:r>
          </a:p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r>
              <a:rPr lang="fa-IR" altLang="fa-IR">
                <a:cs typeface="B Koodak" panose="00000700000000000000" pitchFamily="2" charset="-78"/>
              </a:rPr>
              <a:t>صاحبان سهام علاقمند به سرمایه گذاری در طرح های با ریسک و بازدهی مشخص و مناسب هستند.</a:t>
            </a:r>
          </a:p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r>
              <a:rPr lang="fa-IR" altLang="fa-IR">
                <a:cs typeface="B Koodak" panose="00000700000000000000" pitchFamily="2" charset="-78"/>
              </a:rPr>
              <a:t>سیاستگذاران اقتصادی و بازرگانی کشور علاقمند به هدایت سرمایه گذاری ها به سمت نیازهای بازار و تفوق تراز تجاری هستند </a:t>
            </a:r>
          </a:p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r>
              <a:rPr lang="fa-IR" altLang="fa-IR">
                <a:cs typeface="B Koodak" panose="00000700000000000000" pitchFamily="2" charset="-78"/>
              </a:rPr>
              <a:t>متولیان طرح علاقمند به راه اندازی طرح هایی هستند که قادر به بازپرداخت تعهدات مالی خود و همچنین مشاهده سود افزون بر آن می باشند. </a:t>
            </a:r>
          </a:p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r>
              <a:rPr lang="fa-IR" altLang="fa-IR">
                <a:cs typeface="B Koodak" panose="00000700000000000000" pitchFamily="2" charset="-78"/>
              </a:rPr>
              <a:t>تامین کنندگان، مصرف کنندگان ، تجار و خرده فروشان علاقمند به ایجاد روابط پایا و بر اساس سودآوری متقابل و دراز مدت هستند. </a:t>
            </a:r>
          </a:p>
          <a:p>
            <a:pPr algn="r" rtl="1" eaLnBrk="1" hangingPunct="1">
              <a:spcBef>
                <a:spcPct val="50000"/>
              </a:spcBef>
              <a:buFontTx/>
              <a:buAutoNum type="arabicPeriod"/>
            </a:pPr>
            <a:endParaRPr lang="en-GB" altLang="fa-IR">
              <a:cs typeface="B Koodak" panose="00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0A61179E-193F-4FC2-B563-53171C97E2C7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4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144463" y="1125538"/>
            <a:ext cx="6732587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اما آینده قابل پیش بینی نیست ....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رقابت روز به روز نزدیک تر می شود .....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محیط در حال تغییر مداوم است ....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ابهام و عدم قطعیت فرض اصلی مدیریت کسب و کار در عصر آشوب است ..... </a:t>
            </a:r>
          </a:p>
        </p:txBody>
      </p:sp>
      <p:pic>
        <p:nvPicPr>
          <p:cNvPr id="8196" name="Picture 5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55650" y="3709988"/>
            <a:ext cx="59769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و در یک کلام، همه ذینفعان 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755650" y="4076700"/>
            <a:ext cx="5976938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8800" b="1">
                <a:cs typeface="B Koodak" panose="00000700000000000000" pitchFamily="2" charset="-78"/>
              </a:rPr>
              <a:t>نگران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39750" y="5380038"/>
            <a:ext cx="4679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موفقیت سرمایه گذاری در راه اندازی کسب و کار جدید یا توسعه کسب و کار فعلی خود هستند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8200" grpId="0"/>
      <p:bldP spid="82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4CA1BE6F-B7B1-493E-AFEF-0717B3793C08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5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9219" name="Picture 5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827088" y="836613"/>
            <a:ext cx="59769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7200" b="1">
                <a:cs typeface="B Koodak" panose="00000700000000000000" pitchFamily="2" charset="-78"/>
              </a:rPr>
              <a:t>... اما چه باید کرد؟ 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1908175" y="2414588"/>
            <a:ext cx="4679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مراجعه به آراء و نظرات خبرگان ...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84213" y="4652963"/>
            <a:ext cx="604678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بدون شک همه راه های فوق ممکن است درست باشند اما </a:t>
            </a:r>
          </a:p>
          <a:p>
            <a:pPr rtl="1" eaLnBrk="1" hangingPunct="1">
              <a:spcBef>
                <a:spcPct val="50000"/>
              </a:spcBef>
            </a:pPr>
            <a:r>
              <a:rPr lang="fa-IR" altLang="fa-IR" sz="2800">
                <a:cs typeface="B Koodak" panose="00000700000000000000" pitchFamily="2" charset="-78"/>
              </a:rPr>
              <a:t>درجه اطمینان به نتایج هر کدام چقدر است؟ 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619250" y="2852738"/>
            <a:ext cx="4678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تصمیم گیری کیفی مبتنی به کشف و شهود  ...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1187450" y="3284538"/>
            <a:ext cx="46085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پیش بینی میزان موفقیت اقتصادی طرح 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4" grpId="0"/>
      <p:bldP spid="9225" grpId="0"/>
      <p:bldP spid="9226" grpId="0"/>
      <p:bldP spid="92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5438B86E-64F5-42F2-B519-6303424CC337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6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0243" name="Picture 4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827088" y="1100138"/>
            <a:ext cx="59769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2400" b="1">
                <a:cs typeface="B Koodak" panose="00000700000000000000" pitchFamily="2" charset="-78"/>
              </a:rPr>
              <a:t>ویژگی های روش پیش بینی میزان موفقیت طرح های اقتصادی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79388" y="2414588"/>
            <a:ext cx="65532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یک روش پیش بینی هنگامی می تواند که به تصمیم گیری مناسب منجر شود که:  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250825" y="3213100"/>
            <a:ext cx="6553200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جامع باشد، یعنی همه ابعاد طرح را در نظر بگیرد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مانع باشد، یعنی بعد اضافی در آن بررسی نشده باشد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علمی و متکی بر اصول پذیرفته شده و جهانشمول باشد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همه فهم، قابل انتقال و آموزش باشد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قابل اجرا و از لحاظ اطلاعات مورد نیاز عملی و شدنی باشد </a:t>
            </a:r>
          </a:p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fa-IR" altLang="fa-IR">
                <a:cs typeface="B Koodak" panose="00000700000000000000" pitchFamily="2" charset="-78"/>
              </a:rPr>
              <a:t>    و ...  </a:t>
            </a:r>
          </a:p>
          <a:p>
            <a:pPr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به طور کلی نتایج قابل اعتمادی را ارائه کند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9FAD5D43-0F7A-430A-8B8C-C9FA277A7E91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7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1267" name="Picture 4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827088" y="1100138"/>
            <a:ext cx="5976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2400" b="1">
                <a:cs typeface="B Koodak" panose="00000700000000000000" pitchFamily="2" charset="-78"/>
              </a:rPr>
              <a:t>سازمان توسعه صنعتی ملل متحد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50825" y="2414588"/>
            <a:ext cx="6553200" cy="284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41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سازمان توسعه صنعتی ملل متحد، به عنوان مرجع اعطای وام های بین المللی توسعه در سراسر جهان، با توجه به نیاز  موجود اقدام به توسعه روشی علمی، متحدالشکل، متقن و قابل اعتماد برای اعطای وام های سازمان ملل متحد از طریق بانک جهانی نمود. 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روش پیشنهادی سازمان، چیزی به جز یک رویکرد قابل قبول توسط سیستم های حسابداری مختلف به مساله مطالعه امکان سنجی اقتصادی در قالب یک نرم افزار نبود. </a:t>
            </a:r>
          </a:p>
          <a:p>
            <a:pPr algn="r" rtl="1" eaLnBrk="1" hangingPunct="1">
              <a:spcBef>
                <a:spcPct val="50000"/>
              </a:spcBef>
            </a:pPr>
            <a:r>
              <a:rPr lang="fa-IR" altLang="fa-IR">
                <a:cs typeface="B Koodak" panose="00000700000000000000" pitchFamily="2" charset="-78"/>
              </a:rPr>
              <a:t>روش های علمی قابل قبول از </a:t>
            </a:r>
            <a:r>
              <a:rPr lang="en-US" altLang="fa-IR" b="1">
                <a:latin typeface="Times New Roman" panose="02020603050405020304" pitchFamily="18" charset="0"/>
                <a:cs typeface="Times New Roman" panose="02020603050405020304" pitchFamily="18" charset="0"/>
              </a:rPr>
              <a:t>US GAAP</a:t>
            </a:r>
            <a:r>
              <a:rPr lang="fa-IR" altLang="fa-IR">
                <a:cs typeface="B Koodak" panose="00000700000000000000" pitchFamily="2" charset="-78"/>
              </a:rPr>
              <a:t> استخراج شد و در قالب نرم افزاری جهانی به عنوان </a:t>
            </a:r>
            <a:r>
              <a:rPr lang="en-US" altLang="fa-IR" b="1">
                <a:latin typeface="Times New Roman" panose="02020603050405020304" pitchFamily="18" charset="0"/>
                <a:cs typeface="Times New Roman" panose="02020603050405020304" pitchFamily="18" charset="0"/>
              </a:rPr>
              <a:t>Comfar III</a:t>
            </a:r>
            <a:r>
              <a:rPr lang="fa-IR" altLang="fa-IR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altLang="fa-IR">
                <a:cs typeface="B Koodak" panose="00000700000000000000" pitchFamily="2" charset="-78"/>
              </a:rPr>
              <a:t>به بازار مشاوران سرمایه گذاری ارائه شد.</a:t>
            </a:r>
            <a:r>
              <a:rPr lang="fa-IR" altLang="fa-IR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11213"/>
            <a:ext cx="5602288" cy="457200"/>
          </a:xfrm>
          <a:noFill/>
        </p:spPr>
        <p:txBody>
          <a:bodyPr anchor="t">
            <a:spAutoFit/>
          </a:bodyPr>
          <a:lstStyle/>
          <a:p>
            <a:pPr marL="84138" rtl="1" eaLnBrk="1" hangingPunct="1">
              <a:spcBef>
                <a:spcPct val="50000"/>
              </a:spcBef>
            </a:pPr>
            <a:r>
              <a:rPr lang="fa-IR" altLang="fa-IR" sz="2400" b="1" smtClean="0">
                <a:solidFill>
                  <a:schemeClr val="tx1"/>
                </a:solidFill>
                <a:cs typeface="B Koodak" panose="00000700000000000000" pitchFamily="2" charset="-78"/>
              </a:rPr>
              <a:t>قدم های اصلی در ارزیابی طرح</a:t>
            </a:r>
            <a:endParaRPr lang="en-GB" altLang="fa-IR" sz="2400" b="1" smtClean="0"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854325"/>
            <a:ext cx="5638800" cy="1150938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fa-IR" altLang="fa-IR" sz="2000" smtClean="0">
                <a:cs typeface="B Koodak" panose="00000700000000000000" pitchFamily="2" charset="-78"/>
              </a:rPr>
              <a:t>بررسی بازار (بررسی اقتصادی) </a:t>
            </a:r>
          </a:p>
          <a:p>
            <a:pPr algn="r" rtl="1" eaLnBrk="1" hangingPunct="1">
              <a:lnSpc>
                <a:spcPct val="90000"/>
              </a:lnSpc>
            </a:pPr>
            <a:r>
              <a:rPr lang="fa-IR" altLang="fa-IR" sz="2000" smtClean="0">
                <a:cs typeface="B Koodak" panose="00000700000000000000" pitchFamily="2" charset="-78"/>
              </a:rPr>
              <a:t>بررسی فنی </a:t>
            </a:r>
          </a:p>
          <a:p>
            <a:pPr algn="r" rtl="1" eaLnBrk="1" hangingPunct="1">
              <a:lnSpc>
                <a:spcPct val="90000"/>
              </a:lnSpc>
            </a:pPr>
            <a:r>
              <a:rPr lang="fa-IR" altLang="fa-IR" sz="2000" smtClean="0">
                <a:cs typeface="B Koodak" panose="00000700000000000000" pitchFamily="2" charset="-78"/>
              </a:rPr>
              <a:t>بررسی مالی </a:t>
            </a:r>
            <a:endParaRPr lang="en-GB" altLang="fa-IR" sz="2000" smtClean="0">
              <a:cs typeface="B Koodak" panose="00000700000000000000" pitchFamily="2" charset="-78"/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510F4ABA-4947-42FE-A6D3-CCA5D9EC2A15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8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2293" name="Picture 6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E9FD59EF-8AA8-4F59-8834-AD5168503800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9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1443038"/>
            <a:ext cx="1524000" cy="2214562"/>
            <a:chOff x="192" y="909"/>
            <a:chExt cx="960" cy="1395"/>
          </a:xfrm>
        </p:grpSpPr>
        <p:grpSp>
          <p:nvGrpSpPr>
            <p:cNvPr id="13338" name="Group 4"/>
            <p:cNvGrpSpPr>
              <a:grpSpLocks/>
            </p:cNvGrpSpPr>
            <p:nvPr/>
          </p:nvGrpSpPr>
          <p:grpSpPr bwMode="auto">
            <a:xfrm>
              <a:off x="192" y="909"/>
              <a:ext cx="960" cy="1395"/>
              <a:chOff x="288" y="669"/>
              <a:chExt cx="960" cy="1395"/>
            </a:xfrm>
          </p:grpSpPr>
          <p:sp>
            <p:nvSpPr>
              <p:cNvPr id="13340" name="AutoShape 5"/>
              <p:cNvSpPr>
                <a:spLocks noChangeArrowheads="1"/>
              </p:cNvSpPr>
              <p:nvPr/>
            </p:nvSpPr>
            <p:spPr bwMode="auto">
              <a:xfrm>
                <a:off x="288" y="672"/>
                <a:ext cx="960" cy="1392"/>
              </a:xfrm>
              <a:prstGeom prst="can">
                <a:avLst>
                  <a:gd name="adj" fmla="val 36250"/>
                </a:avLst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fa-IR"/>
              </a:p>
            </p:txBody>
          </p:sp>
          <p:sp>
            <p:nvSpPr>
              <p:cNvPr id="13341" name="Text Box 6"/>
              <p:cNvSpPr txBox="1">
                <a:spLocks noChangeArrowheads="1"/>
              </p:cNvSpPr>
              <p:nvPr/>
            </p:nvSpPr>
            <p:spPr bwMode="auto">
              <a:xfrm>
                <a:off x="432" y="669"/>
                <a:ext cx="72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rtl="1" eaLnBrk="1" hangingPunct="1">
                  <a:spcBef>
                    <a:spcPct val="50000"/>
                  </a:spcBef>
                </a:pPr>
                <a:r>
                  <a:rPr lang="fa-IR" altLang="fa-IR" sz="3200">
                    <a:latin typeface="IranNastaliq" panose="02000503000000020003" pitchFamily="2" charset="0"/>
                    <a:cs typeface="IranNastaliq" panose="02000503000000020003" pitchFamily="2" charset="0"/>
                  </a:rPr>
                  <a:t>بررسی بازار</a:t>
                </a:r>
                <a:endParaRPr lang="en-GB" altLang="fa-IR" sz="3200">
                  <a:latin typeface="IranNastaliq" panose="02000503000000020003" pitchFamily="2" charset="0"/>
                  <a:cs typeface="IranNastaliq" panose="02000503000000020003" pitchFamily="2" charset="0"/>
                </a:endParaRPr>
              </a:p>
            </p:txBody>
          </p:sp>
        </p:grpSp>
        <p:sp>
          <p:nvSpPr>
            <p:cNvPr id="13339" name="Text Box 7"/>
            <p:cNvSpPr txBox="1">
              <a:spLocks noChangeArrowheads="1"/>
            </p:cNvSpPr>
            <p:nvPr/>
          </p:nvSpPr>
          <p:spPr bwMode="auto">
            <a:xfrm>
              <a:off x="297" y="1296"/>
              <a:ext cx="720" cy="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1- بررسی جانب عرضه </a:t>
              </a:r>
            </a:p>
            <a:p>
              <a:pPr algn="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2- بررسی جانب تقاضا</a:t>
              </a:r>
              <a:endParaRPr lang="en-GB" altLang="fa-IR" b="1">
                <a:cs typeface="B Mitra" panose="00000400000000000000" pitchFamily="2" charset="-78"/>
              </a:endParaRP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3048000" y="2286000"/>
            <a:ext cx="1676400" cy="2667000"/>
            <a:chOff x="1920" y="1440"/>
            <a:chExt cx="1056" cy="1680"/>
          </a:xfrm>
        </p:grpSpPr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>
              <a:off x="2016" y="1440"/>
              <a:ext cx="960" cy="1680"/>
              <a:chOff x="2064" y="1392"/>
              <a:chExt cx="960" cy="1392"/>
            </a:xfrm>
          </p:grpSpPr>
          <p:sp>
            <p:nvSpPr>
              <p:cNvPr id="13336" name="AutoShape 10"/>
              <p:cNvSpPr>
                <a:spLocks noChangeArrowheads="1"/>
              </p:cNvSpPr>
              <p:nvPr/>
            </p:nvSpPr>
            <p:spPr bwMode="auto">
              <a:xfrm>
                <a:off x="2064" y="1392"/>
                <a:ext cx="960" cy="1392"/>
              </a:xfrm>
              <a:prstGeom prst="can">
                <a:avLst>
                  <a:gd name="adj" fmla="val 36250"/>
                </a:avLst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fa-IR"/>
              </a:p>
            </p:txBody>
          </p:sp>
          <p:sp>
            <p:nvSpPr>
              <p:cNvPr id="13337" name="Text Box 11"/>
              <p:cNvSpPr txBox="1">
                <a:spLocks noChangeArrowheads="1"/>
              </p:cNvSpPr>
              <p:nvPr/>
            </p:nvSpPr>
            <p:spPr bwMode="auto">
              <a:xfrm>
                <a:off x="2208" y="1392"/>
                <a:ext cx="720" cy="3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rtl="1" eaLnBrk="1" hangingPunct="1">
                  <a:spcBef>
                    <a:spcPct val="50000"/>
                  </a:spcBef>
                </a:pPr>
                <a:r>
                  <a:rPr lang="fa-IR" altLang="fa-IR" sz="3200">
                    <a:latin typeface="IranNastaliq" panose="02000503000000020003" pitchFamily="2" charset="0"/>
                    <a:cs typeface="IranNastaliq" panose="02000503000000020003" pitchFamily="2" charset="0"/>
                  </a:rPr>
                  <a:t>بررسی فنی</a:t>
                </a:r>
                <a:endParaRPr lang="en-GB" altLang="fa-IR" sz="3200">
                  <a:latin typeface="IranNastaliq" panose="02000503000000020003" pitchFamily="2" charset="0"/>
                  <a:cs typeface="IranNastaliq" panose="02000503000000020003" pitchFamily="2" charset="0"/>
                </a:endParaRPr>
              </a:p>
            </p:txBody>
          </p:sp>
        </p:grpSp>
        <p:sp>
          <p:nvSpPr>
            <p:cNvPr id="13335" name="Text Box 12"/>
            <p:cNvSpPr txBox="1">
              <a:spLocks noChangeArrowheads="1"/>
            </p:cNvSpPr>
            <p:nvPr/>
          </p:nvSpPr>
          <p:spPr bwMode="auto">
            <a:xfrm>
              <a:off x="1920" y="1890"/>
              <a:ext cx="1056" cy="10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rtl="1" eaLnBrk="1" hangingPunct="1">
                <a:spcBef>
                  <a:spcPct val="50000"/>
                </a:spcBef>
              </a:pPr>
              <a:r>
                <a:rPr lang="fa-IR" altLang="fa-IR">
                  <a:cs typeface="B Mitra" panose="00000400000000000000" pitchFamily="2" charset="-78"/>
                </a:rPr>
                <a:t>طراحی محصول، ماشین آلات، کارخانه، مواد اولیه، خوراک، نیروی انسانی، زمین، تجهیزات، برنامه فروش و غیره ... </a:t>
              </a:r>
              <a:endParaRPr lang="en-GB" altLang="fa-IR">
                <a:cs typeface="B Mitra" panose="00000400000000000000" pitchFamily="2" charset="-78"/>
              </a:endParaRPr>
            </a:p>
          </p:txBody>
        </p: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6096000" y="3411538"/>
            <a:ext cx="1524000" cy="2227262"/>
            <a:chOff x="3840" y="2149"/>
            <a:chExt cx="960" cy="1403"/>
          </a:xfrm>
        </p:grpSpPr>
        <p:grpSp>
          <p:nvGrpSpPr>
            <p:cNvPr id="13330" name="Group 14"/>
            <p:cNvGrpSpPr>
              <a:grpSpLocks/>
            </p:cNvGrpSpPr>
            <p:nvPr/>
          </p:nvGrpSpPr>
          <p:grpSpPr bwMode="auto">
            <a:xfrm>
              <a:off x="3840" y="2149"/>
              <a:ext cx="960" cy="1403"/>
              <a:chOff x="3840" y="2149"/>
              <a:chExt cx="960" cy="1403"/>
            </a:xfrm>
          </p:grpSpPr>
          <p:sp>
            <p:nvSpPr>
              <p:cNvPr id="13332" name="AutoShape 15"/>
              <p:cNvSpPr>
                <a:spLocks noChangeArrowheads="1"/>
              </p:cNvSpPr>
              <p:nvPr/>
            </p:nvSpPr>
            <p:spPr bwMode="auto">
              <a:xfrm>
                <a:off x="3840" y="2160"/>
                <a:ext cx="960" cy="1392"/>
              </a:xfrm>
              <a:prstGeom prst="can">
                <a:avLst>
                  <a:gd name="adj" fmla="val 36250"/>
                </a:avLst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fa-IR"/>
              </a:p>
            </p:txBody>
          </p:sp>
          <p:sp>
            <p:nvSpPr>
              <p:cNvPr id="13333" name="Text Box 16"/>
              <p:cNvSpPr txBox="1">
                <a:spLocks noChangeArrowheads="1"/>
              </p:cNvSpPr>
              <p:nvPr/>
            </p:nvSpPr>
            <p:spPr bwMode="auto">
              <a:xfrm>
                <a:off x="3975" y="2149"/>
                <a:ext cx="720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rtl="1" eaLnBrk="1" hangingPunct="1">
                  <a:spcBef>
                    <a:spcPct val="50000"/>
                  </a:spcBef>
                </a:pPr>
                <a:r>
                  <a:rPr lang="fa-IR" altLang="fa-IR" sz="3200">
                    <a:latin typeface="IranNastaliq" panose="02000503000000020003" pitchFamily="2" charset="0"/>
                    <a:cs typeface="IranNastaliq" panose="02000503000000020003" pitchFamily="2" charset="0"/>
                  </a:rPr>
                  <a:t>بررسی مالی</a:t>
                </a:r>
                <a:endParaRPr lang="en-GB" altLang="fa-IR" sz="3200">
                  <a:latin typeface="IranNastaliq" panose="02000503000000020003" pitchFamily="2" charset="0"/>
                  <a:cs typeface="IranNastaliq" panose="02000503000000020003" pitchFamily="2" charset="0"/>
                </a:endParaRPr>
              </a:p>
            </p:txBody>
          </p:sp>
        </p:grpSp>
        <p:sp>
          <p:nvSpPr>
            <p:cNvPr id="13331" name="Text Box 17"/>
            <p:cNvSpPr txBox="1">
              <a:spLocks noChangeArrowheads="1"/>
            </p:cNvSpPr>
            <p:nvPr/>
          </p:nvSpPr>
          <p:spPr bwMode="auto">
            <a:xfrm>
              <a:off x="3840" y="2639"/>
              <a:ext cx="960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محاسبه شاخصهای اقتصادی طرح</a:t>
              </a:r>
              <a:endParaRPr lang="en-GB" altLang="fa-IR" b="1">
                <a:cs typeface="B Mitra" panose="00000400000000000000" pitchFamily="2" charset="-78"/>
              </a:endParaRPr>
            </a:p>
          </p:txBody>
        </p:sp>
      </p:grpSp>
      <p:grpSp>
        <p:nvGrpSpPr>
          <p:cNvPr id="8" name="Group 18"/>
          <p:cNvGrpSpPr>
            <a:grpSpLocks/>
          </p:cNvGrpSpPr>
          <p:nvPr/>
        </p:nvGrpSpPr>
        <p:grpSpPr bwMode="auto">
          <a:xfrm>
            <a:off x="1828800" y="1066800"/>
            <a:ext cx="1371600" cy="2552700"/>
            <a:chOff x="1152" y="672"/>
            <a:chExt cx="864" cy="1608"/>
          </a:xfrm>
        </p:grpSpPr>
        <p:cxnSp>
          <p:nvCxnSpPr>
            <p:cNvPr id="13328" name="AutoShape 19"/>
            <p:cNvCxnSpPr>
              <a:cxnSpLocks noChangeShapeType="1"/>
              <a:stCxn id="13340" idx="4"/>
              <a:endCxn id="13336" idx="2"/>
            </p:cNvCxnSpPr>
            <p:nvPr/>
          </p:nvCxnSpPr>
          <p:spPr bwMode="auto">
            <a:xfrm>
              <a:off x="1152" y="1608"/>
              <a:ext cx="864" cy="672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29" name="Text Box 20"/>
            <p:cNvSpPr txBox="1">
              <a:spLocks noChangeArrowheads="1"/>
            </p:cNvSpPr>
            <p:nvPr/>
          </p:nvSpPr>
          <p:spPr bwMode="auto">
            <a:xfrm rot="4124970">
              <a:off x="912" y="1228"/>
              <a:ext cx="13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ظرفیت اقتصادی طرح</a:t>
              </a:r>
              <a:endParaRPr lang="en-GB" altLang="fa-IR" b="1">
                <a:cs typeface="B Mitra" panose="00000400000000000000" pitchFamily="2" charset="-78"/>
              </a:endParaRPr>
            </a:p>
          </p:txBody>
        </p:sp>
      </p:grpSp>
      <p:grpSp>
        <p:nvGrpSpPr>
          <p:cNvPr id="9" name="Group 21"/>
          <p:cNvGrpSpPr>
            <a:grpSpLocks/>
          </p:cNvGrpSpPr>
          <p:nvPr/>
        </p:nvGrpSpPr>
        <p:grpSpPr bwMode="auto">
          <a:xfrm>
            <a:off x="4724400" y="2133600"/>
            <a:ext cx="1371600" cy="2400300"/>
            <a:chOff x="2976" y="1344"/>
            <a:chExt cx="864" cy="1512"/>
          </a:xfrm>
        </p:grpSpPr>
        <p:cxnSp>
          <p:nvCxnSpPr>
            <p:cNvPr id="13326" name="AutoShape 22"/>
            <p:cNvCxnSpPr>
              <a:cxnSpLocks noChangeShapeType="1"/>
              <a:stCxn id="13336" idx="4"/>
              <a:endCxn id="13332" idx="2"/>
            </p:cNvCxnSpPr>
            <p:nvPr/>
          </p:nvCxnSpPr>
          <p:spPr bwMode="auto">
            <a:xfrm>
              <a:off x="2976" y="2280"/>
              <a:ext cx="864" cy="576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27" name="Text Box 23"/>
            <p:cNvSpPr txBox="1">
              <a:spLocks noChangeArrowheads="1"/>
            </p:cNvSpPr>
            <p:nvPr/>
          </p:nvSpPr>
          <p:spPr bwMode="auto">
            <a:xfrm rot="4124970">
              <a:off x="2708" y="1900"/>
              <a:ext cx="134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هزینه ها و درآمدها</a:t>
              </a:r>
              <a:endParaRPr lang="en-GB" altLang="fa-IR" b="1">
                <a:cs typeface="B Mitra" panose="00000400000000000000" pitchFamily="2" charset="-78"/>
              </a:endParaRPr>
            </a:p>
          </p:txBody>
        </p:sp>
      </p:grpSp>
      <p:grpSp>
        <p:nvGrpSpPr>
          <p:cNvPr id="10" name="Group 24"/>
          <p:cNvGrpSpPr>
            <a:grpSpLocks/>
          </p:cNvGrpSpPr>
          <p:nvPr/>
        </p:nvGrpSpPr>
        <p:grpSpPr bwMode="auto">
          <a:xfrm>
            <a:off x="7496175" y="2438400"/>
            <a:ext cx="1190625" cy="2438400"/>
            <a:chOff x="4722" y="1536"/>
            <a:chExt cx="750" cy="1536"/>
          </a:xfrm>
        </p:grpSpPr>
        <p:cxnSp>
          <p:nvCxnSpPr>
            <p:cNvPr id="13324" name="AutoShape 25"/>
            <p:cNvCxnSpPr>
              <a:cxnSpLocks noChangeShapeType="1"/>
              <a:stCxn id="13331" idx="3"/>
            </p:cNvCxnSpPr>
            <p:nvPr/>
          </p:nvCxnSpPr>
          <p:spPr bwMode="auto">
            <a:xfrm>
              <a:off x="4800" y="2928"/>
              <a:ext cx="480" cy="144"/>
            </a:xfrm>
            <a:prstGeom prst="curvedConnector3">
              <a:avLst>
                <a:gd name="adj1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325" name="Text Box 26"/>
            <p:cNvSpPr txBox="1">
              <a:spLocks noChangeArrowheads="1"/>
            </p:cNvSpPr>
            <p:nvPr/>
          </p:nvSpPr>
          <p:spPr bwMode="auto">
            <a:xfrm rot="4124970">
              <a:off x="4425" y="1833"/>
              <a:ext cx="1344" cy="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rtl="1" eaLnBrk="1" hangingPunct="1">
                <a:spcBef>
                  <a:spcPct val="50000"/>
                </a:spcBef>
              </a:pPr>
              <a:r>
                <a:rPr lang="fa-IR" altLang="fa-IR" b="1">
                  <a:cs typeface="B Mitra" panose="00000400000000000000" pitchFamily="2" charset="-78"/>
                </a:rPr>
                <a:t>ارزش فعلی سرمایه گذاری، نرخ بازگشت سرمایه و دوره بازگشت سرمایه</a:t>
              </a:r>
              <a:endParaRPr lang="en-GB" altLang="fa-IR" b="1">
                <a:cs typeface="B Mitra" panose="00000400000000000000" pitchFamily="2" charset="-78"/>
              </a:endParaRP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5943600" y="1755775"/>
            <a:ext cx="3048000" cy="4340225"/>
            <a:chOff x="3744" y="674"/>
            <a:chExt cx="1920" cy="3214"/>
          </a:xfrm>
        </p:grpSpPr>
        <p:sp>
          <p:nvSpPr>
            <p:cNvPr id="13322" name="Rectangle 28"/>
            <p:cNvSpPr>
              <a:spLocks noChangeArrowheads="1"/>
            </p:cNvSpPr>
            <p:nvPr/>
          </p:nvSpPr>
          <p:spPr bwMode="auto">
            <a:xfrm>
              <a:off x="3744" y="1104"/>
              <a:ext cx="1920" cy="2784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fa-IR"/>
            </a:p>
          </p:txBody>
        </p:sp>
        <p:sp>
          <p:nvSpPr>
            <p:cNvPr id="13323" name="Text Box 29"/>
            <p:cNvSpPr txBox="1">
              <a:spLocks noChangeArrowheads="1"/>
            </p:cNvSpPr>
            <p:nvPr/>
          </p:nvSpPr>
          <p:spPr bwMode="auto">
            <a:xfrm>
              <a:off x="4032" y="674"/>
              <a:ext cx="1344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rtl="1" eaLnBrk="1" hangingPunct="1">
                <a:spcBef>
                  <a:spcPct val="50000"/>
                </a:spcBef>
              </a:pPr>
              <a:r>
                <a:rPr lang="fa-IR" altLang="fa-IR" sz="5400">
                  <a:solidFill>
                    <a:srgbClr val="FF0000"/>
                  </a:solidFill>
                  <a:latin typeface="IranNastaliq" panose="02000503000000020003" pitchFamily="2" charset="0"/>
                  <a:cs typeface="IranNastaliq" panose="02000503000000020003" pitchFamily="2" charset="0"/>
                </a:rPr>
                <a:t>حوزه کامفار</a:t>
              </a:r>
              <a:endParaRPr lang="en-GB" altLang="fa-IR" sz="5400">
                <a:solidFill>
                  <a:srgbClr val="FF0000"/>
                </a:solidFill>
                <a:latin typeface="IranNastaliq" panose="02000503000000020003" pitchFamily="2" charset="0"/>
                <a:cs typeface="IranNastaliq" panose="02000503000000020003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8610600" y="6477000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B7E5B05B-4B52-45D8-B803-2D8CF1FCF816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10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4339" name="Picture 5" descr="j0157995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1494" y="2690018"/>
            <a:ext cx="6873876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07950" y="1125538"/>
            <a:ext cx="7343775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</a:pPr>
            <a:r>
              <a:rPr lang="fa-IR" altLang="fa-IR" sz="11700">
                <a:latin typeface="IranNastaliq" panose="02000503000000020003" pitchFamily="2" charset="0"/>
                <a:cs typeface="IranNastaliq" panose="02000503000000020003" pitchFamily="2" charset="0"/>
              </a:rPr>
              <a:t>کامفار چیست؟ </a:t>
            </a:r>
            <a:endParaRPr lang="en-GB" altLang="fa-IR" sz="11700">
              <a:latin typeface="IranNastaliq" panose="02000503000000020003" pitchFamily="2" charset="0"/>
              <a:cs typeface="IranNastaliq" panose="02000503000000020003" pitchFamily="2" charset="0"/>
            </a:endParaRPr>
          </a:p>
        </p:txBody>
      </p:sp>
      <p:pic>
        <p:nvPicPr>
          <p:cNvPr id="14341" name="Picture 7" descr="untitled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429000"/>
            <a:ext cx="3057525" cy="309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11213"/>
            <a:ext cx="5602288" cy="457200"/>
          </a:xfrm>
          <a:noFill/>
        </p:spPr>
        <p:txBody>
          <a:bodyPr anchor="t">
            <a:spAutoFit/>
          </a:bodyPr>
          <a:lstStyle/>
          <a:p>
            <a:pPr marL="84138" rtl="1" eaLnBrk="1" hangingPunct="1">
              <a:spcBef>
                <a:spcPct val="50000"/>
              </a:spcBef>
            </a:pPr>
            <a:r>
              <a:rPr lang="fa-IR" altLang="fa-IR" sz="2400" b="1" smtClean="0">
                <a:solidFill>
                  <a:schemeClr val="tx1"/>
                </a:solidFill>
                <a:cs typeface="B Koodak" panose="00000700000000000000" pitchFamily="2" charset="-78"/>
              </a:rPr>
              <a:t>هدف نرم افزار </a:t>
            </a:r>
            <a:endParaRPr lang="en-GB" altLang="fa-IR" sz="2400" b="1" smtClean="0"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276475"/>
            <a:ext cx="6121400" cy="3600450"/>
          </a:xfrm>
        </p:spPr>
        <p:txBody>
          <a:bodyPr/>
          <a:lstStyle/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مدل کامپیوتری تحلیل و گزارش دهی امکانسنجی به منظور کمک به ارزیابی و تحلیل پروژه های سرمایه گذاری ایجاد شده است.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ماژول های اصلی نرم افزار کامفار، صورت ها و نمودارهای مالی و اقتصادی استانداردی را ایجاد نموده و شاخصهای عملکردی طرح را محاسبه می نماید.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این برنامه برای ارزیابی و تحلیل سرمایه گذاری در طرح های جدید، طرح های توسعه و بهسازی، و همچنین طرح های سرمایه گذاری مشترک کاربرد دارد. </a:t>
            </a:r>
            <a:endParaRPr lang="en-GB" altLang="fa-IR" sz="2000" smtClean="0">
              <a:cs typeface="B Koodak" panose="00000700000000000000" pitchFamily="2" charset="-78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5EAAE45D-C166-4BCA-88C9-DB8CCD13291A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11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5365" name="Picture 6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11213"/>
            <a:ext cx="5602288" cy="457200"/>
          </a:xfrm>
          <a:noFill/>
        </p:spPr>
        <p:txBody>
          <a:bodyPr anchor="t">
            <a:spAutoFit/>
          </a:bodyPr>
          <a:lstStyle/>
          <a:p>
            <a:pPr marL="84138" rtl="1" eaLnBrk="1" hangingPunct="1">
              <a:spcBef>
                <a:spcPct val="50000"/>
              </a:spcBef>
            </a:pPr>
            <a:r>
              <a:rPr lang="fa-IR" altLang="fa-IR" sz="2400" b="1" smtClean="0">
                <a:solidFill>
                  <a:schemeClr val="tx1"/>
                </a:solidFill>
                <a:cs typeface="B Koodak" panose="00000700000000000000" pitchFamily="2" charset="-78"/>
              </a:rPr>
              <a:t>تعریف کلی نرم افزار </a:t>
            </a:r>
            <a:endParaRPr lang="en-GB" altLang="fa-IR" sz="2400" b="1" smtClean="0"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854325"/>
            <a:ext cx="6121400" cy="3238500"/>
          </a:xfrm>
        </p:spPr>
        <p:txBody>
          <a:bodyPr/>
          <a:lstStyle/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نرم افزار کامفار به منظور تسهیل در ورود داده های مالی، از طریق صفحات گرافیکی واسط با کاربر با کاربران ارتباط برقرار می کند.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کاربران بسته به نوع طرح، اطلاعات طرح را وارد کرده، نتایج محاسبات شاخصهای اقتصادی و مالی را مشاهده می کنند.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همچنین امکان تجزیه و تحلیل حساسیت نیز در نرم افزار پیش بینی شده است که بوسیله آن کاربر می تواند شاخصهای اقتصادی طرح را در پی تغییر و انعطاف اقلام هزینه ای و درآمدی مطالعه نماید. </a:t>
            </a:r>
            <a:endParaRPr lang="en-GB" altLang="fa-IR" sz="2000" smtClean="0">
              <a:cs typeface="B Koodak" panose="00000700000000000000" pitchFamily="2" charset="-78"/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8CD1D6E5-6ACC-49EF-A024-E91922E045A0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12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6389" name="Picture 6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11213"/>
            <a:ext cx="5602288" cy="457200"/>
          </a:xfrm>
          <a:noFill/>
        </p:spPr>
        <p:txBody>
          <a:bodyPr anchor="t">
            <a:spAutoFit/>
          </a:bodyPr>
          <a:lstStyle/>
          <a:p>
            <a:pPr marL="84138" rtl="1" eaLnBrk="1" hangingPunct="1">
              <a:spcBef>
                <a:spcPct val="50000"/>
              </a:spcBef>
            </a:pPr>
            <a:r>
              <a:rPr lang="fa-IR" altLang="fa-IR" sz="2400" b="1" smtClean="0">
                <a:solidFill>
                  <a:schemeClr val="tx1"/>
                </a:solidFill>
                <a:cs typeface="B Koodak" panose="00000700000000000000" pitchFamily="2" charset="-78"/>
              </a:rPr>
              <a:t>شیوه علمی تولید شاخصها</a:t>
            </a:r>
            <a:endParaRPr lang="en-GB" altLang="fa-IR" sz="2400" b="1" smtClean="0"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854325"/>
            <a:ext cx="6121400" cy="3238500"/>
          </a:xfrm>
        </p:spPr>
        <p:txBody>
          <a:bodyPr/>
          <a:lstStyle/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ورودی کامفار، چیزی به جز هزینه ها و درآمدهای پروژه نیست که باید به دقت در افق آینده طرح پیش بینی شوند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این هزینه ها و درآمدها با توجه به فرمول های ارزش زمانی پول و نرخ بهره مشخص به روز اول پروژه آورده شده و شاخصهای مالی اصلی توسط نرم افزار تولید می شوند </a:t>
            </a: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endParaRPr lang="fa-IR" altLang="fa-IR" sz="2000" smtClean="0">
              <a:cs typeface="B Koodak" panose="00000700000000000000" pitchFamily="2" charset="-78"/>
            </a:endParaRPr>
          </a:p>
          <a:p>
            <a:pPr marL="0" indent="0" algn="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تغییر دادن آیتم های درآمد و هزینه، تغییراتی در شاخصهای مالی ایجاد می کند که نشانگر حساسیت طرح به آیتم مورد تغییر است. این بررسی تجزیه و تحلیل حساسیت نام دارد. </a:t>
            </a:r>
            <a:endParaRPr lang="en-GB" altLang="fa-IR" sz="2000" smtClean="0">
              <a:cs typeface="B Koodak" panose="00000700000000000000" pitchFamily="2" charset="-78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1405DFFC-A697-456C-B6F0-10DA4B06C9BA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13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7413" name="Picture 6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Line 2"/>
          <p:cNvSpPr>
            <a:spLocks noChangeShapeType="1"/>
          </p:cNvSpPr>
          <p:nvPr/>
        </p:nvSpPr>
        <p:spPr bwMode="auto">
          <a:xfrm>
            <a:off x="3305175" y="2435225"/>
            <a:ext cx="0" cy="20161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404938" y="692150"/>
            <a:ext cx="18716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fa-IR" b="1"/>
              <a:t>Construction Phase </a:t>
            </a:r>
            <a:endParaRPr lang="en-GB" altLang="fa-IR" b="1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219700" y="765175"/>
            <a:ext cx="1871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fa-IR" b="1"/>
              <a:t>Production Phase </a:t>
            </a:r>
            <a:endParaRPr lang="en-GB" altLang="fa-IR" b="1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535113" y="3357563"/>
            <a:ext cx="517525" cy="2376487"/>
            <a:chOff x="740" y="2115"/>
            <a:chExt cx="326" cy="1497"/>
          </a:xfrm>
        </p:grpSpPr>
        <p:sp>
          <p:nvSpPr>
            <p:cNvPr id="18507" name="Line 6"/>
            <p:cNvSpPr>
              <a:spLocks noChangeShapeType="1"/>
            </p:cNvSpPr>
            <p:nvPr/>
          </p:nvSpPr>
          <p:spPr bwMode="auto">
            <a:xfrm>
              <a:off x="1057" y="2115"/>
              <a:ext cx="0" cy="10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508" name="Text Box 7"/>
            <p:cNvSpPr txBox="1">
              <a:spLocks noChangeArrowheads="1"/>
            </p:cNvSpPr>
            <p:nvPr/>
          </p:nvSpPr>
          <p:spPr bwMode="auto">
            <a:xfrm rot="5400000">
              <a:off x="495" y="3041"/>
              <a:ext cx="816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fa-IR" sz="1400" b="1"/>
                <a:t>Land Purchase</a:t>
              </a:r>
              <a:endParaRPr lang="en-GB" altLang="fa-IR" sz="1400" b="1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401888" y="3357563"/>
            <a:ext cx="304800" cy="2449512"/>
            <a:chOff x="1286" y="2115"/>
            <a:chExt cx="192" cy="1543"/>
          </a:xfrm>
        </p:grpSpPr>
        <p:sp>
          <p:nvSpPr>
            <p:cNvPr id="18505" name="Line 9"/>
            <p:cNvSpPr>
              <a:spLocks noChangeShapeType="1"/>
            </p:cNvSpPr>
            <p:nvPr/>
          </p:nvSpPr>
          <p:spPr bwMode="auto">
            <a:xfrm>
              <a:off x="1456" y="2115"/>
              <a:ext cx="0" cy="10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506" name="Text Box 10"/>
            <p:cNvSpPr txBox="1">
              <a:spLocks noChangeArrowheads="1"/>
            </p:cNvSpPr>
            <p:nvPr/>
          </p:nvSpPr>
          <p:spPr bwMode="auto">
            <a:xfrm rot="5400000">
              <a:off x="928" y="3109"/>
              <a:ext cx="90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fa-IR" sz="1400" b="1"/>
                <a:t>Machinery</a:t>
              </a:r>
              <a:endParaRPr lang="en-GB" altLang="fa-IR" sz="1400" b="1"/>
            </a:p>
          </p:txBody>
        </p:sp>
      </p:grp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3563938" y="3357563"/>
            <a:ext cx="5113337" cy="1282700"/>
            <a:chOff x="2018" y="2115"/>
            <a:chExt cx="3221" cy="808"/>
          </a:xfrm>
        </p:grpSpPr>
        <p:sp>
          <p:nvSpPr>
            <p:cNvPr id="18494" name="Line 12"/>
            <p:cNvSpPr>
              <a:spLocks noChangeShapeType="1"/>
            </p:cNvSpPr>
            <p:nvPr/>
          </p:nvSpPr>
          <p:spPr bwMode="auto">
            <a:xfrm>
              <a:off x="2254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5" name="Line 13"/>
            <p:cNvSpPr>
              <a:spLocks noChangeShapeType="1"/>
            </p:cNvSpPr>
            <p:nvPr/>
          </p:nvSpPr>
          <p:spPr bwMode="auto">
            <a:xfrm>
              <a:off x="2653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6" name="Line 14"/>
            <p:cNvSpPr>
              <a:spLocks noChangeShapeType="1"/>
            </p:cNvSpPr>
            <p:nvPr/>
          </p:nvSpPr>
          <p:spPr bwMode="auto">
            <a:xfrm>
              <a:off x="3052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7" name="Line 15"/>
            <p:cNvSpPr>
              <a:spLocks noChangeShapeType="1"/>
            </p:cNvSpPr>
            <p:nvPr/>
          </p:nvSpPr>
          <p:spPr bwMode="auto">
            <a:xfrm>
              <a:off x="3452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8" name="Line 16"/>
            <p:cNvSpPr>
              <a:spLocks noChangeShapeType="1"/>
            </p:cNvSpPr>
            <p:nvPr/>
          </p:nvSpPr>
          <p:spPr bwMode="auto">
            <a:xfrm>
              <a:off x="3851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9" name="Line 17"/>
            <p:cNvSpPr>
              <a:spLocks noChangeShapeType="1"/>
            </p:cNvSpPr>
            <p:nvPr/>
          </p:nvSpPr>
          <p:spPr bwMode="auto">
            <a:xfrm>
              <a:off x="4250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500" name="Line 18"/>
            <p:cNvSpPr>
              <a:spLocks noChangeShapeType="1"/>
            </p:cNvSpPr>
            <p:nvPr/>
          </p:nvSpPr>
          <p:spPr bwMode="auto">
            <a:xfrm>
              <a:off x="4649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501" name="Line 19"/>
            <p:cNvSpPr>
              <a:spLocks noChangeShapeType="1"/>
            </p:cNvSpPr>
            <p:nvPr/>
          </p:nvSpPr>
          <p:spPr bwMode="auto">
            <a:xfrm>
              <a:off x="5048" y="2115"/>
              <a:ext cx="0" cy="3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grpSp>
          <p:nvGrpSpPr>
            <p:cNvPr id="18502" name="Group 20"/>
            <p:cNvGrpSpPr>
              <a:grpSpLocks/>
            </p:cNvGrpSpPr>
            <p:nvPr/>
          </p:nvGrpSpPr>
          <p:grpSpPr bwMode="auto">
            <a:xfrm>
              <a:off x="2018" y="2432"/>
              <a:ext cx="3221" cy="491"/>
              <a:chOff x="2018" y="2432"/>
              <a:chExt cx="3221" cy="491"/>
            </a:xfrm>
          </p:grpSpPr>
          <p:sp>
            <p:nvSpPr>
              <p:cNvPr id="18503" name="Line 21"/>
              <p:cNvSpPr>
                <a:spLocks noChangeShapeType="1"/>
              </p:cNvSpPr>
              <p:nvPr/>
            </p:nvSpPr>
            <p:spPr bwMode="auto">
              <a:xfrm>
                <a:off x="2018" y="2432"/>
                <a:ext cx="322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8504" name="Text Box 22"/>
              <p:cNvSpPr txBox="1">
                <a:spLocks noChangeArrowheads="1"/>
              </p:cNvSpPr>
              <p:nvPr/>
            </p:nvSpPr>
            <p:spPr bwMode="auto">
              <a:xfrm>
                <a:off x="2562" y="2432"/>
                <a:ext cx="2132" cy="4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fa-IR" b="1"/>
                  <a:t>Fixed Costs</a:t>
                </a:r>
              </a:p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fa-IR" b="1"/>
                  <a:t>Salary, materials, … </a:t>
                </a:r>
                <a:endParaRPr lang="en-GB" altLang="fa-IR" b="1"/>
              </a:p>
            </p:txBody>
          </p:sp>
        </p:grp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3938588" y="1838325"/>
            <a:ext cx="4435475" cy="1546225"/>
            <a:chOff x="2254" y="1158"/>
            <a:chExt cx="2794" cy="974"/>
          </a:xfrm>
        </p:grpSpPr>
        <p:sp>
          <p:nvSpPr>
            <p:cNvPr id="18485" name="Line 24"/>
            <p:cNvSpPr>
              <a:spLocks noChangeShapeType="1"/>
            </p:cNvSpPr>
            <p:nvPr/>
          </p:nvSpPr>
          <p:spPr bwMode="auto">
            <a:xfrm flipV="1">
              <a:off x="2254" y="1934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6" name="Line 25"/>
            <p:cNvSpPr>
              <a:spLocks noChangeShapeType="1"/>
            </p:cNvSpPr>
            <p:nvPr/>
          </p:nvSpPr>
          <p:spPr bwMode="auto">
            <a:xfrm flipV="1">
              <a:off x="2653" y="1842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7" name="Line 26"/>
            <p:cNvSpPr>
              <a:spLocks noChangeShapeType="1"/>
            </p:cNvSpPr>
            <p:nvPr/>
          </p:nvSpPr>
          <p:spPr bwMode="auto">
            <a:xfrm flipV="1">
              <a:off x="3052" y="1752"/>
              <a:ext cx="0" cy="3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8" name="Line 27"/>
            <p:cNvSpPr>
              <a:spLocks noChangeShapeType="1"/>
            </p:cNvSpPr>
            <p:nvPr/>
          </p:nvSpPr>
          <p:spPr bwMode="auto">
            <a:xfrm flipV="1">
              <a:off x="3451" y="1661"/>
              <a:ext cx="0" cy="4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9" name="Line 28"/>
            <p:cNvSpPr>
              <a:spLocks noChangeShapeType="1"/>
            </p:cNvSpPr>
            <p:nvPr/>
          </p:nvSpPr>
          <p:spPr bwMode="auto">
            <a:xfrm flipV="1">
              <a:off x="3851" y="1570"/>
              <a:ext cx="0" cy="5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0" name="Line 29"/>
            <p:cNvSpPr>
              <a:spLocks noChangeShapeType="1"/>
            </p:cNvSpPr>
            <p:nvPr/>
          </p:nvSpPr>
          <p:spPr bwMode="auto">
            <a:xfrm flipV="1">
              <a:off x="4250" y="1480"/>
              <a:ext cx="0" cy="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1" name="Line 30"/>
            <p:cNvSpPr>
              <a:spLocks noChangeShapeType="1"/>
            </p:cNvSpPr>
            <p:nvPr/>
          </p:nvSpPr>
          <p:spPr bwMode="auto">
            <a:xfrm flipV="1">
              <a:off x="4649" y="1389"/>
              <a:ext cx="0" cy="7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2" name="Line 31"/>
            <p:cNvSpPr>
              <a:spLocks noChangeShapeType="1"/>
            </p:cNvSpPr>
            <p:nvPr/>
          </p:nvSpPr>
          <p:spPr bwMode="auto">
            <a:xfrm flipV="1">
              <a:off x="5048" y="1253"/>
              <a:ext cx="0" cy="87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93" name="Text Box 32"/>
            <p:cNvSpPr txBox="1">
              <a:spLocks noChangeArrowheads="1"/>
            </p:cNvSpPr>
            <p:nvPr/>
          </p:nvSpPr>
          <p:spPr bwMode="auto">
            <a:xfrm>
              <a:off x="2790" y="1158"/>
              <a:ext cx="1179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fa-IR" b="1"/>
                <a:t>Sales</a:t>
              </a:r>
              <a:endParaRPr lang="en-GB" altLang="fa-IR" b="1"/>
            </a:p>
          </p:txBody>
        </p:sp>
      </p:grpSp>
      <p:sp>
        <p:nvSpPr>
          <p:cNvPr id="16417" name="Freeform 33"/>
          <p:cNvSpPr>
            <a:spLocks/>
          </p:cNvSpPr>
          <p:nvPr/>
        </p:nvSpPr>
        <p:spPr bwMode="auto">
          <a:xfrm>
            <a:off x="1476375" y="2624138"/>
            <a:ext cx="2376488" cy="660400"/>
          </a:xfrm>
          <a:custGeom>
            <a:avLst/>
            <a:gdLst>
              <a:gd name="T0" fmla="*/ 2147483647 w 1497"/>
              <a:gd name="T1" fmla="*/ 592237537 h 416"/>
              <a:gd name="T2" fmla="*/ 2147483647 w 1497"/>
              <a:gd name="T3" fmla="*/ 249496289 h 416"/>
              <a:gd name="T4" fmla="*/ 2147483647 w 1497"/>
              <a:gd name="T5" fmla="*/ 133569085 h 416"/>
              <a:gd name="T6" fmla="*/ 0 w 1497"/>
              <a:gd name="T7" fmla="*/ 1048385089 h 416"/>
              <a:gd name="T8" fmla="*/ 0 60000 65536"/>
              <a:gd name="T9" fmla="*/ 0 60000 65536"/>
              <a:gd name="T10" fmla="*/ 0 60000 65536"/>
              <a:gd name="T11" fmla="*/ 0 60000 65536"/>
              <a:gd name="T12" fmla="*/ 0 w 1497"/>
              <a:gd name="T13" fmla="*/ 0 h 416"/>
              <a:gd name="T14" fmla="*/ 1497 w 1497"/>
              <a:gd name="T15" fmla="*/ 416 h 41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97" h="416">
                <a:moveTo>
                  <a:pt x="1497" y="235"/>
                </a:moveTo>
                <a:cubicBezTo>
                  <a:pt x="1436" y="182"/>
                  <a:pt x="1376" y="129"/>
                  <a:pt x="1270" y="99"/>
                </a:cubicBezTo>
                <a:cubicBezTo>
                  <a:pt x="1164" y="69"/>
                  <a:pt x="1074" y="0"/>
                  <a:pt x="862" y="53"/>
                </a:cubicBezTo>
                <a:cubicBezTo>
                  <a:pt x="650" y="106"/>
                  <a:pt x="325" y="261"/>
                  <a:pt x="0" y="41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18" name="Freeform 34"/>
          <p:cNvSpPr>
            <a:spLocks/>
          </p:cNvSpPr>
          <p:nvPr/>
        </p:nvSpPr>
        <p:spPr bwMode="auto">
          <a:xfrm>
            <a:off x="1547813" y="2384425"/>
            <a:ext cx="2952750" cy="757238"/>
          </a:xfrm>
          <a:custGeom>
            <a:avLst/>
            <a:gdLst>
              <a:gd name="T0" fmla="*/ 2147483647 w 1860"/>
              <a:gd name="T1" fmla="*/ 743447387 h 477"/>
              <a:gd name="T2" fmla="*/ 2147483647 w 1860"/>
              <a:gd name="T3" fmla="*/ 287298028 h 477"/>
              <a:gd name="T4" fmla="*/ 2147483647 w 1860"/>
              <a:gd name="T5" fmla="*/ 171370744 h 477"/>
              <a:gd name="T6" fmla="*/ 2147483647 w 1860"/>
              <a:gd name="T7" fmla="*/ 171370744 h 477"/>
              <a:gd name="T8" fmla="*/ 0 w 1860"/>
              <a:gd name="T9" fmla="*/ 1202116208 h 4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60"/>
              <a:gd name="T16" fmla="*/ 0 h 477"/>
              <a:gd name="T17" fmla="*/ 1860 w 1860"/>
              <a:gd name="T18" fmla="*/ 477 h 4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60" h="477">
                <a:moveTo>
                  <a:pt x="1860" y="295"/>
                </a:moveTo>
                <a:cubicBezTo>
                  <a:pt x="1765" y="223"/>
                  <a:pt x="1671" y="152"/>
                  <a:pt x="1588" y="114"/>
                </a:cubicBezTo>
                <a:cubicBezTo>
                  <a:pt x="1505" y="76"/>
                  <a:pt x="1452" y="76"/>
                  <a:pt x="1361" y="68"/>
                </a:cubicBezTo>
                <a:cubicBezTo>
                  <a:pt x="1270" y="60"/>
                  <a:pt x="1270" y="0"/>
                  <a:pt x="1043" y="68"/>
                </a:cubicBezTo>
                <a:cubicBezTo>
                  <a:pt x="816" y="136"/>
                  <a:pt x="408" y="306"/>
                  <a:pt x="0" y="47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19" name="Freeform 35"/>
          <p:cNvSpPr>
            <a:spLocks/>
          </p:cNvSpPr>
          <p:nvPr/>
        </p:nvSpPr>
        <p:spPr bwMode="auto">
          <a:xfrm>
            <a:off x="1619250" y="1952625"/>
            <a:ext cx="3529013" cy="1044575"/>
          </a:xfrm>
          <a:custGeom>
            <a:avLst/>
            <a:gdLst>
              <a:gd name="T0" fmla="*/ 2147483647 w 2223"/>
              <a:gd name="T1" fmla="*/ 1199594327 h 658"/>
              <a:gd name="T2" fmla="*/ 2147483647 w 2223"/>
              <a:gd name="T3" fmla="*/ 630039027 h 658"/>
              <a:gd name="T4" fmla="*/ 2147483647 w 2223"/>
              <a:gd name="T5" fmla="*/ 171370611 h 658"/>
              <a:gd name="T6" fmla="*/ 0 w 2223"/>
              <a:gd name="T7" fmla="*/ 1658262594 h 658"/>
              <a:gd name="T8" fmla="*/ 0 60000 65536"/>
              <a:gd name="T9" fmla="*/ 0 60000 65536"/>
              <a:gd name="T10" fmla="*/ 0 60000 65536"/>
              <a:gd name="T11" fmla="*/ 0 60000 65536"/>
              <a:gd name="T12" fmla="*/ 0 w 2223"/>
              <a:gd name="T13" fmla="*/ 0 h 658"/>
              <a:gd name="T14" fmla="*/ 2223 w 2223"/>
              <a:gd name="T15" fmla="*/ 658 h 65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23" h="658">
                <a:moveTo>
                  <a:pt x="2223" y="476"/>
                </a:moveTo>
                <a:cubicBezTo>
                  <a:pt x="2136" y="397"/>
                  <a:pt x="2050" y="318"/>
                  <a:pt x="1906" y="250"/>
                </a:cubicBezTo>
                <a:cubicBezTo>
                  <a:pt x="1762" y="182"/>
                  <a:pt x="1679" y="0"/>
                  <a:pt x="1361" y="68"/>
                </a:cubicBezTo>
                <a:cubicBezTo>
                  <a:pt x="1043" y="136"/>
                  <a:pt x="521" y="397"/>
                  <a:pt x="0" y="658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20" name="Freeform 36"/>
          <p:cNvSpPr>
            <a:spLocks/>
          </p:cNvSpPr>
          <p:nvPr/>
        </p:nvSpPr>
        <p:spPr bwMode="auto">
          <a:xfrm>
            <a:off x="1619250" y="1304925"/>
            <a:ext cx="6697663" cy="1547813"/>
          </a:xfrm>
          <a:custGeom>
            <a:avLst/>
            <a:gdLst>
              <a:gd name="T0" fmla="*/ 2147483647 w 4219"/>
              <a:gd name="T1" fmla="*/ 970261417 h 975"/>
              <a:gd name="T2" fmla="*/ 2147483647 w 4219"/>
              <a:gd name="T3" fmla="*/ 57964417 h 975"/>
              <a:gd name="T4" fmla="*/ 1829633521 w 4219"/>
              <a:gd name="T5" fmla="*/ 1315522055 h 975"/>
              <a:gd name="T6" fmla="*/ 0 w 4219"/>
              <a:gd name="T7" fmla="*/ 2147483647 h 975"/>
              <a:gd name="T8" fmla="*/ 0 60000 65536"/>
              <a:gd name="T9" fmla="*/ 0 60000 65536"/>
              <a:gd name="T10" fmla="*/ 0 60000 65536"/>
              <a:gd name="T11" fmla="*/ 0 60000 65536"/>
              <a:gd name="T12" fmla="*/ 0 w 4219"/>
              <a:gd name="T13" fmla="*/ 0 h 975"/>
              <a:gd name="T14" fmla="*/ 4219 w 4219"/>
              <a:gd name="T15" fmla="*/ 975 h 9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19" h="975">
                <a:moveTo>
                  <a:pt x="4219" y="385"/>
                </a:moveTo>
                <a:cubicBezTo>
                  <a:pt x="3603" y="192"/>
                  <a:pt x="2987" y="0"/>
                  <a:pt x="2405" y="23"/>
                </a:cubicBezTo>
                <a:cubicBezTo>
                  <a:pt x="1823" y="46"/>
                  <a:pt x="1127" y="363"/>
                  <a:pt x="726" y="522"/>
                </a:cubicBezTo>
                <a:cubicBezTo>
                  <a:pt x="325" y="681"/>
                  <a:pt x="162" y="828"/>
                  <a:pt x="0" y="975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21" name="Freeform 37"/>
          <p:cNvSpPr>
            <a:spLocks/>
          </p:cNvSpPr>
          <p:nvPr/>
        </p:nvSpPr>
        <p:spPr bwMode="auto">
          <a:xfrm>
            <a:off x="1476375" y="3573463"/>
            <a:ext cx="503238" cy="1008062"/>
          </a:xfrm>
          <a:custGeom>
            <a:avLst/>
            <a:gdLst>
              <a:gd name="T0" fmla="*/ 798891010 w 317"/>
              <a:gd name="T1" fmla="*/ 1600297413 h 635"/>
              <a:gd name="T2" fmla="*/ 226814300 w 317"/>
              <a:gd name="T3" fmla="*/ 798888233 h 635"/>
              <a:gd name="T4" fmla="*/ 0 w 317"/>
              <a:gd name="T5" fmla="*/ 0 h 635"/>
              <a:gd name="T6" fmla="*/ 0 60000 65536"/>
              <a:gd name="T7" fmla="*/ 0 60000 65536"/>
              <a:gd name="T8" fmla="*/ 0 60000 65536"/>
              <a:gd name="T9" fmla="*/ 0 w 317"/>
              <a:gd name="T10" fmla="*/ 0 h 635"/>
              <a:gd name="T11" fmla="*/ 317 w 317"/>
              <a:gd name="T12" fmla="*/ 635 h 63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7" h="635">
                <a:moveTo>
                  <a:pt x="317" y="635"/>
                </a:moveTo>
                <a:cubicBezTo>
                  <a:pt x="230" y="529"/>
                  <a:pt x="143" y="423"/>
                  <a:pt x="90" y="317"/>
                </a:cubicBezTo>
                <a:cubicBezTo>
                  <a:pt x="37" y="211"/>
                  <a:pt x="18" y="105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22" name="Freeform 38"/>
          <p:cNvSpPr>
            <a:spLocks/>
          </p:cNvSpPr>
          <p:nvPr/>
        </p:nvSpPr>
        <p:spPr bwMode="auto">
          <a:xfrm>
            <a:off x="1547813" y="3644900"/>
            <a:ext cx="1008062" cy="792163"/>
          </a:xfrm>
          <a:custGeom>
            <a:avLst/>
            <a:gdLst>
              <a:gd name="T0" fmla="*/ 1600297413 w 635"/>
              <a:gd name="T1" fmla="*/ 1257559645 h 499"/>
              <a:gd name="T2" fmla="*/ 458668232 w 635"/>
              <a:gd name="T3" fmla="*/ 801410196 h 499"/>
              <a:gd name="T4" fmla="*/ 0 w 635"/>
              <a:gd name="T5" fmla="*/ 0 h 499"/>
              <a:gd name="T6" fmla="*/ 0 60000 65536"/>
              <a:gd name="T7" fmla="*/ 0 60000 65536"/>
              <a:gd name="T8" fmla="*/ 0 60000 65536"/>
              <a:gd name="T9" fmla="*/ 0 w 635"/>
              <a:gd name="T10" fmla="*/ 0 h 499"/>
              <a:gd name="T11" fmla="*/ 635 w 635"/>
              <a:gd name="T12" fmla="*/ 499 h 4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35" h="499">
                <a:moveTo>
                  <a:pt x="635" y="499"/>
                </a:moveTo>
                <a:cubicBezTo>
                  <a:pt x="461" y="450"/>
                  <a:pt x="288" y="401"/>
                  <a:pt x="182" y="318"/>
                </a:cubicBezTo>
                <a:cubicBezTo>
                  <a:pt x="76" y="235"/>
                  <a:pt x="38" y="117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sp>
        <p:nvSpPr>
          <p:cNvPr id="16423" name="Freeform 39"/>
          <p:cNvSpPr>
            <a:spLocks/>
          </p:cNvSpPr>
          <p:nvPr/>
        </p:nvSpPr>
        <p:spPr bwMode="auto">
          <a:xfrm>
            <a:off x="1611313" y="3573463"/>
            <a:ext cx="3406775" cy="815975"/>
          </a:xfrm>
          <a:custGeom>
            <a:avLst/>
            <a:gdLst>
              <a:gd name="T0" fmla="*/ 2147483647 w 2146"/>
              <a:gd name="T1" fmla="*/ 798890144 h 514"/>
              <a:gd name="T2" fmla="*/ 2147483647 w 2146"/>
              <a:gd name="T3" fmla="*/ 1257558562 h 514"/>
              <a:gd name="T4" fmla="*/ 493950599 w 2146"/>
              <a:gd name="T5" fmla="*/ 572076189 h 514"/>
              <a:gd name="T6" fmla="*/ 35282184 w 2146"/>
              <a:gd name="T7" fmla="*/ 0 h 514"/>
              <a:gd name="T8" fmla="*/ 0 60000 65536"/>
              <a:gd name="T9" fmla="*/ 0 60000 65536"/>
              <a:gd name="T10" fmla="*/ 0 60000 65536"/>
              <a:gd name="T11" fmla="*/ 0 60000 65536"/>
              <a:gd name="T12" fmla="*/ 0 w 2146"/>
              <a:gd name="T13" fmla="*/ 0 h 514"/>
              <a:gd name="T14" fmla="*/ 2146 w 2146"/>
              <a:gd name="T15" fmla="*/ 514 h 51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46" h="514">
                <a:moveTo>
                  <a:pt x="2146" y="317"/>
                </a:moveTo>
                <a:cubicBezTo>
                  <a:pt x="1832" y="415"/>
                  <a:pt x="1518" y="514"/>
                  <a:pt x="1193" y="499"/>
                </a:cubicBezTo>
                <a:cubicBezTo>
                  <a:pt x="868" y="484"/>
                  <a:pt x="392" y="310"/>
                  <a:pt x="196" y="227"/>
                </a:cubicBezTo>
                <a:cubicBezTo>
                  <a:pt x="0" y="144"/>
                  <a:pt x="7" y="72"/>
                  <a:pt x="14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US" altLang="fa-IR"/>
          </a:p>
        </p:txBody>
      </p: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690563" y="3357563"/>
            <a:ext cx="712787" cy="2590800"/>
            <a:chOff x="208" y="2115"/>
            <a:chExt cx="449" cy="1632"/>
          </a:xfrm>
        </p:grpSpPr>
        <p:sp>
          <p:nvSpPr>
            <p:cNvPr id="18483" name="Line 41"/>
            <p:cNvSpPr>
              <a:spLocks noChangeShapeType="1"/>
            </p:cNvSpPr>
            <p:nvPr/>
          </p:nvSpPr>
          <p:spPr bwMode="auto">
            <a:xfrm>
              <a:off x="657" y="2115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4" name="Text Box 42"/>
            <p:cNvSpPr txBox="1">
              <a:spLocks noChangeArrowheads="1"/>
            </p:cNvSpPr>
            <p:nvPr/>
          </p:nvSpPr>
          <p:spPr bwMode="auto">
            <a:xfrm rot="5400000">
              <a:off x="-248" y="2888"/>
              <a:ext cx="131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b="1"/>
                <a:t>Present value of costs </a:t>
              </a:r>
              <a:endParaRPr lang="en-GB" altLang="fa-IR" b="1"/>
            </a:p>
          </p:txBody>
        </p:sp>
      </p:grpSp>
      <p:grpSp>
        <p:nvGrpSpPr>
          <p:cNvPr id="8" name="Group 43"/>
          <p:cNvGrpSpPr>
            <a:grpSpLocks/>
          </p:cNvGrpSpPr>
          <p:nvPr/>
        </p:nvGrpSpPr>
        <p:grpSpPr bwMode="auto">
          <a:xfrm>
            <a:off x="611188" y="1054100"/>
            <a:ext cx="792162" cy="2303463"/>
            <a:chOff x="158" y="664"/>
            <a:chExt cx="499" cy="1451"/>
          </a:xfrm>
        </p:grpSpPr>
        <p:sp>
          <p:nvSpPr>
            <p:cNvPr id="18481" name="Line 44"/>
            <p:cNvSpPr>
              <a:spLocks noChangeShapeType="1"/>
            </p:cNvSpPr>
            <p:nvPr/>
          </p:nvSpPr>
          <p:spPr bwMode="auto">
            <a:xfrm flipV="1">
              <a:off x="657" y="981"/>
              <a:ext cx="0" cy="1134"/>
            </a:xfrm>
            <a:prstGeom prst="line">
              <a:avLst/>
            </a:prstGeom>
            <a:noFill/>
            <a:ln w="222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82" name="Text Box 45"/>
            <p:cNvSpPr txBox="1">
              <a:spLocks noChangeArrowheads="1"/>
            </p:cNvSpPr>
            <p:nvPr/>
          </p:nvSpPr>
          <p:spPr bwMode="auto">
            <a:xfrm rot="5400000">
              <a:off x="-298" y="1120"/>
              <a:ext cx="1315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b="1"/>
                <a:t>Present value of Incomes </a:t>
              </a:r>
              <a:endParaRPr lang="en-GB" altLang="fa-IR" b="1"/>
            </a:p>
          </p:txBody>
        </p:sp>
      </p:grpSp>
      <p:grpSp>
        <p:nvGrpSpPr>
          <p:cNvPr id="9" name="Group 46"/>
          <p:cNvGrpSpPr>
            <a:grpSpLocks/>
          </p:cNvGrpSpPr>
          <p:nvPr/>
        </p:nvGrpSpPr>
        <p:grpSpPr bwMode="auto">
          <a:xfrm>
            <a:off x="360363" y="3068638"/>
            <a:ext cx="1200150" cy="647700"/>
            <a:chOff x="0" y="1933"/>
            <a:chExt cx="756" cy="408"/>
          </a:xfrm>
        </p:grpSpPr>
        <p:sp>
          <p:nvSpPr>
            <p:cNvPr id="18478" name="Arc 47"/>
            <p:cNvSpPr>
              <a:spLocks/>
            </p:cNvSpPr>
            <p:nvPr/>
          </p:nvSpPr>
          <p:spPr bwMode="auto">
            <a:xfrm>
              <a:off x="530" y="1933"/>
              <a:ext cx="226" cy="408"/>
            </a:xfrm>
            <a:custGeom>
              <a:avLst/>
              <a:gdLst>
                <a:gd name="T0" fmla="*/ 0 w 26698"/>
                <a:gd name="T1" fmla="*/ 0 h 43200"/>
                <a:gd name="T2" fmla="*/ 0 w 26698"/>
                <a:gd name="T3" fmla="*/ 0 h 43200"/>
                <a:gd name="T4" fmla="*/ 0 w 26698"/>
                <a:gd name="T5" fmla="*/ 0 h 43200"/>
                <a:gd name="T6" fmla="*/ 0 60000 65536"/>
                <a:gd name="T7" fmla="*/ 0 60000 65536"/>
                <a:gd name="T8" fmla="*/ 0 60000 65536"/>
                <a:gd name="T9" fmla="*/ 0 w 26698"/>
                <a:gd name="T10" fmla="*/ 0 h 43200"/>
                <a:gd name="T11" fmla="*/ 26698 w 26698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6698" h="43200" fill="none" extrusionOk="0">
                  <a:moveTo>
                    <a:pt x="24364" y="43022"/>
                  </a:moveTo>
                  <a:cubicBezTo>
                    <a:pt x="23447" y="43140"/>
                    <a:pt x="22524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317" y="-1"/>
                    <a:pt x="25028" y="204"/>
                    <a:pt x="26697" y="610"/>
                  </a:cubicBezTo>
                </a:path>
                <a:path w="26698" h="43200" stroke="0" extrusionOk="0">
                  <a:moveTo>
                    <a:pt x="24364" y="43022"/>
                  </a:moveTo>
                  <a:cubicBezTo>
                    <a:pt x="23447" y="43140"/>
                    <a:pt x="22524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317" y="-1"/>
                    <a:pt x="25028" y="204"/>
                    <a:pt x="26697" y="610"/>
                  </a:cubicBezTo>
                  <a:lnTo>
                    <a:pt x="21600" y="21600"/>
                  </a:lnTo>
                  <a:lnTo>
                    <a:pt x="24364" y="43022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endParaRPr lang="en-US" altLang="fa-IR"/>
            </a:p>
          </p:txBody>
        </p:sp>
        <p:sp>
          <p:nvSpPr>
            <p:cNvPr id="18479" name="Text Box 48"/>
            <p:cNvSpPr txBox="1">
              <a:spLocks noChangeArrowheads="1"/>
            </p:cNvSpPr>
            <p:nvPr/>
          </p:nvSpPr>
          <p:spPr bwMode="auto">
            <a:xfrm>
              <a:off x="340" y="1979"/>
              <a:ext cx="2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2400" b="1"/>
                <a:t>-</a:t>
              </a:r>
              <a:endParaRPr lang="en-GB" altLang="fa-IR" sz="2400" b="1"/>
            </a:p>
          </p:txBody>
        </p:sp>
        <p:sp>
          <p:nvSpPr>
            <p:cNvPr id="18480" name="Text Box 49"/>
            <p:cNvSpPr txBox="1">
              <a:spLocks noChangeArrowheads="1"/>
            </p:cNvSpPr>
            <p:nvPr/>
          </p:nvSpPr>
          <p:spPr bwMode="auto">
            <a:xfrm>
              <a:off x="0" y="2020"/>
              <a:ext cx="52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2000" b="1"/>
                <a:t>NPV</a:t>
              </a:r>
              <a:endParaRPr lang="en-GB" altLang="fa-IR" sz="2000" b="1"/>
            </a:p>
          </p:txBody>
        </p:sp>
      </p:grpSp>
      <p:grpSp>
        <p:nvGrpSpPr>
          <p:cNvPr id="18451" name="Group 50"/>
          <p:cNvGrpSpPr>
            <a:grpSpLocks/>
          </p:cNvGrpSpPr>
          <p:nvPr/>
        </p:nvGrpSpPr>
        <p:grpSpPr bwMode="auto">
          <a:xfrm>
            <a:off x="1403350" y="3357563"/>
            <a:ext cx="7561263" cy="431800"/>
            <a:chOff x="884" y="2069"/>
            <a:chExt cx="4763" cy="272"/>
          </a:xfrm>
        </p:grpSpPr>
        <p:grpSp>
          <p:nvGrpSpPr>
            <p:cNvPr id="18452" name="Group 51"/>
            <p:cNvGrpSpPr>
              <a:grpSpLocks/>
            </p:cNvGrpSpPr>
            <p:nvPr/>
          </p:nvGrpSpPr>
          <p:grpSpPr bwMode="auto">
            <a:xfrm>
              <a:off x="884" y="2069"/>
              <a:ext cx="4763" cy="91"/>
              <a:chOff x="884" y="2069"/>
              <a:chExt cx="4763" cy="91"/>
            </a:xfrm>
          </p:grpSpPr>
          <p:grpSp>
            <p:nvGrpSpPr>
              <p:cNvPr id="18464" name="Group 52"/>
              <p:cNvGrpSpPr>
                <a:grpSpLocks/>
              </p:cNvGrpSpPr>
              <p:nvPr/>
            </p:nvGrpSpPr>
            <p:grpSpPr bwMode="auto">
              <a:xfrm>
                <a:off x="884" y="2069"/>
                <a:ext cx="4763" cy="91"/>
                <a:chOff x="657" y="2069"/>
                <a:chExt cx="4763" cy="91"/>
              </a:xfrm>
            </p:grpSpPr>
            <p:sp>
              <p:nvSpPr>
                <p:cNvPr id="18466" name="Line 53"/>
                <p:cNvSpPr>
                  <a:spLocks noChangeShapeType="1"/>
                </p:cNvSpPr>
                <p:nvPr/>
              </p:nvSpPr>
              <p:spPr bwMode="auto">
                <a:xfrm>
                  <a:off x="657" y="2115"/>
                  <a:ext cx="4763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67" name="Line 54"/>
                <p:cNvSpPr>
                  <a:spLocks noChangeShapeType="1"/>
                </p:cNvSpPr>
                <p:nvPr/>
              </p:nvSpPr>
              <p:spPr bwMode="auto">
                <a:xfrm>
                  <a:off x="1058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68" name="Line 55"/>
                <p:cNvSpPr>
                  <a:spLocks noChangeShapeType="1"/>
                </p:cNvSpPr>
                <p:nvPr/>
              </p:nvSpPr>
              <p:spPr bwMode="auto">
                <a:xfrm>
                  <a:off x="3452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69" name="Line 56"/>
                <p:cNvSpPr>
                  <a:spLocks noChangeShapeType="1"/>
                </p:cNvSpPr>
                <p:nvPr/>
              </p:nvSpPr>
              <p:spPr bwMode="auto">
                <a:xfrm>
                  <a:off x="3052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0" name="Line 57"/>
                <p:cNvSpPr>
                  <a:spLocks noChangeShapeType="1"/>
                </p:cNvSpPr>
                <p:nvPr/>
              </p:nvSpPr>
              <p:spPr bwMode="auto">
                <a:xfrm>
                  <a:off x="1456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1" name="Line 58"/>
                <p:cNvSpPr>
                  <a:spLocks noChangeShapeType="1"/>
                </p:cNvSpPr>
                <p:nvPr/>
              </p:nvSpPr>
              <p:spPr bwMode="auto">
                <a:xfrm>
                  <a:off x="1855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2" name="Line 59"/>
                <p:cNvSpPr>
                  <a:spLocks noChangeShapeType="1"/>
                </p:cNvSpPr>
                <p:nvPr/>
              </p:nvSpPr>
              <p:spPr bwMode="auto">
                <a:xfrm>
                  <a:off x="2254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3" name="Line 60"/>
                <p:cNvSpPr>
                  <a:spLocks noChangeShapeType="1"/>
                </p:cNvSpPr>
                <p:nvPr/>
              </p:nvSpPr>
              <p:spPr bwMode="auto">
                <a:xfrm>
                  <a:off x="2653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4" name="Line 61"/>
                <p:cNvSpPr>
                  <a:spLocks noChangeShapeType="1"/>
                </p:cNvSpPr>
                <p:nvPr/>
              </p:nvSpPr>
              <p:spPr bwMode="auto">
                <a:xfrm>
                  <a:off x="4649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5" name="Line 62"/>
                <p:cNvSpPr>
                  <a:spLocks noChangeShapeType="1"/>
                </p:cNvSpPr>
                <p:nvPr/>
              </p:nvSpPr>
              <p:spPr bwMode="auto">
                <a:xfrm>
                  <a:off x="3851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6" name="Line 63"/>
                <p:cNvSpPr>
                  <a:spLocks noChangeShapeType="1"/>
                </p:cNvSpPr>
                <p:nvPr/>
              </p:nvSpPr>
              <p:spPr bwMode="auto">
                <a:xfrm>
                  <a:off x="5040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8477" name="Line 64"/>
                <p:cNvSpPr>
                  <a:spLocks noChangeShapeType="1"/>
                </p:cNvSpPr>
                <p:nvPr/>
              </p:nvSpPr>
              <p:spPr bwMode="auto">
                <a:xfrm>
                  <a:off x="4250" y="2069"/>
                  <a:ext cx="0" cy="9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fa-IR"/>
                </a:p>
              </p:txBody>
            </p:sp>
          </p:grpSp>
          <p:sp>
            <p:nvSpPr>
              <p:cNvPr id="18465" name="Oval 65"/>
              <p:cNvSpPr>
                <a:spLocks noChangeArrowheads="1"/>
              </p:cNvSpPr>
              <p:nvPr/>
            </p:nvSpPr>
            <p:spPr bwMode="auto">
              <a:xfrm>
                <a:off x="884" y="2069"/>
                <a:ext cx="46" cy="91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fa-IR"/>
              </a:p>
            </p:txBody>
          </p:sp>
        </p:grpSp>
        <p:sp>
          <p:nvSpPr>
            <p:cNvPr id="18453" name="Text Box 66"/>
            <p:cNvSpPr txBox="1">
              <a:spLocks noChangeArrowheads="1"/>
            </p:cNvSpPr>
            <p:nvPr/>
          </p:nvSpPr>
          <p:spPr bwMode="auto">
            <a:xfrm>
              <a:off x="1256" y="2124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1</a:t>
              </a:r>
              <a:endParaRPr lang="en-GB" altLang="fa-IR" sz="1600"/>
            </a:p>
          </p:txBody>
        </p:sp>
        <p:sp>
          <p:nvSpPr>
            <p:cNvPr id="18454" name="Text Box 67"/>
            <p:cNvSpPr txBox="1">
              <a:spLocks noChangeArrowheads="1"/>
            </p:cNvSpPr>
            <p:nvPr/>
          </p:nvSpPr>
          <p:spPr bwMode="auto">
            <a:xfrm>
              <a:off x="1664" y="2098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2</a:t>
              </a:r>
              <a:endParaRPr lang="en-GB" altLang="fa-IR" sz="1600"/>
            </a:p>
          </p:txBody>
        </p:sp>
        <p:sp>
          <p:nvSpPr>
            <p:cNvPr id="18455" name="Text Box 68"/>
            <p:cNvSpPr txBox="1">
              <a:spLocks noChangeArrowheads="1"/>
            </p:cNvSpPr>
            <p:nvPr/>
          </p:nvSpPr>
          <p:spPr bwMode="auto">
            <a:xfrm>
              <a:off x="2054" y="2129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3</a:t>
              </a:r>
              <a:endParaRPr lang="en-GB" altLang="fa-IR" sz="1600"/>
            </a:p>
          </p:txBody>
        </p:sp>
        <p:sp>
          <p:nvSpPr>
            <p:cNvPr id="18456" name="Text Box 69"/>
            <p:cNvSpPr txBox="1">
              <a:spLocks noChangeArrowheads="1"/>
            </p:cNvSpPr>
            <p:nvPr/>
          </p:nvSpPr>
          <p:spPr bwMode="auto">
            <a:xfrm>
              <a:off x="2463" y="2087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4</a:t>
              </a:r>
              <a:endParaRPr lang="en-GB" altLang="fa-IR" sz="1600"/>
            </a:p>
          </p:txBody>
        </p:sp>
        <p:sp>
          <p:nvSpPr>
            <p:cNvPr id="18457" name="Text Box 70"/>
            <p:cNvSpPr txBox="1">
              <a:spLocks noChangeArrowheads="1"/>
            </p:cNvSpPr>
            <p:nvPr/>
          </p:nvSpPr>
          <p:spPr bwMode="auto">
            <a:xfrm>
              <a:off x="2862" y="2097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5</a:t>
              </a:r>
              <a:endParaRPr lang="en-GB" altLang="fa-IR" sz="1600"/>
            </a:p>
          </p:txBody>
        </p:sp>
        <p:sp>
          <p:nvSpPr>
            <p:cNvPr id="18458" name="Text Box 71"/>
            <p:cNvSpPr txBox="1">
              <a:spLocks noChangeArrowheads="1"/>
            </p:cNvSpPr>
            <p:nvPr/>
          </p:nvSpPr>
          <p:spPr bwMode="auto">
            <a:xfrm>
              <a:off x="3243" y="2097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6</a:t>
              </a:r>
              <a:endParaRPr lang="en-GB" altLang="fa-IR" sz="1600"/>
            </a:p>
          </p:txBody>
        </p:sp>
        <p:sp>
          <p:nvSpPr>
            <p:cNvPr id="18459" name="Text Box 72"/>
            <p:cNvSpPr txBox="1">
              <a:spLocks noChangeArrowheads="1"/>
            </p:cNvSpPr>
            <p:nvPr/>
          </p:nvSpPr>
          <p:spPr bwMode="auto">
            <a:xfrm>
              <a:off x="3660" y="2106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7</a:t>
              </a:r>
              <a:endParaRPr lang="en-GB" altLang="fa-IR" sz="1600"/>
            </a:p>
          </p:txBody>
        </p:sp>
        <p:sp>
          <p:nvSpPr>
            <p:cNvPr id="18460" name="Text Box 73"/>
            <p:cNvSpPr txBox="1">
              <a:spLocks noChangeArrowheads="1"/>
            </p:cNvSpPr>
            <p:nvPr/>
          </p:nvSpPr>
          <p:spPr bwMode="auto">
            <a:xfrm>
              <a:off x="4059" y="2106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8</a:t>
              </a:r>
              <a:endParaRPr lang="en-GB" altLang="fa-IR" sz="1600"/>
            </a:p>
          </p:txBody>
        </p:sp>
        <p:sp>
          <p:nvSpPr>
            <p:cNvPr id="18461" name="Text Box 74"/>
            <p:cNvSpPr txBox="1">
              <a:spLocks noChangeArrowheads="1"/>
            </p:cNvSpPr>
            <p:nvPr/>
          </p:nvSpPr>
          <p:spPr bwMode="auto">
            <a:xfrm>
              <a:off x="4440" y="2097"/>
              <a:ext cx="18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9</a:t>
              </a:r>
              <a:endParaRPr lang="en-GB" altLang="fa-IR" sz="1600"/>
            </a:p>
          </p:txBody>
        </p:sp>
        <p:sp>
          <p:nvSpPr>
            <p:cNvPr id="18462" name="Text Box 75"/>
            <p:cNvSpPr txBox="1">
              <a:spLocks noChangeArrowheads="1"/>
            </p:cNvSpPr>
            <p:nvPr/>
          </p:nvSpPr>
          <p:spPr bwMode="auto">
            <a:xfrm>
              <a:off x="4830" y="2106"/>
              <a:ext cx="31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10</a:t>
              </a:r>
              <a:endParaRPr lang="en-GB" altLang="fa-IR" sz="1600"/>
            </a:p>
          </p:txBody>
        </p:sp>
        <p:sp>
          <p:nvSpPr>
            <p:cNvPr id="18463" name="Text Box 76"/>
            <p:cNvSpPr txBox="1">
              <a:spLocks noChangeArrowheads="1"/>
            </p:cNvSpPr>
            <p:nvPr/>
          </p:nvSpPr>
          <p:spPr bwMode="auto">
            <a:xfrm>
              <a:off x="5238" y="2106"/>
              <a:ext cx="318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fa-IR" sz="1600"/>
                <a:t>11</a:t>
              </a:r>
              <a:endParaRPr lang="en-GB" altLang="fa-IR" sz="16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417" grpId="0" animBg="1"/>
      <p:bldP spid="16418" grpId="0" animBg="1"/>
      <p:bldP spid="16419" grpId="0" animBg="1"/>
      <p:bldP spid="16420" grpId="0" animBg="1"/>
      <p:bldP spid="16421" grpId="0" animBg="1"/>
      <p:bldP spid="16422" grpId="0" animBg="1"/>
      <p:bldP spid="164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11213"/>
            <a:ext cx="5602288" cy="457200"/>
          </a:xfrm>
          <a:noFill/>
        </p:spPr>
        <p:txBody>
          <a:bodyPr anchor="t">
            <a:spAutoFit/>
          </a:bodyPr>
          <a:lstStyle/>
          <a:p>
            <a:pPr marL="84138" rtl="1" eaLnBrk="1" hangingPunct="1">
              <a:spcBef>
                <a:spcPct val="50000"/>
              </a:spcBef>
            </a:pPr>
            <a:r>
              <a:rPr lang="fa-IR" altLang="fa-IR" sz="2400" b="1" smtClean="0">
                <a:solidFill>
                  <a:schemeClr val="tx1"/>
                </a:solidFill>
                <a:cs typeface="B Koodak" panose="00000700000000000000" pitchFamily="2" charset="-78"/>
              </a:rPr>
              <a:t>آلگوریتم نرم افزار کامفار </a:t>
            </a:r>
            <a:endParaRPr lang="en-GB" altLang="fa-IR" sz="2400" b="1" smtClean="0">
              <a:solidFill>
                <a:schemeClr val="tx1"/>
              </a:solidFill>
              <a:cs typeface="B Koodak" panose="00000700000000000000" pitchFamily="2" charset="-78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89288" y="2305050"/>
            <a:ext cx="1728787" cy="358775"/>
          </a:xfrm>
        </p:spPr>
        <p:txBody>
          <a:bodyPr/>
          <a:lstStyle/>
          <a:p>
            <a:pPr marL="0" indent="0" algn="ctr" rtl="1" eaLnBrk="1" hangingPunct="1">
              <a:lnSpc>
                <a:spcPct val="90000"/>
              </a:lnSpc>
              <a:buFontTx/>
              <a:buNone/>
            </a:pPr>
            <a:r>
              <a:rPr lang="fa-IR" altLang="fa-IR" sz="2000" smtClean="0">
                <a:cs typeface="B Koodak" panose="00000700000000000000" pitchFamily="2" charset="-78"/>
              </a:rPr>
              <a:t>ورود اطلاعات</a:t>
            </a:r>
            <a:endParaRPr lang="en-GB" altLang="fa-IR" sz="2000" smtClean="0">
              <a:cs typeface="B Koodak" panose="00000700000000000000" pitchFamily="2" charset="-78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8610600" y="6443663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50000"/>
              </a:spcBef>
            </a:pPr>
            <a:fld id="{4DAB13BC-BC63-412F-800B-90F6F644213A}" type="slidenum">
              <a:rPr lang="ar-SA" altLang="fa-IR" sz="1600" b="1">
                <a:latin typeface="Helvetica" panose="020B0604020202020204" pitchFamily="34" charset="0"/>
                <a:cs typeface="B Mitra" panose="00000400000000000000" pitchFamily="2" charset="-78"/>
              </a:rPr>
              <a:pPr algn="r">
                <a:spcBef>
                  <a:spcPct val="50000"/>
                </a:spcBef>
              </a:pPr>
              <a:t>15</a:t>
            </a:fld>
            <a:endParaRPr lang="en-US" altLang="fa-IR" sz="1600" b="1">
              <a:latin typeface="Helvetica" panose="020B0604020202020204" pitchFamily="34" charset="0"/>
              <a:cs typeface="B Mitra" panose="00000400000000000000" pitchFamily="2" charset="-78"/>
            </a:endParaRPr>
          </a:p>
        </p:txBody>
      </p:sp>
      <p:pic>
        <p:nvPicPr>
          <p:cNvPr id="19461" name="Picture 6" descr="BD21309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-15875"/>
            <a:ext cx="14398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Rectangle 7"/>
          <p:cNvSpPr>
            <a:spLocks noChangeArrowheads="1"/>
          </p:cNvSpPr>
          <p:nvPr/>
        </p:nvSpPr>
        <p:spPr bwMode="auto">
          <a:xfrm>
            <a:off x="3060700" y="2205038"/>
            <a:ext cx="1943100" cy="576262"/>
          </a:xfrm>
          <a:prstGeom prst="rect">
            <a:avLst/>
          </a:prstGeom>
          <a:solidFill>
            <a:srgbClr val="CCFFCC">
              <a:alpha val="549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3060700" y="3068638"/>
            <a:ext cx="1943100" cy="576262"/>
          </a:xfrm>
          <a:prstGeom prst="rect">
            <a:avLst/>
          </a:prstGeom>
          <a:solidFill>
            <a:srgbClr val="CCFFCC">
              <a:alpha val="549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3059113" y="3932238"/>
            <a:ext cx="1943100" cy="576262"/>
          </a:xfrm>
          <a:prstGeom prst="rect">
            <a:avLst/>
          </a:prstGeom>
          <a:solidFill>
            <a:srgbClr val="CCFFCC">
              <a:alpha val="549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9465" name="AutoShape 10"/>
          <p:cNvSpPr>
            <a:spLocks noChangeArrowheads="1"/>
          </p:cNvSpPr>
          <p:nvPr/>
        </p:nvSpPr>
        <p:spPr bwMode="auto">
          <a:xfrm>
            <a:off x="3348038" y="4781550"/>
            <a:ext cx="1368425" cy="1152525"/>
          </a:xfrm>
          <a:prstGeom prst="diamond">
            <a:avLst/>
          </a:prstGeom>
          <a:solidFill>
            <a:srgbClr val="CCFFCC">
              <a:alpha val="54901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9466" name="Rectangle 11"/>
          <p:cNvSpPr>
            <a:spLocks noChangeArrowheads="1"/>
          </p:cNvSpPr>
          <p:nvPr/>
        </p:nvSpPr>
        <p:spPr bwMode="auto">
          <a:xfrm>
            <a:off x="612775" y="3429000"/>
            <a:ext cx="1943100" cy="576263"/>
          </a:xfrm>
          <a:prstGeom prst="rect">
            <a:avLst/>
          </a:prstGeom>
          <a:solidFill>
            <a:srgbClr val="CCFFCC">
              <a:alpha val="549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fa-IR"/>
          </a:p>
        </p:txBody>
      </p:sp>
      <p:sp>
        <p:nvSpPr>
          <p:cNvPr id="19467" name="Oval 12"/>
          <p:cNvSpPr>
            <a:spLocks noChangeArrowheads="1"/>
          </p:cNvSpPr>
          <p:nvPr/>
        </p:nvSpPr>
        <p:spPr bwMode="auto">
          <a:xfrm>
            <a:off x="3808413" y="6223000"/>
            <a:ext cx="431800" cy="3603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fa-IR" b="1"/>
              <a:t>F</a:t>
            </a:r>
            <a:endParaRPr lang="en-GB" altLang="fa-IR" b="1"/>
          </a:p>
        </p:txBody>
      </p:sp>
      <p:sp>
        <p:nvSpPr>
          <p:cNvPr id="19468" name="Oval 13"/>
          <p:cNvSpPr>
            <a:spLocks noChangeArrowheads="1"/>
          </p:cNvSpPr>
          <p:nvPr/>
        </p:nvSpPr>
        <p:spPr bwMode="auto">
          <a:xfrm>
            <a:off x="3808413" y="1484313"/>
            <a:ext cx="4318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fa-IR" b="1"/>
              <a:t>S</a:t>
            </a:r>
            <a:endParaRPr lang="en-GB" altLang="fa-IR" b="1"/>
          </a:p>
        </p:txBody>
      </p:sp>
      <p:cxnSp>
        <p:nvCxnSpPr>
          <p:cNvPr id="19469" name="AutoShape 14"/>
          <p:cNvCxnSpPr>
            <a:cxnSpLocks noChangeShapeType="1"/>
            <a:stCxn id="19468" idx="4"/>
            <a:endCxn id="19462" idx="0"/>
          </p:cNvCxnSpPr>
          <p:nvPr/>
        </p:nvCxnSpPr>
        <p:spPr bwMode="auto">
          <a:xfrm rot="16200000" flipH="1">
            <a:off x="3848100" y="2020888"/>
            <a:ext cx="360363" cy="7937"/>
          </a:xfrm>
          <a:prstGeom prst="bentConnector3">
            <a:avLst>
              <a:gd name="adj1" fmla="val 49778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0" name="AutoShape 15"/>
          <p:cNvCxnSpPr>
            <a:cxnSpLocks noChangeShapeType="1"/>
            <a:stCxn id="19462" idx="2"/>
            <a:endCxn id="19463" idx="0"/>
          </p:cNvCxnSpPr>
          <p:nvPr/>
        </p:nvCxnSpPr>
        <p:spPr bwMode="auto">
          <a:xfrm rot="5400000">
            <a:off x="3888581" y="2924969"/>
            <a:ext cx="28733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1" name="AutoShape 16"/>
          <p:cNvCxnSpPr>
            <a:cxnSpLocks noChangeShapeType="1"/>
            <a:stCxn id="19463" idx="2"/>
            <a:endCxn id="19464" idx="0"/>
          </p:cNvCxnSpPr>
          <p:nvPr/>
        </p:nvCxnSpPr>
        <p:spPr bwMode="auto">
          <a:xfrm rot="5400000">
            <a:off x="3887788" y="3787775"/>
            <a:ext cx="287338" cy="1587"/>
          </a:xfrm>
          <a:prstGeom prst="bentConnector3">
            <a:avLst>
              <a:gd name="adj1" fmla="val 49722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2" name="AutoShape 17"/>
          <p:cNvCxnSpPr>
            <a:cxnSpLocks noChangeShapeType="1"/>
            <a:stCxn id="19464" idx="2"/>
            <a:endCxn id="19465" idx="0"/>
          </p:cNvCxnSpPr>
          <p:nvPr/>
        </p:nvCxnSpPr>
        <p:spPr bwMode="auto">
          <a:xfrm rot="16200000" flipH="1">
            <a:off x="3894932" y="4644231"/>
            <a:ext cx="273050" cy="1587"/>
          </a:xfrm>
          <a:prstGeom prst="bentConnector3">
            <a:avLst>
              <a:gd name="adj1" fmla="val 49417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3" name="AutoShape 18"/>
          <p:cNvCxnSpPr>
            <a:cxnSpLocks noChangeShapeType="1"/>
            <a:stCxn id="19465" idx="2"/>
            <a:endCxn id="19467" idx="0"/>
          </p:cNvCxnSpPr>
          <p:nvPr/>
        </p:nvCxnSpPr>
        <p:spPr bwMode="auto">
          <a:xfrm rot="5400000">
            <a:off x="3883819" y="6074569"/>
            <a:ext cx="288925" cy="7937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4" name="AutoShape 19"/>
          <p:cNvCxnSpPr>
            <a:cxnSpLocks noChangeShapeType="1"/>
            <a:stCxn id="19465" idx="1"/>
            <a:endCxn id="19466" idx="2"/>
          </p:cNvCxnSpPr>
          <p:nvPr/>
        </p:nvCxnSpPr>
        <p:spPr bwMode="auto">
          <a:xfrm rot="10800000">
            <a:off x="1584325" y="4005263"/>
            <a:ext cx="1763713" cy="1352550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75" name="AutoShape 20"/>
          <p:cNvCxnSpPr>
            <a:cxnSpLocks noChangeShapeType="1"/>
            <a:stCxn id="19466" idx="0"/>
            <a:endCxn id="19462" idx="1"/>
          </p:cNvCxnSpPr>
          <p:nvPr/>
        </p:nvCxnSpPr>
        <p:spPr bwMode="auto">
          <a:xfrm rot="-5400000">
            <a:off x="1854994" y="2223294"/>
            <a:ext cx="935037" cy="14763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76" name="Rectangle 21"/>
          <p:cNvSpPr>
            <a:spLocks noChangeArrowheads="1"/>
          </p:cNvSpPr>
          <p:nvPr/>
        </p:nvSpPr>
        <p:spPr bwMode="auto">
          <a:xfrm>
            <a:off x="3146425" y="5199063"/>
            <a:ext cx="17287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sz="1600">
                <a:cs typeface="B Koodak" panose="00000700000000000000" pitchFamily="2" charset="-78"/>
              </a:rPr>
              <a:t>شاخص ها مناسب هستند</a:t>
            </a:r>
            <a:endParaRPr lang="en-GB" altLang="fa-IR" sz="1600">
              <a:cs typeface="B Koodak" panose="00000700000000000000" pitchFamily="2" charset="-78"/>
            </a:endParaRPr>
          </a:p>
        </p:txBody>
      </p:sp>
      <p:sp>
        <p:nvSpPr>
          <p:cNvPr id="19477" name="Rectangle 22"/>
          <p:cNvSpPr>
            <a:spLocks noChangeArrowheads="1"/>
          </p:cNvSpPr>
          <p:nvPr/>
        </p:nvSpPr>
        <p:spPr bwMode="auto">
          <a:xfrm>
            <a:off x="3132138" y="4005263"/>
            <a:ext cx="17287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sz="2000">
                <a:cs typeface="B Koodak" panose="00000700000000000000" pitchFamily="2" charset="-78"/>
              </a:rPr>
              <a:t>نمایش نتایج</a:t>
            </a:r>
            <a:endParaRPr lang="en-GB" altLang="fa-IR" sz="2000">
              <a:cs typeface="B Koodak" panose="00000700000000000000" pitchFamily="2" charset="-78"/>
            </a:endParaRPr>
          </a:p>
        </p:txBody>
      </p:sp>
      <p:sp>
        <p:nvSpPr>
          <p:cNvPr id="19478" name="Rectangle 23"/>
          <p:cNvSpPr>
            <a:spLocks noChangeArrowheads="1"/>
          </p:cNvSpPr>
          <p:nvPr/>
        </p:nvSpPr>
        <p:spPr bwMode="auto">
          <a:xfrm>
            <a:off x="3175000" y="3155950"/>
            <a:ext cx="17287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sz="2000">
                <a:cs typeface="B Koodak" panose="00000700000000000000" pitchFamily="2" charset="-78"/>
              </a:rPr>
              <a:t>محاسبات</a:t>
            </a:r>
            <a:endParaRPr lang="en-GB" altLang="fa-IR" sz="2000">
              <a:cs typeface="B Koodak" panose="00000700000000000000" pitchFamily="2" charset="-78"/>
            </a:endParaRPr>
          </a:p>
        </p:txBody>
      </p:sp>
      <p:sp>
        <p:nvSpPr>
          <p:cNvPr id="19479" name="Rectangle 24"/>
          <p:cNvSpPr>
            <a:spLocks noChangeArrowheads="1"/>
          </p:cNvSpPr>
          <p:nvPr/>
        </p:nvSpPr>
        <p:spPr bwMode="auto">
          <a:xfrm>
            <a:off x="3390900" y="5935663"/>
            <a:ext cx="17287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sz="1600" b="1">
                <a:cs typeface="B Koodak" panose="00000700000000000000" pitchFamily="2" charset="-78"/>
              </a:rPr>
              <a:t>بله</a:t>
            </a:r>
            <a:endParaRPr lang="en-GB" altLang="fa-IR" sz="1600" b="1">
              <a:cs typeface="B Koodak" panose="00000700000000000000" pitchFamily="2" charset="-78"/>
            </a:endParaRPr>
          </a:p>
        </p:txBody>
      </p:sp>
      <p:sp>
        <p:nvSpPr>
          <p:cNvPr id="19480" name="Rectangle 25"/>
          <p:cNvSpPr>
            <a:spLocks noChangeArrowheads="1"/>
          </p:cNvSpPr>
          <p:nvPr/>
        </p:nvSpPr>
        <p:spPr bwMode="auto">
          <a:xfrm>
            <a:off x="712788" y="3457575"/>
            <a:ext cx="1728787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b="1">
                <a:cs typeface="B Koodak" panose="00000700000000000000" pitchFamily="2" charset="-78"/>
              </a:rPr>
              <a:t>تجزیه و تحلیل حساسیت</a:t>
            </a:r>
            <a:endParaRPr lang="en-GB" altLang="fa-IR" b="1">
              <a:cs typeface="B Koodak" panose="00000700000000000000" pitchFamily="2" charset="-78"/>
            </a:endParaRPr>
          </a:p>
        </p:txBody>
      </p:sp>
      <p:sp>
        <p:nvSpPr>
          <p:cNvPr id="19481" name="Rectangle 26"/>
          <p:cNvSpPr>
            <a:spLocks noChangeArrowheads="1"/>
          </p:cNvSpPr>
          <p:nvPr/>
        </p:nvSpPr>
        <p:spPr bwMode="auto">
          <a:xfrm>
            <a:off x="2124075" y="5084763"/>
            <a:ext cx="17287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lnSpc>
                <a:spcPct val="90000"/>
              </a:lnSpc>
              <a:spcBef>
                <a:spcPct val="20000"/>
              </a:spcBef>
            </a:pPr>
            <a:r>
              <a:rPr lang="fa-IR" altLang="fa-IR" sz="1600" b="1">
                <a:cs typeface="B Koodak" panose="00000700000000000000" pitchFamily="2" charset="-78"/>
              </a:rPr>
              <a:t>خیر</a:t>
            </a:r>
            <a:endParaRPr lang="en-GB" altLang="fa-IR" sz="1600" b="1">
              <a:cs typeface="B Koodak" panose="00000700000000000000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889</Words>
  <Application>Microsoft Office PowerPoint</Application>
  <PresentationFormat>On-screen Show (4:3)</PresentationFormat>
  <Paragraphs>113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B Koodak</vt:lpstr>
      <vt:lpstr>B Mitra</vt:lpstr>
      <vt:lpstr>B Titr</vt:lpstr>
      <vt:lpstr>Calibri</vt:lpstr>
      <vt:lpstr>Helvetica</vt:lpstr>
      <vt:lpstr>IranNastaliq</vt:lpstr>
      <vt:lpstr>Tahoma</vt:lpstr>
      <vt:lpstr>Times New Roman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قدم های اصلی در ارزیابی طرح</vt:lpstr>
      <vt:lpstr>PowerPoint Presentation</vt:lpstr>
      <vt:lpstr>PowerPoint Presentation</vt:lpstr>
      <vt:lpstr>هدف نرم افزار </vt:lpstr>
      <vt:lpstr>تعریف کلی نرم افزار </vt:lpstr>
      <vt:lpstr>شیوه علمی تولید شاخصها</vt:lpstr>
      <vt:lpstr>PowerPoint Presentation</vt:lpstr>
      <vt:lpstr>آلگوریتم نرم افزار کامفار 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Arash Ghashami</dc:creator>
  <cp:lastModifiedBy>DadeFam-43262657</cp:lastModifiedBy>
  <cp:revision>15</cp:revision>
  <dcterms:created xsi:type="dcterms:W3CDTF">2010-02-20T19:46:38Z</dcterms:created>
  <dcterms:modified xsi:type="dcterms:W3CDTF">2023-08-07T17:28:54Z</dcterms:modified>
</cp:coreProperties>
</file>