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2" r:id="rId1"/>
  </p:sldMasterIdLst>
  <p:notesMasterIdLst>
    <p:notesMasterId r:id="rId8"/>
  </p:notesMasterIdLst>
  <p:handoutMasterIdLst>
    <p:handoutMasterId r:id="rId9"/>
  </p:handoutMasterIdLst>
  <p:sldIdLst>
    <p:sldId id="256" r:id="rId2"/>
    <p:sldId id="257" r:id="rId3"/>
    <p:sldId id="258" r:id="rId4"/>
    <p:sldId id="259" r:id="rId5"/>
    <p:sldId id="263" r:id="rId6"/>
    <p:sldId id="264" r:id="rId7"/>
  </p:sldIdLst>
  <p:sldSz cx="6858000" cy="9144000" type="screen4x3"/>
  <p:notesSz cx="6858000" cy="9144000"/>
  <p:custDataLst>
    <p:tags r:id="rId10"/>
  </p:custDataLst>
  <p:defaultTextStyle>
    <a:defPPr>
      <a:defRPr lang="en-US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B Zar" pitchFamily="2" charset="-78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B Zar" pitchFamily="2" charset="-78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B Zar" pitchFamily="2" charset="-78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B Zar" pitchFamily="2" charset="-78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B Zar" pitchFamily="2" charset="-78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B Zar" pitchFamily="2" charset="-78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B Zar" pitchFamily="2" charset="-78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B Zar" pitchFamily="2" charset="-78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B Zar" pitchFamily="2" charset="-78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CC00"/>
    <a:srgbClr val="CC6600"/>
    <a:srgbClr val="996633"/>
    <a:srgbClr val="993300"/>
    <a:srgbClr val="FFCC99"/>
    <a:srgbClr val="CC9900"/>
    <a:srgbClr val="FFCC66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576" autoAdjust="0"/>
  </p:normalViewPr>
  <p:slideViewPr>
    <p:cSldViewPr>
      <p:cViewPr varScale="1">
        <p:scale>
          <a:sx n="56" d="100"/>
          <a:sy n="56" d="100"/>
        </p:scale>
        <p:origin x="2220" y="84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36" d="100"/>
          <a:sy n="36" d="100"/>
        </p:scale>
        <p:origin x="-996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0" hangingPunct="0">
              <a:defRPr kumimoji="1"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rtl="0" eaLnBrk="0" hangingPunct="0">
              <a:defRPr kumimoji="1"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17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424863"/>
            <a:ext cx="3752850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 eaLnBrk="0" hangingPunct="0">
              <a:defRPr kumimoji="1"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17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459788"/>
            <a:ext cx="2971800" cy="68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rtl="0" eaLnBrk="0" hangingPunct="0">
              <a:defRPr kumimoji="1" sz="1200">
                <a:cs typeface="Arial" panose="020B0604020202020204" pitchFamily="34" charset="0"/>
              </a:defRPr>
            </a:lvl1pPr>
          </a:lstStyle>
          <a:p>
            <a:fld id="{0903A530-BCEB-4004-978E-9B63D8CB7A1D}" type="slidenum">
              <a:rPr lang="fa-IR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087038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6" name="Rectangle 8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0" hangingPunct="0">
              <a:defRPr sz="1200">
                <a:latin typeface="Times New Roman" pitchFamily="18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19" name="Rectangle 9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2143125" y="685800"/>
            <a:ext cx="257175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58" name="Rectangle 10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059" name="Rectangle 11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rtl="0" eaLnBrk="0" hangingPunct="0">
              <a:defRPr sz="1200">
                <a:latin typeface="Times New Roman" pitchFamily="18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60" name="Rectangle 12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172450"/>
            <a:ext cx="2971800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 eaLnBrk="0" hangingPunct="0">
              <a:defRPr sz="1200">
                <a:latin typeface="Times New Roman" pitchFamily="18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61" name="Rectangle 13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rtl="0" eaLnBrk="0" hangingPunct="0">
              <a:defRPr sz="12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3E715B2D-32C3-4B71-A8CA-56043F7F7E95}" type="slidenum">
              <a:rPr lang="fa-IR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795088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r" rtl="1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66439DEB-EDB2-4063-A051-DA80D1D81DAA}" type="slidenum">
              <a:rPr lang="fa-IR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1</a:t>
            </a:fld>
            <a:endParaRPr lang="en-US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4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a-IR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73294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C4A0EA45-9616-4DC8-A73F-CCC69006699E}" type="slidenum">
              <a:rPr lang="fa-IR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2</a:t>
            </a:fld>
            <a:endParaRPr lang="en-US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6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a-IR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13589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7DBBD1C-BB0E-4572-93F9-9911E6976EBA}" type="slidenum">
              <a:rPr lang="fa-IR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3</a:t>
            </a:fld>
            <a:endParaRPr lang="en-US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29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a-IR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86728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a-IR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4DB7469-2AFE-48C0-B10B-911218C91E12}" type="slidenum">
              <a:rPr lang="fa-IR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4</a:t>
            </a:fld>
            <a:endParaRPr lang="en-US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51404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a-IR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C0FD905B-4080-402C-9642-D10ABBE04275}" type="slidenum">
              <a:rPr lang="fa-IR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5</a:t>
            </a:fld>
            <a:endParaRPr lang="en-US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77877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536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a-IR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8BC9514B-626B-44BA-8FA2-FDC3B720D2E9}" type="slidenum">
              <a:rPr lang="fa-IR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6</a:t>
            </a:fld>
            <a:endParaRPr lang="en-US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3168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>
            <a:spLocks noChangeArrowheads="1"/>
          </p:cNvSpPr>
          <p:nvPr/>
        </p:nvSpPr>
        <p:spPr bwMode="auto">
          <a:xfrm>
            <a:off x="171450" y="508000"/>
            <a:ext cx="6515100" cy="7518400"/>
          </a:xfrm>
          <a:prstGeom prst="roundRect">
            <a:avLst>
              <a:gd name="adj" fmla="val 7912"/>
            </a:avLst>
          </a:prstGeom>
          <a:solidFill>
            <a:schemeClr val="folHlink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rtl="0">
              <a:defRPr/>
            </a:pPr>
            <a:endParaRPr lang="en-US" sz="2400">
              <a:latin typeface="Times New Roman" pitchFamily="18" charset="0"/>
              <a:cs typeface="Arial" charset="0"/>
            </a:endParaRPr>
          </a:p>
        </p:txBody>
      </p:sp>
      <p:sp>
        <p:nvSpPr>
          <p:cNvPr id="5" name="AutoShape 3"/>
          <p:cNvSpPr>
            <a:spLocks noChangeArrowheads="1"/>
          </p:cNvSpPr>
          <p:nvPr/>
        </p:nvSpPr>
        <p:spPr bwMode="white">
          <a:xfrm>
            <a:off x="246063" y="652463"/>
            <a:ext cx="6326187" cy="6357937"/>
          </a:xfrm>
          <a:prstGeom prst="roundRect">
            <a:avLst>
              <a:gd name="adj" fmla="val 7310"/>
            </a:avLst>
          </a:pr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rtl="0">
              <a:defRPr/>
            </a:pPr>
            <a:endParaRPr lang="en-US" sz="2400">
              <a:latin typeface="Times New Roman" pitchFamily="18" charset="0"/>
              <a:cs typeface="Arial" charset="0"/>
            </a:endParaRPr>
          </a:p>
        </p:txBody>
      </p:sp>
      <p:sp>
        <p:nvSpPr>
          <p:cNvPr id="6" name="AutoShape 4"/>
          <p:cNvSpPr>
            <a:spLocks noChangeArrowheads="1"/>
          </p:cNvSpPr>
          <p:nvPr/>
        </p:nvSpPr>
        <p:spPr bwMode="blackWhite">
          <a:xfrm>
            <a:off x="1028700" y="4451350"/>
            <a:ext cx="4800600" cy="3048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50800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rtl="0">
              <a:defRPr/>
            </a:pPr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10597" name="Rectangle 5"/>
          <p:cNvSpPr>
            <a:spLocks noGrp="1" noChangeArrowheads="1"/>
          </p:cNvSpPr>
          <p:nvPr>
            <p:ph type="ctrTitle"/>
          </p:nvPr>
        </p:nvSpPr>
        <p:spPr>
          <a:xfrm>
            <a:off x="514350" y="1143000"/>
            <a:ext cx="5829300" cy="3022600"/>
          </a:xfrm>
        </p:spPr>
        <p:txBody>
          <a:bodyPr anchor="ctr" anchorCtr="1"/>
          <a:lstStyle>
            <a:lvl1pPr algn="ctr">
              <a:defRPr sz="4100" i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0598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314450" y="4756150"/>
            <a:ext cx="4057650" cy="254000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 sz="3300"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>
          <a:xfrm>
            <a:off x="571500" y="8521700"/>
            <a:ext cx="1543050" cy="6096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xfrm>
            <a:off x="1520825" y="8280400"/>
            <a:ext cx="3924300" cy="8636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5143500" y="8521700"/>
            <a:ext cx="1200150" cy="609600"/>
          </a:xfrm>
        </p:spPr>
        <p:txBody>
          <a:bodyPr/>
          <a:lstStyle>
            <a:lvl1pPr>
              <a:defRPr/>
            </a:lvl1pPr>
          </a:lstStyle>
          <a:p>
            <a:fld id="{7C9E794F-9787-400F-9033-1636F74DCFD9}" type="slidenum">
              <a:rPr lang="fa-IR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961876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82DD0FD-A1F3-4013-98A9-D7E3A0C7CE3C}" type="slidenum">
              <a:rPr lang="fa-IR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23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338" y="5875338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338" y="3875088"/>
            <a:ext cx="5829300" cy="20002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0E987A4-FB8A-4614-8C82-B2124B57FB05}" type="slidenum">
              <a:rPr lang="fa-IR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15834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71500" y="2540000"/>
            <a:ext cx="2809875" cy="538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33775" y="2540000"/>
            <a:ext cx="2809875" cy="538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5A63D1-9515-4581-A67F-389646819E6C}" type="slidenum">
              <a:rPr lang="fa-IR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33632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713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288"/>
            <a:ext cx="3030538" cy="8540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900363"/>
            <a:ext cx="3030538" cy="5267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4563" y="2046288"/>
            <a:ext cx="3030537" cy="8540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4563" y="2900363"/>
            <a:ext cx="3030537" cy="5267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5C6C14-A02B-48AD-8DEA-C71C9264A401}" type="slidenum">
              <a:rPr lang="fa-IR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40778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3D6B5F-9E7A-4B40-ADD2-507CF770DEB6}" type="slidenum">
              <a:rPr lang="fa-IR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140006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27B17E6-1B64-4677-B87E-448C208D7002}" type="slidenum">
              <a:rPr lang="fa-IR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17271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3538"/>
            <a:ext cx="2255838" cy="154940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8" y="363538"/>
            <a:ext cx="3833812" cy="78041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2938"/>
            <a:ext cx="2255838" cy="62547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29891E-CF05-45D6-9A6B-6D063B616FC3}" type="slidenum">
              <a:rPr lang="fa-IR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637372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613" y="6400800"/>
            <a:ext cx="4114800" cy="7556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613" y="81756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613" y="7156450"/>
            <a:ext cx="4114800" cy="10731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0DA158-2152-4AE7-89A3-A11FEF3472ED}" type="slidenum">
              <a:rPr lang="fa-IR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374309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7107A22-2389-4837-8E2D-56820A1893EC}" type="slidenum">
              <a:rPr lang="fa-IR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608782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0613" y="711200"/>
            <a:ext cx="1443037" cy="7213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71500" y="711200"/>
            <a:ext cx="4176713" cy="7213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ED6052-8D47-4A77-9A7F-A6B166E433E5}" type="slidenum">
              <a:rPr lang="fa-IR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673486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711200"/>
            <a:ext cx="5772150" cy="1524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571500" y="2540000"/>
            <a:ext cx="5772150" cy="5384800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B0684D-A506-40C5-A431-13526064C189}" type="slidenum">
              <a:rPr lang="fa-IR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253673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71500" y="711200"/>
            <a:ext cx="577215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US" alt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71500" y="2540000"/>
            <a:ext cx="5772150" cy="538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US" altLang="en-US" smtClean="0"/>
          </a:p>
        </p:txBody>
      </p:sp>
      <p:sp>
        <p:nvSpPr>
          <p:cNvPr id="1095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8534400"/>
            <a:ext cx="154305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0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95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8424863"/>
            <a:ext cx="6858000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0">
              <a:defRPr sz="1400" smtClean="0"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95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43500" y="8534400"/>
            <a:ext cx="120015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0">
              <a:defRPr sz="1400">
                <a:cs typeface="Arial" panose="020B0604020202020204" pitchFamily="34" charset="0"/>
              </a:defRPr>
            </a:lvl1pPr>
          </a:lstStyle>
          <a:p>
            <a:fld id="{75179E89-1889-4957-8F20-EFD2318A51BC}" type="slidenum">
              <a:rPr lang="fa-IR" altLang="en-US"/>
              <a:pPr/>
              <a:t>‹#›</a:t>
            </a:fld>
            <a:endParaRPr lang="en-US" altLang="en-US"/>
          </a:p>
        </p:txBody>
      </p:sp>
      <p:grpSp>
        <p:nvGrpSpPr>
          <p:cNvPr id="1031" name="Group 7"/>
          <p:cNvGrpSpPr>
            <a:grpSpLocks/>
          </p:cNvGrpSpPr>
          <p:nvPr/>
        </p:nvGrpSpPr>
        <p:grpSpPr bwMode="auto">
          <a:xfrm>
            <a:off x="127000" y="304800"/>
            <a:ext cx="6616700" cy="8128000"/>
            <a:chOff x="106" y="144"/>
            <a:chExt cx="5558" cy="3840"/>
          </a:xfrm>
        </p:grpSpPr>
        <p:sp>
          <p:nvSpPr>
            <p:cNvPr id="109576" name="AutoShape 8"/>
            <p:cNvSpPr>
              <a:spLocks noChangeArrowheads="1"/>
            </p:cNvSpPr>
            <p:nvPr/>
          </p:nvSpPr>
          <p:spPr bwMode="auto">
            <a:xfrm>
              <a:off x="106" y="144"/>
              <a:ext cx="5558" cy="3840"/>
            </a:xfrm>
            <a:prstGeom prst="roundRect">
              <a:avLst>
                <a:gd name="adj" fmla="val 11046"/>
              </a:avLst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rtl="0">
                <a:defRPr/>
              </a:pPr>
              <a:endParaRPr lang="en-US" sz="2400"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09577" name="Line 9"/>
            <p:cNvSpPr>
              <a:spLocks noChangeShapeType="1"/>
            </p:cNvSpPr>
            <p:nvPr/>
          </p:nvSpPr>
          <p:spPr bwMode="auto">
            <a:xfrm>
              <a:off x="479" y="1077"/>
              <a:ext cx="4849" cy="0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cs typeface="Arial" charset="0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29" r:id="rId2"/>
    <p:sldLayoutId id="2147483728" r:id="rId3"/>
    <p:sldLayoutId id="2147483727" r:id="rId4"/>
    <p:sldLayoutId id="2147483726" r:id="rId5"/>
    <p:sldLayoutId id="2147483725" r:id="rId6"/>
    <p:sldLayoutId id="2147483724" r:id="rId7"/>
    <p:sldLayoutId id="2147483723" r:id="rId8"/>
    <p:sldLayoutId id="2147483722" r:id="rId9"/>
    <p:sldLayoutId id="2147483721" r:id="rId10"/>
    <p:sldLayoutId id="2147483720" r:id="rId11"/>
    <p:sldLayoutId id="2147483719" r:id="rId12"/>
  </p:sldLayoutIdLst>
  <p:transition spd="med" advClick="0"/>
  <p:hf sldNum="0" hdr="0" ftr="0"/>
  <p:txStyles>
    <p:titleStyle>
      <a:lvl1pPr algn="l" rtl="1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l" rtl="1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cs typeface="Arial" charset="0"/>
        </a:defRPr>
      </a:lvl2pPr>
      <a:lvl3pPr algn="l" rtl="1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cs typeface="Arial" charset="0"/>
        </a:defRPr>
      </a:lvl3pPr>
      <a:lvl4pPr algn="l" rtl="1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cs typeface="Arial" charset="0"/>
        </a:defRPr>
      </a:lvl4pPr>
      <a:lvl5pPr algn="l" rtl="1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cs typeface="Arial" charset="0"/>
        </a:defRPr>
      </a:lvl5pPr>
      <a:lvl6pPr marL="457200" algn="l" rtl="1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cs typeface="Arial" charset="0"/>
        </a:defRPr>
      </a:lvl6pPr>
      <a:lvl7pPr marL="914400" algn="l" rtl="1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cs typeface="Arial" charset="0"/>
        </a:defRPr>
      </a:lvl7pPr>
      <a:lvl8pPr marL="1371600" algn="l" rtl="1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cs typeface="Arial" charset="0"/>
        </a:defRPr>
      </a:lvl8pPr>
      <a:lvl9pPr marL="1828800" algn="l" rtl="1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cs typeface="Arial" charset="0"/>
        </a:defRPr>
      </a:lvl9pPr>
    </p:titleStyle>
    <p:bodyStyle>
      <a:lvl1pPr marL="342900" indent="-342900" algn="r" rtl="1" eaLnBrk="1" fontAlgn="base" hangingPunct="1"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anose="05000000000000000000" pitchFamily="2" charset="2"/>
        <a:buChar char="l"/>
        <a:defRPr sz="31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50000"/>
        <a:buChar char="•"/>
        <a:defRPr sz="26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150000"/>
        <a:buChar char="•"/>
        <a:defRPr sz="22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150000"/>
        <a:buChar char="•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150000"/>
        <a:buChar char="•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150000"/>
        <a:buChar char="•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150000"/>
        <a:buChar char="•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150000"/>
        <a:buChar char="•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150000"/>
        <a:buChar char="•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../MSDS/MSDS%20Zipak.pdf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eg"/><Relationship Id="rId4" Type="http://schemas.openxmlformats.org/officeDocument/2006/relationships/hyperlink" Target="../News/Fajr-Zipak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2" name="Rectangle 6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fa-IR" altLang="en-US" sz="4400" i="0" dirty="0" smtClean="0">
                <a:cs typeface="B Zar" pitchFamily="2" charset="-78"/>
              </a:rPr>
              <a:t>معرفي محصول </a:t>
            </a:r>
            <a:r>
              <a:rPr lang="fa-IR" altLang="en-US" sz="4400" i="0" dirty="0" smtClean="0">
                <a:solidFill>
                  <a:srgbClr val="26742A"/>
                </a:solidFill>
                <a:cs typeface="B Zar" pitchFamily="2" charset="-78"/>
              </a:rPr>
              <a:t>بیوویتا(زیپاک) </a:t>
            </a:r>
            <a:r>
              <a:rPr lang="fa-IR" altLang="en-US" sz="4400" i="0" dirty="0" smtClean="0">
                <a:cs typeface="B Zar" pitchFamily="2" charset="-78"/>
              </a:rPr>
              <a:t>با كاربرد در تصفيه پسابهاي صنعتي و پتروشيمي</a:t>
            </a:r>
            <a:endParaRPr lang="en-US" altLang="en-US" sz="4400" i="0" dirty="0" smtClean="0">
              <a:cs typeface="B Zar" pitchFamily="2" charset="-78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  <p:transition spd="med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6"/>
          <p:cNvSpPr>
            <a:spLocks noGrp="1" noChangeArrowheads="1"/>
          </p:cNvSpPr>
          <p:nvPr>
            <p:ph type="title"/>
          </p:nvPr>
        </p:nvSpPr>
        <p:spPr>
          <a:xfrm>
            <a:off x="431800" y="630238"/>
            <a:ext cx="6426200" cy="1397000"/>
          </a:xfrm>
        </p:spPr>
        <p:txBody>
          <a:bodyPr/>
          <a:lstStyle/>
          <a:p>
            <a:pPr algn="ctr" eaLnBrk="1" hangingPunct="1"/>
            <a:r>
              <a:rPr lang="fa-IR" altLang="en-US" sz="3600" smtClean="0">
                <a:cs typeface="B Zar" pitchFamily="2" charset="-78"/>
              </a:rPr>
              <a:t>معرفی بیوویتا(زیپاک) برای بهینه</a:t>
            </a:r>
            <a:r>
              <a:rPr lang="fa-IR" altLang="en-US" sz="3600" smtClean="0"/>
              <a:t>‌</a:t>
            </a:r>
            <a:r>
              <a:rPr lang="fa-IR" altLang="en-US" sz="3600" smtClean="0">
                <a:cs typeface="B Zar" pitchFamily="2" charset="-78"/>
              </a:rPr>
              <a:t>سازی تصفیه</a:t>
            </a:r>
            <a:r>
              <a:rPr lang="fa-IR" altLang="en-US" sz="3600" smtClean="0"/>
              <a:t>‌</a:t>
            </a:r>
            <a:r>
              <a:rPr lang="fa-IR" altLang="en-US" sz="3600" smtClean="0">
                <a:cs typeface="B Zar" pitchFamily="2" charset="-78"/>
              </a:rPr>
              <a:t>خانه</a:t>
            </a:r>
            <a:r>
              <a:rPr lang="fa-IR" altLang="en-US" sz="3600" smtClean="0"/>
              <a:t>‌</a:t>
            </a:r>
            <a:r>
              <a:rPr lang="fa-IR" altLang="en-US" sz="3600" smtClean="0">
                <a:cs typeface="B Zar" pitchFamily="2" charset="-78"/>
              </a:rPr>
              <a:t>های فاضلاب صنعتی</a:t>
            </a:r>
            <a:endParaRPr lang="en-US" altLang="en-US" sz="3600" smtClean="0">
              <a:cs typeface="B Zar" pitchFamily="2" charset="-78"/>
            </a:endParaRPr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8913" y="2363788"/>
            <a:ext cx="6480175" cy="6061075"/>
          </a:xfrm>
        </p:spPr>
        <p:txBody>
          <a:bodyPr/>
          <a:lstStyle/>
          <a:p>
            <a:pPr marL="0" indent="193675">
              <a:lnSpc>
                <a:spcPct val="95000"/>
              </a:lnSpc>
              <a:buFont typeface="Wingdings" panose="05000000000000000000" pitchFamily="2" charset="2"/>
              <a:buNone/>
            </a:pPr>
            <a:r>
              <a:rPr lang="fa-IR" altLang="en-US" sz="1800" smtClean="0">
                <a:cs typeface="B Zar" pitchFamily="2" charset="-78"/>
              </a:rPr>
              <a:t>علم بيوتکنولوژي هم اکنون در عرصه</a:t>
            </a:r>
            <a:r>
              <a:rPr lang="fa-IR" altLang="en-US" sz="1800" smtClean="0"/>
              <a:t>‌</a:t>
            </a:r>
            <a:r>
              <a:rPr lang="fa-IR" altLang="en-US" sz="1800" smtClean="0">
                <a:cs typeface="B Zar" pitchFamily="2" charset="-78"/>
              </a:rPr>
              <a:t>هاي مختلف کشاورزي – صنعتي کاربرد روز افزون خود را نشان مي</a:t>
            </a:r>
            <a:r>
              <a:rPr lang="fa-IR" altLang="en-US" sz="1800" smtClean="0"/>
              <a:t>‌</a:t>
            </a:r>
            <a:r>
              <a:rPr lang="fa-IR" altLang="en-US" sz="1800" smtClean="0">
                <a:cs typeface="B Zar" pitchFamily="2" charset="-78"/>
              </a:rPr>
              <a:t>دهد كه عبارتست از تنوعي از میکروآنزيم</a:t>
            </a:r>
            <a:r>
              <a:rPr lang="fa-IR" altLang="en-US" sz="1800" smtClean="0"/>
              <a:t>‌</a:t>
            </a:r>
            <a:r>
              <a:rPr lang="fa-IR" altLang="en-US" sz="1800" smtClean="0">
                <a:cs typeface="B Zar" pitchFamily="2" charset="-78"/>
              </a:rPr>
              <a:t>هاي مربوطه که در محدوده وسيعي از فرآيندهاي شيميائي وارد شده و روند زيستي به آن بخشيده و فرآيندهاي دوستدار محيط زيست ايجاد مي</a:t>
            </a:r>
            <a:r>
              <a:rPr lang="fa-IR" altLang="en-US" sz="1800" smtClean="0"/>
              <a:t>‌</a:t>
            </a:r>
            <a:r>
              <a:rPr lang="fa-IR" altLang="en-US" sz="1800" smtClean="0">
                <a:cs typeface="B Zar" pitchFamily="2" charset="-78"/>
              </a:rPr>
              <a:t>نمايند. به اعتقاد بعضي از پژوهشگران فناوری بيوتکنولوژي تحولي را که دنياي شيمي در 1870 ايجاد نمود می</a:t>
            </a:r>
            <a:r>
              <a:rPr lang="fa-IR" altLang="en-US" sz="1800" smtClean="0"/>
              <a:t>‌</a:t>
            </a:r>
            <a:r>
              <a:rPr lang="fa-IR" altLang="en-US" sz="1800" smtClean="0">
                <a:cs typeface="B Zar" pitchFamily="2" charset="-78"/>
              </a:rPr>
              <a:t>تواند در دهه 2010 ايجاد نماید.</a:t>
            </a:r>
          </a:p>
          <a:p>
            <a:pPr marL="0" indent="193675">
              <a:lnSpc>
                <a:spcPct val="95000"/>
              </a:lnSpc>
              <a:buFont typeface="Wingdings" panose="05000000000000000000" pitchFamily="2" charset="2"/>
              <a:buNone/>
            </a:pPr>
            <a:r>
              <a:rPr lang="fa-IR" altLang="en-US" sz="1800" smtClean="0">
                <a:cs typeface="B Zar" pitchFamily="2" charset="-78"/>
              </a:rPr>
              <a:t>ميليونها نوع باکتری درکره زمين وجود دارد که بسياری از آنها نقش مثبتی در صنايع مختلف ايفا مي</a:t>
            </a:r>
            <a:r>
              <a:rPr lang="fa-IR" altLang="en-US" sz="1800" smtClean="0"/>
              <a:t>‌</a:t>
            </a:r>
            <a:r>
              <a:rPr lang="fa-IR" altLang="en-US" sz="1800" smtClean="0">
                <a:cs typeface="B Zar" pitchFamily="2" charset="-78"/>
              </a:rPr>
              <a:t>نمايند که دسته</a:t>
            </a:r>
            <a:r>
              <a:rPr lang="fa-IR" altLang="en-US" sz="1800" smtClean="0"/>
              <a:t>‌</a:t>
            </a:r>
            <a:r>
              <a:rPr lang="fa-IR" altLang="en-US" sz="1800" smtClean="0">
                <a:cs typeface="B Zar" pitchFamily="2" charset="-78"/>
              </a:rPr>
              <a:t> ای از اين تأثيرات شناخته شده و دسته</a:t>
            </a:r>
            <a:r>
              <a:rPr lang="fa-IR" altLang="en-US" sz="1800" smtClean="0"/>
              <a:t>‌</a:t>
            </a:r>
            <a:r>
              <a:rPr lang="fa-IR" altLang="en-US" sz="1800" smtClean="0">
                <a:cs typeface="B Zar" pitchFamily="2" charset="-78"/>
              </a:rPr>
              <a:t>ای کماکان نامشخصند.</a:t>
            </a:r>
          </a:p>
          <a:p>
            <a:pPr marL="0" indent="193675">
              <a:lnSpc>
                <a:spcPct val="95000"/>
              </a:lnSpc>
              <a:buFont typeface="Wingdings" panose="05000000000000000000" pitchFamily="2" charset="2"/>
              <a:buNone/>
            </a:pPr>
            <a:r>
              <a:rPr lang="fa-IR" altLang="en-US" sz="1800" smtClean="0">
                <a:cs typeface="B Zar" pitchFamily="2" charset="-78"/>
              </a:rPr>
              <a:t>خودپالائی </a:t>
            </a:r>
            <a:r>
              <a:rPr lang="en-US" altLang="en-US" sz="1800" smtClean="0">
                <a:cs typeface="B Zar" pitchFamily="2" charset="-78"/>
              </a:rPr>
              <a:t>Biodegradation)</a:t>
            </a:r>
            <a:r>
              <a:rPr lang="fa-IR" altLang="en-US" sz="1800" smtClean="0">
                <a:cs typeface="B Zar" pitchFamily="2" charset="-78"/>
              </a:rPr>
              <a:t>) يک فرآيند طبيعی است که مواد آلاينده محيط زيست را به طرق مطمئن به مواد بی</a:t>
            </a:r>
            <a:r>
              <a:rPr lang="fa-IR" altLang="en-US" sz="2000" smtClean="0">
                <a:solidFill>
                  <a:schemeClr val="bg1"/>
                </a:solidFill>
              </a:rPr>
              <a:t>‌</a:t>
            </a:r>
            <a:r>
              <a:rPr lang="fa-IR" altLang="en-US" sz="1800" smtClean="0">
                <a:cs typeface="B Zar" pitchFamily="2" charset="-78"/>
              </a:rPr>
              <a:t>اثر و هماهنگ با طبيعت (عمدتاً آب و گاز کربنيک و گاز متان) تبديل مي</a:t>
            </a:r>
            <a:r>
              <a:rPr lang="fa-IR" altLang="en-US" sz="1800" smtClean="0"/>
              <a:t>‌</a:t>
            </a:r>
            <a:r>
              <a:rPr lang="fa-IR" altLang="en-US" sz="1800" smtClean="0">
                <a:cs typeface="B Zar" pitchFamily="2" charset="-78"/>
              </a:rPr>
              <a:t>گرداند.</a:t>
            </a:r>
          </a:p>
          <a:p>
            <a:pPr marL="0" indent="193675">
              <a:lnSpc>
                <a:spcPct val="95000"/>
              </a:lnSpc>
              <a:buFont typeface="Wingdings" panose="05000000000000000000" pitchFamily="2" charset="2"/>
              <a:buNone/>
            </a:pPr>
            <a:r>
              <a:rPr lang="fa-IR" altLang="en-US" sz="1800" smtClean="0">
                <a:cs typeface="B Zar" pitchFamily="2" charset="-78"/>
              </a:rPr>
              <a:t>دانشمندان در سالهاي اخير با تمرکز بر گونه</a:t>
            </a:r>
            <a:r>
              <a:rPr lang="fa-IR" altLang="en-US" sz="1800" smtClean="0"/>
              <a:t>‌</a:t>
            </a:r>
            <a:r>
              <a:rPr lang="fa-IR" altLang="en-US" sz="1800" smtClean="0">
                <a:cs typeface="B Zar" pitchFamily="2" charset="-78"/>
              </a:rPr>
              <a:t>هاي مختلف باکتري</a:t>
            </a:r>
            <a:r>
              <a:rPr lang="fa-IR" altLang="en-US" sz="1800" smtClean="0"/>
              <a:t>‌</a:t>
            </a:r>
            <a:r>
              <a:rPr lang="fa-IR" altLang="en-US" sz="1800" smtClean="0">
                <a:cs typeface="B Zar" pitchFamily="2" charset="-78"/>
              </a:rPr>
              <a:t>ها وآنزيم</a:t>
            </a:r>
            <a:r>
              <a:rPr lang="fa-IR" altLang="en-US" sz="1800" smtClean="0"/>
              <a:t>‌</a:t>
            </a:r>
            <a:r>
              <a:rPr lang="fa-IR" altLang="en-US" sz="1800" smtClean="0">
                <a:cs typeface="B Zar" pitchFamily="2" charset="-78"/>
              </a:rPr>
              <a:t>هاي مربوطه، قادر شدند مواد آلاينده متعددي که بعضاً توسط خودپالائي مستقيم طبيعت تجزيه</a:t>
            </a:r>
            <a:r>
              <a:rPr lang="fa-IR" altLang="en-US" sz="1800" smtClean="0"/>
              <a:t>‌</a:t>
            </a:r>
            <a:r>
              <a:rPr lang="fa-IR" altLang="en-US" sz="1800" smtClean="0">
                <a:cs typeface="B Zar" pitchFamily="2" charset="-78"/>
              </a:rPr>
              <a:t>پذير نبوده و يا ساليان درازي را براي اين فرآيند طلب مي</a:t>
            </a:r>
            <a:r>
              <a:rPr lang="fa-IR" altLang="en-US" sz="1800" smtClean="0"/>
              <a:t>‌</a:t>
            </a:r>
            <a:r>
              <a:rPr lang="fa-IR" altLang="en-US" sz="1800" smtClean="0">
                <a:cs typeface="B Zar" pitchFamily="2" charset="-78"/>
              </a:rPr>
              <a:t>کردند در زمان معقول و با روشي مطمئن به مواد بي</a:t>
            </a:r>
            <a:r>
              <a:rPr lang="fa-IR" altLang="en-US" sz="1800" smtClean="0"/>
              <a:t>‌</a:t>
            </a:r>
            <a:r>
              <a:rPr lang="fa-IR" altLang="en-US" sz="1800" smtClean="0">
                <a:cs typeface="B Zar" pitchFamily="2" charset="-78"/>
              </a:rPr>
              <a:t>اثر تجزيه نمايند. اين تحقيقات با شناسائي گونه</a:t>
            </a:r>
            <a:r>
              <a:rPr lang="fa-IR" altLang="en-US" sz="1800" smtClean="0"/>
              <a:t>‌</a:t>
            </a:r>
            <a:r>
              <a:rPr lang="fa-IR" altLang="en-US" sz="1800" smtClean="0">
                <a:cs typeface="B Zar" pitchFamily="2" charset="-78"/>
              </a:rPr>
              <a:t>هائي از میکروآنزیم</a:t>
            </a:r>
            <a:r>
              <a:rPr lang="fa-IR" altLang="en-US" sz="1800" smtClean="0"/>
              <a:t>‌</a:t>
            </a:r>
            <a:r>
              <a:rPr lang="fa-IR" altLang="en-US" sz="1800" smtClean="0">
                <a:cs typeface="B Zar" pitchFamily="2" charset="-78"/>
              </a:rPr>
              <a:t>ها که بر پساب</a:t>
            </a:r>
            <a:r>
              <a:rPr lang="fa-IR" altLang="en-US" sz="1800" smtClean="0"/>
              <a:t>‌</a:t>
            </a:r>
            <a:r>
              <a:rPr lang="fa-IR" altLang="en-US" sz="1800" smtClean="0">
                <a:cs typeface="B Zar" pitchFamily="2" charset="-78"/>
              </a:rPr>
              <a:t>هاي سمي و ترکيبات نفتي و دترژن</a:t>
            </a:r>
            <a:r>
              <a:rPr lang="fa-IR" altLang="en-US" sz="1800" smtClean="0"/>
              <a:t>‌</a:t>
            </a:r>
            <a:r>
              <a:rPr lang="fa-IR" altLang="en-US" sz="1800" smtClean="0">
                <a:cs typeface="B Zar" pitchFamily="2" charset="-78"/>
              </a:rPr>
              <a:t>ها و غيره مؤثر هستند، دنبال گرديده است.</a:t>
            </a:r>
            <a:endParaRPr lang="fa-IR" altLang="en-US" sz="1800" b="1" smtClean="0">
              <a:cs typeface="B Zar" pitchFamily="2" charset="-78"/>
            </a:endParaRPr>
          </a:p>
          <a:p>
            <a:pPr marL="0" indent="193675">
              <a:lnSpc>
                <a:spcPct val="95000"/>
              </a:lnSpc>
              <a:buFont typeface="Wingdings" panose="05000000000000000000" pitchFamily="2" charset="2"/>
              <a:buNone/>
            </a:pPr>
            <a:r>
              <a:rPr lang="fa-IR" altLang="en-US" sz="1800" b="1" smtClean="0">
                <a:cs typeface="B Zar" pitchFamily="2" charset="-78"/>
              </a:rPr>
              <a:t>بیوویتا- زیپاک </a:t>
            </a:r>
            <a:r>
              <a:rPr lang="fa-IR" altLang="en-US" sz="1800" smtClean="0">
                <a:cs typeface="B Zar" pitchFamily="2" charset="-78"/>
              </a:rPr>
              <a:t>نوعی از این محصولات بیوتکنولوژی است که بر پساب</a:t>
            </a:r>
            <a:r>
              <a:rPr lang="fa-IR" altLang="en-US" sz="1800" smtClean="0"/>
              <a:t>‌</a:t>
            </a:r>
            <a:r>
              <a:rPr lang="fa-IR" altLang="en-US" sz="1800" smtClean="0">
                <a:cs typeface="B Zar" pitchFamily="2" charset="-78"/>
              </a:rPr>
              <a:t>های صنعتی متنوعی حاوی ترکيبات سمی تأثيرگذار است. </a:t>
            </a:r>
            <a:endParaRPr lang="en-US" altLang="en-US" sz="1800" smtClean="0">
              <a:cs typeface="B Zar" pitchFamily="2" charset="-78"/>
            </a:endParaRPr>
          </a:p>
        </p:txBody>
      </p:sp>
      <p:pic>
        <p:nvPicPr>
          <p:cNvPr id="4106" name="Picture 10" descr="logoye jadid - un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62" t="7195" r="5072" b="5756"/>
          <a:stretch>
            <a:fillRect/>
          </a:stretch>
        </p:blipFill>
        <p:spPr bwMode="auto">
          <a:xfrm>
            <a:off x="188913" y="179388"/>
            <a:ext cx="889000" cy="118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  <p:transition spd="med"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6"/>
          <p:cNvSpPr>
            <a:spLocks noGrp="1" noChangeArrowheads="1"/>
          </p:cNvSpPr>
          <p:nvPr>
            <p:ph type="title"/>
          </p:nvPr>
        </p:nvSpPr>
        <p:spPr>
          <a:xfrm>
            <a:off x="512763" y="323850"/>
            <a:ext cx="6345237" cy="1944688"/>
          </a:xfrm>
        </p:spPr>
        <p:txBody>
          <a:bodyPr/>
          <a:lstStyle/>
          <a:p>
            <a:pPr algn="ctr" eaLnBrk="1" hangingPunct="1"/>
            <a:r>
              <a:rPr lang="fa-IR" altLang="en-US" sz="3600" smtClean="0">
                <a:cs typeface="B Zar" pitchFamily="2" charset="-78"/>
              </a:rPr>
              <a:t>کاربرد </a:t>
            </a:r>
            <a:r>
              <a:rPr lang="fa-IR" altLang="en-US" sz="3600" b="1" smtClean="0">
                <a:solidFill>
                  <a:srgbClr val="26742A"/>
                </a:solidFill>
                <a:cs typeface="B Zar" pitchFamily="2" charset="-78"/>
              </a:rPr>
              <a:t>بیوویتا (زیپاک)</a:t>
            </a:r>
            <a:r>
              <a:rPr lang="fa-IR" altLang="en-US" sz="3600" smtClean="0">
                <a:cs typeface="B Zar" pitchFamily="2" charset="-78"/>
              </a:rPr>
              <a:t> </a:t>
            </a:r>
            <a:br>
              <a:rPr lang="fa-IR" altLang="en-US" sz="3600" smtClean="0">
                <a:cs typeface="B Zar" pitchFamily="2" charset="-78"/>
              </a:rPr>
            </a:br>
            <a:r>
              <a:rPr lang="fa-IR" altLang="en-US" sz="3600" smtClean="0">
                <a:cs typeface="B Zar" pitchFamily="2" charset="-78"/>
              </a:rPr>
              <a:t>در تصفيه فاضلاب صنعتي</a:t>
            </a:r>
            <a:br>
              <a:rPr lang="fa-IR" altLang="en-US" sz="3600" smtClean="0">
                <a:cs typeface="B Zar" pitchFamily="2" charset="-78"/>
              </a:rPr>
            </a:br>
            <a:r>
              <a:rPr lang="fa-IR" altLang="en-US" sz="3600" smtClean="0">
                <a:cs typeface="B Zar" pitchFamily="2" charset="-78"/>
              </a:rPr>
              <a:t>یک نمونه از فاضلاب صنايع داروئي</a:t>
            </a:r>
            <a:r>
              <a:rPr lang="fa-IR" altLang="en-US" smtClean="0">
                <a:cs typeface="B Zar" pitchFamily="2" charset="-78"/>
              </a:rPr>
              <a:t> </a:t>
            </a:r>
            <a:endParaRPr lang="en-US" altLang="en-US" smtClean="0">
              <a:cs typeface="B Zar" pitchFamily="2" charset="-78"/>
            </a:endParaRPr>
          </a:p>
        </p:txBody>
      </p:sp>
      <p:graphicFrame>
        <p:nvGraphicFramePr>
          <p:cNvPr id="5173" name="Group 53"/>
          <p:cNvGraphicFramePr>
            <a:graphicFrameLocks noGrp="1"/>
          </p:cNvGraphicFramePr>
          <p:nvPr/>
        </p:nvGraphicFramePr>
        <p:xfrm>
          <a:off x="404813" y="3779838"/>
          <a:ext cx="5864225" cy="3816096"/>
        </p:xfrm>
        <a:graphic>
          <a:graphicData uri="http://schemas.openxmlformats.org/drawingml/2006/table">
            <a:tbl>
              <a:tblPr/>
              <a:tblGrid>
                <a:gridCol w="2447925"/>
                <a:gridCol w="3416300"/>
              </a:tblGrid>
              <a:tr h="20002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anose="05000000000000000000" pitchFamily="2" charset="2"/>
                        <a:defRPr sz="27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50000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1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ts val="475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مقدار</a:t>
                      </a:r>
                      <a:endParaRPr kumimoji="0" lang="en-US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anose="05000000000000000000" pitchFamily="2" charset="2"/>
                        <a:defRPr sz="27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50000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1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ts val="475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مشخصات سیستم و پساب </a:t>
                      </a:r>
                      <a:endParaRPr kumimoji="0" lang="en-US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906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anose="05000000000000000000" pitchFamily="2" charset="2"/>
                        <a:defRPr sz="27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50000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1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ts val="475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350 مترمکعب در ساعت </a:t>
                      </a:r>
                      <a:endParaRPr kumimoji="0" lang="en-US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anose="05000000000000000000" pitchFamily="2" charset="2"/>
                        <a:defRPr sz="27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50000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1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ts val="475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ظرفيت </a:t>
                      </a:r>
                      <a:endParaRPr kumimoji="0" lang="en-US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401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anose="05000000000000000000" pitchFamily="2" charset="2"/>
                        <a:defRPr sz="27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50000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1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ts val="475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6000 تا 18000 ميلي</a:t>
                      </a: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‌</a:t>
                      </a: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گرم در ليتر</a:t>
                      </a: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 </a:t>
                      </a:r>
                      <a:endParaRPr kumimoji="0" lang="en-US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anose="05000000000000000000" pitchFamily="2" charset="2"/>
                        <a:defRPr sz="27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50000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1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ts val="475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ميزان </a:t>
                      </a:r>
                      <a:r>
                        <a:rPr kumimoji="0" lang="en-US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COD</a:t>
                      </a: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 در فاضلاب ورودي </a:t>
                      </a:r>
                      <a:endParaRPr kumimoji="0" lang="en-US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401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anose="05000000000000000000" pitchFamily="2" charset="2"/>
                        <a:defRPr sz="27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50000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1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ts val="475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5000 ميلي</a:t>
                      </a: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‌</a:t>
                      </a: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گرم در ليتر</a:t>
                      </a: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 </a:t>
                      </a:r>
                      <a:endParaRPr kumimoji="0" lang="en-US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anose="05000000000000000000" pitchFamily="2" charset="2"/>
                        <a:defRPr sz="27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50000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1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ts val="475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ميزان </a:t>
                      </a:r>
                      <a:r>
                        <a:rPr kumimoji="0" lang="en-US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COD</a:t>
                      </a: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 در فاضلاب خروجي</a:t>
                      </a: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B Zar" pitchFamily="2" charset="-78"/>
                        </a:rPr>
                        <a:t> </a:t>
                      </a:r>
                      <a:endParaRPr kumimoji="0" lang="en-US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anose="05000000000000000000" pitchFamily="2" charset="2"/>
                        <a:defRPr sz="27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50000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1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ts val="475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کمتر از 800 ميلي</a:t>
                      </a: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‌</a:t>
                      </a: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گرم در ليتر</a:t>
                      </a: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 </a:t>
                      </a:r>
                      <a:endParaRPr kumimoji="0" lang="en-US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anose="05000000000000000000" pitchFamily="2" charset="2"/>
                        <a:defRPr sz="27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50000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1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ts val="475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ميزان </a:t>
                      </a:r>
                      <a:r>
                        <a:rPr kumimoji="0" lang="en-US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COD</a:t>
                      </a: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 در فاضلاب خروجي بعد از 2 ماه استفاده از </a:t>
                      </a: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6742A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بيوویتا-زیپاک</a:t>
                      </a: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6742A"/>
                          </a:solidFill>
                          <a:effectLst/>
                          <a:latin typeface="Calibri" panose="020F0502020204030204" pitchFamily="34" charset="0"/>
                          <a:cs typeface="B Zar" pitchFamily="2" charset="-78"/>
                        </a:rPr>
                        <a:t> </a:t>
                      </a:r>
                      <a:endParaRPr kumimoji="0" lang="en-US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75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anose="05000000000000000000" pitchFamily="2" charset="2"/>
                        <a:defRPr sz="27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50000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1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ts val="475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کمتر از 300 ميلي</a:t>
                      </a: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‌</a:t>
                      </a: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گرم در ليتر</a:t>
                      </a: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 </a:t>
                      </a:r>
                      <a:endParaRPr kumimoji="0" lang="en-US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anose="05000000000000000000" pitchFamily="2" charset="2"/>
                        <a:defRPr sz="27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50000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1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ts val="475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ميزان </a:t>
                      </a:r>
                      <a:r>
                        <a:rPr kumimoji="0" lang="en-US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COD</a:t>
                      </a: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 در فاضلاب خروجي بعد از 4 ماه استفاده از </a:t>
                      </a: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6742A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بيوویتا -زیپاک</a:t>
                      </a: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6742A"/>
                          </a:solidFill>
                          <a:effectLst/>
                          <a:latin typeface="Calibri" panose="020F0502020204030204" pitchFamily="34" charset="0"/>
                          <a:cs typeface="B Zar" pitchFamily="2" charset="-78"/>
                        </a:rPr>
                        <a:t> </a:t>
                      </a:r>
                      <a:endParaRPr kumimoji="0" lang="en-US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165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anose="05000000000000000000" pitchFamily="2" charset="2"/>
                        <a:defRPr sz="27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50000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1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ts val="475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کمتر از150 ميلي</a:t>
                      </a: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‌</a:t>
                      </a: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گرم در ليتر با افزايش ظرفيت به 400 مترمکعب در ساعت </a:t>
                      </a:r>
                      <a:endParaRPr kumimoji="0" lang="en-US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anose="05000000000000000000" pitchFamily="2" charset="2"/>
                        <a:defRPr sz="27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50000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1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ts val="475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ميزان </a:t>
                      </a:r>
                      <a:r>
                        <a:rPr kumimoji="0" lang="en-US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COD</a:t>
                      </a: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 در فاضلاب خروجي بعد از 2 سال استفاده از </a:t>
                      </a: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6742A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بيوویتا -زیپاک</a:t>
                      </a: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6742A"/>
                          </a:solidFill>
                          <a:effectLst/>
                          <a:latin typeface="Calibri" panose="020F0502020204030204" pitchFamily="34" charset="0"/>
                          <a:cs typeface="B Zar" pitchFamily="2" charset="-78"/>
                        </a:rPr>
                        <a:t> </a:t>
                      </a:r>
                      <a:endParaRPr kumimoji="0" lang="en-US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606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anose="05000000000000000000" pitchFamily="2" charset="2"/>
                        <a:defRPr sz="27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50000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1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ts val="475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200 گرم در مترمکعب در روز </a:t>
                      </a:r>
                      <a:endParaRPr kumimoji="0" lang="en-US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anose="05000000000000000000" pitchFamily="2" charset="2"/>
                        <a:defRPr sz="27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50000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1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ts val="475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ميزان </a:t>
                      </a: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6742A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بيوویتا- زیپاک</a:t>
                      </a: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 مصرفي </a:t>
                      </a:r>
                      <a:endParaRPr kumimoji="0" lang="en-US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154" name="TextBox 27"/>
          <p:cNvSpPr txBox="1">
            <a:spLocks noChangeArrowheads="1"/>
          </p:cNvSpPr>
          <p:nvPr/>
        </p:nvSpPr>
        <p:spPr bwMode="auto">
          <a:xfrm>
            <a:off x="404813" y="2376488"/>
            <a:ext cx="6126162" cy="122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a-IR" altLang="en-US" sz="2000" b="1">
                <a:cs typeface="B Zar" pitchFamily="2" charset="-78"/>
              </a:rPr>
              <a:t>کاربرد بیوویتا - زیپاک  در تصفيه فاضلاب های صنعتي</a:t>
            </a:r>
            <a:endParaRPr lang="fa-IR" altLang="en-US">
              <a:cs typeface="B Zar" pitchFamily="2" charset="-78"/>
            </a:endParaRPr>
          </a:p>
          <a:p>
            <a:pPr eaLnBrk="1" hangingPunct="1"/>
            <a:r>
              <a:rPr lang="fa-IR" altLang="en-US">
                <a:cs typeface="B Zar" pitchFamily="2" charset="-78"/>
              </a:rPr>
              <a:t>نتایج حاصل از بررسی کاربرد بیوویتا (زیپاک) در تصفیه دو نمونه مختلف پساب صنعتی در ذیل آمده است : </a:t>
            </a:r>
            <a:endParaRPr lang="en-US" altLang="en-US">
              <a:cs typeface="B Zar" pitchFamily="2" charset="-78"/>
            </a:endParaRPr>
          </a:p>
          <a:p>
            <a:pPr eaLnBrk="1" hangingPunct="1">
              <a:buFont typeface="Wingdings" panose="05000000000000000000" pitchFamily="2" charset="2"/>
              <a:buChar char="ü"/>
            </a:pPr>
            <a:r>
              <a:rPr lang="en-US" altLang="en-US">
                <a:cs typeface="B Zar" pitchFamily="2" charset="-78"/>
              </a:rPr>
              <a:t> </a:t>
            </a:r>
            <a:r>
              <a:rPr lang="fa-IR" altLang="en-US">
                <a:cs typeface="B Zar" pitchFamily="2" charset="-78"/>
              </a:rPr>
              <a:t>یک نمونه از فاضلاب صنايع داروئي:</a:t>
            </a:r>
            <a:endParaRPr lang="en-US" altLang="en-US">
              <a:cs typeface="B Zar" pitchFamily="2" charset="-78"/>
            </a:endParaRPr>
          </a:p>
        </p:txBody>
      </p:sp>
      <p:sp>
        <p:nvSpPr>
          <p:cNvPr id="5155" name="TextBox 28"/>
          <p:cNvSpPr txBox="1">
            <a:spLocks noChangeArrowheads="1"/>
          </p:cNvSpPr>
          <p:nvPr/>
        </p:nvSpPr>
        <p:spPr bwMode="auto">
          <a:xfrm>
            <a:off x="728663" y="7993063"/>
            <a:ext cx="551338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a-IR" altLang="en-US" sz="1600">
                <a:cs typeface="B Zar" pitchFamily="2" charset="-78"/>
              </a:rPr>
              <a:t>مشخصات سیستم قبل و بعد از کاربرد بیوویتا در سیستم</a:t>
            </a:r>
            <a:r>
              <a:rPr lang="fa-IR" altLang="en-US" sz="1600"/>
              <a:t> </a:t>
            </a:r>
            <a:endParaRPr lang="en-US" altLang="en-US" sz="1600"/>
          </a:p>
        </p:txBody>
      </p:sp>
      <p:pic>
        <p:nvPicPr>
          <p:cNvPr id="5160" name="Picture 40" descr="logoye jadid - un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62" t="7195" r="5072" b="5756"/>
          <a:stretch>
            <a:fillRect/>
          </a:stretch>
        </p:blipFill>
        <p:spPr bwMode="auto">
          <a:xfrm>
            <a:off x="188913" y="179388"/>
            <a:ext cx="889000" cy="118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  <p:transition spd="med"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18" descr="ind1"/>
          <p:cNvPicPr>
            <a:picLocks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0350" y="2447925"/>
            <a:ext cx="2952750" cy="2519363"/>
          </a:xfrm>
          <a:noFill/>
        </p:spPr>
      </p:pic>
      <p:sp>
        <p:nvSpPr>
          <p:cNvPr id="6149" name="Rectangle 1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fa-IR" altLang="en-US" smtClean="0">
                <a:cs typeface="B Zar" pitchFamily="2" charset="-78"/>
              </a:rPr>
              <a:t>کاربرد </a:t>
            </a:r>
            <a:r>
              <a:rPr lang="fa-IR" altLang="en-US" b="1" smtClean="0">
                <a:solidFill>
                  <a:srgbClr val="26742A"/>
                </a:solidFill>
                <a:cs typeface="B Zar" pitchFamily="2" charset="-78"/>
              </a:rPr>
              <a:t>بیوویتا (زیپاک)</a:t>
            </a:r>
            <a:r>
              <a:rPr lang="fa-IR" altLang="en-US" smtClean="0">
                <a:cs typeface="B Zar" pitchFamily="2" charset="-78"/>
              </a:rPr>
              <a:t> در تصفيه فاضلاب صنعتي صنايع داروئي به روایت تصویر</a:t>
            </a:r>
            <a:endParaRPr lang="en-US" altLang="en-US" smtClean="0">
              <a:cs typeface="B Zar" pitchFamily="2" charset="-78"/>
            </a:endParaRPr>
          </a:p>
        </p:txBody>
      </p:sp>
      <p:pic>
        <p:nvPicPr>
          <p:cNvPr id="6150" name="Picture 20" descr="ind2"/>
          <p:cNvPicPr>
            <a:picLocks noChangeAspect="1" noChangeArrowheads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00425" y="2447925"/>
            <a:ext cx="3105150" cy="2519363"/>
          </a:xfrm>
          <a:noFill/>
        </p:spPr>
      </p:pic>
      <p:sp>
        <p:nvSpPr>
          <p:cNvPr id="6151" name="Rectangle 21"/>
          <p:cNvSpPr>
            <a:spLocks noChangeArrowheads="1"/>
          </p:cNvSpPr>
          <p:nvPr/>
        </p:nvSpPr>
        <p:spPr bwMode="auto">
          <a:xfrm>
            <a:off x="692150" y="2627313"/>
            <a:ext cx="1809750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/>
            <a:r>
              <a:rPr lang="fa-IR" altLang="en-US" sz="2400" b="1">
                <a:cs typeface="B Zar" pitchFamily="2" charset="-78"/>
              </a:rPr>
              <a:t>قبل از استفاده ازبیوویتا-زیپاک</a:t>
            </a:r>
            <a:endParaRPr lang="en-US" altLang="en-US" sz="2400" b="1">
              <a:cs typeface="B Zar" pitchFamily="2" charset="-78"/>
            </a:endParaRPr>
          </a:p>
        </p:txBody>
      </p:sp>
      <p:sp>
        <p:nvSpPr>
          <p:cNvPr id="6152" name="Rectangle 22"/>
          <p:cNvSpPr>
            <a:spLocks noChangeArrowheads="1"/>
          </p:cNvSpPr>
          <p:nvPr/>
        </p:nvSpPr>
        <p:spPr bwMode="auto">
          <a:xfrm>
            <a:off x="3897313" y="3924300"/>
            <a:ext cx="1916112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/>
            <a:r>
              <a:rPr lang="fa-IR" altLang="en-US" sz="2400" b="1">
                <a:cs typeface="B Zar" pitchFamily="2" charset="-78"/>
              </a:rPr>
              <a:t>بعد از استفاده از </a:t>
            </a:r>
            <a:r>
              <a:rPr lang="fa-IR" altLang="en-US" sz="2400" b="1">
                <a:solidFill>
                  <a:srgbClr val="26742A"/>
                </a:solidFill>
                <a:cs typeface="B Zar" pitchFamily="2" charset="-78"/>
              </a:rPr>
              <a:t>بیوویتا-زیپاک</a:t>
            </a:r>
            <a:endParaRPr lang="en-US" altLang="en-US" sz="2400" b="1">
              <a:solidFill>
                <a:srgbClr val="26742A"/>
              </a:solidFill>
              <a:cs typeface="B Zar" pitchFamily="2" charset="-78"/>
            </a:endParaRPr>
          </a:p>
        </p:txBody>
      </p:sp>
      <p:pic>
        <p:nvPicPr>
          <p:cNvPr id="6153" name="Picture 23" descr="ind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200" y="5256213"/>
            <a:ext cx="3924300" cy="284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4" name="Rectangle 24"/>
          <p:cNvSpPr>
            <a:spLocks noChangeArrowheads="1"/>
          </p:cNvSpPr>
          <p:nvPr/>
        </p:nvSpPr>
        <p:spPr bwMode="auto">
          <a:xfrm>
            <a:off x="4689475" y="5400675"/>
            <a:ext cx="1728788" cy="241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0000"/>
              <a:buFont typeface="Wingdings" panose="05000000000000000000" pitchFamily="2" charset="2"/>
              <a:buNone/>
            </a:pPr>
            <a:r>
              <a:rPr lang="fa-IR" altLang="en-US" sz="2000" b="1">
                <a:cs typeface="B Zar" pitchFamily="2" charset="-78"/>
              </a:rPr>
              <a:t>خروجي نهائي از تصفيه خانه بعد از کاربري </a:t>
            </a:r>
            <a:r>
              <a:rPr lang="fa-IR" altLang="en-US" sz="2000" b="1">
                <a:solidFill>
                  <a:srgbClr val="26742A"/>
                </a:solidFill>
                <a:cs typeface="B Zar" pitchFamily="2" charset="-78"/>
              </a:rPr>
              <a:t>بيوویتا-زیپاک</a:t>
            </a:r>
            <a:r>
              <a:rPr lang="fa-IR" altLang="en-US" sz="2000" b="1">
                <a:cs typeface="B Zar" pitchFamily="2" charset="-78"/>
              </a:rPr>
              <a:t> به مدت 2 سال </a:t>
            </a:r>
            <a:endParaRPr lang="en-US" altLang="en-US" sz="2000" b="1">
              <a:cs typeface="B Zar" pitchFamily="2" charset="-78"/>
            </a:endParaRPr>
          </a:p>
        </p:txBody>
      </p:sp>
      <p:pic>
        <p:nvPicPr>
          <p:cNvPr id="6158" name="Picture 14" descr="logoye jadid - un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62" t="7195" r="5072" b="5756"/>
          <a:stretch>
            <a:fillRect/>
          </a:stretch>
        </p:blipFill>
        <p:spPr bwMode="auto">
          <a:xfrm>
            <a:off x="188913" y="179388"/>
            <a:ext cx="889000" cy="118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  <p:transition spd="med"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2"/>
          <p:cNvSpPr>
            <a:spLocks noGrp="1" noChangeArrowheads="1"/>
          </p:cNvSpPr>
          <p:nvPr>
            <p:ph type="title"/>
          </p:nvPr>
        </p:nvSpPr>
        <p:spPr>
          <a:xfrm>
            <a:off x="971550" y="323850"/>
            <a:ext cx="5314950" cy="1847850"/>
          </a:xfrm>
        </p:spPr>
        <p:txBody>
          <a:bodyPr/>
          <a:lstStyle/>
          <a:p>
            <a:pPr algn="ctr" eaLnBrk="1" hangingPunct="1"/>
            <a:r>
              <a:rPr lang="fa-IR" altLang="en-US" sz="3100" smtClean="0">
                <a:cs typeface="B Zar" pitchFamily="2" charset="-78"/>
              </a:rPr>
              <a:t>کاربرد </a:t>
            </a:r>
            <a:r>
              <a:rPr lang="fa-IR" altLang="en-US" sz="3100" b="1" smtClean="0">
                <a:solidFill>
                  <a:srgbClr val="26742A"/>
                </a:solidFill>
                <a:cs typeface="B Zar" pitchFamily="2" charset="-78"/>
              </a:rPr>
              <a:t>بيوویتا(زیپاک)</a:t>
            </a:r>
            <a:r>
              <a:rPr lang="fa-IR" altLang="en-US" sz="3100" smtClean="0">
                <a:cs typeface="B Zar" pitchFamily="2" charset="-78"/>
              </a:rPr>
              <a:t> در تصفيه فاضلاب صنعتی </a:t>
            </a:r>
            <a:br>
              <a:rPr lang="fa-IR" altLang="en-US" sz="3100" smtClean="0">
                <a:cs typeface="B Zar" pitchFamily="2" charset="-78"/>
              </a:rPr>
            </a:br>
            <a:r>
              <a:rPr lang="fa-IR" altLang="en-US" sz="3100" smtClean="0">
                <a:cs typeface="B Zar" pitchFamily="2" charset="-78"/>
              </a:rPr>
              <a:t>صنايع شيميائي </a:t>
            </a:r>
            <a:r>
              <a:rPr lang="ar-SA" altLang="en-US" sz="3100" smtClean="0">
                <a:latin typeface="Arial" panose="020B0604020202020204" pitchFamily="34" charset="0"/>
                <a:cs typeface="B Zar" pitchFamily="2" charset="-78"/>
              </a:rPr>
              <a:t>–</a:t>
            </a:r>
            <a:r>
              <a:rPr lang="fa-IR" altLang="en-US" sz="3100" smtClean="0">
                <a:cs typeface="B Zar" pitchFamily="2" charset="-78"/>
              </a:rPr>
              <a:t> توليد مواد شيميائي آلي</a:t>
            </a:r>
            <a:endParaRPr lang="en-US" altLang="en-US" sz="3100" smtClean="0">
              <a:cs typeface="B Zar" pitchFamily="2" charset="-78"/>
            </a:endParaRPr>
          </a:p>
        </p:txBody>
      </p:sp>
      <p:graphicFrame>
        <p:nvGraphicFramePr>
          <p:cNvPr id="7206" name="Group 38"/>
          <p:cNvGraphicFramePr>
            <a:graphicFrameLocks noGrp="1"/>
          </p:cNvGraphicFramePr>
          <p:nvPr/>
        </p:nvGraphicFramePr>
        <p:xfrm>
          <a:off x="909638" y="3513138"/>
          <a:ext cx="4965700" cy="3175000"/>
        </p:xfrm>
        <a:graphic>
          <a:graphicData uri="http://schemas.openxmlformats.org/drawingml/2006/table">
            <a:tbl>
              <a:tblPr/>
              <a:tblGrid>
                <a:gridCol w="2482850"/>
                <a:gridCol w="2482850"/>
              </a:tblGrid>
              <a:tr h="4699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anose="05000000000000000000" pitchFamily="2" charset="2"/>
                        <a:defRPr sz="27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50000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1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15000"/>
                        </a:lnSpc>
                        <a:spcBef>
                          <a:spcPts val="55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مقدار</a:t>
                      </a:r>
                      <a:endParaRPr kumimoji="0" lang="en-US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Zar" pitchFamily="2" charset="-7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anose="05000000000000000000" pitchFamily="2" charset="2"/>
                        <a:defRPr sz="27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50000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1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15000"/>
                        </a:lnSpc>
                        <a:spcBef>
                          <a:spcPts val="55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مشخصات پساب</a:t>
                      </a:r>
                      <a:endParaRPr kumimoji="0" lang="en-US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Zar" pitchFamily="2" charset="-7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99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anose="05000000000000000000" pitchFamily="2" charset="2"/>
                        <a:defRPr sz="27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50000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1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ts val="55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400 مترمکعب در ساعت </a:t>
                      </a:r>
                      <a:endParaRPr kumimoji="0" lang="en-US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anose="05000000000000000000" pitchFamily="2" charset="2"/>
                        <a:defRPr sz="27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50000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1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ts val="55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ظرفيت </a:t>
                      </a:r>
                      <a:endParaRPr kumimoji="0" lang="en-US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99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anose="05000000000000000000" pitchFamily="2" charset="2"/>
                        <a:defRPr sz="27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50000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1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ts val="55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3000 تا 5000 ميلي</a:t>
                      </a: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‌</a:t>
                      </a: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گرم در ليتر</a:t>
                      </a: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 </a:t>
                      </a:r>
                      <a:endParaRPr kumimoji="0" lang="en-US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anose="05000000000000000000" pitchFamily="2" charset="2"/>
                        <a:defRPr sz="27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50000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1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ts val="55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ميزان </a:t>
                      </a:r>
                      <a:r>
                        <a:rPr kumimoji="0" lang="en-US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COD </a:t>
                      </a: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 در فاضلاب ورودي </a:t>
                      </a:r>
                      <a:endParaRPr kumimoji="0" lang="en-US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99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anose="05000000000000000000" pitchFamily="2" charset="2"/>
                        <a:defRPr sz="27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50000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1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ts val="55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800 ميلي</a:t>
                      </a: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‌</a:t>
                      </a: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گرم در ليتر</a:t>
                      </a: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 </a:t>
                      </a:r>
                      <a:endParaRPr kumimoji="0" lang="en-US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anose="05000000000000000000" pitchFamily="2" charset="2"/>
                        <a:defRPr sz="27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50000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1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ts val="55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ميزان </a:t>
                      </a:r>
                      <a:r>
                        <a:rPr kumimoji="0" lang="en-US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COD </a:t>
                      </a: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 در فاضلاب خروجي</a:t>
                      </a: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kumimoji="0" lang="en-US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55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anose="05000000000000000000" pitchFamily="2" charset="2"/>
                        <a:defRPr sz="27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50000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1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ts val="55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کمتر از 250 ميلي</a:t>
                      </a: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‌</a:t>
                      </a: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گرم در ليتر</a:t>
                      </a: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 </a:t>
                      </a:r>
                      <a:endParaRPr kumimoji="0" lang="en-US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anose="05000000000000000000" pitchFamily="2" charset="2"/>
                        <a:defRPr sz="27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50000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1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ts val="55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ميزان </a:t>
                      </a:r>
                      <a:r>
                        <a:rPr kumimoji="0" lang="en-US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COD </a:t>
                      </a: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 در فاضلاب خروجي بعد از استفاده از </a:t>
                      </a:r>
                      <a:r>
                        <a:rPr kumimoji="0" lang="fa-IR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6742A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بيوویتا-زیپاک </a:t>
                      </a:r>
                      <a:endParaRPr kumimoji="0" lang="en-US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99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anose="05000000000000000000" pitchFamily="2" charset="2"/>
                        <a:defRPr sz="27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50000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1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ts val="55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150 گرم در مترمکعب در روز </a:t>
                      </a:r>
                      <a:endParaRPr kumimoji="0" lang="en-US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anose="05000000000000000000" pitchFamily="2" charset="2"/>
                        <a:defRPr sz="27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50000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1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r" rtl="1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1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ts val="55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ميزان </a:t>
                      </a:r>
                      <a:r>
                        <a:rPr kumimoji="0" lang="fa-IR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6742A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بيوویتا-زیپاک </a:t>
                      </a:r>
                      <a:r>
                        <a:rPr kumimoji="0" lang="fa-I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B Zar" pitchFamily="2" charset="-78"/>
                        </a:rPr>
                        <a:t>مصرفي </a:t>
                      </a:r>
                      <a:endParaRPr kumimoji="0" lang="en-US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96" name="TextBox 22"/>
          <p:cNvSpPr txBox="1">
            <a:spLocks noChangeArrowheads="1"/>
          </p:cNvSpPr>
          <p:nvPr/>
        </p:nvSpPr>
        <p:spPr bwMode="auto">
          <a:xfrm>
            <a:off x="690563" y="2746375"/>
            <a:ext cx="54768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fa-IR" altLang="en-US"/>
              <a:t> </a:t>
            </a:r>
            <a:r>
              <a:rPr lang="ar-SA" altLang="en-US">
                <a:cs typeface="B Zar" pitchFamily="2" charset="-78"/>
              </a:rPr>
              <a:t>یک نمونه از فاضلاب صنایع شیمیائی تولید کننده مواد شیمیایی آلی</a:t>
            </a:r>
            <a:r>
              <a:rPr lang="ar-SA" altLang="en-US"/>
              <a:t> </a:t>
            </a:r>
            <a:endParaRPr lang="en-US" altLang="en-US"/>
          </a:p>
          <a:p>
            <a:pPr eaLnBrk="1" hangingPunct="1"/>
            <a:endParaRPr lang="en-US" altLang="en-US"/>
          </a:p>
        </p:txBody>
      </p:sp>
      <p:sp>
        <p:nvSpPr>
          <p:cNvPr id="7197" name="TextBox 23"/>
          <p:cNvSpPr txBox="1">
            <a:spLocks noChangeArrowheads="1"/>
          </p:cNvSpPr>
          <p:nvPr/>
        </p:nvSpPr>
        <p:spPr bwMode="auto">
          <a:xfrm>
            <a:off x="800100" y="6799263"/>
            <a:ext cx="507523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ar-SA" altLang="en-US" sz="1500"/>
              <a:t> </a:t>
            </a:r>
            <a:r>
              <a:rPr lang="ar-SA" altLang="en-US">
                <a:cs typeface="B Zar" pitchFamily="2" charset="-78"/>
              </a:rPr>
              <a:t>مشخصات و آنالیز پساب قبل و بعد از کاربری بیوویتا (زیپاک) در سیستم</a:t>
            </a:r>
            <a:r>
              <a:rPr lang="ar-SA" altLang="en-US" sz="1500">
                <a:cs typeface="B Zar" pitchFamily="2" charset="-78"/>
              </a:rPr>
              <a:t> </a:t>
            </a:r>
            <a:endParaRPr lang="en-US" altLang="en-US" sz="1500">
              <a:cs typeface="B Zar" pitchFamily="2" charset="-78"/>
            </a:endParaRPr>
          </a:p>
          <a:p>
            <a:pPr eaLnBrk="1" hangingPunct="1"/>
            <a:endParaRPr lang="en-US" altLang="en-US">
              <a:cs typeface="B Zar" pitchFamily="2" charset="-78"/>
            </a:endParaRPr>
          </a:p>
        </p:txBody>
      </p:sp>
      <p:pic>
        <p:nvPicPr>
          <p:cNvPr id="7201" name="Picture 33" descr="logoye jadid - un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62" t="7195" r="5072" b="5756"/>
          <a:stretch>
            <a:fillRect/>
          </a:stretch>
        </p:blipFill>
        <p:spPr bwMode="auto">
          <a:xfrm>
            <a:off x="188913" y="179388"/>
            <a:ext cx="889000" cy="118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  <p:transition spd="med"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1500" y="719138"/>
            <a:ext cx="5772150" cy="7205662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fa-IR" altLang="en-US" smtClean="0">
              <a:cs typeface="B Zar" pitchFamily="2" charset="-78"/>
            </a:endParaRP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fa-IR" altLang="en-US" smtClean="0">
              <a:cs typeface="B Zar" pitchFamily="2" charset="-78"/>
            </a:endParaRP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fa-IR" altLang="en-US" smtClean="0">
              <a:cs typeface="B Zar" pitchFamily="2" charset="-78"/>
            </a:endParaRP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fa-IR" altLang="en-US" sz="2800" smtClean="0">
                <a:cs typeface="B Zar" pitchFamily="2" charset="-78"/>
              </a:rPr>
              <a:t>برای دسترسی به برگه</a:t>
            </a:r>
            <a:r>
              <a:rPr lang="fa-IR" altLang="en-US" smtClean="0">
                <a:solidFill>
                  <a:schemeClr val="bg1"/>
                </a:solidFill>
              </a:rPr>
              <a:t>‌</a:t>
            </a:r>
            <a:r>
              <a:rPr lang="fa-IR" altLang="en-US" sz="2800" smtClean="0">
                <a:cs typeface="B Zar" pitchFamily="2" charset="-78"/>
              </a:rPr>
              <a:t>های اطلاعاتی 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fa-IR" altLang="en-US" sz="2800" smtClean="0">
                <a:cs typeface="B Zar" pitchFamily="2" charset="-78"/>
              </a:rPr>
              <a:t>بیوویتا زیپاک روی لینک مربوطه اشاره نمائید.</a:t>
            </a:r>
          </a:p>
          <a:p>
            <a:pPr eaLnBrk="1" hangingPunct="1">
              <a:lnSpc>
                <a:spcPct val="90000"/>
              </a:lnSpc>
            </a:pPr>
            <a:endParaRPr lang="fa-IR" altLang="en-US" smtClean="0"/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3200" smtClean="0">
                <a:hlinkClick r:id="rId3" action="ppaction://hlinkfile"/>
              </a:rPr>
              <a:t>BioVita-Zipak</a:t>
            </a:r>
            <a:endParaRPr lang="en-US" altLang="en-US" sz="3200" smtClean="0"/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altLang="en-US" sz="3200" smtClean="0"/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fa-IR" altLang="en-US" sz="2800" smtClean="0">
                <a:cs typeface="B Zar" pitchFamily="2" charset="-78"/>
              </a:rPr>
              <a:t>براي مشاهده يك نمونه كاربري بيوويتا زيپاك در تصفيه فاضلاب صنعتي بر روي لينك زير اشاره نماييد.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fa-IR" altLang="en-US" sz="2800" smtClean="0">
              <a:cs typeface="B Zar" pitchFamily="2" charset="-78"/>
            </a:endParaRP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fa-IR" altLang="en-US" sz="3200" smtClean="0">
                <a:cs typeface="B Zar" pitchFamily="2" charset="-78"/>
                <a:hlinkClick r:id="rId4" action="ppaction://hlinkfile"/>
              </a:rPr>
              <a:t>بررسي كارايي بيوويتا - زيپاك در تجزيه پساب صنعتي كارخانه پتروشيمي فجر</a:t>
            </a:r>
            <a:endParaRPr lang="en-US" altLang="en-US" sz="3200" smtClean="0">
              <a:cs typeface="B Zar" pitchFamily="2" charset="-78"/>
            </a:endParaRP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altLang="en-US" sz="3200" smtClean="0">
              <a:cs typeface="B Zar" pitchFamily="2" charset="-78"/>
            </a:endParaRPr>
          </a:p>
        </p:txBody>
      </p:sp>
      <p:pic>
        <p:nvPicPr>
          <p:cNvPr id="8201" name="Picture 9" descr="logoye jadid - un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62" t="7195" r="5072" b="5756"/>
          <a:stretch>
            <a:fillRect/>
          </a:stretch>
        </p:blipFill>
        <p:spPr bwMode="auto">
          <a:xfrm>
            <a:off x="188913" y="179388"/>
            <a:ext cx="889000" cy="118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  <p:transition spd="med" advClick="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RANCHTO" val="262"/>
  <p:tag name="HOTSPOTTYPE" val="DefinedInNavigator"/>
  <p:tag name="DEFINEDINNAVIGATOR" val="True"/>
</p:tagLst>
</file>

<file path=ppt/theme/theme1.xml><?xml version="1.0" encoding="utf-8"?>
<a:theme xmlns:a="http://schemas.openxmlformats.org/drawingml/2006/main" name="Studio">
  <a:themeElements>
    <a:clrScheme name="Studio 1">
      <a:dk1>
        <a:srgbClr val="000000"/>
      </a:dk1>
      <a:lt1>
        <a:srgbClr val="FFFFFF"/>
      </a:lt1>
      <a:dk2>
        <a:srgbClr val="336666"/>
      </a:dk2>
      <a:lt2>
        <a:srgbClr val="CCCC99"/>
      </a:lt2>
      <a:accent1>
        <a:srgbClr val="97CDCC"/>
      </a:accent1>
      <a:accent2>
        <a:srgbClr val="D6E0E0"/>
      </a:accent2>
      <a:accent3>
        <a:srgbClr val="FFFFFF"/>
      </a:accent3>
      <a:accent4>
        <a:srgbClr val="000000"/>
      </a:accent4>
      <a:accent5>
        <a:srgbClr val="C9E3E2"/>
      </a:accent5>
      <a:accent6>
        <a:srgbClr val="C2CBCB"/>
      </a:accent6>
      <a:hlink>
        <a:srgbClr val="99CC00"/>
      </a:hlink>
      <a:folHlink>
        <a:srgbClr val="336666"/>
      </a:folHlink>
    </a:clrScheme>
    <a:fontScheme name="Studio">
      <a:majorFont>
        <a:latin typeface="Arial Black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Studio 1">
        <a:dk1>
          <a:srgbClr val="000000"/>
        </a:dk1>
        <a:lt1>
          <a:srgbClr val="FFFFFF"/>
        </a:lt1>
        <a:dk2>
          <a:srgbClr val="336666"/>
        </a:dk2>
        <a:lt2>
          <a:srgbClr val="CCCC99"/>
        </a:lt2>
        <a:accent1>
          <a:srgbClr val="97CDCC"/>
        </a:accent1>
        <a:accent2>
          <a:srgbClr val="D6E0E0"/>
        </a:accent2>
        <a:accent3>
          <a:srgbClr val="FFFFFF"/>
        </a:accent3>
        <a:accent4>
          <a:srgbClr val="000000"/>
        </a:accent4>
        <a:accent5>
          <a:srgbClr val="C9E3E2"/>
        </a:accent5>
        <a:accent6>
          <a:srgbClr val="C2CBCB"/>
        </a:accent6>
        <a:hlink>
          <a:srgbClr val="99CC00"/>
        </a:hlink>
        <a:folHlink>
          <a:srgbClr val="3366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2">
        <a:dk1>
          <a:srgbClr val="000000"/>
        </a:dk1>
        <a:lt1>
          <a:srgbClr val="FFFFFF"/>
        </a:lt1>
        <a:dk2>
          <a:srgbClr val="3732A0"/>
        </a:dk2>
        <a:lt2>
          <a:srgbClr val="666699"/>
        </a:lt2>
        <a:accent1>
          <a:srgbClr val="CCCCFF"/>
        </a:accent1>
        <a:accent2>
          <a:srgbClr val="009999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8A8A"/>
        </a:accent6>
        <a:hlink>
          <a:srgbClr val="3366CC"/>
        </a:hlink>
        <a:folHlink>
          <a:srgbClr val="9094B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3">
        <a:dk1>
          <a:srgbClr val="000000"/>
        </a:dk1>
        <a:lt1>
          <a:srgbClr val="FFFFFF"/>
        </a:lt1>
        <a:dk2>
          <a:srgbClr val="CD0505"/>
        </a:dk2>
        <a:lt2>
          <a:srgbClr val="5F5F5F"/>
        </a:lt2>
        <a:accent1>
          <a:srgbClr val="D2D5DE"/>
        </a:accent1>
        <a:accent2>
          <a:srgbClr val="D55757"/>
        </a:accent2>
        <a:accent3>
          <a:srgbClr val="FFFFFF"/>
        </a:accent3>
        <a:accent4>
          <a:srgbClr val="000000"/>
        </a:accent4>
        <a:accent5>
          <a:srgbClr val="E5E7EC"/>
        </a:accent5>
        <a:accent6>
          <a:srgbClr val="C14E4E"/>
        </a:accent6>
        <a:hlink>
          <a:srgbClr val="F42D1E"/>
        </a:hlink>
        <a:folHlink>
          <a:srgbClr val="7C849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4">
        <a:dk1>
          <a:srgbClr val="000000"/>
        </a:dk1>
        <a:lt1>
          <a:srgbClr val="FFFFFF"/>
        </a:lt1>
        <a:dk2>
          <a:srgbClr val="551A07"/>
        </a:dk2>
        <a:lt2>
          <a:srgbClr val="CC3300"/>
        </a:lt2>
        <a:accent1>
          <a:srgbClr val="F4B400"/>
        </a:accent1>
        <a:accent2>
          <a:srgbClr val="993300"/>
        </a:accent2>
        <a:accent3>
          <a:srgbClr val="FFFFFF"/>
        </a:accent3>
        <a:accent4>
          <a:srgbClr val="000000"/>
        </a:accent4>
        <a:accent5>
          <a:srgbClr val="F8D6AA"/>
        </a:accent5>
        <a:accent6>
          <a:srgbClr val="8A2D00"/>
        </a:accent6>
        <a:hlink>
          <a:srgbClr val="FF33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5">
        <a:dk1>
          <a:srgbClr val="000000"/>
        </a:dk1>
        <a:lt1>
          <a:srgbClr val="FFFFFF"/>
        </a:lt1>
        <a:dk2>
          <a:srgbClr val="FF0000"/>
        </a:dk2>
        <a:lt2>
          <a:srgbClr val="FFCC00"/>
        </a:lt2>
        <a:accent1>
          <a:srgbClr val="66CCFF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008A00"/>
        </a:accent6>
        <a:hlink>
          <a:srgbClr val="FF3300"/>
        </a:hlink>
        <a:folHlink>
          <a:srgbClr val="6600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6">
        <a:dk1>
          <a:srgbClr val="666633"/>
        </a:dk1>
        <a:lt1>
          <a:srgbClr val="FFFFFF"/>
        </a:lt1>
        <a:dk2>
          <a:srgbClr val="000000"/>
        </a:dk2>
        <a:lt2>
          <a:srgbClr val="CC3300"/>
        </a:lt2>
        <a:accent1>
          <a:srgbClr val="808000"/>
        </a:accent1>
        <a:accent2>
          <a:srgbClr val="FF9900"/>
        </a:accent2>
        <a:accent3>
          <a:srgbClr val="AAAAAA"/>
        </a:accent3>
        <a:accent4>
          <a:srgbClr val="DADADA"/>
        </a:accent4>
        <a:accent5>
          <a:srgbClr val="C0C0AA"/>
        </a:accent5>
        <a:accent6>
          <a:srgbClr val="E78A00"/>
        </a:accent6>
        <a:hlink>
          <a:srgbClr val="CC6600"/>
        </a:hlink>
        <a:folHlink>
          <a:srgbClr val="434B1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7">
        <a:dk1>
          <a:srgbClr val="766997"/>
        </a:dk1>
        <a:lt1>
          <a:srgbClr val="FFFFFF"/>
        </a:lt1>
        <a:dk2>
          <a:srgbClr val="530901"/>
        </a:dk2>
        <a:lt2>
          <a:srgbClr val="FFFFFF"/>
        </a:lt2>
        <a:accent1>
          <a:srgbClr val="FF3300"/>
        </a:accent1>
        <a:accent2>
          <a:srgbClr val="CC6600"/>
        </a:accent2>
        <a:accent3>
          <a:srgbClr val="B3AAAA"/>
        </a:accent3>
        <a:accent4>
          <a:srgbClr val="DADADA"/>
        </a:accent4>
        <a:accent5>
          <a:srgbClr val="FFADAA"/>
        </a:accent5>
        <a:accent6>
          <a:srgbClr val="B95C00"/>
        </a:accent6>
        <a:hlink>
          <a:srgbClr val="FF9900"/>
        </a:hlink>
        <a:folHlink>
          <a:srgbClr val="99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8">
        <a:dk1>
          <a:srgbClr val="666699"/>
        </a:dk1>
        <a:lt1>
          <a:srgbClr val="FFFFFF"/>
        </a:lt1>
        <a:dk2>
          <a:srgbClr val="4C004C"/>
        </a:dk2>
        <a:lt2>
          <a:srgbClr val="FFFFFF"/>
        </a:lt2>
        <a:accent1>
          <a:srgbClr val="0099CC"/>
        </a:accent1>
        <a:accent2>
          <a:srgbClr val="993366"/>
        </a:accent2>
        <a:accent3>
          <a:srgbClr val="B2AAB2"/>
        </a:accent3>
        <a:accent4>
          <a:srgbClr val="DADADA"/>
        </a:accent4>
        <a:accent5>
          <a:srgbClr val="AACAE2"/>
        </a:accent5>
        <a:accent6>
          <a:srgbClr val="8A2D5C"/>
        </a:accent6>
        <a:hlink>
          <a:srgbClr val="99CC00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9">
        <a:dk1>
          <a:srgbClr val="565682"/>
        </a:dk1>
        <a:lt1>
          <a:srgbClr val="FFFFFF"/>
        </a:lt1>
        <a:dk2>
          <a:srgbClr val="1E1551"/>
        </a:dk2>
        <a:lt2>
          <a:srgbClr val="CCFFFF"/>
        </a:lt2>
        <a:accent1>
          <a:srgbClr val="33CCCC"/>
        </a:accent1>
        <a:accent2>
          <a:srgbClr val="009999"/>
        </a:accent2>
        <a:accent3>
          <a:srgbClr val="ABAAB3"/>
        </a:accent3>
        <a:accent4>
          <a:srgbClr val="DADADA"/>
        </a:accent4>
        <a:accent5>
          <a:srgbClr val="ADE2E2"/>
        </a:accent5>
        <a:accent6>
          <a:srgbClr val="008A8A"/>
        </a:accent6>
        <a:hlink>
          <a:srgbClr val="FF9900"/>
        </a:hlink>
        <a:folHlink>
          <a:srgbClr val="00598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10">
        <a:dk1>
          <a:srgbClr val="CCCC99"/>
        </a:dk1>
        <a:lt1>
          <a:srgbClr val="FFFFFF"/>
        </a:lt1>
        <a:dk2>
          <a:srgbClr val="2E5D5C"/>
        </a:dk2>
        <a:lt2>
          <a:srgbClr val="FFFFFF"/>
        </a:lt2>
        <a:accent1>
          <a:srgbClr val="0099CC"/>
        </a:accent1>
        <a:accent2>
          <a:srgbClr val="D6E0E0"/>
        </a:accent2>
        <a:accent3>
          <a:srgbClr val="ADB6B5"/>
        </a:accent3>
        <a:accent4>
          <a:srgbClr val="DADADA"/>
        </a:accent4>
        <a:accent5>
          <a:srgbClr val="AACAE2"/>
        </a:accent5>
        <a:accent6>
          <a:srgbClr val="C2CBCB"/>
        </a:accent6>
        <a:hlink>
          <a:srgbClr val="CCCC99"/>
        </a:hlink>
        <a:folHlink>
          <a:srgbClr val="428A8C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Zipak</Template>
  <TotalTime>1</TotalTime>
  <Words>583</Words>
  <Application>Microsoft Office PowerPoint</Application>
  <PresentationFormat>On-screen Show (4:3)</PresentationFormat>
  <Paragraphs>64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Arial Black</vt:lpstr>
      <vt:lpstr>Wingdings</vt:lpstr>
      <vt:lpstr>Times New Roman</vt:lpstr>
      <vt:lpstr>B Zar</vt:lpstr>
      <vt:lpstr>Calibri</vt:lpstr>
      <vt:lpstr>Studio</vt:lpstr>
      <vt:lpstr>معرفي محصول بیوویتا(زیپاک) با كاربرد در تصفيه پسابهاي صنعتي و پتروشيمي</vt:lpstr>
      <vt:lpstr>معرفی بیوویتا(زیپاک) برای بهینه‌سازی تصفیه‌خانه‌های فاضلاب صنعتی</vt:lpstr>
      <vt:lpstr>کاربرد بیوویتا (زیپاک)  در تصفيه فاضلاب صنعتي یک نمونه از فاضلاب صنايع داروئي </vt:lpstr>
      <vt:lpstr>کاربرد بیوویتا (زیپاک) در تصفيه فاضلاب صنعتي صنايع داروئي به روایت تصویر</vt:lpstr>
      <vt:lpstr>کاربرد بيوویتا(زیپاک) در تصفيه فاضلاب صنعتی  صنايع شيميائي – توليد مواد شيميائي آلي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معرفي محصول بیوویتا(زیپاک) با كاربرد در تصفيه پسابهاي صنعتي و پتروشيمي</dc:title>
  <dc:creator>looksfile1397@gmail.com</dc:creator>
  <cp:lastModifiedBy>looksfile1397@gmail.com</cp:lastModifiedBy>
  <cp:revision>1</cp:revision>
  <cp:lastPrinted>1601-01-01T00:00:00Z</cp:lastPrinted>
  <dcterms:created xsi:type="dcterms:W3CDTF">2023-05-16T15:11:02Z</dcterms:created>
  <dcterms:modified xsi:type="dcterms:W3CDTF">2023-05-16T15:12:21Z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2</vt:i4>
  </property>
  <property fmtid="{D5CDD505-2E9C-101B-9397-08002B2CF9AE}" pid="3" name="LCID">
    <vt:i4>1033</vt:i4>
  </property>
</Properties>
</file>