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B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>
      <p:cViewPr varScale="1">
        <p:scale>
          <a:sx n="74" d="100"/>
          <a:sy n="74" d="100"/>
        </p:scale>
        <p:origin x="1290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titlemaster_m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ltGray">
          <a:xfrm>
            <a:off x="0" y="0"/>
            <a:ext cx="9144000" cy="6862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1" name="Rectangle 3"/>
          <p:cNvSpPr>
            <a:spLocks noGrp="1" noChangeArrowheads="1"/>
          </p:cNvSpPr>
          <p:nvPr>
            <p:ph type="dt" sz="half" idx="2"/>
          </p:nvPr>
        </p:nvSpPr>
        <p:spPr>
          <a:xfrm>
            <a:off x="304800" y="6248400"/>
            <a:ext cx="1905000" cy="457200"/>
          </a:xfrm>
          <a:extLst>
            <a:ext uri="{909E8E84-426E-40DD-AFC4-6F175D3DCCD1}">
              <a14:hiddenFill xmlns:a14="http://schemas.microsoft.com/office/drawing/2010/main">
                <a:solidFill>
                  <a:schemeClr val="bg1">
                    <a:alpha val="50000"/>
                  </a:schemeClr>
                </a:solidFill>
              </a14:hiddenFill>
            </a:ext>
          </a:extLst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ftr" sz="quarter" idx="3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bg1">
                    <a:alpha val="50000"/>
                  </a:schemeClr>
                </a:solidFill>
              </a14:hiddenFill>
            </a:ext>
          </a:extLst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010400" y="6248400"/>
            <a:ext cx="1905000" cy="457200"/>
          </a:xfrm>
          <a:extLst>
            <a:ext uri="{909E8E84-426E-40DD-AFC4-6F175D3DCCD1}">
              <a14:hiddenFill xmlns:a14="http://schemas.microsoft.com/office/drawing/2010/main">
                <a:solidFill>
                  <a:schemeClr val="bg1">
                    <a:alpha val="50000"/>
                  </a:schemeClr>
                </a:solidFill>
              </a14:hiddenFill>
            </a:ext>
          </a:extLst>
        </p:spPr>
        <p:txBody>
          <a:bodyPr/>
          <a:lstStyle>
            <a:lvl1pPr>
              <a:defRPr/>
            </a:lvl1pPr>
          </a:lstStyle>
          <a:p>
            <a:fld id="{81FBBBE9-A503-45DA-B712-F2A668170B0C}" type="slidenum">
              <a:rPr lang="ar-SA" altLang="en-US"/>
              <a:pPr/>
              <a:t>‹#›</a:t>
            </a:fld>
            <a:endParaRPr lang="en-US" altLang="en-US"/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2362200" y="3429000"/>
            <a:ext cx="6400800" cy="1447800"/>
          </a:xfrm>
          <a:solidFill>
            <a:schemeClr val="bg1">
              <a:alpha val="50000"/>
            </a:schemeClr>
          </a:solid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ctrTitle" sz="quarter"/>
          </p:nvPr>
        </p:nvSpPr>
        <p:spPr>
          <a:xfrm>
            <a:off x="838200" y="1371600"/>
            <a:ext cx="7620000" cy="2057400"/>
          </a:xfrm>
          <a:solidFill>
            <a:schemeClr val="bg1">
              <a:alpha val="50000"/>
            </a:schemeClr>
          </a:solid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algn="ctr">
              <a:defRPr sz="54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C7B918-247C-4E4D-92C0-5CDC0BFFCFDF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77467954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775149-03CA-4F1D-BB5F-A00D42200F28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47464843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438400" y="1600200"/>
            <a:ext cx="3124200" cy="4495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15000" y="1600200"/>
            <a:ext cx="3124200" cy="4495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3C6F81-CC27-48F9-9347-A85DAC01E413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28812001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883443-7EFB-4A24-98BF-03A23DC63A35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19594495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8FBD64-1E73-4FF9-AB08-49AAA795ADBA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88570808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E89F51-D6C1-43F4-887F-B99B5B5CB499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86471228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83984F-FA98-47E1-A73D-918CE007B69E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03545049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776B4E-051B-43C1-A7B6-B2E0F21BA04C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10702267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EC6BF7-A0FC-4413-A473-1D50CDFDE816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34783211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39000" y="228600"/>
            <a:ext cx="1600200" cy="5867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438400" y="228600"/>
            <a:ext cx="46482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F25F73-93B2-4205-9013-9A50972E504C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46847348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Group 2"/>
          <p:cNvGrpSpPr>
            <a:grpSpLocks/>
          </p:cNvGrpSpPr>
          <p:nvPr/>
        </p:nvGrpSpPr>
        <p:grpSpPr bwMode="auto">
          <a:xfrm>
            <a:off x="0" y="0"/>
            <a:ext cx="2667000" cy="6858000"/>
            <a:chOff x="0" y="0"/>
            <a:chExt cx="1680" cy="4320"/>
          </a:xfrm>
        </p:grpSpPr>
        <p:sp>
          <p:nvSpPr>
            <p:cNvPr id="6147" name="Rectangle 3"/>
            <p:cNvSpPr>
              <a:spLocks noChangeArrowheads="1"/>
            </p:cNvSpPr>
            <p:nvPr/>
          </p:nvSpPr>
          <p:spPr bwMode="hidden">
            <a:xfrm>
              <a:off x="124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45490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US" altLang="en-US"/>
            </a:p>
          </p:txBody>
        </p:sp>
        <p:pic>
          <p:nvPicPr>
            <p:cNvPr id="6148" name="Picture 4" descr="slidemaster_med3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ltGray">
            <a:xfrm>
              <a:off x="0" y="0"/>
              <a:ext cx="1348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149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2438400" y="228600"/>
            <a:ext cx="64008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US" altLang="en-US" smtClean="0"/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2438400" y="1600200"/>
            <a:ext cx="64008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US" altLang="en-US" smtClean="0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2400" y="6248400"/>
            <a:ext cx="19018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endParaRPr lang="en-US" altLang="en-US"/>
          </a:p>
        </p:txBody>
      </p:sp>
      <p:sp>
        <p:nvSpPr>
          <p:cNvPr id="6152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endParaRPr lang="en-US" altLang="en-US"/>
          </a:p>
        </p:txBody>
      </p:sp>
      <p:sp>
        <p:nvSpPr>
          <p:cNvPr id="6153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4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fld id="{CC6E36B6-8EF1-4C22-B631-D1887CEC31D2}" type="slidenum">
              <a:rPr lang="ar-SA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ransition spd="slow"/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n"/>
        <a:defRPr sz="3200" kern="1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anose="05000000000000000000" pitchFamily="2" charset="2"/>
        <a:buChar char="l"/>
        <a:defRPr sz="2800" kern="1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n"/>
        <a:defRPr sz="2400" kern="1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anose="05000000000000000000" pitchFamily="2" charset="2"/>
        <a:buChar char="l"/>
        <a:defRPr sz="2000" kern="1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71550" y="71438"/>
            <a:ext cx="7620000" cy="1557337"/>
          </a:xfrm>
          <a:ln/>
        </p:spPr>
        <p:txBody>
          <a:bodyPr/>
          <a:lstStyle/>
          <a:p>
            <a:r>
              <a:rPr lang="ar-SA" altLang="en-US" sz="4800" b="1" dirty="0">
                <a:cs typeface="B Mitra" pitchFamily="2" charset="-78"/>
              </a:rPr>
              <a:t>معرفي كتاب هاي</a:t>
            </a:r>
            <a:r>
              <a:rPr lang="en-US" altLang="en-US" sz="4800" b="1" dirty="0">
                <a:cs typeface="B Mitra" pitchFamily="2" charset="-78"/>
              </a:rPr>
              <a:t> </a:t>
            </a:r>
            <a:br>
              <a:rPr lang="en-US" altLang="en-US" sz="4800" b="1" dirty="0">
                <a:cs typeface="B Mitra" pitchFamily="2" charset="-78"/>
              </a:rPr>
            </a:br>
            <a:r>
              <a:rPr lang="en-US" alt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WHO’S WHO</a:t>
            </a:r>
            <a:r>
              <a:rPr lang="en-US" altLang="en-US" sz="4800" dirty="0"/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SA" altLang="en-US" b="1">
                <a:solidFill>
                  <a:srgbClr val="FF3B8A"/>
                </a:solidFill>
                <a:cs typeface="B Mitra" pitchFamily="2" charset="-78"/>
              </a:rPr>
              <a:t>مقدمه</a:t>
            </a:r>
            <a:r>
              <a:rPr lang="en-US" altLang="en-US"/>
              <a:t> 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25000"/>
              </a:lnSpc>
              <a:buFont typeface="Wingdings" panose="05000000000000000000" pitchFamily="2" charset="2"/>
              <a:buNone/>
            </a:pPr>
            <a:r>
              <a:rPr lang="ar-SA" altLang="en-US" sz="2800" b="1">
                <a:cs typeface="B Mitra" pitchFamily="2" charset="-78"/>
              </a:rPr>
              <a:t>زندگینامه ها از نظر زماني به دو گروه جاری و گذشته نگر تقسیم مي شوند . نمونه زندگینامه هاي گروه جاری در زبان انگلیسی </a:t>
            </a:r>
            <a:r>
              <a:rPr lang="fa-IR" altLang="en-US" sz="2800" b="1">
                <a:cs typeface="B Mitra" pitchFamily="2" charset="-78"/>
              </a:rPr>
              <a:t> </a:t>
            </a:r>
            <a:r>
              <a:rPr lang="en-US" altLang="en-US" sz="2800" b="1">
                <a:cs typeface="B Mitra" pitchFamily="2" charset="-78"/>
              </a:rPr>
              <a:t>Who’s Who </a:t>
            </a:r>
            <a:r>
              <a:rPr lang="fa-IR" altLang="en-US" sz="2800" b="1">
                <a:cs typeface="B Mitra" pitchFamily="2" charset="-78"/>
              </a:rPr>
              <a:t> </a:t>
            </a:r>
            <a:r>
              <a:rPr lang="ar-SA" altLang="en-US" sz="2800" b="1">
                <a:cs typeface="B Mitra" pitchFamily="2" charset="-78"/>
              </a:rPr>
              <a:t>است كه در زبان انگلیس از مهمترین زندگینامه هاي عمومي و جاری به حساب مي آيد . اما اين زندگینامه ها خود بر اساس مناطق جغرافیا و موضوعات انواع مختلف دارند .</a:t>
            </a:r>
            <a:endParaRPr lang="en-US" altLang="en-US" sz="2800" b="1">
              <a:cs typeface="B Mitra" pitchFamily="2" charset="-78"/>
            </a:endParaRPr>
          </a:p>
          <a:p>
            <a:pPr algn="r" rtl="1"/>
            <a:endParaRPr lang="en-US" altLang="en-US" sz="2800">
              <a:cs typeface="B Mitra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fa-IR" altLang="en-US"/>
              <a:t> </a:t>
            </a:r>
            <a:r>
              <a:rPr lang="fa-IR" altLang="en-US" b="1">
                <a:solidFill>
                  <a:srgbClr val="FF3B8A"/>
                </a:solidFill>
                <a:cs typeface="B Mitra" pitchFamily="2" charset="-78"/>
              </a:rPr>
              <a:t>تقسیم بندي</a:t>
            </a:r>
            <a:r>
              <a:rPr lang="fa-IR" altLang="en-US">
                <a:solidFill>
                  <a:srgbClr val="FF3B8A"/>
                </a:solidFill>
              </a:rPr>
              <a:t> </a:t>
            </a:r>
            <a:r>
              <a:rPr lang="fa-IR" altLang="en-US" b="1">
                <a:solidFill>
                  <a:srgbClr val="FF3B8A"/>
                </a:solidFill>
                <a:cs typeface="B Mitra" pitchFamily="2" charset="-78"/>
              </a:rPr>
              <a:t>بر اساس منطقه</a:t>
            </a:r>
            <a:r>
              <a:rPr lang="en-US" altLang="en-US" b="1">
                <a:solidFill>
                  <a:srgbClr val="FF3B8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WHO’S WHO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SzTx/>
              <a:buFont typeface="Wingdings" panose="05000000000000000000" pitchFamily="2" charset="2"/>
              <a:buChar char=""/>
            </a:pPr>
            <a:r>
              <a:rPr lang="en-US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The International Who’s Who </a:t>
            </a:r>
            <a:r>
              <a:rPr lang="en-US" altLang="en-US" sz="2800">
                <a:latin typeface="Times New Roman" panose="02020603050405020304" pitchFamily="18" charset="0"/>
                <a:cs typeface="B Mitra" pitchFamily="2" charset="-78"/>
              </a:rPr>
              <a:t>(</a:t>
            </a:r>
            <a:r>
              <a:rPr lang="ar-SA" altLang="en-US" sz="2800" b="1">
                <a:latin typeface="Times New Roman" panose="02020603050405020304" pitchFamily="18" charset="0"/>
                <a:cs typeface="B Mitra" pitchFamily="2" charset="-78"/>
              </a:rPr>
              <a:t>بين المللي</a:t>
            </a:r>
            <a:r>
              <a:rPr lang="en-US" altLang="en-US" sz="2800" b="1">
                <a:latin typeface="Times New Roman" panose="02020603050405020304" pitchFamily="18" charset="0"/>
                <a:cs typeface="B Mitra" pitchFamily="2" charset="-78"/>
              </a:rPr>
              <a:t>  </a:t>
            </a:r>
            <a:r>
              <a:rPr lang="fa-IR" altLang="en-US" sz="2800">
                <a:latin typeface="Times New Roman" panose="02020603050405020304" pitchFamily="18" charset="0"/>
                <a:cs typeface="B Mitra" pitchFamily="2" charset="-78"/>
              </a:rPr>
              <a:t>(</a:t>
            </a:r>
            <a:endParaRPr lang="en-US" altLang="en-US" sz="2800">
              <a:latin typeface="Times New Roman" panose="02020603050405020304" pitchFamily="18" charset="0"/>
              <a:cs typeface="B Mitra" pitchFamily="2" charset="-78"/>
            </a:endParaRPr>
          </a:p>
          <a:p>
            <a:pPr>
              <a:buSzTx/>
              <a:buFont typeface="Wingdings" panose="05000000000000000000" pitchFamily="2" charset="2"/>
              <a:buChar char=""/>
            </a:pPr>
            <a:r>
              <a:rPr lang="en-US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Who’s Who in Latin America </a:t>
            </a:r>
            <a:r>
              <a:rPr lang="en-US" altLang="en-US" sz="2800">
                <a:latin typeface="Times New Roman" panose="02020603050405020304" pitchFamily="18" charset="0"/>
                <a:cs typeface="B Mitra" pitchFamily="2" charset="-78"/>
              </a:rPr>
              <a:t>(</a:t>
            </a:r>
            <a:r>
              <a:rPr lang="ar-SA" altLang="en-US" sz="2800" b="1">
                <a:latin typeface="Times New Roman" panose="02020603050405020304" pitchFamily="18" charset="0"/>
                <a:cs typeface="B Mitra" pitchFamily="2" charset="-78"/>
              </a:rPr>
              <a:t>منطقه اي</a:t>
            </a:r>
            <a:r>
              <a:rPr lang="en-US" altLang="en-US" sz="2800" b="1">
                <a:latin typeface="Times New Roman" panose="02020603050405020304" pitchFamily="18" charset="0"/>
                <a:cs typeface="B Mitra" pitchFamily="2" charset="-78"/>
              </a:rPr>
              <a:t> </a:t>
            </a:r>
            <a:r>
              <a:rPr lang="fa-IR" altLang="en-US" sz="2800">
                <a:latin typeface="Times New Roman" panose="02020603050405020304" pitchFamily="18" charset="0"/>
                <a:cs typeface="B Mitra" pitchFamily="2" charset="-78"/>
              </a:rPr>
              <a:t>(</a:t>
            </a:r>
            <a:endParaRPr lang="en-US" altLang="en-US" sz="2800">
              <a:latin typeface="Times New Roman" panose="02020603050405020304" pitchFamily="18" charset="0"/>
              <a:cs typeface="B Mitra" pitchFamily="2" charset="-78"/>
            </a:endParaRPr>
          </a:p>
          <a:p>
            <a:pPr>
              <a:buSzTx/>
              <a:buFont typeface="Wingdings" panose="05000000000000000000" pitchFamily="2" charset="2"/>
              <a:buChar char=""/>
            </a:pPr>
            <a:r>
              <a:rPr lang="en-US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Who’s Who in Germany </a:t>
            </a:r>
            <a:r>
              <a:rPr lang="en-US" altLang="en-US" sz="2800">
                <a:latin typeface="Times New Roman" panose="02020603050405020304" pitchFamily="18" charset="0"/>
                <a:cs typeface="B Mitra" pitchFamily="2" charset="-78"/>
              </a:rPr>
              <a:t>(</a:t>
            </a:r>
            <a:r>
              <a:rPr lang="ar-SA" altLang="en-US" sz="2800" b="1">
                <a:latin typeface="Times New Roman" panose="02020603050405020304" pitchFamily="18" charset="0"/>
                <a:cs typeface="B Mitra" pitchFamily="2" charset="-78"/>
              </a:rPr>
              <a:t>منطقه اي</a:t>
            </a:r>
            <a:r>
              <a:rPr lang="en-US" altLang="en-US" sz="2800">
                <a:latin typeface="Times New Roman" panose="02020603050405020304" pitchFamily="18" charset="0"/>
                <a:cs typeface="B Mitra" pitchFamily="2" charset="-78"/>
              </a:rPr>
              <a:t>)</a:t>
            </a:r>
          </a:p>
          <a:p>
            <a:pPr>
              <a:buSzTx/>
              <a:buFont typeface="Wingdings" panose="05000000000000000000" pitchFamily="2" charset="2"/>
              <a:buChar char=""/>
            </a:pPr>
            <a:r>
              <a:rPr lang="en-US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Who’s Who in France </a:t>
            </a:r>
            <a:r>
              <a:rPr lang="en-US" altLang="en-US" sz="2800">
                <a:latin typeface="Times New Roman" panose="02020603050405020304" pitchFamily="18" charset="0"/>
                <a:cs typeface="B Mitra" pitchFamily="2" charset="-78"/>
              </a:rPr>
              <a:t>(</a:t>
            </a:r>
            <a:r>
              <a:rPr lang="ar-SA" altLang="en-US" sz="2800" b="1">
                <a:latin typeface="Times New Roman" panose="02020603050405020304" pitchFamily="18" charset="0"/>
                <a:cs typeface="B Mitra" pitchFamily="2" charset="-78"/>
              </a:rPr>
              <a:t>منطقه اي</a:t>
            </a:r>
            <a:r>
              <a:rPr lang="en-US" altLang="en-US" sz="2800">
                <a:latin typeface="Times New Roman" panose="02020603050405020304" pitchFamily="18" charset="0"/>
                <a:cs typeface="B Mitra" pitchFamily="2" charset="-78"/>
              </a:rPr>
              <a:t>)</a:t>
            </a:r>
            <a:r>
              <a:rPr lang="en-US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>
              <a:buSzTx/>
              <a:buFont typeface="Wingdings" panose="05000000000000000000" pitchFamily="2" charset="2"/>
              <a:buChar char=""/>
            </a:pPr>
            <a:r>
              <a:rPr lang="en-US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Canadian Who’s Who in </a:t>
            </a:r>
            <a:r>
              <a:rPr lang="en-US" altLang="en-US" sz="2800">
                <a:latin typeface="Times New Roman" panose="02020603050405020304" pitchFamily="18" charset="0"/>
                <a:cs typeface="B Mitra" pitchFamily="2" charset="-78"/>
              </a:rPr>
              <a:t>(</a:t>
            </a:r>
            <a:r>
              <a:rPr lang="ar-SA" altLang="en-US" sz="2800" b="1">
                <a:latin typeface="Times New Roman" panose="02020603050405020304" pitchFamily="18" charset="0"/>
                <a:cs typeface="B Mitra" pitchFamily="2" charset="-78"/>
              </a:rPr>
              <a:t>منطقه اي</a:t>
            </a:r>
            <a:r>
              <a:rPr lang="en-US" altLang="en-US" sz="2800">
                <a:latin typeface="Times New Roman" panose="02020603050405020304" pitchFamily="18" charset="0"/>
                <a:cs typeface="B Mitra" pitchFamily="2" charset="-78"/>
              </a:rPr>
              <a:t>)</a:t>
            </a:r>
          </a:p>
          <a:p>
            <a:pPr algn="r" rtl="1">
              <a:buFont typeface="Wingdings" panose="05000000000000000000" pitchFamily="2" charset="2"/>
              <a:buNone/>
            </a:pPr>
            <a:r>
              <a:rPr lang="ar-SA" altLang="en-US" sz="2800" b="1">
                <a:cs typeface="B Mitra" pitchFamily="2" charset="-78"/>
              </a:rPr>
              <a:t>در اسلايد هاي بعدي به معرفي برخي پرداخته مي شود </a:t>
            </a:r>
            <a:r>
              <a:rPr lang="fa-IR" altLang="en-US" sz="2800" b="1">
                <a:cs typeface="B Mitra" pitchFamily="2" charset="-78"/>
              </a:rPr>
              <a:t>.</a:t>
            </a:r>
            <a:endParaRPr lang="en-US" altLang="en-US" sz="2800" b="1">
              <a:cs typeface="B Mitra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1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fa-IR" altLang="en-US" sz="3200"/>
              <a:t> </a:t>
            </a:r>
            <a:r>
              <a:rPr lang="fa-IR" altLang="en-US" b="1">
                <a:solidFill>
                  <a:srgbClr val="FF3B8A"/>
                </a:solidFill>
                <a:cs typeface="B Mitra" pitchFamily="2" charset="-78"/>
              </a:rPr>
              <a:t>تقسیم بندي</a:t>
            </a:r>
            <a:r>
              <a:rPr lang="fa-IR" altLang="en-US">
                <a:solidFill>
                  <a:srgbClr val="FF3B8A"/>
                </a:solidFill>
                <a:cs typeface="B Mitra" pitchFamily="2" charset="-78"/>
              </a:rPr>
              <a:t> </a:t>
            </a:r>
            <a:r>
              <a:rPr lang="fa-IR" altLang="en-US" b="1">
                <a:solidFill>
                  <a:srgbClr val="FF3B8A"/>
                </a:solidFill>
                <a:cs typeface="B Mitra" pitchFamily="2" charset="-78"/>
              </a:rPr>
              <a:t>بر اساس موضوع</a:t>
            </a:r>
            <a:r>
              <a:rPr lang="en-US" altLang="en-US" sz="3200" b="1">
                <a:solidFill>
                  <a:srgbClr val="FF3B8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WHO’S</a:t>
            </a:r>
            <a:r>
              <a:rPr lang="en-US" altLang="en-US" sz="3200" b="1">
                <a:solidFill>
                  <a:srgbClr val="FF3B8A"/>
                </a:solidFill>
              </a:rPr>
              <a:t> </a:t>
            </a:r>
            <a:r>
              <a:rPr lang="en-US" altLang="en-US" sz="3200" b="1">
                <a:solidFill>
                  <a:srgbClr val="FF3B8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SzTx/>
              <a:buFont typeface="Wingdings" panose="05000000000000000000" pitchFamily="2" charset="2"/>
              <a:buChar char=""/>
            </a:pPr>
            <a:r>
              <a:rPr lang="en-US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Who’s Who IN CONTEMPORARY WOMEN’S WRITING</a:t>
            </a:r>
          </a:p>
          <a:p>
            <a:pPr>
              <a:buSzTx/>
              <a:buFont typeface="Wingdings" panose="05000000000000000000" pitchFamily="2" charset="2"/>
              <a:buChar char=""/>
            </a:pPr>
            <a:r>
              <a:rPr lang="en-US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The International Who’s Who in music</a:t>
            </a:r>
          </a:p>
          <a:p>
            <a:pPr>
              <a:buSzTx/>
              <a:buFont typeface="Wingdings" panose="05000000000000000000" pitchFamily="2" charset="2"/>
              <a:buChar char=""/>
            </a:pPr>
            <a:r>
              <a:rPr lang="en-US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The International Who’s Who in Islam</a:t>
            </a:r>
          </a:p>
          <a:p>
            <a:pPr>
              <a:buSzTx/>
              <a:buFont typeface="Wingdings" panose="05000000000000000000" pitchFamily="2" charset="2"/>
              <a:buChar char=""/>
            </a:pPr>
            <a:r>
              <a:rPr lang="en-US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The International Who’s Who in Art</a:t>
            </a:r>
          </a:p>
          <a:p>
            <a:pPr algn="r" rtl="1">
              <a:buFont typeface="Wingdings" panose="05000000000000000000" pitchFamily="2" charset="2"/>
              <a:buNone/>
            </a:pPr>
            <a:r>
              <a:rPr lang="ar-SA" altLang="en-US" sz="2800" b="1">
                <a:cs typeface="B Mitra" pitchFamily="2" charset="-78"/>
              </a:rPr>
              <a:t>در اسلايد هاي بعدي به معرفي برخي پرداخته مي شود </a:t>
            </a:r>
            <a:r>
              <a:rPr lang="fa-IR" altLang="en-US" sz="2800" b="1">
                <a:cs typeface="B Mitra" pitchFamily="2" charset="-78"/>
              </a:rPr>
              <a:t>.</a:t>
            </a:r>
            <a:endParaRPr lang="en-US" altLang="en-US" sz="2800" b="1">
              <a:cs typeface="B Mitra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en-US" altLang="en-US" sz="3200" b="1">
                <a:solidFill>
                  <a:srgbClr val="FF3B8A"/>
                </a:solidFill>
              </a:rPr>
              <a:t>INTERNATIONAL WHO’S WHO,1935-.LONDON, EUROPA, 1935 -</a:t>
            </a:r>
            <a:r>
              <a:rPr lang="en-US" altLang="en-US" sz="3200"/>
              <a:t> 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38400" y="1600200"/>
            <a:ext cx="6400800" cy="5257800"/>
          </a:xfrm>
        </p:spPr>
        <p:txBody>
          <a:bodyPr/>
          <a:lstStyle/>
          <a:p>
            <a:pPr algn="r" rtl="1">
              <a:lnSpc>
                <a:spcPct val="90000"/>
              </a:lnSpc>
              <a:buSzTx/>
              <a:buFont typeface="Wingdings" panose="05000000000000000000" pitchFamily="2" charset="2"/>
              <a:buChar char=""/>
            </a:pPr>
            <a:r>
              <a:rPr lang="ar-SA" altLang="en-US" sz="2400" b="1">
                <a:cs typeface="B Mitra" pitchFamily="2" charset="-78"/>
              </a:rPr>
              <a:t>انتشار اين كتابشناسي به صورت سالانه است .</a:t>
            </a:r>
            <a:endParaRPr lang="en-US" altLang="en-US" sz="2400">
              <a:cs typeface="B Mitra" pitchFamily="2" charset="-78"/>
            </a:endParaRPr>
          </a:p>
          <a:p>
            <a:pPr algn="r" rtl="1">
              <a:lnSpc>
                <a:spcPct val="90000"/>
              </a:lnSpc>
              <a:buSzTx/>
              <a:buFont typeface="Wingdings" panose="05000000000000000000" pitchFamily="2" charset="2"/>
              <a:buChar char=""/>
            </a:pPr>
            <a:r>
              <a:rPr lang="ar-SA" altLang="en-US" sz="2400" b="1">
                <a:cs typeface="B Mitra" pitchFamily="2" charset="-78"/>
              </a:rPr>
              <a:t>براي پاسخگو به سؤالات فورا و مرجع مي باشد . </a:t>
            </a:r>
            <a:endParaRPr lang="en-US" altLang="en-US" sz="2400">
              <a:cs typeface="B Mitra" pitchFamily="2" charset="-78"/>
            </a:endParaRPr>
          </a:p>
          <a:p>
            <a:pPr algn="r" rtl="1">
              <a:lnSpc>
                <a:spcPct val="90000"/>
              </a:lnSpc>
              <a:buSzTx/>
              <a:buFont typeface="Wingdings" panose="05000000000000000000" pitchFamily="2" charset="2"/>
              <a:buChar char=""/>
            </a:pPr>
            <a:r>
              <a:rPr lang="ar-SA" altLang="en-US" sz="2400" b="1">
                <a:cs typeface="B Mitra" pitchFamily="2" charset="-78"/>
              </a:rPr>
              <a:t>تنظیم بر اساس الفباي نام خانوادگی افراد مي باشد .</a:t>
            </a:r>
            <a:endParaRPr lang="en-US" altLang="en-US" sz="2400">
              <a:cs typeface="B Mitra" pitchFamily="2" charset="-78"/>
            </a:endParaRPr>
          </a:p>
          <a:p>
            <a:pPr algn="r" rtl="1">
              <a:lnSpc>
                <a:spcPct val="90000"/>
              </a:lnSpc>
              <a:buSzTx/>
              <a:buFont typeface="Wingdings" panose="05000000000000000000" pitchFamily="2" charset="2"/>
              <a:buChar char=""/>
            </a:pPr>
            <a:r>
              <a:rPr lang="ar-SA" altLang="en-US" sz="2400" b="1">
                <a:cs typeface="B Mitra" pitchFamily="2" charset="-78"/>
              </a:rPr>
              <a:t>جمع آور اطلاعات از طرق پرسشنامه و به صورت مستقیم است . </a:t>
            </a:r>
            <a:endParaRPr lang="en-US" altLang="en-US" sz="2400">
              <a:cs typeface="B Mitra" pitchFamily="2" charset="-78"/>
            </a:endParaRPr>
          </a:p>
          <a:p>
            <a:pPr algn="r" rtl="1">
              <a:lnSpc>
                <a:spcPct val="90000"/>
              </a:lnSpc>
              <a:buSzTx/>
              <a:buFont typeface="Wingdings" panose="05000000000000000000" pitchFamily="2" charset="2"/>
              <a:buChar char=""/>
            </a:pPr>
            <a:r>
              <a:rPr lang="ar-SA" altLang="en-US" sz="2400" b="1">
                <a:cs typeface="B Mitra" pitchFamily="2" charset="-78"/>
              </a:rPr>
              <a:t>بررسی و حذف تعداد از اسامی در ویرایش هاي بعد .</a:t>
            </a:r>
            <a:endParaRPr lang="en-US" altLang="en-US" sz="2400">
              <a:cs typeface="B Mitra" pitchFamily="2" charset="-78"/>
            </a:endParaRPr>
          </a:p>
          <a:p>
            <a:pPr algn="r" rtl="1">
              <a:lnSpc>
                <a:spcPct val="90000"/>
              </a:lnSpc>
              <a:buSzTx/>
              <a:buFont typeface="Wingdings" panose="05000000000000000000" pitchFamily="2" charset="2"/>
              <a:buChar char=""/>
            </a:pPr>
            <a:r>
              <a:rPr lang="ar-SA" altLang="en-US" sz="2400" b="1">
                <a:cs typeface="B Mitra" pitchFamily="2" charset="-78"/>
              </a:rPr>
              <a:t>دارای 2 قسمت است : 1) شرح حال خاندان پادشاهی انگلیس</a:t>
            </a:r>
            <a:endParaRPr lang="en-US" altLang="en-US" sz="2400" b="1">
              <a:cs typeface="B Mitra" pitchFamily="2" charset="-78"/>
            </a:endParaRPr>
          </a:p>
          <a:p>
            <a:pPr algn="r" rtl="1">
              <a:lnSpc>
                <a:spcPct val="90000"/>
              </a:lnSpc>
              <a:buSzTx/>
              <a:buFont typeface="Wingdings" panose="05000000000000000000" pitchFamily="2" charset="2"/>
              <a:buChar char=""/>
            </a:pPr>
            <a:r>
              <a:rPr lang="en-US" altLang="en-US" sz="2400" b="1">
                <a:cs typeface="B Mitra" pitchFamily="2" charset="-78"/>
              </a:rPr>
              <a:t>      </a:t>
            </a:r>
            <a:r>
              <a:rPr lang="fa-IR" altLang="en-US" sz="2400" b="1">
                <a:cs typeface="B Mitra" pitchFamily="2" charset="-78"/>
              </a:rPr>
              <a:t>                   </a:t>
            </a:r>
            <a:r>
              <a:rPr lang="en-US" altLang="en-US" sz="2400" b="1">
                <a:cs typeface="B Mitra" pitchFamily="2" charset="-78"/>
              </a:rPr>
              <a:t>       </a:t>
            </a:r>
            <a:r>
              <a:rPr lang="ar-SA" altLang="en-US" sz="2400" b="1">
                <a:cs typeface="B Mitra" pitchFamily="2" charset="-78"/>
              </a:rPr>
              <a:t>2) شرح حال کوتاه زنان و مردان مشهور جهان</a:t>
            </a:r>
            <a:endParaRPr lang="en-US" altLang="en-US" sz="2400">
              <a:cs typeface="B Mitra" pitchFamily="2" charset="-78"/>
            </a:endParaRPr>
          </a:p>
          <a:p>
            <a:pPr algn="r" rtl="1">
              <a:lnSpc>
                <a:spcPct val="90000"/>
              </a:lnSpc>
              <a:buSzTx/>
              <a:buFont typeface="Wingdings" panose="05000000000000000000" pitchFamily="2" charset="2"/>
              <a:buChar char=""/>
            </a:pPr>
            <a:r>
              <a:rPr lang="ar-SA" altLang="en-US" sz="2400" b="1">
                <a:cs typeface="B Mitra" pitchFamily="2" charset="-78"/>
              </a:rPr>
              <a:t>محدوده موضوع را در نظر نمي گيرد .</a:t>
            </a:r>
            <a:endParaRPr lang="en-US" altLang="en-US" sz="2400">
              <a:cs typeface="B Mitra" pitchFamily="2" charset="-78"/>
            </a:endParaRPr>
          </a:p>
          <a:p>
            <a:pPr algn="r" rtl="1">
              <a:lnSpc>
                <a:spcPct val="90000"/>
              </a:lnSpc>
              <a:buSzTx/>
              <a:buFont typeface="Wingdings" panose="05000000000000000000" pitchFamily="2" charset="2"/>
              <a:buChar char=""/>
            </a:pPr>
            <a:r>
              <a:rPr lang="ar-SA" altLang="en-US" sz="2400" b="1">
                <a:cs typeface="B Mitra" pitchFamily="2" charset="-78"/>
              </a:rPr>
              <a:t>اطلاعات به طور مختصر و تلگراف است .</a:t>
            </a:r>
            <a:endParaRPr lang="en-US" altLang="en-US" sz="2400" b="1">
              <a:cs typeface="B Mitra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6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2438400" y="0"/>
            <a:ext cx="6237288" cy="1989138"/>
          </a:xfrm>
        </p:spPr>
        <p:txBody>
          <a:bodyPr/>
          <a:lstStyle/>
          <a:p>
            <a:r>
              <a:rPr lang="en-US" altLang="en-US" sz="2800" b="1">
                <a:solidFill>
                  <a:srgbClr val="FF3B8A"/>
                </a:solidFill>
              </a:rPr>
              <a:t>WHO’S WHO IN AMERICA .3D  ED . REV . STANFORD , CALLIF . : STANFORD UNIVERSITY PRESS , ; CHICAGO,MARQUIS,1946-51.7V.</a:t>
            </a:r>
            <a:r>
              <a:rPr lang="en-US" altLang="en-US" sz="3200"/>
              <a:t> 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38400" y="2205038"/>
            <a:ext cx="6400800" cy="4652962"/>
          </a:xfrm>
        </p:spPr>
        <p:txBody>
          <a:bodyPr/>
          <a:lstStyle/>
          <a:p>
            <a:pPr algn="r" rtl="1">
              <a:buSzTx/>
              <a:buFont typeface="Wingdings" panose="05000000000000000000" pitchFamily="2" charset="2"/>
              <a:buChar char=""/>
            </a:pPr>
            <a:r>
              <a:rPr lang="ar-SA" altLang="en-US" b="1">
                <a:cs typeface="B Mitra" pitchFamily="2" charset="-78"/>
              </a:rPr>
              <a:t>اين كتاب حاوي شرح احوال 8000 نفر است . </a:t>
            </a:r>
            <a:endParaRPr lang="en-US" altLang="en-US">
              <a:cs typeface="B Mitra" pitchFamily="2" charset="-78"/>
            </a:endParaRPr>
          </a:p>
          <a:p>
            <a:pPr algn="r" rtl="1">
              <a:buSzTx/>
              <a:buFont typeface="Wingdings" panose="05000000000000000000" pitchFamily="2" charset="2"/>
              <a:buChar char=""/>
            </a:pPr>
            <a:r>
              <a:rPr lang="ar-SA" altLang="en-US" b="1">
                <a:cs typeface="B Mitra" pitchFamily="2" charset="-78"/>
              </a:rPr>
              <a:t>كشورهاي مكزيك ،كلمبيا ، اكوادور ، ونزوئلا ، بوليوي و ... و كشورهاي آمريكاي مركزي است كه تنظيم هر يك به طور جداگانه است .</a:t>
            </a:r>
            <a:endParaRPr lang="en-US" altLang="en-US">
              <a:cs typeface="B Mitra" pitchFamily="2" charset="-78"/>
            </a:endParaRPr>
          </a:p>
          <a:p>
            <a:pPr algn="r" rtl="1">
              <a:buSzTx/>
              <a:buFont typeface="Wingdings" panose="05000000000000000000" pitchFamily="2" charset="2"/>
              <a:buChar char=""/>
            </a:pPr>
            <a:r>
              <a:rPr lang="ar-SA" altLang="en-US" b="1">
                <a:cs typeface="B Mitra" pitchFamily="2" charset="-78"/>
              </a:rPr>
              <a:t>اطلاعات به صورت مختصر مي باشد .</a:t>
            </a:r>
            <a:endParaRPr lang="en-US" altLang="en-US" b="1">
              <a:cs typeface="B Mitra" pitchFamily="2" charset="-78"/>
            </a:endParaRPr>
          </a:p>
          <a:p>
            <a:pPr algn="r" rtl="1"/>
            <a:endParaRPr lang="en-US" altLang="en-US">
              <a:cs typeface="B Mitra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1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2438400" y="0"/>
            <a:ext cx="6237288" cy="2420938"/>
          </a:xfrm>
        </p:spPr>
        <p:txBody>
          <a:bodyPr/>
          <a:lstStyle/>
          <a:p>
            <a:r>
              <a:rPr lang="en-US" altLang="en-US" sz="2800" b="1">
                <a:solidFill>
                  <a:srgbClr val="FF3B8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WHO’S WHO IN GERMANY .3D ED. EDITED BY HORST G.KLIEMANN &amp; DR.STEPHEN S . TAYLOR. MUNICH , INTERCONTINENTAL BOOK &amp; PUB . CO ., 1962.</a:t>
            </a:r>
            <a:r>
              <a:rPr lang="en-US" altLang="en-US"/>
              <a:t> 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38400" y="2420938"/>
            <a:ext cx="6400800" cy="4437062"/>
          </a:xfrm>
        </p:spPr>
        <p:txBody>
          <a:bodyPr/>
          <a:lstStyle/>
          <a:p>
            <a:pPr algn="r" rtl="1">
              <a:buSzTx/>
              <a:buFont typeface="Wingdings" panose="05000000000000000000" pitchFamily="2" charset="2"/>
              <a:buChar char=""/>
            </a:pPr>
            <a:r>
              <a:rPr lang="ar-SA" altLang="en-US" sz="2400">
                <a:effectLst/>
                <a:cs typeface="B Mitra" pitchFamily="2" charset="-78"/>
              </a:rPr>
              <a:t>اين كتاب در 142+ 1618 صفحه چاپ شده است . </a:t>
            </a:r>
            <a:endParaRPr lang="en-US" altLang="en-US" sz="2400">
              <a:effectLst/>
              <a:cs typeface="B Mitra" pitchFamily="2" charset="-78"/>
            </a:endParaRPr>
          </a:p>
          <a:p>
            <a:pPr algn="r" rtl="1">
              <a:buSzTx/>
              <a:buFont typeface="Wingdings" panose="05000000000000000000" pitchFamily="2" charset="2"/>
              <a:buChar char=""/>
            </a:pPr>
            <a:r>
              <a:rPr lang="ar-SA" altLang="en-US" sz="2400">
                <a:effectLst/>
                <a:cs typeface="B Mitra" pitchFamily="2" charset="-78"/>
              </a:rPr>
              <a:t>شرح حال حدود 11000 تن را در بر دارد .</a:t>
            </a:r>
            <a:endParaRPr lang="en-US" altLang="en-US" sz="2400">
              <a:effectLst/>
              <a:cs typeface="B Mitra" pitchFamily="2" charset="-78"/>
            </a:endParaRPr>
          </a:p>
          <a:p>
            <a:pPr algn="r" rtl="1">
              <a:buSzTx/>
              <a:buFont typeface="Wingdings" panose="05000000000000000000" pitchFamily="2" charset="2"/>
              <a:buChar char=""/>
            </a:pPr>
            <a:r>
              <a:rPr lang="ar-SA" altLang="en-US" sz="2400">
                <a:effectLst/>
                <a:cs typeface="B Mitra" pitchFamily="2" charset="-78"/>
              </a:rPr>
              <a:t>شرح حالها کوتاه و به زبان انگلیسی است .</a:t>
            </a:r>
            <a:endParaRPr lang="en-US" altLang="en-US" sz="2400">
              <a:effectLst/>
              <a:cs typeface="B Mitra" pitchFamily="2" charset="-78"/>
            </a:endParaRPr>
          </a:p>
          <a:p>
            <a:pPr algn="r" rtl="1">
              <a:buSzTx/>
              <a:buFont typeface="Wingdings" panose="05000000000000000000" pitchFamily="2" charset="2"/>
              <a:buChar char=""/>
            </a:pPr>
            <a:r>
              <a:rPr lang="ar-SA" altLang="en-US" sz="2400">
                <a:effectLst/>
                <a:cs typeface="B Mitra" pitchFamily="2" charset="-78"/>
              </a:rPr>
              <a:t>زندگینامه اي عمومي است ؛ شامل مشاهیري در زمینه هاي مذهب ، آموزش و پرورش ، صنایع و ... .</a:t>
            </a:r>
            <a:endParaRPr lang="en-US" altLang="en-US" sz="2400">
              <a:effectLst/>
              <a:cs typeface="B Mitra" pitchFamily="2" charset="-78"/>
            </a:endParaRPr>
          </a:p>
          <a:p>
            <a:pPr algn="r" rtl="1">
              <a:buSzTx/>
              <a:buFont typeface="Wingdings" panose="05000000000000000000" pitchFamily="2" charset="2"/>
              <a:buChar char=""/>
            </a:pPr>
            <a:r>
              <a:rPr lang="ar-SA" altLang="en-US" sz="2400">
                <a:effectLst/>
                <a:cs typeface="B Mitra" pitchFamily="2" charset="-78"/>
              </a:rPr>
              <a:t>مکمل اين كتاب ، كتاب </a:t>
            </a:r>
            <a:r>
              <a:rPr lang="en-US" altLang="en-US" sz="2400">
                <a:effectLst/>
                <a:cs typeface="B Mitra" pitchFamily="2" charset="-78"/>
              </a:rPr>
              <a:t>Wer ist wer</a:t>
            </a:r>
            <a:r>
              <a:rPr lang="ar-SA" altLang="en-US" sz="2400">
                <a:effectLst/>
                <a:cs typeface="B Mitra" pitchFamily="2" charset="-78"/>
              </a:rPr>
              <a:t> است ؛ زیرا هر كدام شرح حال كساني يافت مي گردد كه در ديگري وجود ندارد .</a:t>
            </a:r>
            <a:endParaRPr lang="en-US" altLang="en-US" sz="2400">
              <a:effectLst/>
              <a:cs typeface="B Mitra" pitchFamily="2" charset="-78"/>
            </a:endParaRPr>
          </a:p>
          <a:p>
            <a:pPr algn="r" rtl="1">
              <a:buSzTx/>
              <a:buFont typeface="Wingdings" panose="05000000000000000000" pitchFamily="2" charset="2"/>
              <a:buChar char=""/>
            </a:pPr>
            <a:r>
              <a:rPr lang="ar-SA" altLang="en-US" sz="2400">
                <a:effectLst/>
                <a:cs typeface="B Mitra" pitchFamily="2" charset="-78"/>
              </a:rPr>
              <a:t>پيوست اين كتاب در 142 صفحه و حاوي نام و نشاني و اطلاعات مختصري از مؤسسات و نهادي آلماني است .</a:t>
            </a:r>
            <a:endParaRPr lang="en-US" altLang="en-US" sz="2400">
              <a:effectLst/>
              <a:cs typeface="B Mitra" pitchFamily="2" charset="-78"/>
            </a:endParaRPr>
          </a:p>
          <a:p>
            <a:pPr algn="r" rtl="1">
              <a:buSzTx/>
              <a:buFont typeface="Wingdings" panose="05000000000000000000" pitchFamily="2" charset="2"/>
              <a:buChar char=""/>
            </a:pPr>
            <a:r>
              <a:rPr lang="ar-SA" altLang="en-US" sz="2400">
                <a:effectLst/>
                <a:cs typeface="B Mitra" pitchFamily="2" charset="-78"/>
              </a:rPr>
              <a:t>قرار بر اين است كه اين كتاب دو سال يكبار منتشر مي شود .</a:t>
            </a:r>
            <a:endParaRPr lang="en-US" altLang="en-US" sz="2400">
              <a:effectLst/>
              <a:cs typeface="B Mitra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0" dur="indefinite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3" dur="indefinite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" dur="indefinite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6" dur="indefinite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9" dur="indefinite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1" dur="indefinite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2" dur="indefinite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5" dur="indefinite"/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mph" presetSubtype="0" grpId="1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rctx="PPT">
                                        <p:cTn id="29" dur="indefinite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.0"/>
                                      </p:to>
                                    </p:set>
                                    <p:animEffect filter="image" prLst="opacity: 1.0">
                                      <p:cBhvr rctx="IE">
                                        <p:cTn id="30" dur="indefinite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mph" presetSubtype="0" grpId="1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rctx="PPT">
                                        <p:cTn id="34" dur="indefinite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.0"/>
                                      </p:to>
                                    </p:set>
                                    <p:animEffect filter="image" prLst="opacity: 1.0">
                                      <p:cBhvr rctx="IE">
                                        <p:cTn id="35" dur="indefinite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mph" presetSubtype="0" grpId="1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rctx="PPT">
                                        <p:cTn id="39" dur="indefinite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.0"/>
                                      </p:to>
                                    </p:set>
                                    <p:animEffect filter="image" prLst="opacity: 1.0">
                                      <p:cBhvr rctx="IE">
                                        <p:cTn id="40" dur="indefinite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mph" presetSubtype="0" grpId="1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rctx="PPT">
                                        <p:cTn id="44" dur="indefinite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.0"/>
                                      </p:to>
                                    </p:set>
                                    <p:animEffect filter="image" prLst="opacity: 1.0">
                                      <p:cBhvr rctx="IE">
                                        <p:cTn id="45" dur="indefinite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mph" presetSubtype="0" grpId="1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rctx="PPT">
                                        <p:cTn id="49" dur="indefinite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.0"/>
                                      </p:to>
                                    </p:set>
                                    <p:animEffect filter="image" prLst="opacity: 1.0">
                                      <p:cBhvr rctx="IE">
                                        <p:cTn id="50" dur="indefinite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mph" presetSubtype="0" grpId="1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rctx="PPT">
                                        <p:cTn id="54" dur="indefinite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.0"/>
                                      </p:to>
                                    </p:set>
                                    <p:animEffect filter="image" prLst="opacity: 1.0">
                                      <p:cBhvr rctx="IE">
                                        <p:cTn id="55" dur="indefinite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9" presetClass="emph" presetSubtype="0" grpId="1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rctx="PPT">
                                        <p:cTn id="59" dur="indefinite"/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.0"/>
                                      </p:to>
                                    </p:set>
                                    <p:animEffect filter="image" prLst="opacity: 1.0">
                                      <p:cBhvr rctx="IE">
                                        <p:cTn id="60" dur="indefinite"/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allAtOnce"/>
      <p:bldP spid="13315" grpI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2438400" y="0"/>
            <a:ext cx="6381750" cy="2205038"/>
          </a:xfrm>
        </p:spPr>
        <p:txBody>
          <a:bodyPr/>
          <a:lstStyle/>
          <a:p>
            <a:r>
              <a:rPr lang="en-US" altLang="en-US" sz="2800" b="1">
                <a:solidFill>
                  <a:srgbClr val="FF3B8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WHO’S WHO IN CONTEMPORARY WOMEN’S WRITING . EDITED BY JANE ELDRIDGE MILLER . LONDEN &amp; NEW YORK :ROUTLEDGE ,2001.</a:t>
            </a:r>
            <a:r>
              <a:rPr lang="en-US" altLang="en-US" sz="2800"/>
              <a:t> 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38400" y="2420938"/>
            <a:ext cx="6400800" cy="4437062"/>
          </a:xfrm>
        </p:spPr>
        <p:txBody>
          <a:bodyPr/>
          <a:lstStyle/>
          <a:p>
            <a:pPr algn="r" rtl="1">
              <a:buSzTx/>
              <a:buFont typeface="Wingdings" panose="05000000000000000000" pitchFamily="2" charset="2"/>
              <a:buChar char=""/>
            </a:pPr>
            <a:r>
              <a:rPr lang="ar-SA" altLang="en-US" sz="2400" b="1">
                <a:effectLst/>
                <a:cs typeface="B Mitra" pitchFamily="2" charset="-78"/>
              </a:rPr>
              <a:t>به عنوان كتابشناسي و زندگينامه زنان معاصر از سراسر جهان است .</a:t>
            </a:r>
            <a:endParaRPr lang="en-US" altLang="en-US" sz="2400" b="1">
              <a:effectLst/>
              <a:cs typeface="B Mitra" pitchFamily="2" charset="-78"/>
            </a:endParaRPr>
          </a:p>
          <a:p>
            <a:pPr algn="r" rtl="1">
              <a:buSzTx/>
              <a:buFont typeface="Wingdings" panose="05000000000000000000" pitchFamily="2" charset="2"/>
              <a:buChar char=""/>
            </a:pPr>
            <a:r>
              <a:rPr lang="ar-SA" altLang="en-US" sz="2400" b="1">
                <a:effectLst/>
                <a:cs typeface="B Mitra" pitchFamily="2" charset="-78"/>
              </a:rPr>
              <a:t>در زمينه هاي شعر ، داستان ، نمايش نامه و ... است .</a:t>
            </a:r>
            <a:endParaRPr lang="en-US" altLang="en-US" sz="2400" b="1">
              <a:effectLst/>
              <a:cs typeface="B Mitra" pitchFamily="2" charset="-78"/>
            </a:endParaRPr>
          </a:p>
          <a:p>
            <a:pPr algn="r" rtl="1">
              <a:buSzTx/>
              <a:buFont typeface="Wingdings" panose="05000000000000000000" pitchFamily="2" charset="2"/>
              <a:buChar char=""/>
            </a:pPr>
            <a:r>
              <a:rPr lang="ar-SA" altLang="en-US" sz="2400" b="1">
                <a:effectLst/>
                <a:cs typeface="B Mitra" pitchFamily="2" charset="-78"/>
              </a:rPr>
              <a:t>مجموعه اي از شرح حال نويس ها ، تاريخ نگاران ، منتقدان ادبي را است .</a:t>
            </a:r>
            <a:endParaRPr lang="en-US" altLang="en-US" sz="2400" b="1">
              <a:effectLst/>
              <a:cs typeface="B Mitra" pitchFamily="2" charset="-78"/>
            </a:endParaRPr>
          </a:p>
          <a:p>
            <a:pPr algn="r" rtl="1">
              <a:buSzTx/>
              <a:buFont typeface="Wingdings" panose="05000000000000000000" pitchFamily="2" charset="2"/>
              <a:buChar char=""/>
            </a:pPr>
            <a:r>
              <a:rPr lang="ar-SA" altLang="en-US" sz="2400" b="1">
                <a:effectLst/>
                <a:cs typeface="B Mitra" pitchFamily="2" charset="-78"/>
              </a:rPr>
              <a:t>زندگينامه هاي افرادي را در بر دارد كه دوره زندگي آنها از 1960 و يا بعد از آن شروع شده باشد .</a:t>
            </a:r>
            <a:endParaRPr lang="en-US" altLang="en-US" sz="2400" b="1">
              <a:effectLst/>
              <a:cs typeface="B Mitra" pitchFamily="2" charset="-78"/>
            </a:endParaRPr>
          </a:p>
          <a:p>
            <a:pPr algn="r" rtl="1">
              <a:buSzTx/>
              <a:buFont typeface="Wingdings" panose="05000000000000000000" pitchFamily="2" charset="2"/>
              <a:buChar char=""/>
            </a:pPr>
            <a:r>
              <a:rPr lang="ar-SA" altLang="en-US" sz="2400" b="1">
                <a:effectLst/>
                <a:cs typeface="B Mitra" pitchFamily="2" charset="-78"/>
              </a:rPr>
              <a:t>اسامي افراد ياري دهنده در انتشار و جمع آوري مطالب زندگينامه در ابتداي كتاب آمده است . طريقه ذكر اسامي بدين شكل است كه نام مختصر آنها را آورده و در مقابل آن نام كامل بيان شده است .</a:t>
            </a:r>
            <a:endParaRPr lang="en-US" altLang="en-US" sz="2400" b="1">
              <a:effectLst/>
              <a:cs typeface="B Mitra" pitchFamily="2" charset="-78"/>
            </a:endParaRP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39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algn="ctr"/>
            <a:r>
              <a:rPr lang="ar-SA" altLang="en-US" sz="4000" b="1">
                <a:solidFill>
                  <a:srgbClr val="FF3B8A"/>
                </a:solidFill>
                <a:cs typeface="B Mitra" pitchFamily="2" charset="-78"/>
              </a:rPr>
              <a:t>ادامه</a:t>
            </a:r>
            <a:r>
              <a:rPr lang="en-US" altLang="en-US"/>
              <a:t> 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38400" y="1341438"/>
            <a:ext cx="6310313" cy="5516562"/>
          </a:xfrm>
        </p:spPr>
        <p:txBody>
          <a:bodyPr/>
          <a:lstStyle/>
          <a:p>
            <a:pPr algn="r" rtl="1">
              <a:buSzPct val="90000"/>
              <a:buFont typeface="Wingdings" panose="05000000000000000000" pitchFamily="2" charset="2"/>
              <a:buChar char=""/>
            </a:pPr>
            <a:r>
              <a:rPr lang="ar-SA" altLang="en-US" sz="2800" b="1">
                <a:effectLst/>
                <a:latin typeface="Times New Roman" panose="02020603050405020304" pitchFamily="18" charset="0"/>
                <a:cs typeface="B Mitra" pitchFamily="2" charset="-78"/>
              </a:rPr>
              <a:t>مدخل ها بر اساس حروف الفباي نام خانوادگي افراد نظم يافته اند .</a:t>
            </a:r>
            <a:endParaRPr lang="en-US" altLang="en-US" sz="2800" b="1">
              <a:effectLst/>
              <a:latin typeface="Times New Roman" panose="02020603050405020304" pitchFamily="18" charset="0"/>
              <a:cs typeface="B Mitra" pitchFamily="2" charset="-78"/>
            </a:endParaRPr>
          </a:p>
          <a:p>
            <a:pPr algn="r" rtl="1">
              <a:buSzPct val="90000"/>
              <a:buFont typeface="Wingdings" panose="05000000000000000000" pitchFamily="2" charset="2"/>
              <a:buChar char=""/>
            </a:pPr>
            <a:r>
              <a:rPr lang="ar-SA" altLang="en-US" sz="2800" b="1">
                <a:effectLst/>
                <a:latin typeface="Times New Roman" panose="02020603050405020304" pitchFamily="18" charset="0"/>
                <a:cs typeface="B Mitra" pitchFamily="2" charset="-78"/>
              </a:rPr>
              <a:t>هر يك از حروف الفبا خود در يك فصل جدا آمده است .</a:t>
            </a:r>
            <a:endParaRPr lang="en-US" altLang="en-US" sz="2800">
              <a:effectLst/>
              <a:latin typeface="Times New Roman" panose="02020603050405020304" pitchFamily="18" charset="0"/>
              <a:cs typeface="B Mitra" pitchFamily="2" charset="-78"/>
            </a:endParaRPr>
          </a:p>
          <a:p>
            <a:pPr algn="r" rtl="1">
              <a:buSzPct val="90000"/>
              <a:buFont typeface="Wingdings" panose="05000000000000000000" pitchFamily="2" charset="2"/>
              <a:buChar char=""/>
            </a:pPr>
            <a:r>
              <a:rPr lang="ar-SA" altLang="en-US" sz="2800" b="1">
                <a:effectLst/>
                <a:latin typeface="Times New Roman" panose="02020603050405020304" pitchFamily="18" charset="0"/>
                <a:cs typeface="B Mitra" pitchFamily="2" charset="-78"/>
              </a:rPr>
              <a:t>در انتهاي مقالات نام نويسنده هاي آنها ذكر شده است ، كه در صورت لزوم هم مي توان از نام كامل آنها كه در ابتدا آمده كمك گرفت . </a:t>
            </a:r>
            <a:endParaRPr lang="en-US" altLang="en-US" sz="2800">
              <a:effectLst/>
              <a:latin typeface="Times New Roman" panose="02020603050405020304" pitchFamily="18" charset="0"/>
              <a:cs typeface="B Mitra" pitchFamily="2" charset="-78"/>
            </a:endParaRPr>
          </a:p>
          <a:p>
            <a:pPr algn="r" rtl="1">
              <a:buSzPct val="90000"/>
              <a:buFont typeface="Wingdings" panose="05000000000000000000" pitchFamily="2" charset="2"/>
              <a:buChar char=""/>
            </a:pPr>
            <a:r>
              <a:rPr lang="ar-SA" altLang="en-US" sz="2800" b="1">
                <a:effectLst/>
                <a:latin typeface="Times New Roman" panose="02020603050405020304" pitchFamily="18" charset="0"/>
                <a:cs typeface="B Mitra" pitchFamily="2" charset="-78"/>
              </a:rPr>
              <a:t>در انتهاي كتاب بر اساس تقسيم بندي نام كشورها ، نويسنده هاي آنها را تقسيم كرده است .</a:t>
            </a:r>
            <a:endParaRPr lang="en-US" altLang="en-US" sz="2800">
              <a:effectLst/>
              <a:latin typeface="Times New Roman" panose="02020603050405020304" pitchFamily="18" charset="0"/>
              <a:cs typeface="B Mitra" pitchFamily="2" charset="-78"/>
            </a:endParaRPr>
          </a:p>
          <a:p>
            <a:pPr algn="r" rtl="1">
              <a:buSzPct val="90000"/>
              <a:buFont typeface="Wingdings" panose="05000000000000000000" pitchFamily="2" charset="2"/>
              <a:buChar char=""/>
            </a:pPr>
            <a:r>
              <a:rPr lang="ar-SA" altLang="en-US" sz="2800" b="1">
                <a:effectLst/>
                <a:latin typeface="Times New Roman" panose="02020603050405020304" pitchFamily="18" charset="0"/>
                <a:cs typeface="B Mitra" pitchFamily="2" charset="-78"/>
              </a:rPr>
              <a:t>اطلاعات به صورت مختصر بيان شده است .</a:t>
            </a:r>
            <a:endParaRPr lang="en-US" altLang="en-US" sz="2800" b="1">
              <a:effectLst/>
              <a:latin typeface="Times New Roman" panose="02020603050405020304" pitchFamily="18" charset="0"/>
              <a:cs typeface="B Mitra" pitchFamily="2" charset="-78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68" decel="100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68" decel="100000"/>
                                        <p:tgtEl>
                                          <p:spTgt spid="1536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68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68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63" grpId="0" build="p"/>
    </p:bldLst>
  </p:timing>
</p:sld>
</file>

<file path=ppt/theme/theme1.xml><?xml version="1.0" encoding="utf-8"?>
<a:theme xmlns:a="http://schemas.openxmlformats.org/drawingml/2006/main" name="Proposal">
  <a:themeElements>
    <a:clrScheme name="Proposal 8">
      <a:dk1>
        <a:srgbClr val="000000"/>
      </a:dk1>
      <a:lt1>
        <a:srgbClr val="FFFFFF"/>
      </a:lt1>
      <a:dk2>
        <a:srgbClr val="8C0039"/>
      </a:dk2>
      <a:lt2>
        <a:srgbClr val="660066"/>
      </a:lt2>
      <a:accent1>
        <a:srgbClr val="C58BF9"/>
      </a:accent1>
      <a:accent2>
        <a:srgbClr val="9966FF"/>
      </a:accent2>
      <a:accent3>
        <a:srgbClr val="FFFFFF"/>
      </a:accent3>
      <a:accent4>
        <a:srgbClr val="000000"/>
      </a:accent4>
      <a:accent5>
        <a:srgbClr val="DFC4FB"/>
      </a:accent5>
      <a:accent6>
        <a:srgbClr val="8A5CE7"/>
      </a:accent6>
      <a:hlink>
        <a:srgbClr val="E4005C"/>
      </a:hlink>
      <a:folHlink>
        <a:srgbClr val="C36C03"/>
      </a:folHlink>
    </a:clrScheme>
    <a:fontScheme name="Proposal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Proposal 1">
        <a:dk1>
          <a:srgbClr val="777777"/>
        </a:dk1>
        <a:lt1>
          <a:srgbClr val="FFFFFF"/>
        </a:lt1>
        <a:dk2>
          <a:srgbClr val="333333"/>
        </a:dk2>
        <a:lt2>
          <a:srgbClr val="FFF4C3"/>
        </a:lt2>
        <a:accent1>
          <a:srgbClr val="C892FA"/>
        </a:accent1>
        <a:accent2>
          <a:srgbClr val="9966FF"/>
        </a:accent2>
        <a:accent3>
          <a:srgbClr val="ADADAD"/>
        </a:accent3>
        <a:accent4>
          <a:srgbClr val="DADADA"/>
        </a:accent4>
        <a:accent5>
          <a:srgbClr val="E0C7FC"/>
        </a:accent5>
        <a:accent6>
          <a:srgbClr val="8A5CE7"/>
        </a:accent6>
        <a:hlink>
          <a:srgbClr val="E4005C"/>
        </a:hlink>
        <a:folHlink>
          <a:srgbClr val="DC7A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posal 2">
        <a:dk1>
          <a:srgbClr val="1C1C1C"/>
        </a:dk1>
        <a:lt1>
          <a:srgbClr val="FFFFFF"/>
        </a:lt1>
        <a:dk2>
          <a:srgbClr val="5F5F5F"/>
        </a:dk2>
        <a:lt2>
          <a:srgbClr val="FFFFCC"/>
        </a:lt2>
        <a:accent1>
          <a:srgbClr val="4A5B64"/>
        </a:accent1>
        <a:accent2>
          <a:srgbClr val="AF9387"/>
        </a:accent2>
        <a:accent3>
          <a:srgbClr val="B6B6B6"/>
        </a:accent3>
        <a:accent4>
          <a:srgbClr val="DADADA"/>
        </a:accent4>
        <a:accent5>
          <a:srgbClr val="B1B5B8"/>
        </a:accent5>
        <a:accent6>
          <a:srgbClr val="9E857A"/>
        </a:accent6>
        <a:hlink>
          <a:srgbClr val="F3C43F"/>
        </a:hlink>
        <a:folHlink>
          <a:srgbClr val="66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posal 3">
        <a:dk1>
          <a:srgbClr val="4D4D4D"/>
        </a:dk1>
        <a:lt1>
          <a:srgbClr val="FFFFFF"/>
        </a:lt1>
        <a:dk2>
          <a:srgbClr val="666699"/>
        </a:dk2>
        <a:lt2>
          <a:srgbClr val="FFFFCC"/>
        </a:lt2>
        <a:accent1>
          <a:srgbClr val="8D8DB3"/>
        </a:accent1>
        <a:accent2>
          <a:srgbClr val="7A25D7"/>
        </a:accent2>
        <a:accent3>
          <a:srgbClr val="B8B8CA"/>
        </a:accent3>
        <a:accent4>
          <a:srgbClr val="DADADA"/>
        </a:accent4>
        <a:accent5>
          <a:srgbClr val="C5C5D6"/>
        </a:accent5>
        <a:accent6>
          <a:srgbClr val="6E20C3"/>
        </a:accent6>
        <a:hlink>
          <a:srgbClr val="66CCFF"/>
        </a:hlink>
        <a:folHlink>
          <a:srgbClr val="3333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posal 4">
        <a:dk1>
          <a:srgbClr val="10187C"/>
        </a:dk1>
        <a:lt1>
          <a:srgbClr val="F8F8F8"/>
        </a:lt1>
        <a:dk2>
          <a:srgbClr val="538DC7"/>
        </a:dk2>
        <a:lt2>
          <a:srgbClr val="CCECFF"/>
        </a:lt2>
        <a:accent1>
          <a:srgbClr val="879EC7"/>
        </a:accent1>
        <a:accent2>
          <a:srgbClr val="461B8B"/>
        </a:accent2>
        <a:accent3>
          <a:srgbClr val="B3C5E0"/>
        </a:accent3>
        <a:accent4>
          <a:srgbClr val="D4D4D4"/>
        </a:accent4>
        <a:accent5>
          <a:srgbClr val="C3CCE0"/>
        </a:accent5>
        <a:accent6>
          <a:srgbClr val="3F177D"/>
        </a:accent6>
        <a:hlink>
          <a:srgbClr val="0000FF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posal 5">
        <a:dk1>
          <a:srgbClr val="002F2E"/>
        </a:dk1>
        <a:lt1>
          <a:srgbClr val="FFFFFF"/>
        </a:lt1>
        <a:dk2>
          <a:srgbClr val="008080"/>
        </a:dk2>
        <a:lt2>
          <a:srgbClr val="FFFFCC"/>
        </a:lt2>
        <a:accent1>
          <a:srgbClr val="0E6A52"/>
        </a:accent1>
        <a:accent2>
          <a:srgbClr val="3553A7"/>
        </a:accent2>
        <a:accent3>
          <a:srgbClr val="AAC0C0"/>
        </a:accent3>
        <a:accent4>
          <a:srgbClr val="DADADA"/>
        </a:accent4>
        <a:accent5>
          <a:srgbClr val="AAB9B3"/>
        </a:accent5>
        <a:accent6>
          <a:srgbClr val="2F4A97"/>
        </a:accent6>
        <a:hlink>
          <a:srgbClr val="1ACE9F"/>
        </a:hlink>
        <a:folHlink>
          <a:srgbClr val="B5B5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posal 6">
        <a:dk1>
          <a:srgbClr val="000000"/>
        </a:dk1>
        <a:lt1>
          <a:srgbClr val="E3FFFF"/>
        </a:lt1>
        <a:dk2>
          <a:srgbClr val="4400A8"/>
        </a:dk2>
        <a:lt2>
          <a:srgbClr val="005452"/>
        </a:lt2>
        <a:accent1>
          <a:srgbClr val="92CAC9"/>
        </a:accent1>
        <a:accent2>
          <a:srgbClr val="009999"/>
        </a:accent2>
        <a:accent3>
          <a:srgbClr val="EFFFFF"/>
        </a:accent3>
        <a:accent4>
          <a:srgbClr val="000000"/>
        </a:accent4>
        <a:accent5>
          <a:srgbClr val="C7E1E1"/>
        </a:accent5>
        <a:accent6>
          <a:srgbClr val="008A8A"/>
        </a:accent6>
        <a:hlink>
          <a:srgbClr val="187C16"/>
        </a:hlink>
        <a:folHlink>
          <a:srgbClr val="6600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posal 7">
        <a:dk1>
          <a:srgbClr val="000000"/>
        </a:dk1>
        <a:lt1>
          <a:srgbClr val="CCFF99"/>
        </a:lt1>
        <a:dk2>
          <a:srgbClr val="CC99FF"/>
        </a:dk2>
        <a:lt2>
          <a:srgbClr val="1B3600"/>
        </a:lt2>
        <a:accent1>
          <a:srgbClr val="009900"/>
        </a:accent1>
        <a:accent2>
          <a:srgbClr val="B7CA02"/>
        </a:accent2>
        <a:accent3>
          <a:srgbClr val="E2FFCA"/>
        </a:accent3>
        <a:accent4>
          <a:srgbClr val="000000"/>
        </a:accent4>
        <a:accent5>
          <a:srgbClr val="AACAAA"/>
        </a:accent5>
        <a:accent6>
          <a:srgbClr val="A6B702"/>
        </a:accent6>
        <a:hlink>
          <a:srgbClr val="FFCC0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posal 8">
        <a:dk1>
          <a:srgbClr val="000000"/>
        </a:dk1>
        <a:lt1>
          <a:srgbClr val="FFFFFF"/>
        </a:lt1>
        <a:dk2>
          <a:srgbClr val="8C0039"/>
        </a:dk2>
        <a:lt2>
          <a:srgbClr val="660066"/>
        </a:lt2>
        <a:accent1>
          <a:srgbClr val="C58BF9"/>
        </a:accent1>
        <a:accent2>
          <a:srgbClr val="9966FF"/>
        </a:accent2>
        <a:accent3>
          <a:srgbClr val="FFFFFF"/>
        </a:accent3>
        <a:accent4>
          <a:srgbClr val="000000"/>
        </a:accent4>
        <a:accent5>
          <a:srgbClr val="DFC4FB"/>
        </a:accent5>
        <a:accent6>
          <a:srgbClr val="8A5CE7"/>
        </a:accent6>
        <a:hlink>
          <a:srgbClr val="E4005C"/>
        </a:hlink>
        <a:folHlink>
          <a:srgbClr val="C36C0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who</Template>
  <TotalTime>0</TotalTime>
  <Words>674</Words>
  <Application>Microsoft Office PowerPoint</Application>
  <PresentationFormat>On-screen Show (4:3)</PresentationFormat>
  <Paragraphs>50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Wingdings</vt:lpstr>
      <vt:lpstr>B Mitra</vt:lpstr>
      <vt:lpstr>Times New Roman</vt:lpstr>
      <vt:lpstr>Proposal</vt:lpstr>
      <vt:lpstr>معرفي كتاب هاي  WHO’S WHO </vt:lpstr>
      <vt:lpstr>مقدمه </vt:lpstr>
      <vt:lpstr> تقسیم بندي بر اساس منطقهWHO’S WHO</vt:lpstr>
      <vt:lpstr> تقسیم بندي بر اساس موضوعWHO’S WHO</vt:lpstr>
      <vt:lpstr>INTERNATIONAL WHO’S WHO,1935-.LONDON, EUROPA, 1935 - </vt:lpstr>
      <vt:lpstr>WHO’S WHO IN AMERICA .3D  ED . REV . STANFORD , CALLIF . : STANFORD UNIVERSITY PRESS , ; CHICAGO,MARQUIS,1946-51.7V. </vt:lpstr>
      <vt:lpstr>WHO’S WHO IN GERMANY .3D ED. EDITED BY HORST G.KLIEMANN &amp; DR.STEPHEN S . TAYLOR. MUNICH , INTERCONTINENTAL BOOK &amp; PUB . CO ., 1962. </vt:lpstr>
      <vt:lpstr>WHO’S WHO IN CONTEMPORARY WOMEN’S WRITING . EDITED BY JANE ELDRIDGE MILLER . LONDEN &amp; NEW YORK :ROUTLEDGE ,2001. </vt:lpstr>
      <vt:lpstr>ادامه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معرفي كتاب هاي  WHO’S WHO </dc:title>
  <dc:creator>looksfile1397@gmail.com</dc:creator>
  <cp:lastModifiedBy>looksfile1397@gmail.com</cp:lastModifiedBy>
  <cp:revision>1</cp:revision>
  <dcterms:created xsi:type="dcterms:W3CDTF">2023-06-14T00:47:44Z</dcterms:created>
  <dcterms:modified xsi:type="dcterms:W3CDTF">2023-06-14T00:48:11Z</dcterms:modified>
</cp:coreProperties>
</file>