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6" r:id="rId2"/>
    <p:sldId id="274" r:id="rId3"/>
    <p:sldId id="300" r:id="rId4"/>
    <p:sldId id="314" r:id="rId5"/>
    <p:sldId id="285" r:id="rId6"/>
    <p:sldId id="295" r:id="rId7"/>
    <p:sldId id="315" r:id="rId8"/>
    <p:sldId id="316" r:id="rId9"/>
    <p:sldId id="309" r:id="rId10"/>
    <p:sldId id="310" r:id="rId11"/>
    <p:sldId id="313" r:id="rId12"/>
    <p:sldId id="312" r:id="rId13"/>
    <p:sldId id="303" r:id="rId14"/>
    <p:sldId id="284" r:id="rId15"/>
    <p:sldId id="287" r:id="rId16"/>
    <p:sldId id="286" r:id="rId17"/>
    <p:sldId id="292" r:id="rId18"/>
    <p:sldId id="288" r:id="rId19"/>
    <p:sldId id="257" r:id="rId20"/>
    <p:sldId id="273" r:id="rId21"/>
    <p:sldId id="275" r:id="rId22"/>
    <p:sldId id="279" r:id="rId23"/>
    <p:sldId id="307" r:id="rId24"/>
    <p:sldId id="308" r:id="rId25"/>
    <p:sldId id="276" r:id="rId26"/>
    <p:sldId id="301" r:id="rId27"/>
    <p:sldId id="302" r:id="rId28"/>
    <p:sldId id="291" r:id="rId29"/>
    <p:sldId id="299" r:id="rId30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66FF66"/>
    <a:srgbClr val="99FF99"/>
    <a:srgbClr val="FF66FF"/>
    <a:srgbClr val="FF0000"/>
    <a:srgbClr val="008000"/>
    <a:srgbClr val="0000FF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6" d="100"/>
          <a:sy n="86" d="100"/>
        </p:scale>
        <p:origin x="87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CBFB46D-BBD5-4835-9EC6-F53A8E1156C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4254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54A6D19-7FFC-4017-A585-D0C7D6ED3123}" type="slidenum">
              <a:rPr lang="ar-SA" altLang="en-US"/>
              <a:pPr eaLnBrk="1" hangingPunct="1"/>
              <a:t>5</a:t>
            </a:fld>
            <a:endParaRPr lang="en-US" altLang="en-US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1305502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9DB7636-8961-455A-B196-8EDEB35C7825}" type="slidenum">
              <a:rPr lang="ar-SA" altLang="en-US"/>
              <a:pPr eaLnBrk="1" hangingPunct="1"/>
              <a:t>14</a:t>
            </a:fld>
            <a:endParaRPr lang="en-US" altLang="en-US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4006466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0CB2DAA-41CF-4475-B57D-BF4414170DB0}" type="slidenum">
              <a:rPr lang="ar-SA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1706113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442A28D-17AF-4D5D-A01D-B884ABA64B46}" type="slidenum">
              <a:rPr lang="ar-SA" altLang="en-US"/>
              <a:pPr eaLnBrk="1" hangingPunct="1"/>
              <a:t>16</a:t>
            </a:fld>
            <a:endParaRPr lang="en-US" altLang="en-US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1448535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D8FBB44-A03A-4A93-B7F6-B81F61655E20}" type="slidenum">
              <a:rPr lang="ar-SA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590767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9680DBB-7886-4F68-B9CD-2DEB61A20214}" type="slidenum">
              <a:rPr lang="ar-SA" altLang="en-US"/>
              <a:pPr eaLnBrk="1" hangingPunct="1"/>
              <a:t>18</a:t>
            </a:fld>
            <a:endParaRPr lang="en-US" altLang="en-US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4011173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905FCE4-A519-4039-962C-4D8B4366D735}" type="slidenum">
              <a:rPr lang="ar-SA" altLang="en-US"/>
              <a:pPr eaLnBrk="1" hangingPunct="1"/>
              <a:t>26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430898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D146FDC-31C2-4827-AB57-F7F717EB9911}" type="slidenum">
              <a:rPr lang="ar-SA" altLang="en-US"/>
              <a:pPr eaLnBrk="1" hangingPunct="1"/>
              <a:t>27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2357416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6AE252-4BF3-4C40-B826-038621386D66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2019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BC0A3F-3329-452E-B6C7-EE32DD0CCD4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713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DEC67E-4F50-4FA8-ACCB-C96E981A896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7953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76816F-49C1-49EF-A334-0987052785B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5340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A514A4-2215-429A-9783-10DE52E400F1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1517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CD4718-BB72-465E-9821-6B996B3102E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2675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DDC301-1300-4638-95C8-3C1F4B6C4C1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0319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0D781A-12E1-4D36-A901-5142A93BDAC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9399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7E2281-6A6C-47A9-B218-FB4D9AE51C7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3690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85DEC-FA3E-4E58-B478-095072A3AF2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3263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A05645-BFAD-450B-AA49-40D4BD0A1967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238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0DC5EC-197B-4E05-B409-7D8F2470EA3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1791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0EDC8F-C126-4DC9-BDE6-E2474671EC0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3163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7676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12FC19-B281-4B2C-B8E7-0173F191F78F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vpb.um.ac.ir/index.php?module=Pagesetter&amp;func=viewpub&amp;tid=2&amp;pid=252#_ftn2#_ftn2" TargetMode="External"/><Relationship Id="rId2" Type="http://schemas.openxmlformats.org/officeDocument/2006/relationships/hyperlink" Target="http://vpb.um.ac.ir/index.php?module=Pagesetter&amp;func=viewpub&amp;tid=2&amp;pid=252#_ftn1#_ftn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ctr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معرفي پروژه</a:t>
            </a:r>
          </a:p>
          <a:p>
            <a:pPr algn="ctr" rtl="1" eaLnBrk="1" hangingPunct="1">
              <a:lnSpc>
                <a:spcPct val="200000"/>
              </a:lnSpc>
              <a:buFontTx/>
              <a:buNone/>
              <a:defRPr/>
            </a:pP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مستندسازی و بهبود </a:t>
            </a:r>
            <a:r>
              <a:rPr lang="fa-IR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فرآیندها</a:t>
            </a:r>
            <a:endParaRPr lang="fa-IR" sz="6000" b="1" dirty="0" smtClean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مجموعه‌اي از فعاليت‌هاي متعامل يا مرتبط به هم كه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با استفاده از منابع،  ورودی ها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را به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خروجی ه</a:t>
            </a:r>
            <a:r>
              <a:rPr lang="ar-SA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 تبديل مي‌كند.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5124" name="Group 16"/>
          <p:cNvGrpSpPr>
            <a:grpSpLocks/>
          </p:cNvGrpSpPr>
          <p:nvPr/>
        </p:nvGrpSpPr>
        <p:grpSpPr bwMode="auto">
          <a:xfrm>
            <a:off x="250825" y="3459163"/>
            <a:ext cx="8709025" cy="1625600"/>
            <a:chOff x="158" y="2179"/>
            <a:chExt cx="5486" cy="1024"/>
          </a:xfrm>
        </p:grpSpPr>
        <p:sp>
          <p:nvSpPr>
            <p:cNvPr id="3080" name="Text Box 4"/>
            <p:cNvSpPr txBox="1">
              <a:spLocks noChangeArrowheads="1"/>
            </p:cNvSpPr>
            <p:nvPr/>
          </p:nvSpPr>
          <p:spPr bwMode="auto">
            <a:xfrm>
              <a:off x="2036" y="2179"/>
              <a:ext cx="1824" cy="1024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CCCCFF"/>
                </a:gs>
              </a:gsLst>
              <a:lin ang="0" scaled="1"/>
            </a:gradFill>
            <a:ln w="9525">
              <a:solidFill>
                <a:srgbClr val="9999FF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tIns="502920" bIns="50292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ar-SA" sz="4000" b="1">
                  <a:solidFill>
                    <a:srgbClr val="000066"/>
                  </a:solidFill>
                  <a:latin typeface="Times New Roman" pitchFamily="18" charset="0"/>
                  <a:cs typeface="B Titr" pitchFamily="2" charset="-78"/>
                </a:rPr>
                <a:t>فرآيند</a:t>
              </a:r>
              <a:endParaRPr lang="en-US" sz="4000" b="1">
                <a:solidFill>
                  <a:srgbClr val="000066"/>
                </a:solidFill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5129" name="Rectangle 5"/>
            <p:cNvSpPr>
              <a:spLocks noChangeArrowheads="1"/>
            </p:cNvSpPr>
            <p:nvPr/>
          </p:nvSpPr>
          <p:spPr bwMode="auto">
            <a:xfrm>
              <a:off x="158" y="2341"/>
              <a:ext cx="1872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 anchor="ctr"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-78"/>
                </a:rPr>
                <a:t>ورودي</a:t>
              </a:r>
            </a:p>
            <a:p>
              <a:pPr rtl="1" eaLnBrk="1" hangingPunct="1">
                <a:lnSpc>
                  <a:spcPct val="130000"/>
                </a:lnSpc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-78"/>
                </a:rPr>
                <a:t>(شامل منابع مي‌باشد)</a:t>
              </a:r>
              <a:endParaRPr lang="en-US" altLang="en-US" sz="2800" b="1"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0" name="Line 6"/>
            <p:cNvSpPr>
              <a:spLocks noChangeShapeType="1"/>
            </p:cNvSpPr>
            <p:nvPr/>
          </p:nvSpPr>
          <p:spPr bwMode="auto">
            <a:xfrm>
              <a:off x="260" y="2675"/>
              <a:ext cx="1776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Rectangle 7"/>
            <p:cNvSpPr>
              <a:spLocks noChangeArrowheads="1"/>
            </p:cNvSpPr>
            <p:nvPr/>
          </p:nvSpPr>
          <p:spPr bwMode="auto">
            <a:xfrm>
              <a:off x="4924" y="2487"/>
              <a:ext cx="7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latin typeface="Times New Roman" panose="02020603050405020304" pitchFamily="18" charset="0"/>
                  <a:cs typeface="Mitra" pitchFamily="2" charset="-78"/>
                </a:rPr>
                <a:t>محصول</a:t>
              </a:r>
              <a:endParaRPr lang="en-US" altLang="en-US" sz="2800" b="1"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2" name="Rectangle 8"/>
            <p:cNvSpPr>
              <a:spLocks noChangeArrowheads="1"/>
            </p:cNvSpPr>
            <p:nvPr/>
          </p:nvSpPr>
          <p:spPr bwMode="auto">
            <a:xfrm>
              <a:off x="3969" y="2341"/>
              <a:ext cx="72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</a:pPr>
              <a:r>
                <a:rPr lang="ar-SA" altLang="en-US" sz="2800" b="1">
                  <a:solidFill>
                    <a:srgbClr val="B00000"/>
                  </a:solidFill>
                  <a:latin typeface="Times New Roman" panose="02020603050405020304" pitchFamily="18" charset="0"/>
                  <a:cs typeface="Mitra" pitchFamily="2" charset="-78"/>
                </a:rPr>
                <a:t>خروجي</a:t>
              </a:r>
              <a:endParaRPr lang="en-US" altLang="en-US" sz="2800" b="1">
                <a:solidFill>
                  <a:srgbClr val="B00000"/>
                </a:solidFill>
                <a:latin typeface="Times New Roman" panose="02020603050405020304" pitchFamily="18" charset="0"/>
                <a:cs typeface="Mitra" pitchFamily="2" charset="-78"/>
              </a:endParaRPr>
            </a:p>
          </p:txBody>
        </p:sp>
        <p:sp>
          <p:nvSpPr>
            <p:cNvPr id="5133" name="Line 9"/>
            <p:cNvSpPr>
              <a:spLocks noChangeShapeType="1"/>
            </p:cNvSpPr>
            <p:nvPr/>
          </p:nvSpPr>
          <p:spPr bwMode="auto">
            <a:xfrm>
              <a:off x="3860" y="2675"/>
              <a:ext cx="1090" cy="0"/>
            </a:xfrm>
            <a:prstGeom prst="line">
              <a:avLst/>
            </a:prstGeom>
            <a:noFill/>
            <a:ln w="38100">
              <a:solidFill>
                <a:srgbClr val="6666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Text Box 12"/>
          <p:cNvSpPr txBox="1">
            <a:spLocks noChangeArrowheads="1"/>
          </p:cNvSpPr>
          <p:nvPr/>
        </p:nvSpPr>
        <p:spPr bwMode="auto">
          <a:xfrm>
            <a:off x="1317625" y="5608638"/>
            <a:ext cx="806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Inputs</a:t>
            </a:r>
          </a:p>
        </p:txBody>
      </p:sp>
      <p:sp>
        <p:nvSpPr>
          <p:cNvPr id="5126" name="Text Box 13"/>
          <p:cNvSpPr txBox="1">
            <a:spLocks noChangeArrowheads="1"/>
          </p:cNvSpPr>
          <p:nvPr/>
        </p:nvSpPr>
        <p:spPr bwMode="auto">
          <a:xfrm>
            <a:off x="4138613" y="5608638"/>
            <a:ext cx="100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Process</a:t>
            </a:r>
          </a:p>
        </p:txBody>
      </p:sp>
      <p:sp>
        <p:nvSpPr>
          <p:cNvPr id="5127" name="Text Box 14"/>
          <p:cNvSpPr txBox="1">
            <a:spLocks noChangeArrowheads="1"/>
          </p:cNvSpPr>
          <p:nvPr/>
        </p:nvSpPr>
        <p:spPr bwMode="auto">
          <a:xfrm>
            <a:off x="6396038" y="5608638"/>
            <a:ext cx="984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/>
              <a:t>Outputs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755650" y="549275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شناسائي فر</a:t>
            </a:r>
            <a:r>
              <a:rPr lang="fa-IR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 dirty="0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5540" name="Rectangle 8"/>
          <p:cNvSpPr>
            <a:spLocks noChangeArrowheads="1"/>
          </p:cNvSpPr>
          <p:nvPr/>
        </p:nvSpPr>
        <p:spPr bwMode="auto">
          <a:xfrm>
            <a:off x="250825" y="1412875"/>
            <a:ext cx="8351838" cy="311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فرآيند، مجموعه اي از وظايف مرتبط به هم مي باشد كه در كل، نتيجه با ارزشي  براي مشتري به ارمغان مي آورد.</a:t>
            </a:r>
            <a:endParaRPr lang="fa-IR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/>
              <a:t>      </a:t>
            </a:r>
            <a:r>
              <a:rPr lang="ar-SA"/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indent="-342900" algn="just" rtl="1">
              <a:lnSpc>
                <a:spcPct val="20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ست كه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بين اين دو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نقطه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تعريف شده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اند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6148" name="Group 17"/>
          <p:cNvGrpSpPr>
            <a:grpSpLocks/>
          </p:cNvGrpSpPr>
          <p:nvPr/>
        </p:nvGrpSpPr>
        <p:grpSpPr bwMode="auto">
          <a:xfrm>
            <a:off x="228600" y="4616450"/>
            <a:ext cx="8686800" cy="1981200"/>
            <a:chOff x="144" y="2208"/>
            <a:chExt cx="5472" cy="1248"/>
          </a:xfrm>
        </p:grpSpPr>
        <p:sp>
          <p:nvSpPr>
            <p:cNvPr id="12294" name="Rectangle 6"/>
            <p:cNvSpPr>
              <a:spLocks noChangeArrowheads="1"/>
            </p:cNvSpPr>
            <p:nvPr/>
          </p:nvSpPr>
          <p:spPr bwMode="auto">
            <a:xfrm>
              <a:off x="144" y="2208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grpSp>
          <p:nvGrpSpPr>
            <p:cNvPr id="6150" name="Group 9"/>
            <p:cNvGrpSpPr>
              <a:grpSpLocks/>
            </p:cNvGrpSpPr>
            <p:nvPr/>
          </p:nvGrpSpPr>
          <p:grpSpPr bwMode="auto">
            <a:xfrm>
              <a:off x="321" y="2368"/>
              <a:ext cx="5151" cy="896"/>
              <a:chOff x="192" y="2160"/>
              <a:chExt cx="5151" cy="896"/>
            </a:xfrm>
          </p:grpSpPr>
          <p:sp>
            <p:nvSpPr>
              <p:cNvPr id="6151" name="AutoShape 10"/>
              <p:cNvSpPr>
                <a:spLocks noChangeArrowheads="1"/>
              </p:cNvSpPr>
              <p:nvPr/>
            </p:nvSpPr>
            <p:spPr bwMode="auto">
              <a:xfrm>
                <a:off x="4080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2" name="AutoShape 11"/>
              <p:cNvSpPr>
                <a:spLocks noChangeArrowheads="1"/>
              </p:cNvSpPr>
              <p:nvPr/>
            </p:nvSpPr>
            <p:spPr bwMode="auto">
              <a:xfrm>
                <a:off x="2352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3" name="AutoShape 12"/>
              <p:cNvSpPr>
                <a:spLocks noChangeArrowheads="1"/>
              </p:cNvSpPr>
              <p:nvPr/>
            </p:nvSpPr>
            <p:spPr bwMode="auto">
              <a:xfrm>
                <a:off x="1104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4" name="AutoShape 13"/>
              <p:cNvSpPr>
                <a:spLocks noChangeArrowheads="1"/>
              </p:cNvSpPr>
              <p:nvPr/>
            </p:nvSpPr>
            <p:spPr bwMode="auto">
              <a:xfrm>
                <a:off x="1728" y="2544"/>
                <a:ext cx="192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75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55" name="Rectangle 14"/>
              <p:cNvSpPr>
                <a:spLocks noChangeArrowheads="1"/>
              </p:cNvSpPr>
              <p:nvPr/>
            </p:nvSpPr>
            <p:spPr bwMode="auto">
              <a:xfrm>
                <a:off x="192" y="2352"/>
                <a:ext cx="975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INPUT</a:t>
                </a:r>
                <a:br>
                  <a:rPr lang="en-US" altLang="en-US" b="1"/>
                </a:br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</a:t>
                </a:r>
              </a:p>
            </p:txBody>
          </p:sp>
          <p:sp>
            <p:nvSpPr>
              <p:cNvPr id="6156" name="Rectangle 15"/>
              <p:cNvSpPr>
                <a:spLocks noChangeArrowheads="1"/>
              </p:cNvSpPr>
              <p:nvPr/>
            </p:nvSpPr>
            <p:spPr bwMode="auto">
              <a:xfrm>
                <a:off x="4272" y="2352"/>
                <a:ext cx="1071" cy="512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OUTPUT</a:t>
                </a:r>
              </a:p>
              <a:p>
                <a:r>
                  <a:rPr lang="en-US" altLang="en-US" sz="1400" b="1"/>
                  <a:t>Customer who </a:t>
                </a:r>
                <a:br>
                  <a:rPr lang="en-US" altLang="en-US" sz="1400" b="1"/>
                </a:br>
                <a:r>
                  <a:rPr lang="en-US" altLang="en-US" sz="1400" b="1"/>
                  <a:t>has a need met</a:t>
                </a:r>
              </a:p>
            </p:txBody>
          </p:sp>
          <p:sp>
            <p:nvSpPr>
              <p:cNvPr id="6157" name="Rectangle 16"/>
              <p:cNvSpPr>
                <a:spLocks noChangeArrowheads="1"/>
              </p:cNvSpPr>
              <p:nvPr/>
            </p:nvSpPr>
            <p:spPr bwMode="auto">
              <a:xfrm>
                <a:off x="1296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1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  <p:sp>
            <p:nvSpPr>
              <p:cNvPr id="6158" name="Rectangle 17"/>
              <p:cNvSpPr>
                <a:spLocks noChangeArrowheads="1"/>
              </p:cNvSpPr>
              <p:nvPr/>
            </p:nvSpPr>
            <p:spPr bwMode="auto">
              <a:xfrm>
                <a:off x="1920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2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59" name="Rectangle 18"/>
              <p:cNvSpPr>
                <a:spLocks noChangeArrowheads="1"/>
              </p:cNvSpPr>
              <p:nvPr/>
            </p:nvSpPr>
            <p:spPr bwMode="auto">
              <a:xfrm>
                <a:off x="2544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3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  <a:br>
                  <a:rPr lang="en-US" altLang="en-US" b="1"/>
                </a:br>
                <a:r>
                  <a:rPr lang="en-US" altLang="en-US" b="1"/>
                  <a:t>-------</a:t>
                </a:r>
              </a:p>
            </p:txBody>
          </p:sp>
          <p:sp>
            <p:nvSpPr>
              <p:cNvPr id="6160" name="AutoShape 19"/>
              <p:cNvSpPr>
                <a:spLocks noChangeArrowheads="1"/>
              </p:cNvSpPr>
              <p:nvPr/>
            </p:nvSpPr>
            <p:spPr bwMode="auto">
              <a:xfrm>
                <a:off x="3024" y="2544"/>
                <a:ext cx="624" cy="14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3358 w 21600"/>
                  <a:gd name="T13" fmla="*/ 5400 h 21600"/>
                  <a:gd name="T14" fmla="*/ 18900 w 21600"/>
                  <a:gd name="T15" fmla="*/ 162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6200" y="0"/>
                    </a:moveTo>
                    <a:lnTo>
                      <a:pt x="16200" y="5400"/>
                    </a:lnTo>
                    <a:lnTo>
                      <a:pt x="3375" y="5400"/>
                    </a:lnTo>
                    <a:lnTo>
                      <a:pt x="3375" y="16200"/>
                    </a:lnTo>
                    <a:lnTo>
                      <a:pt x="16200" y="16200"/>
                    </a:lnTo>
                    <a:lnTo>
                      <a:pt x="16200" y="21600"/>
                    </a:lnTo>
                    <a:lnTo>
                      <a:pt x="21600" y="10800"/>
                    </a:lnTo>
                    <a:lnTo>
                      <a:pt x="16200" y="0"/>
                    </a:lnTo>
                    <a:close/>
                  </a:path>
                  <a:path w="21600" h="21600">
                    <a:moveTo>
                      <a:pt x="1350" y="5400"/>
                    </a:moveTo>
                    <a:lnTo>
                      <a:pt x="1350" y="16200"/>
                    </a:lnTo>
                    <a:lnTo>
                      <a:pt x="2700" y="16200"/>
                    </a:lnTo>
                    <a:lnTo>
                      <a:pt x="2700" y="5400"/>
                    </a:lnTo>
                    <a:lnTo>
                      <a:pt x="1350" y="5400"/>
                    </a:lnTo>
                    <a:close/>
                  </a:path>
                  <a:path w="21600" h="21600">
                    <a:moveTo>
                      <a:pt x="0" y="5400"/>
                    </a:moveTo>
                    <a:lnTo>
                      <a:pt x="0" y="16200"/>
                    </a:lnTo>
                    <a:lnTo>
                      <a:pt x="675" y="16200"/>
                    </a:lnTo>
                    <a:lnTo>
                      <a:pt x="675" y="5400"/>
                    </a:lnTo>
                    <a:lnTo>
                      <a:pt x="0" y="54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61" name="Rectangle 20"/>
              <p:cNvSpPr>
                <a:spLocks noChangeArrowheads="1"/>
              </p:cNvSpPr>
              <p:nvPr/>
            </p:nvSpPr>
            <p:spPr bwMode="auto">
              <a:xfrm>
                <a:off x="3648" y="2160"/>
                <a:ext cx="480" cy="896"/>
              </a:xfrm>
              <a:prstGeom prst="rect">
                <a:avLst/>
              </a:prstGeom>
              <a:solidFill>
                <a:srgbClr val="7FFF00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r>
                  <a:rPr lang="en-US" altLang="en-US" b="1"/>
                  <a:t>STEP</a:t>
                </a:r>
                <a:br>
                  <a:rPr lang="en-US" altLang="en-US" b="1"/>
                </a:br>
                <a:r>
                  <a:rPr lang="en-US" altLang="en-US" b="1"/>
                  <a:t>n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br>
                  <a:rPr lang="en-US" altLang="en-US" b="1"/>
                </a:br>
                <a:r>
                  <a:rPr lang="en-US" altLang="en-US" b="1"/>
                  <a:t>------</a:t>
                </a:r>
                <a:endParaRPr lang="en-US" altLang="en-US" sz="1400" b="1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چند نمونه از فرآيندهاي حوزه هاي مختلف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4824412"/>
          </a:xfrm>
          <a:extLst/>
        </p:spPr>
        <p:txBody>
          <a:bodyPr/>
          <a:lstStyle/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رياست: بازرسي موردي واحد ها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پژوهش: برنامه ريزي و اولويت بندي طرح هاي پژوهشي – پروژه يابي امور پژوهشي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فرهنگي: پروژه يابي – برگزاري همايش و سمينارهاي تخصصي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آموزش: استاندارد سازي مراكز آموزشي – اخذ مجوز برگزاري دوره هاي آموزشي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پشتيباني: مديريت ساختار و تشكيلات – تنظيم حسابها – صدور احكام</a:t>
            </a:r>
          </a:p>
          <a:p>
            <a:pPr algn="just" rtl="1" eaLnBrk="1" hangingPunct="1">
              <a:lnSpc>
                <a:spcPct val="250000"/>
              </a:lnSpc>
              <a:spcBef>
                <a:spcPct val="0"/>
              </a:spcBef>
              <a:buClr>
                <a:srgbClr val="003399"/>
              </a:buClr>
              <a:buFontTx/>
              <a:buNone/>
              <a:defRPr/>
            </a:pPr>
            <a:r>
              <a:rPr lang="fa-I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حوزه هماهنگي: رسيدگي به شكايات واحدها – تاسيس يا انحلال واحدها</a:t>
            </a:r>
            <a:endParaRPr lang="en-US" sz="20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95288" y="622300"/>
            <a:ext cx="8335962" cy="7905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ساختار سازماني هرمي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619250" y="2141538"/>
          <a:ext cx="5753100" cy="337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MS Org Chart" r:id="rId4" imgW="7738533" imgH="3132667" progId="OrgPlusWOPX.4">
                  <p:embed followColorScheme="full"/>
                </p:oleObj>
              </mc:Choice>
              <mc:Fallback>
                <p:oleObj name="MS Org Chart" r:id="rId4" imgW="7738533" imgH="3132667" progId="OrgPlusWOPX.4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2141538"/>
                        <a:ext cx="5753100" cy="337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77" name="Rectangle 193"/>
          <p:cNvSpPr>
            <a:spLocks noChangeArrowheads="1"/>
          </p:cNvSpPr>
          <p:nvPr/>
        </p:nvSpPr>
        <p:spPr bwMode="auto">
          <a:xfrm>
            <a:off x="755650" y="549275"/>
            <a:ext cx="7772400" cy="9445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حركت فر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 در يك سازمان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pSp>
        <p:nvGrpSpPr>
          <p:cNvPr id="8195" name="Group 194"/>
          <p:cNvGrpSpPr>
            <a:grpSpLocks/>
          </p:cNvGrpSpPr>
          <p:nvPr/>
        </p:nvGrpSpPr>
        <p:grpSpPr bwMode="auto">
          <a:xfrm>
            <a:off x="539750" y="1196975"/>
            <a:ext cx="8001000" cy="4953000"/>
            <a:chOff x="288" y="816"/>
            <a:chExt cx="5040" cy="3120"/>
          </a:xfrm>
        </p:grpSpPr>
        <p:grpSp>
          <p:nvGrpSpPr>
            <p:cNvPr id="8196" name="Rectangle 6"/>
            <p:cNvGrpSpPr>
              <a:grpSpLocks noChangeAspect="1"/>
            </p:cNvGrpSpPr>
            <p:nvPr/>
          </p:nvGrpSpPr>
          <p:grpSpPr bwMode="auto">
            <a:xfrm>
              <a:off x="288" y="816"/>
              <a:ext cx="5040" cy="3120"/>
              <a:chOff x="288" y="801"/>
              <a:chExt cx="22762" cy="5515"/>
            </a:xfrm>
          </p:grpSpPr>
          <p:sp>
            <p:nvSpPr>
              <p:cNvPr id="8216" name="AutoShape 7"/>
              <p:cNvSpPr>
                <a:spLocks noChangeAspect="1" noChangeArrowheads="1" noTextEdit="1"/>
              </p:cNvSpPr>
              <p:nvPr/>
            </p:nvSpPr>
            <p:spPr bwMode="auto">
              <a:xfrm>
                <a:off x="288" y="801"/>
                <a:ext cx="22762" cy="5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8217" name="_s5125"/>
              <p:cNvCxnSpPr>
                <a:cxnSpLocks noChangeShapeType="1"/>
                <a:stCxn id="8385" idx="0"/>
                <a:endCxn id="8380" idx="2"/>
              </p:cNvCxnSpPr>
              <p:nvPr/>
            </p:nvCxnSpPr>
            <p:spPr bwMode="auto">
              <a:xfrm rot="5400000" flipH="1">
                <a:off x="10502" y="4860"/>
                <a:ext cx="158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8" name="_s5126"/>
              <p:cNvCxnSpPr>
                <a:cxnSpLocks noChangeShapeType="1"/>
                <a:stCxn id="8384" idx="0"/>
                <a:endCxn id="8380" idx="2"/>
              </p:cNvCxnSpPr>
              <p:nvPr/>
            </p:nvCxnSpPr>
            <p:spPr bwMode="auto">
              <a:xfrm rot="-5400000">
                <a:off x="9996" y="5366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19" name="_s5127"/>
              <p:cNvCxnSpPr>
                <a:cxnSpLocks noChangeShapeType="1"/>
                <a:stCxn id="8383" idx="0"/>
                <a:endCxn id="8380" idx="2"/>
              </p:cNvCxnSpPr>
              <p:nvPr/>
            </p:nvCxnSpPr>
            <p:spPr bwMode="auto">
              <a:xfrm rot="-5400000">
                <a:off x="9489" y="4860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0" name="_s5128"/>
              <p:cNvCxnSpPr>
                <a:cxnSpLocks noChangeShapeType="1"/>
                <a:stCxn id="8382" idx="0"/>
                <a:endCxn id="8372" idx="2"/>
              </p:cNvCxnSpPr>
              <p:nvPr/>
            </p:nvCxnSpPr>
            <p:spPr bwMode="auto">
              <a:xfrm rot="5400000" flipH="1">
                <a:off x="11265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1" name="_s5129"/>
              <p:cNvCxnSpPr>
                <a:cxnSpLocks noChangeShapeType="1"/>
                <a:stCxn id="8381" idx="0"/>
                <a:endCxn id="8372" idx="2"/>
              </p:cNvCxnSpPr>
              <p:nvPr/>
            </p:nvCxnSpPr>
            <p:spPr bwMode="auto">
              <a:xfrm rot="5400000" flipH="1">
                <a:off x="10756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2" name="_s5130"/>
              <p:cNvCxnSpPr>
                <a:cxnSpLocks noChangeShapeType="1"/>
                <a:stCxn id="8380" idx="0"/>
                <a:endCxn id="8372" idx="2"/>
              </p:cNvCxnSpPr>
              <p:nvPr/>
            </p:nvCxnSpPr>
            <p:spPr bwMode="auto">
              <a:xfrm rot="-5400000">
                <a:off x="10249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3" name="_s5131"/>
              <p:cNvCxnSpPr>
                <a:cxnSpLocks noChangeShapeType="1"/>
                <a:stCxn id="8379" idx="0"/>
                <a:endCxn id="8374" idx="2"/>
              </p:cNvCxnSpPr>
              <p:nvPr/>
            </p:nvCxnSpPr>
            <p:spPr bwMode="auto">
              <a:xfrm rot="5400000" flipH="1">
                <a:off x="21777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4" name="_s5132"/>
              <p:cNvCxnSpPr>
                <a:cxnSpLocks noChangeShapeType="1"/>
                <a:stCxn id="8378" idx="0"/>
                <a:endCxn id="8374" idx="2"/>
              </p:cNvCxnSpPr>
              <p:nvPr/>
            </p:nvCxnSpPr>
            <p:spPr bwMode="auto">
              <a:xfrm rot="5400000" flipH="1">
                <a:off x="21267" y="4670"/>
                <a:ext cx="157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5" name="_s5133"/>
              <p:cNvCxnSpPr>
                <a:cxnSpLocks noChangeShapeType="1"/>
                <a:stCxn id="8377" idx="0"/>
                <a:endCxn id="8374" idx="2"/>
              </p:cNvCxnSpPr>
              <p:nvPr/>
            </p:nvCxnSpPr>
            <p:spPr bwMode="auto">
              <a:xfrm rot="-5400000">
                <a:off x="20758" y="4667"/>
                <a:ext cx="157" cy="5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6" name="_s5134"/>
              <p:cNvCxnSpPr>
                <a:cxnSpLocks noChangeShapeType="1"/>
                <a:stCxn id="8376" idx="0"/>
                <a:endCxn id="8374" idx="2"/>
              </p:cNvCxnSpPr>
              <p:nvPr/>
            </p:nvCxnSpPr>
            <p:spPr bwMode="auto">
              <a:xfrm rot="-5400000">
                <a:off x="20252" y="4160"/>
                <a:ext cx="157" cy="152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7" name="_s5135"/>
              <p:cNvCxnSpPr>
                <a:cxnSpLocks noChangeShapeType="1"/>
                <a:stCxn id="8375" idx="0"/>
                <a:endCxn id="8336" idx="2"/>
              </p:cNvCxnSpPr>
              <p:nvPr/>
            </p:nvCxnSpPr>
            <p:spPr bwMode="auto">
              <a:xfrm rot="5400000" flipH="1">
                <a:off x="21520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8" name="_s5136"/>
              <p:cNvCxnSpPr>
                <a:cxnSpLocks noChangeShapeType="1"/>
                <a:stCxn id="8374" idx="0"/>
                <a:endCxn id="8336" idx="2"/>
              </p:cNvCxnSpPr>
              <p:nvPr/>
            </p:nvCxnSpPr>
            <p:spPr bwMode="auto">
              <a:xfrm rot="-5400000">
                <a:off x="21014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29" name="_s5137"/>
              <p:cNvCxnSpPr>
                <a:cxnSpLocks noChangeShapeType="1"/>
                <a:stCxn id="8373" idx="0"/>
                <a:endCxn id="8336" idx="2"/>
              </p:cNvCxnSpPr>
              <p:nvPr/>
            </p:nvCxnSpPr>
            <p:spPr bwMode="auto">
              <a:xfrm rot="-5400000">
                <a:off x="20506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0" name="_s5138"/>
              <p:cNvCxnSpPr>
                <a:cxnSpLocks noChangeShapeType="1"/>
                <a:stCxn id="8372" idx="0"/>
                <a:endCxn id="8351" idx="2"/>
              </p:cNvCxnSpPr>
              <p:nvPr/>
            </p:nvCxnSpPr>
            <p:spPr bwMode="auto">
              <a:xfrm rot="5400000" flipH="1">
                <a:off x="10378" y="4356"/>
                <a:ext cx="160" cy="24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1" name="_s5139"/>
              <p:cNvCxnSpPr>
                <a:cxnSpLocks noChangeShapeType="1"/>
                <a:stCxn id="8371" idx="0"/>
                <a:endCxn id="8351" idx="2"/>
              </p:cNvCxnSpPr>
              <p:nvPr/>
            </p:nvCxnSpPr>
            <p:spPr bwMode="auto">
              <a:xfrm rot="-5400000">
                <a:off x="9874" y="4097"/>
                <a:ext cx="160" cy="76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2" name="_s5140"/>
              <p:cNvCxnSpPr>
                <a:cxnSpLocks noChangeShapeType="1"/>
                <a:stCxn id="8370" idx="0"/>
                <a:endCxn id="8351" idx="2"/>
              </p:cNvCxnSpPr>
              <p:nvPr/>
            </p:nvCxnSpPr>
            <p:spPr bwMode="auto">
              <a:xfrm rot="-5400000">
                <a:off x="9369" y="3593"/>
                <a:ext cx="160" cy="177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3" name="_s5141"/>
              <p:cNvCxnSpPr>
                <a:cxnSpLocks noChangeShapeType="1"/>
                <a:stCxn id="8369" idx="0"/>
                <a:endCxn id="8352" idx="2"/>
              </p:cNvCxnSpPr>
              <p:nvPr/>
            </p:nvCxnSpPr>
            <p:spPr bwMode="auto">
              <a:xfrm rot="5400000" flipH="1">
                <a:off x="13035" y="3972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4" name="_s5142"/>
              <p:cNvCxnSpPr>
                <a:cxnSpLocks noChangeShapeType="1"/>
                <a:stCxn id="8368" idx="0"/>
                <a:endCxn id="8352" idx="2"/>
              </p:cNvCxnSpPr>
              <p:nvPr/>
            </p:nvCxnSpPr>
            <p:spPr bwMode="auto">
              <a:xfrm rot="-5400000">
                <a:off x="12529" y="4478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5" name="_s5143"/>
              <p:cNvCxnSpPr>
                <a:cxnSpLocks noChangeShapeType="1"/>
                <a:stCxn id="8367" idx="0"/>
                <a:endCxn id="8352" idx="2"/>
              </p:cNvCxnSpPr>
              <p:nvPr/>
            </p:nvCxnSpPr>
            <p:spPr bwMode="auto">
              <a:xfrm rot="-5400000">
                <a:off x="12022" y="3972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6" name="_s5144"/>
              <p:cNvCxnSpPr>
                <a:cxnSpLocks noChangeShapeType="1"/>
                <a:stCxn id="8366" idx="0"/>
                <a:endCxn id="8364" idx="2"/>
              </p:cNvCxnSpPr>
              <p:nvPr/>
            </p:nvCxnSpPr>
            <p:spPr bwMode="auto">
              <a:xfrm rot="5400000" flipH="1">
                <a:off x="16458" y="4227"/>
                <a:ext cx="157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7" name="_s5145"/>
              <p:cNvCxnSpPr>
                <a:cxnSpLocks noChangeShapeType="1"/>
                <a:stCxn id="8365" idx="0"/>
                <a:endCxn id="8364" idx="2"/>
              </p:cNvCxnSpPr>
              <p:nvPr/>
            </p:nvCxnSpPr>
            <p:spPr bwMode="auto">
              <a:xfrm rot="-5400000">
                <a:off x="15954" y="4224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8" name="_s5146"/>
              <p:cNvCxnSpPr>
                <a:cxnSpLocks noChangeShapeType="1"/>
                <a:stCxn id="8364" idx="0"/>
                <a:endCxn id="8361" idx="2"/>
              </p:cNvCxnSpPr>
              <p:nvPr/>
            </p:nvCxnSpPr>
            <p:spPr bwMode="auto">
              <a:xfrm rot="5400000" flipH="1">
                <a:off x="16078" y="3906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39" name="_s5147"/>
              <p:cNvCxnSpPr>
                <a:cxnSpLocks noChangeShapeType="1"/>
                <a:stCxn id="8363" idx="0"/>
                <a:endCxn id="8361" idx="2"/>
              </p:cNvCxnSpPr>
              <p:nvPr/>
            </p:nvCxnSpPr>
            <p:spPr bwMode="auto">
              <a:xfrm rot="-5400000">
                <a:off x="15571" y="3655"/>
                <a:ext cx="160" cy="75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0" name="_s5148"/>
              <p:cNvCxnSpPr>
                <a:cxnSpLocks noChangeShapeType="1"/>
                <a:stCxn id="8362" idx="0"/>
                <a:endCxn id="8347" idx="2"/>
              </p:cNvCxnSpPr>
              <p:nvPr/>
            </p:nvCxnSpPr>
            <p:spPr bwMode="auto">
              <a:xfrm rot="5400000" flipH="1">
                <a:off x="16523" y="3149"/>
                <a:ext cx="157" cy="88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1" name="_s5149"/>
              <p:cNvCxnSpPr>
                <a:cxnSpLocks noChangeShapeType="1"/>
                <a:stCxn id="8361" idx="0"/>
                <a:endCxn id="8347" idx="2"/>
              </p:cNvCxnSpPr>
              <p:nvPr/>
            </p:nvCxnSpPr>
            <p:spPr bwMode="auto">
              <a:xfrm rot="-5400000">
                <a:off x="16016" y="3526"/>
                <a:ext cx="157" cy="13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2" name="_s5150"/>
              <p:cNvCxnSpPr>
                <a:cxnSpLocks noChangeShapeType="1"/>
                <a:stCxn id="8360" idx="0"/>
                <a:endCxn id="8345" idx="2"/>
              </p:cNvCxnSpPr>
              <p:nvPr/>
            </p:nvCxnSpPr>
            <p:spPr bwMode="auto">
              <a:xfrm rot="5400000" flipH="1">
                <a:off x="14308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3" name="_s5151"/>
              <p:cNvCxnSpPr>
                <a:cxnSpLocks noChangeShapeType="1"/>
                <a:stCxn id="8359" idx="0"/>
                <a:endCxn id="8345" idx="2"/>
              </p:cNvCxnSpPr>
              <p:nvPr/>
            </p:nvCxnSpPr>
            <p:spPr bwMode="auto">
              <a:xfrm rot="-5400000">
                <a:off x="13799" y="3335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4" name="_s5152"/>
              <p:cNvCxnSpPr>
                <a:cxnSpLocks noChangeShapeType="1"/>
                <a:stCxn id="8358" idx="0"/>
                <a:endCxn id="8356" idx="2"/>
              </p:cNvCxnSpPr>
              <p:nvPr/>
            </p:nvCxnSpPr>
            <p:spPr bwMode="auto">
              <a:xfrm rot="5400000" flipH="1">
                <a:off x="2922" y="4669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5" name="_s5153"/>
              <p:cNvCxnSpPr>
                <a:cxnSpLocks noChangeShapeType="1"/>
                <a:stCxn id="8357" idx="0"/>
                <a:endCxn id="8356" idx="2"/>
              </p:cNvCxnSpPr>
              <p:nvPr/>
            </p:nvCxnSpPr>
            <p:spPr bwMode="auto">
              <a:xfrm rot="-5400000">
                <a:off x="2413" y="4667"/>
                <a:ext cx="157" cy="511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6" name="_s5154"/>
              <p:cNvCxnSpPr>
                <a:cxnSpLocks noChangeShapeType="1"/>
                <a:stCxn id="8356" idx="0"/>
                <a:endCxn id="8326" idx="2"/>
              </p:cNvCxnSpPr>
              <p:nvPr/>
            </p:nvCxnSpPr>
            <p:spPr bwMode="auto">
              <a:xfrm rot="5400000" flipH="1">
                <a:off x="2289" y="4100"/>
                <a:ext cx="160" cy="75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7" name="_s5155"/>
              <p:cNvCxnSpPr>
                <a:cxnSpLocks noChangeShapeType="1"/>
                <a:stCxn id="8355" idx="0"/>
                <a:endCxn id="8326" idx="2"/>
              </p:cNvCxnSpPr>
              <p:nvPr/>
            </p:nvCxnSpPr>
            <p:spPr bwMode="auto">
              <a:xfrm rot="-5400000">
                <a:off x="1782" y="4351"/>
                <a:ext cx="160" cy="25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8" name="_s5156"/>
              <p:cNvCxnSpPr>
                <a:cxnSpLocks noChangeShapeType="1"/>
                <a:stCxn id="8354" idx="0"/>
                <a:endCxn id="8326" idx="2"/>
              </p:cNvCxnSpPr>
              <p:nvPr/>
            </p:nvCxnSpPr>
            <p:spPr bwMode="auto">
              <a:xfrm rot="-5400000">
                <a:off x="1275" y="3844"/>
                <a:ext cx="160" cy="127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49" name="_s5157"/>
              <p:cNvCxnSpPr>
                <a:cxnSpLocks noChangeShapeType="1"/>
                <a:stCxn id="8353" idx="0"/>
                <a:endCxn id="8350" idx="2"/>
              </p:cNvCxnSpPr>
              <p:nvPr/>
            </p:nvCxnSpPr>
            <p:spPr bwMode="auto">
              <a:xfrm rot="5400000" flipH="1">
                <a:off x="12279" y="2770"/>
                <a:ext cx="158" cy="25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0" name="_s5158"/>
              <p:cNvCxnSpPr>
                <a:cxnSpLocks noChangeShapeType="1"/>
                <a:stCxn id="8352" idx="0"/>
                <a:endCxn id="8350" idx="2"/>
              </p:cNvCxnSpPr>
              <p:nvPr/>
            </p:nvCxnSpPr>
            <p:spPr bwMode="auto">
              <a:xfrm rot="5400000" flipH="1">
                <a:off x="11772" y="3277"/>
                <a:ext cx="158" cy="151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1" name="_s5159"/>
              <p:cNvCxnSpPr>
                <a:cxnSpLocks noChangeShapeType="1"/>
                <a:stCxn id="8351" idx="0"/>
                <a:endCxn id="8350" idx="2"/>
              </p:cNvCxnSpPr>
              <p:nvPr/>
            </p:nvCxnSpPr>
            <p:spPr bwMode="auto">
              <a:xfrm rot="-5400000">
                <a:off x="10635" y="3656"/>
                <a:ext cx="158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2" name="_s5160"/>
              <p:cNvCxnSpPr>
                <a:cxnSpLocks noChangeShapeType="1"/>
                <a:stCxn id="8350" idx="0"/>
                <a:endCxn id="8316" idx="2"/>
              </p:cNvCxnSpPr>
              <p:nvPr/>
            </p:nvCxnSpPr>
            <p:spPr bwMode="auto">
              <a:xfrm rot="-5400000">
                <a:off x="1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3" name="_s5161"/>
              <p:cNvCxnSpPr>
                <a:cxnSpLocks noChangeShapeType="1"/>
                <a:stCxn id="8349" idx="0"/>
                <a:endCxn id="8316" idx="2"/>
              </p:cNvCxnSpPr>
              <p:nvPr/>
            </p:nvCxnSpPr>
            <p:spPr bwMode="auto">
              <a:xfrm rot="-5400000">
                <a:off x="10510" y="3086"/>
                <a:ext cx="157" cy="100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4" name="_s5162"/>
              <p:cNvCxnSpPr>
                <a:cxnSpLocks noChangeShapeType="1"/>
                <a:stCxn id="8348" idx="0"/>
                <a:endCxn id="8316" idx="2"/>
              </p:cNvCxnSpPr>
              <p:nvPr/>
            </p:nvCxnSpPr>
            <p:spPr bwMode="auto">
              <a:xfrm rot="-5400000">
                <a:off x="10005" y="2582"/>
                <a:ext cx="157" cy="201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5" name="_s5163"/>
              <p:cNvCxnSpPr>
                <a:cxnSpLocks noChangeShapeType="1"/>
                <a:stCxn id="8347" idx="0"/>
                <a:endCxn id="8309" idx="2"/>
              </p:cNvCxnSpPr>
              <p:nvPr/>
            </p:nvCxnSpPr>
            <p:spPr bwMode="auto">
              <a:xfrm rot="5400000" flipH="1">
                <a:off x="16048" y="3114"/>
                <a:ext cx="160" cy="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6" name="_s5164"/>
              <p:cNvCxnSpPr>
                <a:cxnSpLocks noChangeShapeType="1"/>
                <a:stCxn id="8346" idx="0"/>
                <a:endCxn id="8309" idx="2"/>
              </p:cNvCxnSpPr>
              <p:nvPr/>
            </p:nvCxnSpPr>
            <p:spPr bwMode="auto">
              <a:xfrm rot="-5400000">
                <a:off x="15541" y="2673"/>
                <a:ext cx="160" cy="948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7" name="_s5165"/>
              <p:cNvCxnSpPr>
                <a:cxnSpLocks noChangeShapeType="1"/>
                <a:stCxn id="8345" idx="0"/>
                <a:endCxn id="8308" idx="2"/>
              </p:cNvCxnSpPr>
              <p:nvPr/>
            </p:nvCxnSpPr>
            <p:spPr bwMode="auto">
              <a:xfrm rot="5400000" flipH="1">
                <a:off x="13928" y="3021"/>
                <a:ext cx="160" cy="251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8" name="_s5166"/>
              <p:cNvCxnSpPr>
                <a:cxnSpLocks noChangeShapeType="1"/>
                <a:stCxn id="8344" idx="0"/>
                <a:endCxn id="8308" idx="2"/>
              </p:cNvCxnSpPr>
              <p:nvPr/>
            </p:nvCxnSpPr>
            <p:spPr bwMode="auto">
              <a:xfrm rot="-5400000">
                <a:off x="13421" y="2766"/>
                <a:ext cx="160" cy="76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59" name="_s5167"/>
              <p:cNvCxnSpPr>
                <a:cxnSpLocks noChangeShapeType="1"/>
                <a:stCxn id="8343" idx="0"/>
                <a:endCxn id="8341" idx="2"/>
              </p:cNvCxnSpPr>
              <p:nvPr/>
            </p:nvCxnSpPr>
            <p:spPr bwMode="auto">
              <a:xfrm rot="5400000" flipH="1">
                <a:off x="19242" y="3784"/>
                <a:ext cx="158" cy="50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0" name="_s5168"/>
              <p:cNvCxnSpPr>
                <a:cxnSpLocks noChangeShapeType="1"/>
                <a:stCxn id="8342" idx="0"/>
                <a:endCxn id="8341" idx="2"/>
              </p:cNvCxnSpPr>
              <p:nvPr/>
            </p:nvCxnSpPr>
            <p:spPr bwMode="auto">
              <a:xfrm rot="-5400000">
                <a:off x="18738" y="3782"/>
                <a:ext cx="158" cy="50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1" name="_s5169"/>
              <p:cNvCxnSpPr>
                <a:cxnSpLocks noChangeShapeType="1"/>
                <a:stCxn id="8341" idx="0"/>
                <a:endCxn id="8339" idx="2"/>
              </p:cNvCxnSpPr>
              <p:nvPr/>
            </p:nvCxnSpPr>
            <p:spPr bwMode="auto">
              <a:xfrm rot="5400000" flipH="1">
                <a:off x="18864" y="3463"/>
                <a:ext cx="157" cy="255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2" name="_s5170"/>
              <p:cNvCxnSpPr>
                <a:cxnSpLocks noChangeShapeType="1"/>
                <a:stCxn id="8340" idx="0"/>
                <a:endCxn id="8339" idx="2"/>
              </p:cNvCxnSpPr>
              <p:nvPr/>
            </p:nvCxnSpPr>
            <p:spPr bwMode="auto">
              <a:xfrm rot="-5400000">
                <a:off x="18357" y="3212"/>
                <a:ext cx="157" cy="75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3" name="_s5171"/>
              <p:cNvCxnSpPr>
                <a:cxnSpLocks noChangeShapeType="1"/>
                <a:stCxn id="8339" idx="0"/>
                <a:endCxn id="8310" idx="2"/>
              </p:cNvCxnSpPr>
              <p:nvPr/>
            </p:nvCxnSpPr>
            <p:spPr bwMode="auto">
              <a:xfrm rot="5400000" flipH="1">
                <a:off x="18514" y="2926"/>
                <a:ext cx="160" cy="44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4" name="_s5172"/>
              <p:cNvCxnSpPr>
                <a:cxnSpLocks noChangeShapeType="1"/>
                <a:stCxn id="8338" idx="0"/>
                <a:endCxn id="8310" idx="2"/>
              </p:cNvCxnSpPr>
              <p:nvPr/>
            </p:nvCxnSpPr>
            <p:spPr bwMode="auto">
              <a:xfrm rot="-5400000">
                <a:off x="17694" y="2547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5" name="_s5173"/>
              <p:cNvCxnSpPr>
                <a:cxnSpLocks noChangeShapeType="1"/>
                <a:stCxn id="8337" idx="0"/>
                <a:endCxn id="8335" idx="2"/>
              </p:cNvCxnSpPr>
              <p:nvPr/>
            </p:nvCxnSpPr>
            <p:spPr bwMode="auto">
              <a:xfrm rot="5400000" flipH="1">
                <a:off x="21521" y="3528"/>
                <a:ext cx="158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6" name="_s5174"/>
              <p:cNvCxnSpPr>
                <a:cxnSpLocks noChangeShapeType="1"/>
                <a:stCxn id="8336" idx="0"/>
                <a:endCxn id="8335" idx="2"/>
              </p:cNvCxnSpPr>
              <p:nvPr/>
            </p:nvCxnSpPr>
            <p:spPr bwMode="auto">
              <a:xfrm rot="-5400000">
                <a:off x="21015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7" name="_s5175"/>
              <p:cNvCxnSpPr>
                <a:cxnSpLocks noChangeShapeType="1"/>
                <a:stCxn id="8335" idx="0"/>
                <a:endCxn id="8333" idx="2"/>
              </p:cNvCxnSpPr>
              <p:nvPr/>
            </p:nvCxnSpPr>
            <p:spPr bwMode="auto">
              <a:xfrm rot="-5400000">
                <a:off x="21015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8" name="_s5176"/>
              <p:cNvCxnSpPr>
                <a:cxnSpLocks noChangeShapeType="1"/>
                <a:stCxn id="8334" idx="0"/>
                <a:endCxn id="8333" idx="2"/>
              </p:cNvCxnSpPr>
              <p:nvPr/>
            </p:nvCxnSpPr>
            <p:spPr bwMode="auto">
              <a:xfrm rot="-5400000">
                <a:off x="20507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9" name="_s5177"/>
              <p:cNvCxnSpPr>
                <a:cxnSpLocks noChangeShapeType="1"/>
                <a:stCxn id="8333" idx="0"/>
                <a:endCxn id="8311" idx="2"/>
              </p:cNvCxnSpPr>
              <p:nvPr/>
            </p:nvCxnSpPr>
            <p:spPr bwMode="auto">
              <a:xfrm rot="-5400000">
                <a:off x="2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0" name="_s5178"/>
              <p:cNvCxnSpPr>
                <a:cxnSpLocks noChangeShapeType="1"/>
                <a:stCxn id="8332" idx="0"/>
                <a:endCxn id="8311" idx="2"/>
              </p:cNvCxnSpPr>
              <p:nvPr/>
            </p:nvCxnSpPr>
            <p:spPr bwMode="auto">
              <a:xfrm rot="-5400000">
                <a:off x="20381" y="2514"/>
                <a:ext cx="160" cy="126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1" name="_s5179"/>
              <p:cNvCxnSpPr>
                <a:cxnSpLocks noChangeShapeType="1"/>
                <a:stCxn id="8331" idx="0"/>
                <a:endCxn id="8329" idx="2"/>
              </p:cNvCxnSpPr>
              <p:nvPr/>
            </p:nvCxnSpPr>
            <p:spPr bwMode="auto">
              <a:xfrm rot="5400000" flipH="1">
                <a:off x="5452" y="4228"/>
                <a:ext cx="160" cy="50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2" name="_s5180"/>
              <p:cNvCxnSpPr>
                <a:cxnSpLocks noChangeShapeType="1"/>
                <a:stCxn id="8330" idx="0"/>
                <a:endCxn id="8329" idx="2"/>
              </p:cNvCxnSpPr>
              <p:nvPr/>
            </p:nvCxnSpPr>
            <p:spPr bwMode="auto">
              <a:xfrm rot="-5400000">
                <a:off x="4948" y="4225"/>
                <a:ext cx="160" cy="507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3" name="_s5181"/>
              <p:cNvCxnSpPr>
                <a:cxnSpLocks noChangeShapeType="1"/>
                <a:stCxn id="8329" idx="0"/>
                <a:endCxn id="8319" idx="2"/>
              </p:cNvCxnSpPr>
              <p:nvPr/>
            </p:nvCxnSpPr>
            <p:spPr bwMode="auto">
              <a:xfrm rot="5400000" flipH="1">
                <a:off x="5074" y="3907"/>
                <a:ext cx="158" cy="25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4" name="_s5182"/>
              <p:cNvCxnSpPr>
                <a:cxnSpLocks noChangeShapeType="1"/>
                <a:stCxn id="8328" idx="0"/>
                <a:endCxn id="8319" idx="2"/>
              </p:cNvCxnSpPr>
              <p:nvPr/>
            </p:nvCxnSpPr>
            <p:spPr bwMode="auto">
              <a:xfrm rot="-5400000">
                <a:off x="4568" y="3656"/>
                <a:ext cx="158" cy="75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5" name="_s5183"/>
              <p:cNvCxnSpPr>
                <a:cxnSpLocks noChangeShapeType="1"/>
                <a:stCxn id="8327" idx="0"/>
                <a:endCxn id="8324" idx="2"/>
              </p:cNvCxnSpPr>
              <p:nvPr/>
            </p:nvCxnSpPr>
            <p:spPr bwMode="auto">
              <a:xfrm rot="5400000" flipH="1">
                <a:off x="2415" y="3531"/>
                <a:ext cx="158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6" name="_s5184"/>
              <p:cNvCxnSpPr>
                <a:cxnSpLocks noChangeShapeType="1"/>
                <a:stCxn id="8326" idx="0"/>
                <a:endCxn id="8324" idx="2"/>
              </p:cNvCxnSpPr>
              <p:nvPr/>
            </p:nvCxnSpPr>
            <p:spPr bwMode="auto">
              <a:xfrm rot="-5400000">
                <a:off x="1912" y="4034"/>
                <a:ext cx="158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7" name="_s5185"/>
              <p:cNvCxnSpPr>
                <a:cxnSpLocks noChangeShapeType="1"/>
                <a:stCxn id="8325" idx="0"/>
                <a:endCxn id="8312" idx="2"/>
              </p:cNvCxnSpPr>
              <p:nvPr/>
            </p:nvCxnSpPr>
            <p:spPr bwMode="auto">
              <a:xfrm rot="5400000" flipH="1">
                <a:off x="2418" y="3084"/>
                <a:ext cx="157" cy="1013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8" name="_s5186"/>
              <p:cNvCxnSpPr>
                <a:cxnSpLocks noChangeShapeType="1"/>
                <a:stCxn id="8324" idx="0"/>
                <a:endCxn id="8312" idx="2"/>
              </p:cNvCxnSpPr>
              <p:nvPr/>
            </p:nvCxnSpPr>
            <p:spPr bwMode="auto">
              <a:xfrm rot="-5400000">
                <a:off x="1912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79" name="_s5187"/>
              <p:cNvCxnSpPr>
                <a:cxnSpLocks noChangeShapeType="1"/>
                <a:stCxn id="8323" idx="0"/>
                <a:endCxn id="8312" idx="2"/>
              </p:cNvCxnSpPr>
              <p:nvPr/>
            </p:nvCxnSpPr>
            <p:spPr bwMode="auto">
              <a:xfrm rot="-5400000">
                <a:off x="1276" y="2956"/>
                <a:ext cx="157" cy="1270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0" name="_s5188"/>
              <p:cNvCxnSpPr>
                <a:cxnSpLocks noChangeShapeType="1"/>
                <a:stCxn id="8322" idx="0"/>
                <a:endCxn id="8314" idx="2"/>
              </p:cNvCxnSpPr>
              <p:nvPr/>
            </p:nvCxnSpPr>
            <p:spPr bwMode="auto">
              <a:xfrm rot="5400000" flipH="1">
                <a:off x="7734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1" name="_s5189"/>
              <p:cNvCxnSpPr>
                <a:cxnSpLocks noChangeShapeType="1"/>
                <a:stCxn id="8321" idx="0"/>
                <a:endCxn id="8314" idx="2"/>
              </p:cNvCxnSpPr>
              <p:nvPr/>
            </p:nvCxnSpPr>
            <p:spPr bwMode="auto">
              <a:xfrm rot="-5400000">
                <a:off x="7227" y="3337"/>
                <a:ext cx="157" cy="507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2" name="_s5190"/>
              <p:cNvCxnSpPr>
                <a:cxnSpLocks noChangeShapeType="1"/>
                <a:stCxn id="8320" idx="0"/>
                <a:endCxn id="8313" idx="2"/>
              </p:cNvCxnSpPr>
              <p:nvPr/>
            </p:nvCxnSpPr>
            <p:spPr bwMode="auto">
              <a:xfrm rot="5400000" flipH="1">
                <a:off x="5453" y="3084"/>
                <a:ext cx="157" cy="1014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3" name="_s5191"/>
              <p:cNvCxnSpPr>
                <a:cxnSpLocks noChangeShapeType="1"/>
                <a:stCxn id="8319" idx="0"/>
                <a:endCxn id="8313" idx="2"/>
              </p:cNvCxnSpPr>
              <p:nvPr/>
            </p:nvCxnSpPr>
            <p:spPr bwMode="auto">
              <a:xfrm rot="-5400000">
                <a:off x="4947" y="3590"/>
                <a:ext cx="157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4" name="_s5192"/>
              <p:cNvCxnSpPr>
                <a:cxnSpLocks noChangeShapeType="1"/>
                <a:stCxn id="8318" idx="0"/>
                <a:endCxn id="8313" idx="2"/>
              </p:cNvCxnSpPr>
              <p:nvPr/>
            </p:nvCxnSpPr>
            <p:spPr bwMode="auto">
              <a:xfrm rot="-5400000">
                <a:off x="4442" y="3087"/>
                <a:ext cx="157" cy="100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5" name="_s5193"/>
              <p:cNvCxnSpPr>
                <a:cxnSpLocks noChangeShapeType="1"/>
                <a:stCxn id="8317" idx="0"/>
                <a:endCxn id="8306" idx="2"/>
              </p:cNvCxnSpPr>
              <p:nvPr/>
            </p:nvCxnSpPr>
            <p:spPr bwMode="auto">
              <a:xfrm rot="5400000" flipH="1">
                <a:off x="11520" y="2640"/>
                <a:ext cx="160" cy="101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6" name="_s5194"/>
              <p:cNvCxnSpPr>
                <a:cxnSpLocks noChangeShapeType="1"/>
                <a:stCxn id="8316" idx="0"/>
                <a:endCxn id="8306" idx="2"/>
              </p:cNvCxnSpPr>
              <p:nvPr/>
            </p:nvCxnSpPr>
            <p:spPr bwMode="auto">
              <a:xfrm rot="-5400000">
                <a:off x="11014" y="3146"/>
                <a:ext cx="160" cy="1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7" name="_s5195"/>
              <p:cNvCxnSpPr>
                <a:cxnSpLocks noChangeShapeType="1"/>
                <a:stCxn id="8315" idx="0"/>
                <a:endCxn id="8306" idx="2"/>
              </p:cNvCxnSpPr>
              <p:nvPr/>
            </p:nvCxnSpPr>
            <p:spPr bwMode="auto">
              <a:xfrm rot="-5400000">
                <a:off x="9753" y="1887"/>
                <a:ext cx="160" cy="25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8" name="_s5196"/>
              <p:cNvCxnSpPr>
                <a:cxnSpLocks noChangeShapeType="1"/>
                <a:stCxn id="8314" idx="0"/>
                <a:endCxn id="8305" idx="2"/>
              </p:cNvCxnSpPr>
              <p:nvPr/>
            </p:nvCxnSpPr>
            <p:spPr bwMode="auto">
              <a:xfrm rot="5400000" flipH="1">
                <a:off x="5896" y="1564"/>
                <a:ext cx="160" cy="3166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89" name="_s5197"/>
              <p:cNvCxnSpPr>
                <a:cxnSpLocks noChangeShapeType="1"/>
                <a:stCxn id="8313" idx="0"/>
                <a:endCxn id="8305" idx="2"/>
              </p:cNvCxnSpPr>
              <p:nvPr/>
            </p:nvCxnSpPr>
            <p:spPr bwMode="auto">
              <a:xfrm rot="5400000" flipH="1">
                <a:off x="4629" y="2831"/>
                <a:ext cx="160" cy="632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0" name="_s5198"/>
              <p:cNvCxnSpPr>
                <a:cxnSpLocks noChangeShapeType="1"/>
                <a:stCxn id="8312" idx="0"/>
                <a:endCxn id="8305" idx="2"/>
              </p:cNvCxnSpPr>
              <p:nvPr/>
            </p:nvCxnSpPr>
            <p:spPr bwMode="auto">
              <a:xfrm rot="-5400000">
                <a:off x="3112" y="1945"/>
                <a:ext cx="160" cy="240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1" name="_s5199"/>
              <p:cNvCxnSpPr>
                <a:cxnSpLocks noChangeShapeType="1"/>
                <a:stCxn id="8311" idx="0"/>
                <a:endCxn id="8304" idx="2"/>
              </p:cNvCxnSpPr>
              <p:nvPr/>
            </p:nvCxnSpPr>
            <p:spPr bwMode="auto">
              <a:xfrm rot="5400000" flipH="1">
                <a:off x="20416" y="2106"/>
                <a:ext cx="160" cy="119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2" name="_s5200"/>
              <p:cNvCxnSpPr>
                <a:cxnSpLocks noChangeShapeType="1"/>
                <a:stCxn id="8310" idx="0"/>
                <a:endCxn id="8304" idx="2"/>
              </p:cNvCxnSpPr>
              <p:nvPr/>
            </p:nvCxnSpPr>
            <p:spPr bwMode="auto">
              <a:xfrm rot="-5400000">
                <a:off x="19056" y="1941"/>
                <a:ext cx="160" cy="1525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3" name="_s5201"/>
              <p:cNvCxnSpPr>
                <a:cxnSpLocks noChangeShapeType="1"/>
                <a:stCxn id="8309" idx="0"/>
                <a:endCxn id="8303" idx="2"/>
              </p:cNvCxnSpPr>
              <p:nvPr/>
            </p:nvCxnSpPr>
            <p:spPr bwMode="auto">
              <a:xfrm rot="5400000" flipH="1">
                <a:off x="15508" y="2197"/>
                <a:ext cx="160" cy="1014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4" name="_s5202"/>
              <p:cNvCxnSpPr>
                <a:cxnSpLocks noChangeShapeType="1"/>
                <a:stCxn id="8308" idx="0"/>
                <a:endCxn id="8303" idx="2"/>
              </p:cNvCxnSpPr>
              <p:nvPr/>
            </p:nvCxnSpPr>
            <p:spPr bwMode="auto">
              <a:xfrm rot="-5400000">
                <a:off x="14402" y="2104"/>
                <a:ext cx="160" cy="1199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5" name="_s5203"/>
              <p:cNvCxnSpPr>
                <a:cxnSpLocks noChangeShapeType="1"/>
                <a:stCxn id="8307" idx="0"/>
                <a:endCxn id="8302" idx="2"/>
              </p:cNvCxnSpPr>
              <p:nvPr/>
            </p:nvCxnSpPr>
            <p:spPr bwMode="auto">
              <a:xfrm rot="5400000" flipH="1">
                <a:off x="9560" y="237"/>
                <a:ext cx="160" cy="4933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6" name="_s5204"/>
              <p:cNvCxnSpPr>
                <a:cxnSpLocks noChangeShapeType="1"/>
                <a:stCxn id="8306" idx="0"/>
                <a:endCxn id="8302" idx="2"/>
              </p:cNvCxnSpPr>
              <p:nvPr/>
            </p:nvCxnSpPr>
            <p:spPr bwMode="auto">
              <a:xfrm rot="5400000" flipH="1">
                <a:off x="9053" y="744"/>
                <a:ext cx="160" cy="392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7" name="_s5205"/>
              <p:cNvCxnSpPr>
                <a:cxnSpLocks noChangeShapeType="1"/>
                <a:stCxn id="8305" idx="0"/>
                <a:endCxn id="8302" idx="2"/>
              </p:cNvCxnSpPr>
              <p:nvPr/>
            </p:nvCxnSpPr>
            <p:spPr bwMode="auto">
              <a:xfrm rot="-5400000">
                <a:off x="5703" y="1314"/>
                <a:ext cx="160" cy="2780"/>
              </a:xfrm>
              <a:prstGeom prst="bentConnector3">
                <a:avLst>
                  <a:gd name="adj1" fmla="val 49333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8" name="_s5206"/>
              <p:cNvCxnSpPr>
                <a:cxnSpLocks noChangeShapeType="1"/>
                <a:stCxn id="8304" idx="0"/>
                <a:endCxn id="8301" idx="2"/>
              </p:cNvCxnSpPr>
              <p:nvPr/>
            </p:nvCxnSpPr>
            <p:spPr bwMode="auto">
              <a:xfrm rot="5400000" flipH="1">
                <a:off x="15705" y="-1961"/>
                <a:ext cx="158" cy="8229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99" name="_s5207"/>
              <p:cNvCxnSpPr>
                <a:cxnSpLocks noChangeShapeType="1"/>
                <a:stCxn id="8303" idx="0"/>
                <a:endCxn id="8301" idx="2"/>
              </p:cNvCxnSpPr>
              <p:nvPr/>
            </p:nvCxnSpPr>
            <p:spPr bwMode="auto">
              <a:xfrm rot="5400000" flipH="1">
                <a:off x="13296" y="448"/>
                <a:ext cx="158" cy="341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300" name="_s5208"/>
              <p:cNvCxnSpPr>
                <a:cxnSpLocks noChangeShapeType="1"/>
                <a:stCxn id="8302" idx="0"/>
                <a:endCxn id="8301" idx="2"/>
              </p:cNvCxnSpPr>
              <p:nvPr/>
            </p:nvCxnSpPr>
            <p:spPr bwMode="auto">
              <a:xfrm rot="-5400000">
                <a:off x="9342" y="-94"/>
                <a:ext cx="158" cy="4496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301" name="_s5209"/>
              <p:cNvSpPr>
                <a:spLocks noChangeArrowheads="1"/>
              </p:cNvSpPr>
              <p:nvPr/>
            </p:nvSpPr>
            <p:spPr bwMode="auto">
              <a:xfrm>
                <a:off x="10987" y="1720"/>
                <a:ext cx="1364" cy="35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2" name="_s5210"/>
              <p:cNvSpPr>
                <a:spLocks noChangeArrowheads="1"/>
              </p:cNvSpPr>
              <p:nvPr/>
            </p:nvSpPr>
            <p:spPr bwMode="auto">
              <a:xfrm>
                <a:off x="5927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آموزش 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3" name="_s5211"/>
              <p:cNvSpPr>
                <a:spLocks noChangeArrowheads="1"/>
              </p:cNvSpPr>
              <p:nvPr/>
            </p:nvSpPr>
            <p:spPr bwMode="auto">
              <a:xfrm>
                <a:off x="13836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اداری</a:t>
                </a:r>
                <a:endParaRPr lang="en-US" altLang="en-US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4" name="_s5212"/>
              <p:cNvSpPr>
                <a:spLocks noChangeArrowheads="1"/>
              </p:cNvSpPr>
              <p:nvPr/>
            </p:nvSpPr>
            <p:spPr bwMode="auto">
              <a:xfrm>
                <a:off x="18651" y="2234"/>
                <a:ext cx="2487" cy="3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r>
                  <a:rPr lang="fa-IR" altLang="en-US" sz="2000" b="1">
                    <a:latin typeface="Times New Roman" panose="02020603050405020304" pitchFamily="18" charset="0"/>
                  </a:rPr>
                  <a:t>فرهنگی</a:t>
                </a:r>
                <a:endParaRPr lang="en-US" altLang="en-US" sz="2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5" name="_s5213"/>
              <p:cNvSpPr>
                <a:spLocks noChangeArrowheads="1"/>
              </p:cNvSpPr>
              <p:nvPr/>
            </p:nvSpPr>
            <p:spPr bwMode="auto">
              <a:xfrm>
                <a:off x="39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6" name="_s5214"/>
              <p:cNvSpPr>
                <a:spLocks noChangeArrowheads="1"/>
              </p:cNvSpPr>
              <p:nvPr/>
            </p:nvSpPr>
            <p:spPr bwMode="auto">
              <a:xfrm>
                <a:off x="10661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7" name="_s5215"/>
              <p:cNvSpPr>
                <a:spLocks noChangeArrowheads="1"/>
              </p:cNvSpPr>
              <p:nvPr/>
            </p:nvSpPr>
            <p:spPr bwMode="auto">
              <a:xfrm>
                <a:off x="11673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8" name="_s5216"/>
              <p:cNvSpPr>
                <a:spLocks noChangeArrowheads="1"/>
              </p:cNvSpPr>
              <p:nvPr/>
            </p:nvSpPr>
            <p:spPr bwMode="auto">
              <a:xfrm>
                <a:off x="13448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09" name="_s5217"/>
              <p:cNvSpPr>
                <a:spLocks noChangeArrowheads="1"/>
              </p:cNvSpPr>
              <p:nvPr/>
            </p:nvSpPr>
            <p:spPr bwMode="auto">
              <a:xfrm>
                <a:off x="15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328" tIns="4663" rIns="9328" bIns="46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0" name="_s5218"/>
              <p:cNvSpPr>
                <a:spLocks noChangeArrowheads="1"/>
              </p:cNvSpPr>
              <p:nvPr/>
            </p:nvSpPr>
            <p:spPr bwMode="auto">
              <a:xfrm>
                <a:off x="17940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0250" tIns="5123" rIns="10250" bIns="512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1" name="_s5219"/>
              <p:cNvSpPr>
                <a:spLocks noChangeArrowheads="1"/>
              </p:cNvSpPr>
              <p:nvPr/>
            </p:nvSpPr>
            <p:spPr bwMode="auto">
              <a:xfrm>
                <a:off x="20662" y="2783"/>
                <a:ext cx="860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1262" tIns="5632" rIns="11262" bIns="56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2" name="_s5220"/>
              <p:cNvSpPr>
                <a:spLocks noChangeArrowheads="1"/>
              </p:cNvSpPr>
              <p:nvPr/>
            </p:nvSpPr>
            <p:spPr bwMode="auto">
              <a:xfrm>
                <a:off x="155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3" name="_s5221"/>
              <p:cNvSpPr>
                <a:spLocks noChangeArrowheads="1"/>
              </p:cNvSpPr>
              <p:nvPr/>
            </p:nvSpPr>
            <p:spPr bwMode="auto">
              <a:xfrm>
                <a:off x="45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4" name="_s5222"/>
              <p:cNvSpPr>
                <a:spLocks noChangeArrowheads="1"/>
              </p:cNvSpPr>
              <p:nvPr/>
            </p:nvSpPr>
            <p:spPr bwMode="auto">
              <a:xfrm>
                <a:off x="7128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249" tIns="6625" rIns="13249" bIns="662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5" name="_s5223"/>
              <p:cNvSpPr>
                <a:spLocks noChangeArrowheads="1"/>
              </p:cNvSpPr>
              <p:nvPr/>
            </p:nvSpPr>
            <p:spPr bwMode="auto">
              <a:xfrm>
                <a:off x="814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518" tIns="6759" rIns="13518" bIns="675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6" name="_s5224"/>
              <p:cNvSpPr>
                <a:spLocks noChangeArrowheads="1"/>
              </p:cNvSpPr>
              <p:nvPr/>
            </p:nvSpPr>
            <p:spPr bwMode="auto">
              <a:xfrm>
                <a:off x="10661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7" name="_s5225"/>
              <p:cNvSpPr>
                <a:spLocks noChangeArrowheads="1"/>
              </p:cNvSpPr>
              <p:nvPr/>
            </p:nvSpPr>
            <p:spPr bwMode="auto">
              <a:xfrm>
                <a:off x="11674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8" name="_s5226"/>
              <p:cNvSpPr>
                <a:spLocks noChangeArrowheads="1"/>
              </p:cNvSpPr>
              <p:nvPr/>
            </p:nvSpPr>
            <p:spPr bwMode="auto">
              <a:xfrm>
                <a:off x="358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3796" tIns="6897" rIns="13796" bIns="689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19" name="_s5227"/>
              <p:cNvSpPr>
                <a:spLocks noChangeArrowheads="1"/>
              </p:cNvSpPr>
              <p:nvPr/>
            </p:nvSpPr>
            <p:spPr bwMode="auto">
              <a:xfrm>
                <a:off x="4595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5859" tIns="7929" rIns="15859" bIns="792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0" name="_s5228"/>
              <p:cNvSpPr>
                <a:spLocks noChangeArrowheads="1"/>
              </p:cNvSpPr>
              <p:nvPr/>
            </p:nvSpPr>
            <p:spPr bwMode="auto">
              <a:xfrm>
                <a:off x="560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18227" tIns="9111" rIns="18227" bIns="911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1" name="_s5229"/>
              <p:cNvSpPr>
                <a:spLocks noChangeArrowheads="1"/>
              </p:cNvSpPr>
              <p:nvPr/>
            </p:nvSpPr>
            <p:spPr bwMode="auto">
              <a:xfrm>
                <a:off x="6621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0713" tIns="10357" rIns="20713" bIns="103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2" name="_s5230"/>
              <p:cNvSpPr>
                <a:spLocks noChangeArrowheads="1"/>
              </p:cNvSpPr>
              <p:nvPr/>
            </p:nvSpPr>
            <p:spPr bwMode="auto">
              <a:xfrm>
                <a:off x="7634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23273" tIns="11635" rIns="23273" bIns="11635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3" name="_s5231"/>
              <p:cNvSpPr>
                <a:spLocks noChangeArrowheads="1"/>
              </p:cNvSpPr>
              <p:nvPr/>
            </p:nvSpPr>
            <p:spPr bwMode="auto">
              <a:xfrm>
                <a:off x="288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38475" tIns="19237" rIns="38475" bIns="1923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4" name="_s5232"/>
              <p:cNvSpPr>
                <a:spLocks noChangeArrowheads="1"/>
              </p:cNvSpPr>
              <p:nvPr/>
            </p:nvSpPr>
            <p:spPr bwMode="auto">
              <a:xfrm>
                <a:off x="155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5" name="_s5233"/>
              <p:cNvSpPr>
                <a:spLocks noChangeArrowheads="1"/>
              </p:cNvSpPr>
              <p:nvPr/>
            </p:nvSpPr>
            <p:spPr bwMode="auto">
              <a:xfrm>
                <a:off x="256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6" name="_s5234"/>
              <p:cNvSpPr>
                <a:spLocks noChangeArrowheads="1"/>
              </p:cNvSpPr>
              <p:nvPr/>
            </p:nvSpPr>
            <p:spPr bwMode="auto">
              <a:xfrm>
                <a:off x="155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7" name="_s5235"/>
              <p:cNvSpPr>
                <a:spLocks noChangeArrowheads="1"/>
              </p:cNvSpPr>
              <p:nvPr/>
            </p:nvSpPr>
            <p:spPr bwMode="auto">
              <a:xfrm>
                <a:off x="256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8" name="_s5236"/>
              <p:cNvSpPr>
                <a:spLocks noChangeArrowheads="1"/>
              </p:cNvSpPr>
              <p:nvPr/>
            </p:nvSpPr>
            <p:spPr bwMode="auto">
              <a:xfrm>
                <a:off x="3837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29" name="_s5237"/>
              <p:cNvSpPr>
                <a:spLocks noChangeArrowheads="1"/>
              </p:cNvSpPr>
              <p:nvPr/>
            </p:nvSpPr>
            <p:spPr bwMode="auto">
              <a:xfrm>
                <a:off x="4848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0" name="_s5238"/>
              <p:cNvSpPr>
                <a:spLocks noChangeArrowheads="1"/>
              </p:cNvSpPr>
              <p:nvPr/>
            </p:nvSpPr>
            <p:spPr bwMode="auto">
              <a:xfrm>
                <a:off x="4340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1" name="_s5239"/>
              <p:cNvSpPr>
                <a:spLocks noChangeArrowheads="1"/>
              </p:cNvSpPr>
              <p:nvPr/>
            </p:nvSpPr>
            <p:spPr bwMode="auto">
              <a:xfrm>
                <a:off x="5353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2" name="_s5240"/>
              <p:cNvSpPr>
                <a:spLocks noChangeArrowheads="1"/>
              </p:cNvSpPr>
              <p:nvPr/>
            </p:nvSpPr>
            <p:spPr bwMode="auto">
              <a:xfrm>
                <a:off x="19395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4223" tIns="22112" rIns="44223" bIns="2211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3" name="_s5241"/>
              <p:cNvSpPr>
                <a:spLocks noChangeArrowheads="1"/>
              </p:cNvSpPr>
              <p:nvPr/>
            </p:nvSpPr>
            <p:spPr bwMode="auto">
              <a:xfrm>
                <a:off x="2066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4" name="_s5242"/>
              <p:cNvSpPr>
                <a:spLocks noChangeArrowheads="1"/>
              </p:cNvSpPr>
              <p:nvPr/>
            </p:nvSpPr>
            <p:spPr bwMode="auto">
              <a:xfrm>
                <a:off x="19649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6068" tIns="23032" rIns="46068" bIns="2303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5" name="_s5243"/>
              <p:cNvSpPr>
                <a:spLocks noChangeArrowheads="1"/>
              </p:cNvSpPr>
              <p:nvPr/>
            </p:nvSpPr>
            <p:spPr bwMode="auto">
              <a:xfrm>
                <a:off x="20662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6" name="_s5244"/>
              <p:cNvSpPr>
                <a:spLocks noChangeArrowheads="1"/>
              </p:cNvSpPr>
              <p:nvPr/>
            </p:nvSpPr>
            <p:spPr bwMode="auto">
              <a:xfrm>
                <a:off x="2066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7986" tIns="23992" rIns="47986" bIns="23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7" name="_s5245"/>
              <p:cNvSpPr>
                <a:spLocks noChangeArrowheads="1"/>
              </p:cNvSpPr>
              <p:nvPr/>
            </p:nvSpPr>
            <p:spPr bwMode="auto">
              <a:xfrm>
                <a:off x="21674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8" name="_s5246"/>
              <p:cNvSpPr>
                <a:spLocks noChangeArrowheads="1"/>
              </p:cNvSpPr>
              <p:nvPr/>
            </p:nvSpPr>
            <p:spPr bwMode="auto">
              <a:xfrm>
                <a:off x="16739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49987" tIns="24992" rIns="49987" bIns="24992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39" name="_s5247"/>
              <p:cNvSpPr>
                <a:spLocks noChangeArrowheads="1"/>
              </p:cNvSpPr>
              <p:nvPr/>
            </p:nvSpPr>
            <p:spPr bwMode="auto">
              <a:xfrm>
                <a:off x="18382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0" name="_s5248"/>
              <p:cNvSpPr>
                <a:spLocks noChangeArrowheads="1"/>
              </p:cNvSpPr>
              <p:nvPr/>
            </p:nvSpPr>
            <p:spPr bwMode="auto">
              <a:xfrm>
                <a:off x="17623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1" name="_s5249"/>
              <p:cNvSpPr>
                <a:spLocks noChangeArrowheads="1"/>
              </p:cNvSpPr>
              <p:nvPr/>
            </p:nvSpPr>
            <p:spPr bwMode="auto">
              <a:xfrm>
                <a:off x="18636" y="3669"/>
                <a:ext cx="861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2" name="_s5250"/>
              <p:cNvSpPr>
                <a:spLocks noChangeArrowheads="1"/>
              </p:cNvSpPr>
              <p:nvPr/>
            </p:nvSpPr>
            <p:spPr bwMode="auto">
              <a:xfrm>
                <a:off x="18131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3" name="_s5251"/>
              <p:cNvSpPr>
                <a:spLocks noChangeArrowheads="1"/>
              </p:cNvSpPr>
              <p:nvPr/>
            </p:nvSpPr>
            <p:spPr bwMode="auto">
              <a:xfrm>
                <a:off x="19142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4" name="_s5252"/>
              <p:cNvSpPr>
                <a:spLocks noChangeArrowheads="1"/>
              </p:cNvSpPr>
              <p:nvPr/>
            </p:nvSpPr>
            <p:spPr bwMode="auto">
              <a:xfrm>
                <a:off x="12687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5" name="_s5253"/>
              <p:cNvSpPr>
                <a:spLocks noChangeArrowheads="1"/>
              </p:cNvSpPr>
              <p:nvPr/>
            </p:nvSpPr>
            <p:spPr bwMode="auto">
              <a:xfrm>
                <a:off x="13700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0492" tIns="25246" rIns="50492" bIns="2524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6" name="_s5254"/>
              <p:cNvSpPr>
                <a:spLocks noChangeArrowheads="1"/>
              </p:cNvSpPr>
              <p:nvPr/>
            </p:nvSpPr>
            <p:spPr bwMode="auto">
              <a:xfrm>
                <a:off x="14713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7" name="_s5255"/>
              <p:cNvSpPr>
                <a:spLocks noChangeArrowheads="1"/>
              </p:cNvSpPr>
              <p:nvPr/>
            </p:nvSpPr>
            <p:spPr bwMode="auto">
              <a:xfrm>
                <a:off x="15726" y="3226"/>
                <a:ext cx="861" cy="285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8" name="_s5256"/>
              <p:cNvSpPr>
                <a:spLocks noChangeArrowheads="1"/>
              </p:cNvSpPr>
              <p:nvPr/>
            </p:nvSpPr>
            <p:spPr bwMode="auto">
              <a:xfrm>
                <a:off x="8647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49" name="_s5257"/>
              <p:cNvSpPr>
                <a:spLocks noChangeArrowheads="1"/>
              </p:cNvSpPr>
              <p:nvPr/>
            </p:nvSpPr>
            <p:spPr bwMode="auto">
              <a:xfrm>
                <a:off x="9655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0" name="_s5258"/>
              <p:cNvSpPr>
                <a:spLocks noChangeArrowheads="1"/>
              </p:cNvSpPr>
              <p:nvPr/>
            </p:nvSpPr>
            <p:spPr bwMode="auto">
              <a:xfrm>
                <a:off x="10663" y="3669"/>
                <a:ext cx="856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1" name="_s5259"/>
              <p:cNvSpPr>
                <a:spLocks noChangeArrowheads="1"/>
              </p:cNvSpPr>
              <p:nvPr/>
            </p:nvSpPr>
            <p:spPr bwMode="auto">
              <a:xfrm>
                <a:off x="9903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2" name="_s5260"/>
              <p:cNvSpPr>
                <a:spLocks noChangeArrowheads="1"/>
              </p:cNvSpPr>
              <p:nvPr/>
            </p:nvSpPr>
            <p:spPr bwMode="auto">
              <a:xfrm>
                <a:off x="12179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3" name="_s5261"/>
              <p:cNvSpPr>
                <a:spLocks noChangeArrowheads="1"/>
              </p:cNvSpPr>
              <p:nvPr/>
            </p:nvSpPr>
            <p:spPr bwMode="auto">
              <a:xfrm>
                <a:off x="13190" y="4114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51523" tIns="25761" rIns="51523" bIns="2576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4" name="_s5262"/>
              <p:cNvSpPr>
                <a:spLocks noChangeArrowheads="1"/>
              </p:cNvSpPr>
              <p:nvPr/>
            </p:nvSpPr>
            <p:spPr bwMode="auto">
              <a:xfrm>
                <a:off x="288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5" name="_s5263"/>
              <p:cNvSpPr>
                <a:spLocks noChangeArrowheads="1"/>
              </p:cNvSpPr>
              <p:nvPr/>
            </p:nvSpPr>
            <p:spPr bwMode="auto">
              <a:xfrm>
                <a:off x="1301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6" name="_s5264"/>
              <p:cNvSpPr>
                <a:spLocks noChangeArrowheads="1"/>
              </p:cNvSpPr>
              <p:nvPr/>
            </p:nvSpPr>
            <p:spPr bwMode="auto">
              <a:xfrm>
                <a:off x="2314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7" name="_s5265"/>
              <p:cNvSpPr>
                <a:spLocks noChangeArrowheads="1"/>
              </p:cNvSpPr>
              <p:nvPr/>
            </p:nvSpPr>
            <p:spPr bwMode="auto">
              <a:xfrm>
                <a:off x="1804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8" name="_s5266"/>
              <p:cNvSpPr>
                <a:spLocks noChangeArrowheads="1"/>
              </p:cNvSpPr>
              <p:nvPr/>
            </p:nvSpPr>
            <p:spPr bwMode="auto">
              <a:xfrm>
                <a:off x="2820" y="5002"/>
                <a:ext cx="864" cy="287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0217" tIns="40108" rIns="80217" bIns="4010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59" name="_s5267"/>
              <p:cNvSpPr>
                <a:spLocks noChangeArrowheads="1"/>
              </p:cNvSpPr>
              <p:nvPr/>
            </p:nvSpPr>
            <p:spPr bwMode="auto">
              <a:xfrm>
                <a:off x="13191" y="3669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0" name="_s5268"/>
              <p:cNvSpPr>
                <a:spLocks noChangeArrowheads="1"/>
              </p:cNvSpPr>
              <p:nvPr/>
            </p:nvSpPr>
            <p:spPr bwMode="auto">
              <a:xfrm>
                <a:off x="14206" y="3669"/>
                <a:ext cx="864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1" name="_s5269"/>
              <p:cNvSpPr>
                <a:spLocks noChangeArrowheads="1"/>
              </p:cNvSpPr>
              <p:nvPr/>
            </p:nvSpPr>
            <p:spPr bwMode="auto">
              <a:xfrm>
                <a:off x="15599" y="3669"/>
                <a:ext cx="860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1028" tIns="40514" rIns="81028" bIns="40514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2" name="_s5270"/>
              <p:cNvSpPr>
                <a:spLocks noChangeArrowheads="1"/>
              </p:cNvSpPr>
              <p:nvPr/>
            </p:nvSpPr>
            <p:spPr bwMode="auto">
              <a:xfrm>
                <a:off x="16611" y="3669"/>
                <a:ext cx="860" cy="284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2682" tIns="41339" rIns="82682" bIns="41339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3" name="_s5271"/>
              <p:cNvSpPr>
                <a:spLocks noChangeArrowheads="1"/>
              </p:cNvSpPr>
              <p:nvPr/>
            </p:nvSpPr>
            <p:spPr bwMode="auto">
              <a:xfrm>
                <a:off x="14841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4" name="_s5272"/>
              <p:cNvSpPr>
                <a:spLocks noChangeArrowheads="1"/>
              </p:cNvSpPr>
              <p:nvPr/>
            </p:nvSpPr>
            <p:spPr bwMode="auto">
              <a:xfrm>
                <a:off x="15852" y="4113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3515" tIns="41757" rIns="83515" bIns="41757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5" name="_s5273"/>
              <p:cNvSpPr>
                <a:spLocks noChangeArrowheads="1"/>
              </p:cNvSpPr>
              <p:nvPr/>
            </p:nvSpPr>
            <p:spPr bwMode="auto">
              <a:xfrm>
                <a:off x="15345" y="4557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4360" tIns="42180" rIns="84360" bIns="4218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6" name="_s5274"/>
              <p:cNvSpPr>
                <a:spLocks noChangeArrowheads="1"/>
              </p:cNvSpPr>
              <p:nvPr/>
            </p:nvSpPr>
            <p:spPr bwMode="auto">
              <a:xfrm>
                <a:off x="16358" y="4557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7" name="_s5275"/>
              <p:cNvSpPr>
                <a:spLocks noChangeArrowheads="1"/>
              </p:cNvSpPr>
              <p:nvPr/>
            </p:nvSpPr>
            <p:spPr bwMode="auto">
              <a:xfrm>
                <a:off x="11163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8" name="_s5276"/>
              <p:cNvSpPr>
                <a:spLocks noChangeArrowheads="1"/>
              </p:cNvSpPr>
              <p:nvPr/>
            </p:nvSpPr>
            <p:spPr bwMode="auto">
              <a:xfrm>
                <a:off x="12177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69" name="_s5277"/>
              <p:cNvSpPr>
                <a:spLocks noChangeArrowheads="1"/>
              </p:cNvSpPr>
              <p:nvPr/>
            </p:nvSpPr>
            <p:spPr bwMode="auto">
              <a:xfrm>
                <a:off x="13191" y="4558"/>
                <a:ext cx="862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5211" tIns="42606" rIns="85211" bIns="4260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0" name="_s5278"/>
              <p:cNvSpPr>
                <a:spLocks noChangeArrowheads="1"/>
              </p:cNvSpPr>
              <p:nvPr/>
            </p:nvSpPr>
            <p:spPr bwMode="auto">
              <a:xfrm>
                <a:off x="8130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072" tIns="43036" rIns="86072" bIns="43036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1" name="_s5279"/>
              <p:cNvSpPr>
                <a:spLocks noChangeArrowheads="1"/>
              </p:cNvSpPr>
              <p:nvPr/>
            </p:nvSpPr>
            <p:spPr bwMode="auto">
              <a:xfrm>
                <a:off x="9141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2" name="_s5280"/>
              <p:cNvSpPr>
                <a:spLocks noChangeArrowheads="1"/>
              </p:cNvSpPr>
              <p:nvPr/>
            </p:nvSpPr>
            <p:spPr bwMode="auto">
              <a:xfrm>
                <a:off x="10152" y="4558"/>
                <a:ext cx="859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3" name="_s5281"/>
              <p:cNvSpPr>
                <a:spLocks noChangeArrowheads="1"/>
              </p:cNvSpPr>
              <p:nvPr/>
            </p:nvSpPr>
            <p:spPr bwMode="auto">
              <a:xfrm>
                <a:off x="19649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4" name="_s5282"/>
              <p:cNvSpPr>
                <a:spLocks noChangeArrowheads="1"/>
              </p:cNvSpPr>
              <p:nvPr/>
            </p:nvSpPr>
            <p:spPr bwMode="auto">
              <a:xfrm>
                <a:off x="20662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5" name="_s5283"/>
              <p:cNvSpPr>
                <a:spLocks noChangeArrowheads="1"/>
              </p:cNvSpPr>
              <p:nvPr/>
            </p:nvSpPr>
            <p:spPr bwMode="auto">
              <a:xfrm>
                <a:off x="21675" y="4558"/>
                <a:ext cx="861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6941" tIns="43471" rIns="86941" bIns="43471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6" name="_s5284"/>
              <p:cNvSpPr>
                <a:spLocks noChangeArrowheads="1"/>
              </p:cNvSpPr>
              <p:nvPr/>
            </p:nvSpPr>
            <p:spPr bwMode="auto">
              <a:xfrm>
                <a:off x="19134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7" name="_s5285"/>
              <p:cNvSpPr>
                <a:spLocks noChangeArrowheads="1"/>
              </p:cNvSpPr>
              <p:nvPr/>
            </p:nvSpPr>
            <p:spPr bwMode="auto">
              <a:xfrm>
                <a:off x="20151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8" name="_s5286"/>
              <p:cNvSpPr>
                <a:spLocks noChangeArrowheads="1"/>
              </p:cNvSpPr>
              <p:nvPr/>
            </p:nvSpPr>
            <p:spPr bwMode="auto">
              <a:xfrm>
                <a:off x="21168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79" name="_s5287"/>
              <p:cNvSpPr>
                <a:spLocks noChangeArrowheads="1"/>
              </p:cNvSpPr>
              <p:nvPr/>
            </p:nvSpPr>
            <p:spPr bwMode="auto">
              <a:xfrm>
                <a:off x="22185" y="5002"/>
                <a:ext cx="865" cy="288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88715" tIns="44358" rIns="88715" bIns="44358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0" name="_s5288"/>
              <p:cNvSpPr>
                <a:spLocks noChangeArrowheads="1"/>
              </p:cNvSpPr>
              <p:nvPr/>
            </p:nvSpPr>
            <p:spPr bwMode="auto">
              <a:xfrm>
                <a:off x="964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1" name="_s5289"/>
              <p:cNvSpPr>
                <a:spLocks noChangeArrowheads="1"/>
              </p:cNvSpPr>
              <p:nvPr/>
            </p:nvSpPr>
            <p:spPr bwMode="auto">
              <a:xfrm>
                <a:off x="10657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2" name="_s5290"/>
              <p:cNvSpPr>
                <a:spLocks noChangeArrowheads="1"/>
              </p:cNvSpPr>
              <p:nvPr/>
            </p:nvSpPr>
            <p:spPr bwMode="auto">
              <a:xfrm>
                <a:off x="11672" y="5002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3" name="_s5291"/>
              <p:cNvSpPr>
                <a:spLocks noChangeArrowheads="1"/>
              </p:cNvSpPr>
              <p:nvPr/>
            </p:nvSpPr>
            <p:spPr bwMode="auto">
              <a:xfrm>
                <a:off x="862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4" name="_s5292"/>
              <p:cNvSpPr>
                <a:spLocks noChangeArrowheads="1"/>
              </p:cNvSpPr>
              <p:nvPr/>
            </p:nvSpPr>
            <p:spPr bwMode="auto">
              <a:xfrm>
                <a:off x="9642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85" name="_s5293"/>
              <p:cNvSpPr>
                <a:spLocks noChangeArrowheads="1"/>
              </p:cNvSpPr>
              <p:nvPr/>
            </p:nvSpPr>
            <p:spPr bwMode="auto">
              <a:xfrm>
                <a:off x="10657" y="5446"/>
                <a:ext cx="863" cy="28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90526" tIns="45263" rIns="90526" bIns="45263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rtl="1"/>
                <a:endParaRPr lang="fa-IR" altLang="en-US" sz="50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197" name="Group 193"/>
            <p:cNvGrpSpPr>
              <a:grpSpLocks/>
            </p:cNvGrpSpPr>
            <p:nvPr/>
          </p:nvGrpSpPr>
          <p:grpSpPr bwMode="auto">
            <a:xfrm>
              <a:off x="528" y="1776"/>
              <a:ext cx="4560" cy="2026"/>
              <a:chOff x="528" y="1776"/>
              <a:chExt cx="4560" cy="2026"/>
            </a:xfrm>
          </p:grpSpPr>
          <p:sp>
            <p:nvSpPr>
              <p:cNvPr id="8198" name="Freeform 177"/>
              <p:cNvSpPr>
                <a:spLocks/>
              </p:cNvSpPr>
              <p:nvPr/>
            </p:nvSpPr>
            <p:spPr bwMode="auto">
              <a:xfrm>
                <a:off x="528" y="3024"/>
                <a:ext cx="108" cy="564"/>
              </a:xfrm>
              <a:custGeom>
                <a:avLst/>
                <a:gdLst>
                  <a:gd name="T0" fmla="*/ 108 w 108"/>
                  <a:gd name="T1" fmla="*/ 564 h 564"/>
                  <a:gd name="T2" fmla="*/ 0 w 108"/>
                  <a:gd name="T3" fmla="*/ 0 h 564"/>
                  <a:gd name="T4" fmla="*/ 0 60000 65536"/>
                  <a:gd name="T5" fmla="*/ 0 60000 65536"/>
                  <a:gd name="T6" fmla="*/ 0 w 108"/>
                  <a:gd name="T7" fmla="*/ 0 h 564"/>
                  <a:gd name="T8" fmla="*/ 108 w 108"/>
                  <a:gd name="T9" fmla="*/ 564 h 56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08" h="564">
                    <a:moveTo>
                      <a:pt x="108" y="56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99" name="Freeform 178"/>
              <p:cNvSpPr>
                <a:spLocks/>
              </p:cNvSpPr>
              <p:nvPr/>
            </p:nvSpPr>
            <p:spPr bwMode="auto">
              <a:xfrm>
                <a:off x="528" y="2628"/>
                <a:ext cx="264" cy="396"/>
              </a:xfrm>
              <a:custGeom>
                <a:avLst/>
                <a:gdLst>
                  <a:gd name="T0" fmla="*/ 0 w 264"/>
                  <a:gd name="T1" fmla="*/ 396 h 396"/>
                  <a:gd name="T2" fmla="*/ 264 w 264"/>
                  <a:gd name="T3" fmla="*/ 0 h 396"/>
                  <a:gd name="T4" fmla="*/ 0 60000 65536"/>
                  <a:gd name="T5" fmla="*/ 0 60000 65536"/>
                  <a:gd name="T6" fmla="*/ 0 w 264"/>
                  <a:gd name="T7" fmla="*/ 0 h 396"/>
                  <a:gd name="T8" fmla="*/ 264 w 264"/>
                  <a:gd name="T9" fmla="*/ 396 h 39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64" h="396">
                    <a:moveTo>
                      <a:pt x="0" y="396"/>
                    </a:moveTo>
                    <a:lnTo>
                      <a:pt x="264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0" name="Line 179"/>
              <p:cNvSpPr>
                <a:spLocks noChangeShapeType="1"/>
              </p:cNvSpPr>
              <p:nvPr/>
            </p:nvSpPr>
            <p:spPr bwMode="auto">
              <a:xfrm>
                <a:off x="816" y="2640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1" name="Freeform 180"/>
              <p:cNvSpPr>
                <a:spLocks/>
              </p:cNvSpPr>
              <p:nvPr/>
            </p:nvSpPr>
            <p:spPr bwMode="auto">
              <a:xfrm>
                <a:off x="1344" y="1776"/>
                <a:ext cx="2064" cy="1248"/>
              </a:xfrm>
              <a:custGeom>
                <a:avLst/>
                <a:gdLst>
                  <a:gd name="T0" fmla="*/ 0 w 1912"/>
                  <a:gd name="T1" fmla="*/ 18945 h 504"/>
                  <a:gd name="T2" fmla="*/ 2596 w 1912"/>
                  <a:gd name="T3" fmla="*/ 0 h 504"/>
                  <a:gd name="T4" fmla="*/ 0 60000 65536"/>
                  <a:gd name="T5" fmla="*/ 0 60000 65536"/>
                  <a:gd name="T6" fmla="*/ 0 w 1912"/>
                  <a:gd name="T7" fmla="*/ 0 h 504"/>
                  <a:gd name="T8" fmla="*/ 1912 w 1912"/>
                  <a:gd name="T9" fmla="*/ 504 h 50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912" h="504">
                    <a:moveTo>
                      <a:pt x="0" y="504"/>
                    </a:moveTo>
                    <a:lnTo>
                      <a:pt x="1912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2" name="Freeform 181"/>
              <p:cNvSpPr>
                <a:spLocks/>
              </p:cNvSpPr>
              <p:nvPr/>
            </p:nvSpPr>
            <p:spPr bwMode="auto">
              <a:xfrm>
                <a:off x="3240" y="2552"/>
                <a:ext cx="496" cy="488"/>
              </a:xfrm>
              <a:custGeom>
                <a:avLst/>
                <a:gdLst>
                  <a:gd name="T0" fmla="*/ 0 w 496"/>
                  <a:gd name="T1" fmla="*/ 0 h 488"/>
                  <a:gd name="T2" fmla="*/ 496 w 496"/>
                  <a:gd name="T3" fmla="*/ 488 h 488"/>
                  <a:gd name="T4" fmla="*/ 0 60000 65536"/>
                  <a:gd name="T5" fmla="*/ 0 60000 65536"/>
                  <a:gd name="T6" fmla="*/ 0 w 496"/>
                  <a:gd name="T7" fmla="*/ 0 h 488"/>
                  <a:gd name="T8" fmla="*/ 496 w 496"/>
                  <a:gd name="T9" fmla="*/ 488 h 48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6" h="488">
                    <a:moveTo>
                      <a:pt x="0" y="0"/>
                    </a:moveTo>
                    <a:lnTo>
                      <a:pt x="496" y="48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3" name="Freeform 182"/>
              <p:cNvSpPr>
                <a:spLocks/>
              </p:cNvSpPr>
              <p:nvPr/>
            </p:nvSpPr>
            <p:spPr bwMode="auto">
              <a:xfrm>
                <a:off x="3744" y="2016"/>
                <a:ext cx="49" cy="1016"/>
              </a:xfrm>
              <a:custGeom>
                <a:avLst/>
                <a:gdLst>
                  <a:gd name="T0" fmla="*/ 0 w 49"/>
                  <a:gd name="T1" fmla="*/ 1016 h 1016"/>
                  <a:gd name="T2" fmla="*/ 49 w 49"/>
                  <a:gd name="T3" fmla="*/ 0 h 1016"/>
                  <a:gd name="T4" fmla="*/ 0 60000 65536"/>
                  <a:gd name="T5" fmla="*/ 0 60000 65536"/>
                  <a:gd name="T6" fmla="*/ 0 w 49"/>
                  <a:gd name="T7" fmla="*/ 0 h 1016"/>
                  <a:gd name="T8" fmla="*/ 49 w 49"/>
                  <a:gd name="T9" fmla="*/ 1016 h 101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9" h="1016">
                    <a:moveTo>
                      <a:pt x="0" y="1016"/>
                    </a:moveTo>
                    <a:lnTo>
                      <a:pt x="49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4" name="Freeform 183"/>
              <p:cNvSpPr>
                <a:spLocks/>
              </p:cNvSpPr>
              <p:nvPr/>
            </p:nvSpPr>
            <p:spPr bwMode="auto">
              <a:xfrm>
                <a:off x="1928" y="1832"/>
                <a:ext cx="1864" cy="184"/>
              </a:xfrm>
              <a:custGeom>
                <a:avLst/>
                <a:gdLst>
                  <a:gd name="T0" fmla="*/ 1864 w 1864"/>
                  <a:gd name="T1" fmla="*/ 184 h 184"/>
                  <a:gd name="T2" fmla="*/ 0 w 1864"/>
                  <a:gd name="T3" fmla="*/ 0 h 184"/>
                  <a:gd name="T4" fmla="*/ 0 60000 65536"/>
                  <a:gd name="T5" fmla="*/ 0 60000 65536"/>
                  <a:gd name="T6" fmla="*/ 0 w 1864"/>
                  <a:gd name="T7" fmla="*/ 0 h 184"/>
                  <a:gd name="T8" fmla="*/ 1864 w 1864"/>
                  <a:gd name="T9" fmla="*/ 184 h 18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864" h="184">
                    <a:moveTo>
                      <a:pt x="1864" y="184"/>
                    </a:moveTo>
                    <a:lnTo>
                      <a:pt x="0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5" name="Line 184"/>
              <p:cNvSpPr>
                <a:spLocks noChangeShapeType="1"/>
              </p:cNvSpPr>
              <p:nvPr/>
            </p:nvSpPr>
            <p:spPr bwMode="auto">
              <a:xfrm flipH="1">
                <a:off x="1344" y="1824"/>
                <a:ext cx="576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6" name="Line 185"/>
              <p:cNvSpPr>
                <a:spLocks noChangeShapeType="1"/>
              </p:cNvSpPr>
              <p:nvPr/>
            </p:nvSpPr>
            <p:spPr bwMode="auto">
              <a:xfrm>
                <a:off x="1344" y="2208"/>
                <a:ext cx="672" cy="3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7" name="Line 186"/>
              <p:cNvSpPr>
                <a:spLocks noChangeShapeType="1"/>
              </p:cNvSpPr>
              <p:nvPr/>
            </p:nvSpPr>
            <p:spPr bwMode="auto">
              <a:xfrm>
                <a:off x="1968" y="2544"/>
                <a:ext cx="2400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8" name="Line 187"/>
              <p:cNvSpPr>
                <a:spLocks noChangeShapeType="1"/>
              </p:cNvSpPr>
              <p:nvPr/>
            </p:nvSpPr>
            <p:spPr bwMode="auto">
              <a:xfrm flipH="1" flipV="1">
                <a:off x="4320" y="2016"/>
                <a:ext cx="48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09" name="Line 188"/>
              <p:cNvSpPr>
                <a:spLocks noChangeShapeType="1"/>
              </p:cNvSpPr>
              <p:nvPr/>
            </p:nvSpPr>
            <p:spPr bwMode="auto">
              <a:xfrm>
                <a:off x="4608" y="1776"/>
                <a:ext cx="288" cy="4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0" name="Line 189"/>
              <p:cNvSpPr>
                <a:spLocks noChangeShapeType="1"/>
              </p:cNvSpPr>
              <p:nvPr/>
            </p:nvSpPr>
            <p:spPr bwMode="auto">
              <a:xfrm flipH="1">
                <a:off x="4608" y="2208"/>
                <a:ext cx="288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1" name="Line 190"/>
              <p:cNvSpPr>
                <a:spLocks noChangeShapeType="1"/>
              </p:cNvSpPr>
              <p:nvPr/>
            </p:nvSpPr>
            <p:spPr bwMode="auto">
              <a:xfrm>
                <a:off x="4656" y="2496"/>
                <a:ext cx="432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2" name="Line 191"/>
              <p:cNvSpPr>
                <a:spLocks noChangeShapeType="1"/>
              </p:cNvSpPr>
              <p:nvPr/>
            </p:nvSpPr>
            <p:spPr bwMode="auto">
              <a:xfrm flipH="1">
                <a:off x="3984" y="3024"/>
                <a:ext cx="1104" cy="5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13" name="Text Box 192"/>
              <p:cNvSpPr txBox="1">
                <a:spLocks noChangeArrowheads="1"/>
              </p:cNvSpPr>
              <p:nvPr/>
            </p:nvSpPr>
            <p:spPr bwMode="auto">
              <a:xfrm>
                <a:off x="672" y="3552"/>
                <a:ext cx="139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r" rtl="1">
                  <a:spcBef>
                    <a:spcPct val="50000"/>
                  </a:spcBef>
                </a:pPr>
                <a:r>
                  <a:rPr lang="en-US" altLang="en-US" sz="2000">
                    <a:latin typeface="Times New Roman" panose="02020603050405020304" pitchFamily="18" charset="0"/>
                  </a:rPr>
                  <a:t>Order fulfillment</a:t>
                </a:r>
              </a:p>
            </p:txBody>
          </p:sp>
          <p:sp>
            <p:nvSpPr>
              <p:cNvPr id="8214" name="Line 194"/>
              <p:cNvSpPr>
                <a:spLocks noChangeShapeType="1"/>
              </p:cNvSpPr>
              <p:nvPr/>
            </p:nvSpPr>
            <p:spPr bwMode="auto">
              <a:xfrm flipV="1">
                <a:off x="4320" y="1776"/>
                <a:ext cx="288" cy="24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15" name="Line 195"/>
              <p:cNvSpPr>
                <a:spLocks noChangeShapeType="1"/>
              </p:cNvSpPr>
              <p:nvPr/>
            </p:nvSpPr>
            <p:spPr bwMode="auto">
              <a:xfrm flipH="1">
                <a:off x="3216" y="1776"/>
                <a:ext cx="192" cy="7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36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رويكرد فرآيندي در مقابل رويكرد وظيفه اي</a:t>
            </a:r>
            <a:endParaRPr lang="en-US" sz="36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graphicFrame>
        <p:nvGraphicFramePr>
          <p:cNvPr id="32809" name="Group 41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9262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048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سازمان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تمركز بر فرآيند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7787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كاركنان، منشاء مشكلات هستند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يك فرد بهتر يافت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كنترل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اصلاح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فرآيند، منشاء مشكل است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اندازه گيري عملكرد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تغيير فرآيند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هميشه مي توان فرآيند را بهبود داد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توسعه كاركنان</a:t>
                      </a:r>
                    </a:p>
                    <a:p>
                      <a:pPr marL="0" marR="0" lvl="0" indent="0" algn="just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پيشگيري از خطاها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Picture in nu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292600"/>
            <a:ext cx="5616575" cy="2354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معايب رويكرد وظيفه اي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2692400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سطوح سازماني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دسترس نبودن مديران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تصميم گيرندگان محدود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تصميم گيري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سنگيني در حركت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تأخير در نوآوري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وظيفه محوري     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دور شدن از اهداف سازماني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ثبات در ساختار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عدم توانايي پاسخگويي به تغييرات</a:t>
            </a:r>
          </a:p>
          <a:p>
            <a:pPr algn="just" rtl="1" eaLnBrk="1" hangingPunct="1"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رشد نامناسب	           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←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افزايش هزينه هاي سربار و عدم توانايي رقابت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287462"/>
          </a:xfrm>
          <a:extLst/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مهمترين مزاياي حاصل از بكارگيري رويكرد فرآيندي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43075"/>
            <a:ext cx="8229600" cy="4781550"/>
          </a:xfrm>
          <a:extLst/>
        </p:spPr>
        <p:txBody>
          <a:bodyPr/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مستمر هزينه‌ها و كوتاهتر شدن زمان چرخه‌هاي كاري به دليل استفاده مؤثر از منابع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نتايج عمليات و ايجاد سازگاري و قابليت پيش بيني در آنها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امكان پرداختن به فرصت‌هاي متمركز و اولويت بندي شده براي انجام عمليات بهبود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نظام مند فعاليت هاي لازم براي حصول يك نتيجه مطلوب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تعريف دقيق مسئوليتها و پاسخگويي براي اداره فعاليتهاي كليدي و مهم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algn="ctr" rtl="1" eaLnBrk="1" hangingPunct="1">
              <a:buFontTx/>
              <a:buNone/>
              <a:defRPr/>
            </a:pPr>
            <a:endParaRPr lang="fa-IR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</a:p>
          <a:p>
            <a:pPr algn="ctr" rtl="1" eaLnBrk="1" hangingPunct="1">
              <a:buFontTx/>
              <a:buNone/>
              <a:defRPr/>
            </a:pPr>
            <a:r>
              <a:rPr lang="fa-IR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يا</a:t>
            </a:r>
          </a:p>
          <a:p>
            <a:pPr algn="ctr" rtl="1" eaLnBrk="1" hangingPunct="1">
              <a:buFontTx/>
              <a:buNone/>
              <a:defRPr/>
            </a:pPr>
            <a:r>
              <a:rPr lang="en-US" sz="6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  <a:extLst/>
        </p:spPr>
        <p:txBody>
          <a:bodyPr/>
          <a:lstStyle/>
          <a:p>
            <a:pPr algn="r"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مراحل اجراي پروژه :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580063" y="1600200"/>
            <a:ext cx="3024187" cy="2044700"/>
          </a:xfrm>
          <a:extLst/>
        </p:spPr>
        <p:txBody>
          <a:bodyPr/>
          <a:lstStyle/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مستند سازي</a:t>
            </a:r>
          </a:p>
          <a:p>
            <a:pPr marL="990600" lvl="1" indent="-533400" algn="just" rtl="1" eaLnBrk="1" hangingPunct="1">
              <a:lnSpc>
                <a:spcPct val="200000"/>
              </a:lnSpc>
              <a:buFontTx/>
              <a:buAutoNum type="arabicPeriod"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فرآيندها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2050" name="Object 37"/>
          <p:cNvGraphicFramePr>
            <a:graphicFrameLocks noChangeAspect="1"/>
          </p:cNvGraphicFramePr>
          <p:nvPr>
            <p:ph sz="quarter" idx="2"/>
          </p:nvPr>
        </p:nvGraphicFramePr>
        <p:xfrm>
          <a:off x="1022350" y="1989138"/>
          <a:ext cx="2613025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lip" r:id="rId3" imgW="4251325" imgH="4570413" progId="">
                  <p:embed/>
                </p:oleObj>
              </mc:Choice>
              <mc:Fallback>
                <p:oleObj name="Clip" r:id="rId3" imgW="4251325" imgH="4570413" progId="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2350" y="1989138"/>
                        <a:ext cx="2613025" cy="2808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9"/>
          <p:cNvGraphicFramePr>
            <a:graphicFrameLocks noChangeAspect="1"/>
          </p:cNvGraphicFramePr>
          <p:nvPr>
            <p:ph sz="quarter" idx="3"/>
          </p:nvPr>
        </p:nvGraphicFramePr>
        <p:xfrm>
          <a:off x="4356100" y="4195763"/>
          <a:ext cx="2138363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Clip" r:id="rId5" imgW="4171950" imgH="3562350" progId="">
                  <p:embed/>
                </p:oleObj>
              </mc:Choice>
              <mc:Fallback>
                <p:oleObj name="Clip" r:id="rId5" imgW="4171950" imgH="3562350" progId="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4195763"/>
                        <a:ext cx="2138363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/>
          <a:lstStyle/>
          <a:p>
            <a:pPr rtl="1" eaLnBrk="1" hangingPunct="1">
              <a:defRPr/>
            </a:pPr>
            <a:r>
              <a:rPr lang="fa-IR" sz="4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برخي از اهداف كوتاه مدت و بلند مدت پروژه</a:t>
            </a:r>
            <a:endParaRPr 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هماهنگي فرآيندهاي اصلي و كليدي جهاددانشگاهي با ماموريت‌ها و اهداف بلند مدت و كوتاه ‌مدت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بستر و فرهنگ مناسب در استفاده از فرآيندهاي كليدي و اصلي در بين كاركنان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هزينه‌ها از طريق حذف فعاليت‌ها يا ضوابط زائد و غيركارآمد و تسهيل و تسريع امور (كاهش زمان‌هاي انتظار ، كاهش دوباره‌كاري‌ها ، كاهش اتلافات ، حذف فعاليت‌هاي موازي و حذف فعاليت‌هاي غيرضروري )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طراحي روش‌هاي جديد جهت انجام بهتر و سريع‌تر امور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بهره‌وري از طريق افزايش اثربخشي و كارايي فعاليت‌ها و فرآيندها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افزايش رضايت و خشنودي ذينفعان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زمينه‌اي براي دستيابي به اطلاعات باارزش براي تصميم‌گيري در بخش‌هاي مختلف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كيفيت و ارتقاي ارائه خدمات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ارتقا، رشد و توسعه منابع انساني جهاددانشگاهي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به وجودآمدن نگرش فرآيندي، مشتري‌گرايي و كلان‌نگري در لايه‌هاي مختلف سازمان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فرهنگ، روحيه و تجربه كار تيمي و تصميم‌گيري گروهي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آماده‌كردن شرايط براي فرآيندمحوري‌شدن دانشگاه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فرآيند‌سازي و ايجاد بستر لازم براي سنجش عملكرد افراد ، گروه‌ها ، بخش‌ها ، و واحدهاي سازمان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فرآهم‌شدن زمينه براي پياده ‌سازي نظام پاداش و عملكرد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فراهم‌شدن زمينه براي شايسته ‌سالاري</a:t>
            </a:r>
          </a:p>
          <a:p>
            <a:pPr marL="609600" indent="-609600" algn="r" rtl="1" eaLnBrk="1" hangingPunct="1">
              <a:defRPr/>
            </a:pP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زمينه‌سازي لازم و مناسب براي شناخت وضع موجود ساير پروژه‌هاي موردنظر براي اجرا نظير برنامه‌ريزي استراتژيك ، بهبودبهره‌وري ، سيستم مديريت كيفيت ، شش سيگما ، 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[1]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TQM</a:t>
            </a:r>
            <a:r>
              <a:rPr lang="ar-SA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 و</a:t>
            </a:r>
            <a:r>
              <a:rPr lang="en-US" sz="1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 EFQM</a:t>
            </a: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[2]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 algn="r" rtl="1" eaLnBrk="1" hangingPunct="1">
              <a:defRPr/>
            </a:pPr>
            <a:r>
              <a:rPr lang="en-US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ايجاد پايه و بستري مناسب براي مكانيزه‌كردن سيستم‌هاي اطلاعاتي و عملياتي دانشگاه</a:t>
            </a:r>
            <a:endParaRPr lang="en-US" sz="1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a-IR" altLang="en-US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620713" y="3159125"/>
            <a:ext cx="3194050" cy="2630488"/>
            <a:chOff x="1536" y="1536"/>
            <a:chExt cx="3696" cy="1968"/>
          </a:xfrm>
        </p:grpSpPr>
        <p:sp>
          <p:nvSpPr>
            <p:cNvPr id="15384" name="AutoShape 3"/>
            <p:cNvSpPr>
              <a:spLocks noChangeArrowheads="1"/>
            </p:cNvSpPr>
            <p:nvPr/>
          </p:nvSpPr>
          <p:spPr bwMode="auto">
            <a:xfrm>
              <a:off x="1536" y="2592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5" name="AutoShape 4"/>
            <p:cNvSpPr>
              <a:spLocks noChangeArrowheads="1"/>
            </p:cNvSpPr>
            <p:nvPr/>
          </p:nvSpPr>
          <p:spPr bwMode="auto">
            <a:xfrm>
              <a:off x="1536" y="1824"/>
              <a:ext cx="864" cy="384"/>
            </a:xfrm>
            <a:prstGeom prst="chevron">
              <a:avLst>
                <a:gd name="adj" fmla="val 27375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6" name="Rectangle 5"/>
            <p:cNvSpPr>
              <a:spLocks noChangeArrowheads="1"/>
            </p:cNvSpPr>
            <p:nvPr/>
          </p:nvSpPr>
          <p:spPr bwMode="auto">
            <a:xfrm>
              <a:off x="2208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387" name="Rectangle 6"/>
            <p:cNvSpPr>
              <a:spLocks noChangeArrowheads="1"/>
            </p:cNvSpPr>
            <p:nvPr/>
          </p:nvSpPr>
          <p:spPr bwMode="auto">
            <a:xfrm>
              <a:off x="2768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8" name="Rectangle 7"/>
            <p:cNvSpPr>
              <a:spLocks noChangeArrowheads="1"/>
            </p:cNvSpPr>
            <p:nvPr/>
          </p:nvSpPr>
          <p:spPr bwMode="auto">
            <a:xfrm>
              <a:off x="2688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9" name="Rectangle 8"/>
            <p:cNvSpPr>
              <a:spLocks noChangeArrowheads="1"/>
            </p:cNvSpPr>
            <p:nvPr/>
          </p:nvSpPr>
          <p:spPr bwMode="auto">
            <a:xfrm>
              <a:off x="3120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0" name="Rectangle 9"/>
            <p:cNvSpPr>
              <a:spLocks noChangeArrowheads="1"/>
            </p:cNvSpPr>
            <p:nvPr/>
          </p:nvSpPr>
          <p:spPr bwMode="auto">
            <a:xfrm>
              <a:off x="3600" y="2592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1" name="Rectangle 10"/>
            <p:cNvSpPr>
              <a:spLocks noChangeArrowheads="1"/>
            </p:cNvSpPr>
            <p:nvPr/>
          </p:nvSpPr>
          <p:spPr bwMode="auto">
            <a:xfrm>
              <a:off x="3616" y="1824"/>
              <a:ext cx="480" cy="384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2" name="Rectangle 11"/>
            <p:cNvSpPr>
              <a:spLocks noChangeArrowheads="1"/>
            </p:cNvSpPr>
            <p:nvPr/>
          </p:nvSpPr>
          <p:spPr bwMode="auto">
            <a:xfrm>
              <a:off x="4032" y="1536"/>
              <a:ext cx="326" cy="1968"/>
            </a:xfrm>
            <a:prstGeom prst="rect">
              <a:avLst/>
            </a:prstGeom>
            <a:solidFill>
              <a:srgbClr val="F8F83C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801800" prstMaterial="legacyMatte">
              <a:bevelT w="13500" h="13500" prst="angle"/>
              <a:bevelB w="13500" h="13500" prst="angle"/>
              <a:extrusionClr>
                <a:srgbClr val="F8F83C"/>
              </a:extrusionClr>
              <a:contourClr>
                <a:srgbClr val="F8F83C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3" name="AutoShape 12"/>
            <p:cNvSpPr>
              <a:spLocks noChangeArrowheads="1"/>
            </p:cNvSpPr>
            <p:nvPr/>
          </p:nvSpPr>
          <p:spPr bwMode="auto">
            <a:xfrm>
              <a:off x="4464" y="1824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4" name="AutoShape 13"/>
            <p:cNvSpPr>
              <a:spLocks noChangeArrowheads="1"/>
            </p:cNvSpPr>
            <p:nvPr/>
          </p:nvSpPr>
          <p:spPr bwMode="auto">
            <a:xfrm>
              <a:off x="4464" y="2592"/>
              <a:ext cx="768" cy="384"/>
            </a:xfrm>
            <a:prstGeom prst="homePlate">
              <a:avLst>
                <a:gd name="adj" fmla="val 5000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95" name="Text Box 14"/>
            <p:cNvSpPr txBox="1">
              <a:spLocks noChangeArrowheads="1"/>
            </p:cNvSpPr>
            <p:nvPr/>
          </p:nvSpPr>
          <p:spPr bwMode="auto">
            <a:xfrm rot="16200000" flipH="1">
              <a:off x="1712" y="2320"/>
              <a:ext cx="1393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يك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  <p:sp>
          <p:nvSpPr>
            <p:cNvPr id="15396" name="Text Box 15"/>
            <p:cNvSpPr txBox="1">
              <a:spLocks noChangeArrowheads="1"/>
            </p:cNvSpPr>
            <p:nvPr/>
          </p:nvSpPr>
          <p:spPr bwMode="auto">
            <a:xfrm rot="16200000" flipH="1">
              <a:off x="2625" y="2334"/>
              <a:ext cx="1395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دو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  <p:sp>
          <p:nvSpPr>
            <p:cNvPr id="15397" name="Text Box 16"/>
            <p:cNvSpPr txBox="1">
              <a:spLocks noChangeArrowheads="1"/>
            </p:cNvSpPr>
            <p:nvPr/>
          </p:nvSpPr>
          <p:spPr bwMode="auto">
            <a:xfrm rot="16200000" flipH="1">
              <a:off x="3542" y="2337"/>
              <a:ext cx="1390" cy="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58" tIns="45626" rIns="91258" bIns="45626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50000"/>
                </a:spcBef>
              </a:pPr>
              <a:r>
                <a:rPr lang="ar-SA" altLang="en-US" sz="1600" b="1">
                  <a:solidFill>
                    <a:srgbClr val="010103"/>
                  </a:solidFill>
                  <a:latin typeface="Times New Roman" panose="02020603050405020304" pitchFamily="18" charset="0"/>
                  <a:cs typeface="Nazanin" pitchFamily="2" charset="-78"/>
                </a:rPr>
                <a:t>واحد سازماني سه</a:t>
              </a:r>
              <a:endParaRPr lang="en-US" altLang="en-US" sz="1600" b="1">
                <a:solidFill>
                  <a:srgbClr val="010103"/>
                </a:solidFill>
                <a:latin typeface="Times New Roman" panose="02020603050405020304" pitchFamily="18" charset="0"/>
                <a:cs typeface="Nazanin" pitchFamily="2" charset="-78"/>
              </a:endParaRPr>
            </a:p>
          </p:txBody>
        </p:sp>
      </p:grpSp>
      <p:sp>
        <p:nvSpPr>
          <p:cNvPr id="15363" name="Line 17"/>
          <p:cNvSpPr>
            <a:spLocks noChangeShapeType="1"/>
          </p:cNvSpPr>
          <p:nvPr/>
        </p:nvSpPr>
        <p:spPr bwMode="auto">
          <a:xfrm>
            <a:off x="6858000" y="3810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4" name="Line 18"/>
          <p:cNvSpPr>
            <a:spLocks noChangeShapeType="1"/>
          </p:cNvSpPr>
          <p:nvPr/>
        </p:nvSpPr>
        <p:spPr bwMode="auto">
          <a:xfrm>
            <a:off x="6858000" y="46482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5" name="Line 19"/>
          <p:cNvSpPr>
            <a:spLocks noChangeShapeType="1"/>
          </p:cNvSpPr>
          <p:nvPr/>
        </p:nvSpPr>
        <p:spPr bwMode="auto">
          <a:xfrm flipH="1">
            <a:off x="5943600" y="5410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6" name="Line 20"/>
          <p:cNvSpPr>
            <a:spLocks noChangeShapeType="1"/>
          </p:cNvSpPr>
          <p:nvPr/>
        </p:nvSpPr>
        <p:spPr bwMode="auto">
          <a:xfrm>
            <a:off x="5943600" y="4419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15367" name="Group 21"/>
          <p:cNvGrpSpPr>
            <a:grpSpLocks/>
          </p:cNvGrpSpPr>
          <p:nvPr/>
        </p:nvGrpSpPr>
        <p:grpSpPr bwMode="auto">
          <a:xfrm>
            <a:off x="4156075" y="2079625"/>
            <a:ext cx="4233863" cy="4100513"/>
            <a:chOff x="2443" y="717"/>
            <a:chExt cx="3341" cy="3481"/>
          </a:xfrm>
        </p:grpSpPr>
        <p:sp>
          <p:nvSpPr>
            <p:cNvPr id="15370" name="Rectangle 22"/>
            <p:cNvSpPr>
              <a:spLocks noChangeArrowheads="1"/>
            </p:cNvSpPr>
            <p:nvPr/>
          </p:nvSpPr>
          <p:spPr bwMode="auto">
            <a:xfrm>
              <a:off x="2842" y="717"/>
              <a:ext cx="2194" cy="3481"/>
            </a:xfrm>
            <a:prstGeom prst="rect">
              <a:avLst/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71" name="AutoShape 23"/>
            <p:cNvSpPr>
              <a:spLocks noChangeArrowheads="1"/>
            </p:cNvSpPr>
            <p:nvPr/>
          </p:nvSpPr>
          <p:spPr bwMode="auto">
            <a:xfrm>
              <a:off x="3191" y="973"/>
              <a:ext cx="548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sfghdfjfgjhfghjfghhfjfgh</a:t>
              </a:r>
            </a:p>
          </p:txBody>
        </p:sp>
        <p:sp>
          <p:nvSpPr>
            <p:cNvPr id="15372" name="Line 24"/>
            <p:cNvSpPr>
              <a:spLocks noChangeShapeType="1"/>
            </p:cNvSpPr>
            <p:nvPr/>
          </p:nvSpPr>
          <p:spPr bwMode="auto">
            <a:xfrm>
              <a:off x="3490" y="1331"/>
              <a:ext cx="0" cy="35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3" name="AutoShape 25"/>
            <p:cNvSpPr>
              <a:spLocks noChangeArrowheads="1"/>
            </p:cNvSpPr>
            <p:nvPr/>
          </p:nvSpPr>
          <p:spPr bwMode="auto">
            <a:xfrm>
              <a:off x="3191" y="1741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dfgdfghggf</a:t>
              </a:r>
            </a:p>
          </p:txBody>
        </p:sp>
        <p:sp>
          <p:nvSpPr>
            <p:cNvPr id="15374" name="AutoShape 26"/>
            <p:cNvSpPr>
              <a:spLocks noChangeArrowheads="1"/>
            </p:cNvSpPr>
            <p:nvPr/>
          </p:nvSpPr>
          <p:spPr bwMode="auto">
            <a:xfrm>
              <a:off x="3191" y="2406"/>
              <a:ext cx="598" cy="359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cfjhfgjhfghjfhfjhfhjfhjfhj</a:t>
              </a:r>
            </a:p>
          </p:txBody>
        </p:sp>
        <p:sp>
          <p:nvSpPr>
            <p:cNvPr id="15375" name="AutoShape 27"/>
            <p:cNvSpPr>
              <a:spLocks noChangeArrowheads="1"/>
            </p:cNvSpPr>
            <p:nvPr/>
          </p:nvSpPr>
          <p:spPr bwMode="auto">
            <a:xfrm>
              <a:off x="4138" y="2765"/>
              <a:ext cx="599" cy="358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dfghdfguyruyryryturty</a:t>
              </a:r>
            </a:p>
          </p:txBody>
        </p:sp>
        <p:sp>
          <p:nvSpPr>
            <p:cNvPr id="15376" name="AutoShape 28"/>
            <p:cNvSpPr>
              <a:spLocks noChangeArrowheads="1"/>
            </p:cNvSpPr>
            <p:nvPr/>
          </p:nvSpPr>
          <p:spPr bwMode="auto">
            <a:xfrm>
              <a:off x="4188" y="3482"/>
              <a:ext cx="598" cy="307"/>
            </a:xfrm>
            <a:prstGeom prst="flowChartDecision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latin typeface="Times New Roman" panose="02020603050405020304" pitchFamily="18" charset="0"/>
                  <a:cs typeface="Times New Roman" panose="02020603050405020304" pitchFamily="18" charset="0"/>
                </a:rPr>
                <a:t>rdtyetertyert</a:t>
              </a:r>
            </a:p>
          </p:txBody>
        </p:sp>
        <p:sp>
          <p:nvSpPr>
            <p:cNvPr id="15377" name="Line 29"/>
            <p:cNvSpPr>
              <a:spLocks noChangeShapeType="1"/>
            </p:cNvSpPr>
            <p:nvPr/>
          </p:nvSpPr>
          <p:spPr bwMode="auto">
            <a:xfrm>
              <a:off x="3490" y="2048"/>
              <a:ext cx="0" cy="35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8" name="Line 30"/>
            <p:cNvSpPr>
              <a:spLocks noChangeShapeType="1"/>
            </p:cNvSpPr>
            <p:nvPr/>
          </p:nvSpPr>
          <p:spPr bwMode="auto">
            <a:xfrm>
              <a:off x="3789" y="2560"/>
              <a:ext cx="6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79" name="Line 31"/>
            <p:cNvSpPr>
              <a:spLocks noChangeShapeType="1"/>
            </p:cNvSpPr>
            <p:nvPr/>
          </p:nvSpPr>
          <p:spPr bwMode="auto">
            <a:xfrm flipV="1">
              <a:off x="3889" y="2970"/>
              <a:ext cx="0" cy="6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5380" name="AutoShape 32"/>
            <p:cNvSpPr>
              <a:spLocks noChangeArrowheads="1"/>
            </p:cNvSpPr>
            <p:nvPr/>
          </p:nvSpPr>
          <p:spPr bwMode="auto">
            <a:xfrm>
              <a:off x="2493" y="1024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1" name="AutoShape 33"/>
            <p:cNvSpPr>
              <a:spLocks noChangeArrowheads="1"/>
            </p:cNvSpPr>
            <p:nvPr/>
          </p:nvSpPr>
          <p:spPr bwMode="auto">
            <a:xfrm>
              <a:off x="2443" y="2458"/>
              <a:ext cx="698" cy="204"/>
            </a:xfrm>
            <a:prstGeom prst="rightArrow">
              <a:avLst>
                <a:gd name="adj1" fmla="val 50000"/>
                <a:gd name="adj2" fmla="val 85539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2" name="AutoShape 34"/>
            <p:cNvSpPr>
              <a:spLocks noChangeArrowheads="1"/>
            </p:cNvSpPr>
            <p:nvPr/>
          </p:nvSpPr>
          <p:spPr bwMode="auto">
            <a:xfrm>
              <a:off x="4836" y="3533"/>
              <a:ext cx="698" cy="205"/>
            </a:xfrm>
            <a:prstGeom prst="rightArrow">
              <a:avLst>
                <a:gd name="adj1" fmla="val 50000"/>
                <a:gd name="adj2" fmla="val 85122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5383" name="AutoShape 35"/>
            <p:cNvSpPr>
              <a:spLocks noChangeArrowheads="1"/>
            </p:cNvSpPr>
            <p:nvPr/>
          </p:nvSpPr>
          <p:spPr bwMode="auto">
            <a:xfrm>
              <a:off x="4188" y="1792"/>
              <a:ext cx="1596" cy="205"/>
            </a:xfrm>
            <a:prstGeom prst="rightArrow">
              <a:avLst>
                <a:gd name="adj1" fmla="val 50000"/>
                <a:gd name="adj2" fmla="val 194634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5368" name="Rectangle 36"/>
          <p:cNvSpPr>
            <a:spLocks noGrp="1" noChangeArrowheads="1"/>
          </p:cNvSpPr>
          <p:nvPr>
            <p:ph type="title"/>
          </p:nvPr>
        </p:nvSpPr>
        <p:spPr>
          <a:xfrm>
            <a:off x="1506538" y="625475"/>
            <a:ext cx="7183437" cy="511175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نگرش انجام 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-78"/>
              </a:rPr>
              <a:t>وظ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ي</a:t>
            </a:r>
            <a:r>
              <a:rPr lang="fa-IR" altLang="en-US" sz="3600" b="1" smtClean="0">
                <a:solidFill>
                  <a:srgbClr val="257911"/>
                </a:solidFill>
                <a:cs typeface="B Titr" pitchFamily="2" charset="-78"/>
              </a:rPr>
              <a:t>فه ها </a:t>
            </a:r>
            <a:r>
              <a:rPr lang="ar-SA" altLang="en-US" sz="3600" b="1" smtClean="0">
                <a:solidFill>
                  <a:srgbClr val="257911"/>
                </a:solidFill>
                <a:cs typeface="B Titr" pitchFamily="2" charset="-78"/>
              </a:rPr>
              <a:t>در هر واحد سازمان</a:t>
            </a:r>
            <a:endParaRPr lang="en-US" altLang="en-US" sz="3600" b="1" smtClean="0">
              <a:solidFill>
                <a:srgbClr val="257911"/>
              </a:solidFill>
              <a:cs typeface="B Titr" pitchFamily="2" charset="-78"/>
            </a:endParaRPr>
          </a:p>
        </p:txBody>
      </p:sp>
      <p:sp>
        <p:nvSpPr>
          <p:cNvPr id="15369" name="Text Box 37"/>
          <p:cNvSpPr txBox="1">
            <a:spLocks noChangeArrowheads="1"/>
          </p:cNvSpPr>
          <p:nvPr/>
        </p:nvSpPr>
        <p:spPr bwMode="auto">
          <a:xfrm>
            <a:off x="6732588" y="188913"/>
            <a:ext cx="2085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1" tIns="45700" rIns="91401" bIns="45700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نگرش وظ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فه مدار</a:t>
            </a:r>
            <a:r>
              <a:rPr lang="ar-SA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ي</a:t>
            </a:r>
            <a:r>
              <a:rPr lang="fa-IR" altLang="en-US" sz="2000" b="1">
                <a:solidFill>
                  <a:schemeClr val="hlink"/>
                </a:solidFill>
                <a:latin typeface="Tahoma" panose="020B0604030504040204" pitchFamily="34" charset="0"/>
                <a:cs typeface="Homa" pitchFamily="2" charset="-78"/>
              </a:rPr>
              <a:t> </a:t>
            </a:r>
            <a:endParaRPr lang="en-US" altLang="en-US" sz="2000" b="1">
              <a:solidFill>
                <a:schemeClr val="hlink"/>
              </a:solidFill>
              <a:latin typeface="Tahoma" panose="020B0604030504040204" pitchFamily="34" charset="0"/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552450" y="4852988"/>
            <a:ext cx="1731963" cy="1477962"/>
            <a:chOff x="506" y="1146"/>
            <a:chExt cx="4678" cy="2406"/>
          </a:xfrm>
        </p:grpSpPr>
        <p:sp>
          <p:nvSpPr>
            <p:cNvPr id="16422" name="Rectangle 3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3" name="Rectangle 4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4" name="Rectangle 5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5" name="AutoShape 6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26" name="Rectangle 7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7" name="Rectangle 8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8" name="Rectangle 9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9" name="AutoShape 10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24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24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30" name="Rectangle 11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1" name="Rectangle 12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32" name="Rectangle 13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grpSp>
        <p:nvGrpSpPr>
          <p:cNvPr id="16387" name="Group 14"/>
          <p:cNvGrpSpPr>
            <a:grpSpLocks/>
          </p:cNvGrpSpPr>
          <p:nvPr/>
        </p:nvGrpSpPr>
        <p:grpSpPr bwMode="auto">
          <a:xfrm>
            <a:off x="896938" y="1992313"/>
            <a:ext cx="7558087" cy="2584450"/>
            <a:chOff x="249" y="768"/>
            <a:chExt cx="5584" cy="2048"/>
          </a:xfrm>
        </p:grpSpPr>
        <p:sp>
          <p:nvSpPr>
            <p:cNvPr id="16390" name="AutoShape 15"/>
            <p:cNvSpPr>
              <a:spLocks noChangeArrowheads="1"/>
            </p:cNvSpPr>
            <p:nvPr/>
          </p:nvSpPr>
          <p:spPr bwMode="auto">
            <a:xfrm>
              <a:off x="349" y="768"/>
              <a:ext cx="5435" cy="2048"/>
            </a:xfrm>
            <a:prstGeom prst="chevron">
              <a:avLst>
                <a:gd name="adj" fmla="val 17348"/>
              </a:avLst>
            </a:prstGeom>
            <a:solidFill>
              <a:srgbClr val="FFFF43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43"/>
              </a:extrusionClr>
              <a:contourClr>
                <a:srgbClr val="FFFF43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 eaLnBrk="1" hangingPunct="1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None/>
              </a:pPr>
              <a:endParaRPr lang="fa-IR" altLang="en-US" sz="2800" u="sng">
                <a:solidFill>
                  <a:srgbClr val="CEA700"/>
                </a:solidFill>
                <a:latin typeface="Tahoma" panose="020B0604030504040204" pitchFamily="34" charset="0"/>
                <a:cs typeface="B Titr" pitchFamily="2" charset="-78"/>
              </a:endParaRPr>
            </a:p>
          </p:txBody>
        </p:sp>
        <p:sp>
          <p:nvSpPr>
            <p:cNvPr id="16391" name="Rectangle 16"/>
            <p:cNvSpPr>
              <a:spLocks noChangeArrowheads="1"/>
            </p:cNvSpPr>
            <p:nvPr/>
          </p:nvSpPr>
          <p:spPr bwMode="auto">
            <a:xfrm>
              <a:off x="947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2" name="Rectangle 17"/>
            <p:cNvSpPr>
              <a:spLocks noChangeArrowheads="1"/>
            </p:cNvSpPr>
            <p:nvPr/>
          </p:nvSpPr>
          <p:spPr bwMode="auto">
            <a:xfrm>
              <a:off x="2094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3" name="Rectangle 18"/>
            <p:cNvSpPr>
              <a:spLocks noChangeArrowheads="1"/>
            </p:cNvSpPr>
            <p:nvPr/>
          </p:nvSpPr>
          <p:spPr bwMode="auto">
            <a:xfrm>
              <a:off x="3191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4" name="Rectangle 19"/>
            <p:cNvSpPr>
              <a:spLocks noChangeArrowheads="1"/>
            </p:cNvSpPr>
            <p:nvPr/>
          </p:nvSpPr>
          <p:spPr bwMode="auto">
            <a:xfrm>
              <a:off x="4338" y="819"/>
              <a:ext cx="748" cy="1997"/>
            </a:xfrm>
            <a:prstGeom prst="rect">
              <a:avLst/>
            </a:prstGeom>
            <a:solidFill>
              <a:srgbClr val="99FF66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201600" prstMaterial="legacyMatte">
              <a:bevelT w="13500" h="13500" prst="angle"/>
              <a:bevelB w="13500" h="13500" prst="angle"/>
              <a:extrusionClr>
                <a:srgbClr val="99FF66"/>
              </a:extrusionClr>
              <a:contourClr>
                <a:srgbClr val="99FF66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395" name="AutoShape 20"/>
            <p:cNvSpPr>
              <a:spLocks noChangeArrowheads="1"/>
            </p:cNvSpPr>
            <p:nvPr/>
          </p:nvSpPr>
          <p:spPr bwMode="auto">
            <a:xfrm>
              <a:off x="1097" y="102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.jkwaehlfkjhlrkjhlskjfdbg,sbdf,nbg,sbdfbg,</a:t>
              </a:r>
            </a:p>
          </p:txBody>
        </p:sp>
        <p:sp>
          <p:nvSpPr>
            <p:cNvPr id="16396" name="AutoShape 21"/>
            <p:cNvSpPr>
              <a:spLocks noChangeArrowheads="1"/>
            </p:cNvSpPr>
            <p:nvPr/>
          </p:nvSpPr>
          <p:spPr bwMode="auto">
            <a:xfrm>
              <a:off x="1097" y="2099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7" name="AutoShape 22"/>
            <p:cNvSpPr>
              <a:spLocks noChangeArrowheads="1"/>
            </p:cNvSpPr>
            <p:nvPr/>
          </p:nvSpPr>
          <p:spPr bwMode="auto">
            <a:xfrm>
              <a:off x="2244" y="1280"/>
              <a:ext cx="448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8" name="AutoShape 23"/>
            <p:cNvSpPr>
              <a:spLocks noChangeArrowheads="1"/>
            </p:cNvSpPr>
            <p:nvPr/>
          </p:nvSpPr>
          <p:spPr bwMode="auto">
            <a:xfrm>
              <a:off x="3341" y="1126"/>
              <a:ext cx="448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399" name="AutoShape 24"/>
            <p:cNvSpPr>
              <a:spLocks noChangeArrowheads="1"/>
            </p:cNvSpPr>
            <p:nvPr/>
          </p:nvSpPr>
          <p:spPr bwMode="auto">
            <a:xfrm>
              <a:off x="4487" y="1126"/>
              <a:ext cx="449" cy="359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0" name="AutoShape 25"/>
            <p:cNvSpPr>
              <a:spLocks noChangeArrowheads="1"/>
            </p:cNvSpPr>
            <p:nvPr/>
          </p:nvSpPr>
          <p:spPr bwMode="auto">
            <a:xfrm>
              <a:off x="4487" y="2304"/>
              <a:ext cx="449" cy="358"/>
            </a:xfrm>
            <a:prstGeom prst="flowChartProcess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.jkwaehlfkjhlrkjhlskjfdbg</a:t>
              </a:r>
            </a:p>
          </p:txBody>
        </p:sp>
        <p:sp>
          <p:nvSpPr>
            <p:cNvPr id="16401" name="AutoShape 26"/>
            <p:cNvSpPr>
              <a:spLocks noChangeArrowheads="1"/>
            </p:cNvSpPr>
            <p:nvPr/>
          </p:nvSpPr>
          <p:spPr bwMode="auto">
            <a:xfrm>
              <a:off x="1047" y="1536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2" name="AutoShape 27"/>
            <p:cNvSpPr>
              <a:spLocks noChangeArrowheads="1"/>
            </p:cNvSpPr>
            <p:nvPr/>
          </p:nvSpPr>
          <p:spPr bwMode="auto">
            <a:xfrm>
              <a:off x="4487" y="1690"/>
              <a:ext cx="499" cy="358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3" name="AutoShape 28"/>
            <p:cNvSpPr>
              <a:spLocks noChangeArrowheads="1"/>
            </p:cNvSpPr>
            <p:nvPr/>
          </p:nvSpPr>
          <p:spPr bwMode="auto">
            <a:xfrm>
              <a:off x="2244" y="2099"/>
              <a:ext cx="498" cy="359"/>
            </a:xfrm>
            <a:prstGeom prst="flowChartDecision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1258" tIns="45626" rIns="91258" bIns="45626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00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.jkwaehlfkjhl</a:t>
              </a:r>
            </a:p>
          </p:txBody>
        </p:sp>
        <p:sp>
          <p:nvSpPr>
            <p:cNvPr id="16404" name="Line 29"/>
            <p:cNvSpPr>
              <a:spLocks noChangeShapeType="1"/>
            </p:cNvSpPr>
            <p:nvPr/>
          </p:nvSpPr>
          <p:spPr bwMode="auto">
            <a:xfrm>
              <a:off x="1296" y="1382"/>
              <a:ext cx="0" cy="154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5" name="Line 30"/>
            <p:cNvSpPr>
              <a:spLocks noChangeShapeType="1"/>
            </p:cNvSpPr>
            <p:nvPr/>
          </p:nvSpPr>
          <p:spPr bwMode="auto">
            <a:xfrm flipV="1">
              <a:off x="1296" y="1894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6" name="Line 31"/>
            <p:cNvSpPr>
              <a:spLocks noChangeShapeType="1"/>
            </p:cNvSpPr>
            <p:nvPr/>
          </p:nvSpPr>
          <p:spPr bwMode="auto">
            <a:xfrm>
              <a:off x="1546" y="1715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7" name="Line 32"/>
            <p:cNvSpPr>
              <a:spLocks noChangeShapeType="1"/>
            </p:cNvSpPr>
            <p:nvPr/>
          </p:nvSpPr>
          <p:spPr bwMode="auto">
            <a:xfrm>
              <a:off x="1845" y="1466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8" name="Line 33"/>
            <p:cNvSpPr>
              <a:spLocks noChangeShapeType="1"/>
            </p:cNvSpPr>
            <p:nvPr/>
          </p:nvSpPr>
          <p:spPr bwMode="auto">
            <a:xfrm>
              <a:off x="1845" y="1466"/>
              <a:ext cx="3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09" name="Line 34"/>
            <p:cNvSpPr>
              <a:spLocks noChangeShapeType="1"/>
            </p:cNvSpPr>
            <p:nvPr/>
          </p:nvSpPr>
          <p:spPr bwMode="auto">
            <a:xfrm>
              <a:off x="2493" y="1638"/>
              <a:ext cx="0" cy="461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0" name="Line 35"/>
            <p:cNvSpPr>
              <a:spLocks noChangeShapeType="1"/>
            </p:cNvSpPr>
            <p:nvPr/>
          </p:nvSpPr>
          <p:spPr bwMode="auto">
            <a:xfrm>
              <a:off x="2742" y="2272"/>
              <a:ext cx="299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1" name="Line 36"/>
            <p:cNvSpPr>
              <a:spLocks noChangeShapeType="1"/>
            </p:cNvSpPr>
            <p:nvPr/>
          </p:nvSpPr>
          <p:spPr bwMode="auto">
            <a:xfrm>
              <a:off x="3041" y="1299"/>
              <a:ext cx="0" cy="973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2" name="Line 37"/>
            <p:cNvSpPr>
              <a:spLocks noChangeShapeType="1"/>
            </p:cNvSpPr>
            <p:nvPr/>
          </p:nvSpPr>
          <p:spPr bwMode="auto">
            <a:xfrm>
              <a:off x="3041" y="1293"/>
              <a:ext cx="300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3" name="Line 38"/>
            <p:cNvSpPr>
              <a:spLocks noChangeShapeType="1"/>
            </p:cNvSpPr>
            <p:nvPr/>
          </p:nvSpPr>
          <p:spPr bwMode="auto">
            <a:xfrm>
              <a:off x="3546" y="1875"/>
              <a:ext cx="947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4" name="Line 39"/>
            <p:cNvSpPr>
              <a:spLocks noChangeShapeType="1"/>
            </p:cNvSpPr>
            <p:nvPr/>
          </p:nvSpPr>
          <p:spPr bwMode="auto">
            <a:xfrm>
              <a:off x="3540" y="1485"/>
              <a:ext cx="0" cy="409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5" name="Line 40"/>
            <p:cNvSpPr>
              <a:spLocks noChangeShapeType="1"/>
            </p:cNvSpPr>
            <p:nvPr/>
          </p:nvSpPr>
          <p:spPr bwMode="auto">
            <a:xfrm flipV="1">
              <a:off x="4737" y="1485"/>
              <a:ext cx="0" cy="205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6" name="Line 41"/>
            <p:cNvSpPr>
              <a:spLocks noChangeShapeType="1"/>
            </p:cNvSpPr>
            <p:nvPr/>
          </p:nvSpPr>
          <p:spPr bwMode="auto">
            <a:xfrm>
              <a:off x="4737" y="2048"/>
              <a:ext cx="0" cy="256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7" name="Line 42"/>
            <p:cNvSpPr>
              <a:spLocks noChangeShapeType="1"/>
            </p:cNvSpPr>
            <p:nvPr/>
          </p:nvSpPr>
          <p:spPr bwMode="auto">
            <a:xfrm flipH="1">
              <a:off x="1296" y="2560"/>
              <a:ext cx="3191" cy="0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8" name="Line 43"/>
            <p:cNvSpPr>
              <a:spLocks noChangeShapeType="1"/>
            </p:cNvSpPr>
            <p:nvPr/>
          </p:nvSpPr>
          <p:spPr bwMode="auto">
            <a:xfrm flipV="1">
              <a:off x="1296" y="2458"/>
              <a:ext cx="0" cy="102"/>
            </a:xfrm>
            <a:prstGeom prst="line">
              <a:avLst/>
            </a:prstGeom>
            <a:noFill/>
            <a:ln w="9525">
              <a:solidFill>
                <a:srgbClr val="0C0C1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419" name="AutoShape 44"/>
            <p:cNvSpPr>
              <a:spLocks noChangeArrowheads="1"/>
            </p:cNvSpPr>
            <p:nvPr/>
          </p:nvSpPr>
          <p:spPr bwMode="auto">
            <a:xfrm>
              <a:off x="249" y="1075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0" name="AutoShape 45"/>
            <p:cNvSpPr>
              <a:spLocks noChangeArrowheads="1"/>
            </p:cNvSpPr>
            <p:nvPr/>
          </p:nvSpPr>
          <p:spPr bwMode="auto">
            <a:xfrm>
              <a:off x="449" y="2099"/>
              <a:ext cx="648" cy="256"/>
            </a:xfrm>
            <a:prstGeom prst="rightArrow">
              <a:avLst>
                <a:gd name="adj1" fmla="val 50000"/>
                <a:gd name="adj2" fmla="val 63281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6421" name="AutoShape 46"/>
            <p:cNvSpPr>
              <a:spLocks noChangeArrowheads="1"/>
            </p:cNvSpPr>
            <p:nvPr/>
          </p:nvSpPr>
          <p:spPr bwMode="auto">
            <a:xfrm>
              <a:off x="4961" y="1178"/>
              <a:ext cx="872" cy="256"/>
            </a:xfrm>
            <a:prstGeom prst="rightArrow">
              <a:avLst>
                <a:gd name="adj1" fmla="val 50000"/>
                <a:gd name="adj2" fmla="val 85156"/>
              </a:avLst>
            </a:prstGeom>
            <a:solidFill>
              <a:srgbClr val="76AED8"/>
            </a:solidFill>
            <a:ln w="9525">
              <a:solidFill>
                <a:srgbClr val="0C0C1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6388" name="Rectangle 47"/>
          <p:cNvSpPr>
            <a:spLocks noGrp="1" noChangeArrowheads="1"/>
          </p:cNvSpPr>
          <p:nvPr>
            <p:ph type="title"/>
          </p:nvPr>
        </p:nvSpPr>
        <p:spPr>
          <a:xfrm>
            <a:off x="1654175" y="625475"/>
            <a:ext cx="7011988" cy="528638"/>
          </a:xfrm>
          <a:noFill/>
        </p:spPr>
        <p:txBody>
          <a:bodyPr lIns="86847" tIns="43425" rIns="86847" bIns="43425" anchor="b"/>
          <a:lstStyle/>
          <a:p>
            <a:pPr eaLnBrk="1" hangingPunct="1"/>
            <a:r>
              <a:rPr lang="ar-SA" altLang="en-US" sz="3200" b="1" smtClean="0">
                <a:cs typeface="B Titr" pitchFamily="2" charset="-78"/>
              </a:rPr>
              <a:t>نگرش انجام فرآيندها در واحدهاي سازمان</a:t>
            </a:r>
            <a:endParaRPr lang="en-US" altLang="en-US" sz="3200" b="1" smtClean="0">
              <a:cs typeface="B Titr" pitchFamily="2" charset="-78"/>
            </a:endParaRPr>
          </a:p>
        </p:txBody>
      </p:sp>
      <p:sp>
        <p:nvSpPr>
          <p:cNvPr id="16389" name="Rectangle 48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828800" y="1371600"/>
            <a:ext cx="5486400" cy="4724400"/>
          </a:xfrm>
          <a:prstGeom prst="rect">
            <a:avLst/>
          </a:prstGeom>
          <a:solidFill>
            <a:srgbClr val="FEF6C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1289050" y="657225"/>
            <a:ext cx="7377113" cy="496888"/>
          </a:xfrm>
          <a:noFill/>
        </p:spPr>
        <p:txBody>
          <a:bodyPr/>
          <a:lstStyle/>
          <a:p>
            <a:pPr eaLnBrk="1" hangingPunct="1"/>
            <a:r>
              <a:rPr lang="ar-SA" altLang="en-US" sz="3200" b="1" smtClean="0">
                <a:solidFill>
                  <a:srgbClr val="257911"/>
                </a:solidFill>
                <a:cs typeface="B Titr" pitchFamily="2" charset="-78"/>
              </a:rPr>
              <a:t>نگرش انجام فرآيندها در واحدهاي سازمان</a:t>
            </a:r>
            <a:endParaRPr lang="en-US" altLang="en-US" sz="3200" b="1" smtClean="0">
              <a:solidFill>
                <a:srgbClr val="257911"/>
              </a:solidFill>
              <a:cs typeface="B Titr" pitchFamily="2" charset="-78"/>
            </a:endParaRP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066800" y="1752600"/>
            <a:ext cx="6781800" cy="3590925"/>
            <a:chOff x="506" y="1146"/>
            <a:chExt cx="4678" cy="2406"/>
          </a:xfrm>
        </p:grpSpPr>
        <p:sp>
          <p:nvSpPr>
            <p:cNvPr id="17415" name="Rectangle 5"/>
            <p:cNvSpPr>
              <a:spLocks noChangeArrowheads="1"/>
            </p:cNvSpPr>
            <p:nvPr/>
          </p:nvSpPr>
          <p:spPr bwMode="auto">
            <a:xfrm>
              <a:off x="1344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6" name="Rectangle 6"/>
            <p:cNvSpPr>
              <a:spLocks noChangeArrowheads="1"/>
            </p:cNvSpPr>
            <p:nvPr/>
          </p:nvSpPr>
          <p:spPr bwMode="auto">
            <a:xfrm>
              <a:off x="2592" y="3168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7" name="Rectangle 7"/>
            <p:cNvSpPr>
              <a:spLocks noChangeArrowheads="1"/>
            </p:cNvSpPr>
            <p:nvPr/>
          </p:nvSpPr>
          <p:spPr bwMode="auto">
            <a:xfrm>
              <a:off x="3744" y="316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18" name="AutoShape 8"/>
            <p:cNvSpPr>
              <a:spLocks noChangeArrowheads="1"/>
            </p:cNvSpPr>
            <p:nvPr/>
          </p:nvSpPr>
          <p:spPr bwMode="auto">
            <a:xfrm>
              <a:off x="506" y="2670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دو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19" name="Rectangle 9"/>
            <p:cNvSpPr>
              <a:spLocks noChangeArrowheads="1"/>
            </p:cNvSpPr>
            <p:nvPr/>
          </p:nvSpPr>
          <p:spPr bwMode="auto">
            <a:xfrm>
              <a:off x="2568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0" name="Rectangle 10"/>
            <p:cNvSpPr>
              <a:spLocks noChangeArrowheads="1"/>
            </p:cNvSpPr>
            <p:nvPr/>
          </p:nvSpPr>
          <p:spPr bwMode="auto">
            <a:xfrm>
              <a:off x="3720" y="2106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1" name="Rectangle 11"/>
            <p:cNvSpPr>
              <a:spLocks noChangeArrowheads="1"/>
            </p:cNvSpPr>
            <p:nvPr/>
          </p:nvSpPr>
          <p:spPr bwMode="auto">
            <a:xfrm>
              <a:off x="1320" y="2112"/>
              <a:ext cx="624" cy="480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2" name="AutoShape 12"/>
            <p:cNvSpPr>
              <a:spLocks noChangeArrowheads="1"/>
            </p:cNvSpPr>
            <p:nvPr/>
          </p:nvSpPr>
          <p:spPr bwMode="auto">
            <a:xfrm>
              <a:off x="528" y="1632"/>
              <a:ext cx="4656" cy="480"/>
            </a:xfrm>
            <a:prstGeom prst="chevron">
              <a:avLst>
                <a:gd name="adj" fmla="val 66867"/>
              </a:avLst>
            </a:prstGeom>
            <a:solidFill>
              <a:srgbClr val="EDBE3B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1" dir="t"/>
            </a:scene3d>
            <a:sp3d extrusionH="1116000" prstMaterial="legacyMatte">
              <a:bevelT w="13500" h="13500" prst="angle"/>
              <a:bevelB w="13500" h="13500" prst="angle"/>
              <a:extrusionClr>
                <a:srgbClr val="EDBE3B"/>
              </a:extrusionClr>
              <a:contourClr>
                <a:srgbClr val="EDBE3B"/>
              </a:contourClr>
            </a:sp3d>
          </p:spPr>
          <p:txBody>
            <a:bodyPr wrap="none" lIns="91258" tIns="45626" rIns="91258" bIns="45626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ar-SA" altLang="en-US" sz="3200" b="1">
                  <a:solidFill>
                    <a:srgbClr val="0C0C1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فرآيند يك</a:t>
              </a:r>
              <a:endParaRPr lang="en-US" altLang="en-US" sz="3200" b="1">
                <a:solidFill>
                  <a:srgbClr val="0C0C1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23" name="Rectangle 13"/>
            <p:cNvSpPr>
              <a:spLocks noChangeArrowheads="1"/>
            </p:cNvSpPr>
            <p:nvPr/>
          </p:nvSpPr>
          <p:spPr bwMode="auto">
            <a:xfrm>
              <a:off x="1296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4" name="Rectangle 14"/>
            <p:cNvSpPr>
              <a:spLocks noChangeArrowheads="1"/>
            </p:cNvSpPr>
            <p:nvPr/>
          </p:nvSpPr>
          <p:spPr bwMode="auto">
            <a:xfrm>
              <a:off x="2544" y="1152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7425" name="Rectangle 15"/>
            <p:cNvSpPr>
              <a:spLocks noChangeArrowheads="1"/>
            </p:cNvSpPr>
            <p:nvPr/>
          </p:nvSpPr>
          <p:spPr bwMode="auto">
            <a:xfrm>
              <a:off x="3696" y="1146"/>
              <a:ext cx="624" cy="384"/>
            </a:xfrm>
            <a:prstGeom prst="rect">
              <a:avLst/>
            </a:prstGeom>
            <a:solidFill>
              <a:srgbClr val="00FF00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FF00"/>
              </a:extrusionClr>
              <a:contourClr>
                <a:srgbClr val="00FF00"/>
              </a:contourClr>
            </a:sp3d>
          </p:spPr>
          <p:txBody>
            <a:bodyPr wrap="none" anchor="ctr">
              <a:flatTx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7413" name="Text Box 16"/>
          <p:cNvSpPr txBox="1">
            <a:spLocks noChangeArrowheads="1"/>
          </p:cNvSpPr>
          <p:nvPr/>
        </p:nvSpPr>
        <p:spPr bwMode="auto">
          <a:xfrm>
            <a:off x="3657600" y="5562600"/>
            <a:ext cx="17526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58" tIns="45626" rIns="91258" bIns="4562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</a:pPr>
            <a:r>
              <a:rPr lang="ar-SA" altLang="en-US" sz="24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سازمان</a:t>
            </a:r>
            <a:endParaRPr lang="en-US" altLang="en-US" sz="2400" b="1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 rot="-5400000">
            <a:off x="2259013" y="3259138"/>
            <a:ext cx="1219200" cy="2133600"/>
            <a:chOff x="624" y="1590"/>
            <a:chExt cx="768" cy="1578"/>
          </a:xfrm>
        </p:grpSpPr>
        <p:sp>
          <p:nvSpPr>
            <p:cNvPr id="18555" name="Rectangle 3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6" name="Rectangle 4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7" name="Rectangle 5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8" name="Rectangle 6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9" name="Rectangle 7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0" name="Rectangle 8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1" name="Rectangle 9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2" name="Rectangle 10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63" name="Line 11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4" name="Line 12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5" name="Line 13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6" name="Line 14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7" name="Line 15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8" name="Line 16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69" name="Line 17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0" name="Line 18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71" name="Line 19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35" name="Rectangle 20"/>
          <p:cNvSpPr>
            <a:spLocks noChangeArrowheads="1"/>
          </p:cNvSpPr>
          <p:nvPr/>
        </p:nvSpPr>
        <p:spPr bwMode="auto">
          <a:xfrm>
            <a:off x="2230438" y="1738313"/>
            <a:ext cx="61579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7" tIns="45713" rIns="91427" bIns="45713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4800">
              <a:solidFill>
                <a:schemeClr val="tx2"/>
              </a:solidFill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12738" y="2506663"/>
            <a:ext cx="1219200" cy="2895600"/>
            <a:chOff x="310" y="1254"/>
            <a:chExt cx="768" cy="1824"/>
          </a:xfrm>
        </p:grpSpPr>
        <p:sp>
          <p:nvSpPr>
            <p:cNvPr id="18536" name="Rectangle 22"/>
            <p:cNvSpPr>
              <a:spLocks noChangeArrowheads="1"/>
            </p:cNvSpPr>
            <p:nvPr/>
          </p:nvSpPr>
          <p:spPr bwMode="auto">
            <a:xfrm>
              <a:off x="31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7" name="Rectangle 23"/>
            <p:cNvSpPr>
              <a:spLocks noChangeArrowheads="1"/>
            </p:cNvSpPr>
            <p:nvPr/>
          </p:nvSpPr>
          <p:spPr bwMode="auto">
            <a:xfrm>
              <a:off x="546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8" name="Rectangle 24"/>
            <p:cNvSpPr>
              <a:spLocks noChangeArrowheads="1"/>
            </p:cNvSpPr>
            <p:nvPr/>
          </p:nvSpPr>
          <p:spPr bwMode="auto">
            <a:xfrm>
              <a:off x="753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9" name="Rectangle 25"/>
            <p:cNvSpPr>
              <a:spLocks noChangeArrowheads="1"/>
            </p:cNvSpPr>
            <p:nvPr/>
          </p:nvSpPr>
          <p:spPr bwMode="auto">
            <a:xfrm>
              <a:off x="960" y="1920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0" name="Rectangle 26"/>
            <p:cNvSpPr>
              <a:spLocks noChangeArrowheads="1"/>
            </p:cNvSpPr>
            <p:nvPr/>
          </p:nvSpPr>
          <p:spPr bwMode="auto">
            <a:xfrm>
              <a:off x="546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1" name="Rectangle 27"/>
            <p:cNvSpPr>
              <a:spLocks noChangeArrowheads="1"/>
            </p:cNvSpPr>
            <p:nvPr/>
          </p:nvSpPr>
          <p:spPr bwMode="auto">
            <a:xfrm>
              <a:off x="31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2" name="Rectangle 28"/>
            <p:cNvSpPr>
              <a:spLocks noChangeArrowheads="1"/>
            </p:cNvSpPr>
            <p:nvPr/>
          </p:nvSpPr>
          <p:spPr bwMode="auto">
            <a:xfrm>
              <a:off x="753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3" name="Rectangle 29"/>
            <p:cNvSpPr>
              <a:spLocks noChangeArrowheads="1"/>
            </p:cNvSpPr>
            <p:nvPr/>
          </p:nvSpPr>
          <p:spPr bwMode="auto">
            <a:xfrm>
              <a:off x="960" y="1640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44" name="Line 30"/>
            <p:cNvSpPr>
              <a:spLocks noChangeShapeType="1"/>
            </p:cNvSpPr>
            <p:nvPr/>
          </p:nvSpPr>
          <p:spPr bwMode="auto">
            <a:xfrm>
              <a:off x="36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5" name="Line 31"/>
            <p:cNvSpPr>
              <a:spLocks noChangeShapeType="1"/>
            </p:cNvSpPr>
            <p:nvPr/>
          </p:nvSpPr>
          <p:spPr bwMode="auto">
            <a:xfrm>
              <a:off x="605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6" name="Line 32"/>
            <p:cNvSpPr>
              <a:spLocks noChangeShapeType="1"/>
            </p:cNvSpPr>
            <p:nvPr/>
          </p:nvSpPr>
          <p:spPr bwMode="auto">
            <a:xfrm>
              <a:off x="812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7" name="Line 33"/>
            <p:cNvSpPr>
              <a:spLocks noChangeShapeType="1"/>
            </p:cNvSpPr>
            <p:nvPr/>
          </p:nvSpPr>
          <p:spPr bwMode="auto">
            <a:xfrm>
              <a:off x="1019" y="178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8" name="Line 34"/>
            <p:cNvSpPr>
              <a:spLocks noChangeShapeType="1"/>
            </p:cNvSpPr>
            <p:nvPr/>
          </p:nvSpPr>
          <p:spPr bwMode="auto">
            <a:xfrm>
              <a:off x="369" y="150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49" name="Line 35"/>
            <p:cNvSpPr>
              <a:spLocks noChangeShapeType="1"/>
            </p:cNvSpPr>
            <p:nvPr/>
          </p:nvSpPr>
          <p:spPr bwMode="auto">
            <a:xfrm flipV="1">
              <a:off x="36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0" name="Line 36"/>
            <p:cNvSpPr>
              <a:spLocks noChangeShapeType="1"/>
            </p:cNvSpPr>
            <p:nvPr/>
          </p:nvSpPr>
          <p:spPr bwMode="auto">
            <a:xfrm flipV="1">
              <a:off x="605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1" name="Line 37"/>
            <p:cNvSpPr>
              <a:spLocks noChangeShapeType="1"/>
            </p:cNvSpPr>
            <p:nvPr/>
          </p:nvSpPr>
          <p:spPr bwMode="auto">
            <a:xfrm flipV="1">
              <a:off x="812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2" name="Line 38"/>
            <p:cNvSpPr>
              <a:spLocks noChangeShapeType="1"/>
            </p:cNvSpPr>
            <p:nvPr/>
          </p:nvSpPr>
          <p:spPr bwMode="auto">
            <a:xfrm flipV="1">
              <a:off x="1019" y="150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3" name="Rectangle 39"/>
            <p:cNvSpPr>
              <a:spLocks noChangeArrowheads="1"/>
            </p:cNvSpPr>
            <p:nvPr/>
          </p:nvSpPr>
          <p:spPr bwMode="auto">
            <a:xfrm>
              <a:off x="635" y="125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54" name="Line 40"/>
            <p:cNvSpPr>
              <a:spLocks noChangeShapeType="1"/>
            </p:cNvSpPr>
            <p:nvPr/>
          </p:nvSpPr>
          <p:spPr bwMode="auto">
            <a:xfrm flipV="1">
              <a:off x="694" y="1394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2640013" y="2486025"/>
            <a:ext cx="1219200" cy="2895600"/>
            <a:chOff x="336" y="576"/>
            <a:chExt cx="1248" cy="2496"/>
          </a:xfrm>
        </p:grpSpPr>
        <p:sp>
          <p:nvSpPr>
            <p:cNvPr id="18517" name="Rectangle 42"/>
            <p:cNvSpPr>
              <a:spLocks noChangeArrowheads="1"/>
            </p:cNvSpPr>
            <p:nvPr/>
          </p:nvSpPr>
          <p:spPr bwMode="auto">
            <a:xfrm>
              <a:off x="33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8" name="Rectangle 43"/>
            <p:cNvSpPr>
              <a:spLocks noChangeArrowheads="1"/>
            </p:cNvSpPr>
            <p:nvPr/>
          </p:nvSpPr>
          <p:spPr bwMode="auto">
            <a:xfrm>
              <a:off x="720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9" name="Rectangle 44"/>
            <p:cNvSpPr>
              <a:spLocks noChangeArrowheads="1"/>
            </p:cNvSpPr>
            <p:nvPr/>
          </p:nvSpPr>
          <p:spPr bwMode="auto">
            <a:xfrm>
              <a:off x="1056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0" name="Rectangle 45"/>
            <p:cNvSpPr>
              <a:spLocks noChangeArrowheads="1"/>
            </p:cNvSpPr>
            <p:nvPr/>
          </p:nvSpPr>
          <p:spPr bwMode="auto">
            <a:xfrm>
              <a:off x="1392" y="1488"/>
              <a:ext cx="192" cy="158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1" name="Rectangle 46"/>
            <p:cNvSpPr>
              <a:spLocks noChangeArrowheads="1"/>
            </p:cNvSpPr>
            <p:nvPr/>
          </p:nvSpPr>
          <p:spPr bwMode="auto">
            <a:xfrm>
              <a:off x="720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2" name="Rectangle 47"/>
            <p:cNvSpPr>
              <a:spLocks noChangeArrowheads="1"/>
            </p:cNvSpPr>
            <p:nvPr/>
          </p:nvSpPr>
          <p:spPr bwMode="auto">
            <a:xfrm>
              <a:off x="33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3" name="Rectangle 48"/>
            <p:cNvSpPr>
              <a:spLocks noChangeArrowheads="1"/>
            </p:cNvSpPr>
            <p:nvPr/>
          </p:nvSpPr>
          <p:spPr bwMode="auto">
            <a:xfrm>
              <a:off x="1056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4" name="Rectangle 49"/>
            <p:cNvSpPr>
              <a:spLocks noChangeArrowheads="1"/>
            </p:cNvSpPr>
            <p:nvPr/>
          </p:nvSpPr>
          <p:spPr bwMode="auto">
            <a:xfrm>
              <a:off x="1392" y="1104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25" name="Line 50"/>
            <p:cNvSpPr>
              <a:spLocks noChangeShapeType="1"/>
            </p:cNvSpPr>
            <p:nvPr/>
          </p:nvSpPr>
          <p:spPr bwMode="auto">
            <a:xfrm>
              <a:off x="43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6" name="Line 51"/>
            <p:cNvSpPr>
              <a:spLocks noChangeShapeType="1"/>
            </p:cNvSpPr>
            <p:nvPr/>
          </p:nvSpPr>
          <p:spPr bwMode="auto">
            <a:xfrm>
              <a:off x="816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7" name="Line 52"/>
            <p:cNvSpPr>
              <a:spLocks noChangeShapeType="1"/>
            </p:cNvSpPr>
            <p:nvPr/>
          </p:nvSpPr>
          <p:spPr bwMode="auto">
            <a:xfrm>
              <a:off x="1152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8" name="Line 53"/>
            <p:cNvSpPr>
              <a:spLocks noChangeShapeType="1"/>
            </p:cNvSpPr>
            <p:nvPr/>
          </p:nvSpPr>
          <p:spPr bwMode="auto">
            <a:xfrm>
              <a:off x="1488" y="12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29" name="Line 54"/>
            <p:cNvSpPr>
              <a:spLocks noChangeShapeType="1"/>
            </p:cNvSpPr>
            <p:nvPr/>
          </p:nvSpPr>
          <p:spPr bwMode="auto">
            <a:xfrm>
              <a:off x="432" y="912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0" name="Line 55"/>
            <p:cNvSpPr>
              <a:spLocks noChangeShapeType="1"/>
            </p:cNvSpPr>
            <p:nvPr/>
          </p:nvSpPr>
          <p:spPr bwMode="auto">
            <a:xfrm flipV="1">
              <a:off x="43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1" name="Line 56"/>
            <p:cNvSpPr>
              <a:spLocks noChangeShapeType="1"/>
            </p:cNvSpPr>
            <p:nvPr/>
          </p:nvSpPr>
          <p:spPr bwMode="auto">
            <a:xfrm flipV="1">
              <a:off x="816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2" name="Line 57"/>
            <p:cNvSpPr>
              <a:spLocks noChangeShapeType="1"/>
            </p:cNvSpPr>
            <p:nvPr/>
          </p:nvSpPr>
          <p:spPr bwMode="auto">
            <a:xfrm flipV="1">
              <a:off x="1152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3" name="Line 58"/>
            <p:cNvSpPr>
              <a:spLocks noChangeShapeType="1"/>
            </p:cNvSpPr>
            <p:nvPr/>
          </p:nvSpPr>
          <p:spPr bwMode="auto">
            <a:xfrm flipV="1">
              <a:off x="1488" y="9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34" name="Rectangle 59"/>
            <p:cNvSpPr>
              <a:spLocks noChangeArrowheads="1"/>
            </p:cNvSpPr>
            <p:nvPr/>
          </p:nvSpPr>
          <p:spPr bwMode="auto">
            <a:xfrm>
              <a:off x="864" y="576"/>
              <a:ext cx="192" cy="19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35" name="Line 60"/>
            <p:cNvSpPr>
              <a:spLocks noChangeShapeType="1"/>
            </p:cNvSpPr>
            <p:nvPr/>
          </p:nvSpPr>
          <p:spPr bwMode="auto">
            <a:xfrm flipV="1">
              <a:off x="960" y="7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5154613" y="3335338"/>
            <a:ext cx="1219200" cy="2060575"/>
            <a:chOff x="3408" y="1774"/>
            <a:chExt cx="768" cy="1298"/>
          </a:xfrm>
        </p:grpSpPr>
        <p:sp>
          <p:nvSpPr>
            <p:cNvPr id="18509" name="Rectangle 62"/>
            <p:cNvSpPr>
              <a:spLocks noChangeArrowheads="1"/>
            </p:cNvSpPr>
            <p:nvPr/>
          </p:nvSpPr>
          <p:spPr bwMode="auto">
            <a:xfrm>
              <a:off x="340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0" name="Rectangle 63"/>
            <p:cNvSpPr>
              <a:spLocks noChangeArrowheads="1"/>
            </p:cNvSpPr>
            <p:nvPr/>
          </p:nvSpPr>
          <p:spPr bwMode="auto">
            <a:xfrm>
              <a:off x="3644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1" name="Rectangle 64"/>
            <p:cNvSpPr>
              <a:spLocks noChangeArrowheads="1"/>
            </p:cNvSpPr>
            <p:nvPr/>
          </p:nvSpPr>
          <p:spPr bwMode="auto">
            <a:xfrm>
              <a:off x="3851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2" name="Rectangle 65"/>
            <p:cNvSpPr>
              <a:spLocks noChangeArrowheads="1"/>
            </p:cNvSpPr>
            <p:nvPr/>
          </p:nvSpPr>
          <p:spPr bwMode="auto">
            <a:xfrm>
              <a:off x="4058" y="1914"/>
              <a:ext cx="118" cy="115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13" name="Line 66"/>
            <p:cNvSpPr>
              <a:spLocks noChangeShapeType="1"/>
            </p:cNvSpPr>
            <p:nvPr/>
          </p:nvSpPr>
          <p:spPr bwMode="auto">
            <a:xfrm>
              <a:off x="346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4" name="Line 67"/>
            <p:cNvSpPr>
              <a:spLocks noChangeShapeType="1"/>
            </p:cNvSpPr>
            <p:nvPr/>
          </p:nvSpPr>
          <p:spPr bwMode="auto">
            <a:xfrm>
              <a:off x="3703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5" name="Line 68"/>
            <p:cNvSpPr>
              <a:spLocks noChangeShapeType="1"/>
            </p:cNvSpPr>
            <p:nvPr/>
          </p:nvSpPr>
          <p:spPr bwMode="auto">
            <a:xfrm>
              <a:off x="3910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16" name="Line 69"/>
            <p:cNvSpPr>
              <a:spLocks noChangeShapeType="1"/>
            </p:cNvSpPr>
            <p:nvPr/>
          </p:nvSpPr>
          <p:spPr bwMode="auto">
            <a:xfrm>
              <a:off x="4117" y="177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70"/>
          <p:cNvGrpSpPr>
            <a:grpSpLocks/>
          </p:cNvGrpSpPr>
          <p:nvPr/>
        </p:nvGrpSpPr>
        <p:grpSpPr bwMode="auto">
          <a:xfrm>
            <a:off x="7108825" y="2489200"/>
            <a:ext cx="1219200" cy="835025"/>
            <a:chOff x="3408" y="1248"/>
            <a:chExt cx="768" cy="526"/>
          </a:xfrm>
        </p:grpSpPr>
        <p:sp>
          <p:nvSpPr>
            <p:cNvPr id="18498" name="Rectangle 71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9" name="Rectangle 72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0" name="Rectangle 73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1" name="Rectangle 74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2" name="Line 75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3" name="Line 76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4" name="Line 77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5" name="Line 78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6" name="Line 79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07" name="Rectangle 80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508" name="Line 81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82"/>
          <p:cNvGrpSpPr>
            <a:grpSpLocks/>
          </p:cNvGrpSpPr>
          <p:nvPr/>
        </p:nvGrpSpPr>
        <p:grpSpPr bwMode="auto">
          <a:xfrm>
            <a:off x="5146675" y="2492375"/>
            <a:ext cx="1219200" cy="835025"/>
            <a:chOff x="3408" y="1248"/>
            <a:chExt cx="768" cy="526"/>
          </a:xfrm>
        </p:grpSpPr>
        <p:sp>
          <p:nvSpPr>
            <p:cNvPr id="18487" name="Rectangle 83"/>
            <p:cNvSpPr>
              <a:spLocks noChangeArrowheads="1"/>
            </p:cNvSpPr>
            <p:nvPr/>
          </p:nvSpPr>
          <p:spPr bwMode="auto">
            <a:xfrm>
              <a:off x="3644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8" name="Rectangle 84"/>
            <p:cNvSpPr>
              <a:spLocks noChangeArrowheads="1"/>
            </p:cNvSpPr>
            <p:nvPr/>
          </p:nvSpPr>
          <p:spPr bwMode="auto">
            <a:xfrm>
              <a:off x="340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89" name="Rectangle 85"/>
            <p:cNvSpPr>
              <a:spLocks noChangeArrowheads="1"/>
            </p:cNvSpPr>
            <p:nvPr/>
          </p:nvSpPr>
          <p:spPr bwMode="auto">
            <a:xfrm>
              <a:off x="3851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0" name="Rectangle 86"/>
            <p:cNvSpPr>
              <a:spLocks noChangeArrowheads="1"/>
            </p:cNvSpPr>
            <p:nvPr/>
          </p:nvSpPr>
          <p:spPr bwMode="auto">
            <a:xfrm>
              <a:off x="4058" y="1634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1" name="Line 87"/>
            <p:cNvSpPr>
              <a:spLocks noChangeShapeType="1"/>
            </p:cNvSpPr>
            <p:nvPr/>
          </p:nvSpPr>
          <p:spPr bwMode="auto">
            <a:xfrm>
              <a:off x="3467" y="1494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2" name="Line 88"/>
            <p:cNvSpPr>
              <a:spLocks noChangeShapeType="1"/>
            </p:cNvSpPr>
            <p:nvPr/>
          </p:nvSpPr>
          <p:spPr bwMode="auto">
            <a:xfrm flipV="1">
              <a:off x="346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3" name="Line 89"/>
            <p:cNvSpPr>
              <a:spLocks noChangeShapeType="1"/>
            </p:cNvSpPr>
            <p:nvPr/>
          </p:nvSpPr>
          <p:spPr bwMode="auto">
            <a:xfrm flipV="1">
              <a:off x="3703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4" name="Line 90"/>
            <p:cNvSpPr>
              <a:spLocks noChangeShapeType="1"/>
            </p:cNvSpPr>
            <p:nvPr/>
          </p:nvSpPr>
          <p:spPr bwMode="auto">
            <a:xfrm flipV="1">
              <a:off x="3910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5" name="Line 91"/>
            <p:cNvSpPr>
              <a:spLocks noChangeShapeType="1"/>
            </p:cNvSpPr>
            <p:nvPr/>
          </p:nvSpPr>
          <p:spPr bwMode="auto">
            <a:xfrm flipV="1">
              <a:off x="4117" y="1494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6" name="Rectangle 92"/>
            <p:cNvSpPr>
              <a:spLocks noChangeArrowheads="1"/>
            </p:cNvSpPr>
            <p:nvPr/>
          </p:nvSpPr>
          <p:spPr bwMode="auto">
            <a:xfrm>
              <a:off x="3733" y="1248"/>
              <a:ext cx="118" cy="14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97" name="Line 93"/>
            <p:cNvSpPr>
              <a:spLocks noChangeShapeType="1"/>
            </p:cNvSpPr>
            <p:nvPr/>
          </p:nvSpPr>
          <p:spPr bwMode="auto">
            <a:xfrm flipV="1">
              <a:off x="3792" y="1388"/>
              <a:ext cx="0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94"/>
          <p:cNvGrpSpPr>
            <a:grpSpLocks/>
          </p:cNvGrpSpPr>
          <p:nvPr/>
        </p:nvGrpSpPr>
        <p:grpSpPr bwMode="auto">
          <a:xfrm rot="-5400000">
            <a:off x="4773613" y="3259138"/>
            <a:ext cx="1219200" cy="2133600"/>
            <a:chOff x="624" y="1590"/>
            <a:chExt cx="768" cy="1578"/>
          </a:xfrm>
        </p:grpSpPr>
        <p:sp>
          <p:nvSpPr>
            <p:cNvPr id="18470" name="Rectangle 95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1" name="Rectangle 96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2" name="Rectangle 97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3" name="Rectangle 98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4" name="Rectangle 99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5" name="Rectangle 100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6" name="Rectangle 101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7" name="Rectangle 102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78" name="Line 103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9" name="Line 104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0" name="Line 105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1" name="Line 106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2" name="Line 107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3" name="Line 108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4" name="Line 109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5" name="Line 110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6" name="Line 111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64" name="Line 112"/>
          <p:cNvSpPr>
            <a:spLocks noChangeShapeType="1"/>
          </p:cNvSpPr>
          <p:nvPr/>
        </p:nvSpPr>
        <p:spPr bwMode="auto">
          <a:xfrm flipV="1">
            <a:off x="18018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5" name="Line 113"/>
          <p:cNvSpPr>
            <a:spLocks noChangeShapeType="1"/>
          </p:cNvSpPr>
          <p:nvPr/>
        </p:nvSpPr>
        <p:spPr bwMode="auto">
          <a:xfrm>
            <a:off x="1801813" y="2881313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6" name="Line 114"/>
          <p:cNvSpPr>
            <a:spLocks noChangeShapeType="1"/>
          </p:cNvSpPr>
          <p:nvPr/>
        </p:nvSpPr>
        <p:spPr bwMode="auto">
          <a:xfrm flipV="1">
            <a:off x="431641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67" name="Line 115"/>
          <p:cNvSpPr>
            <a:spLocks noChangeShapeType="1"/>
          </p:cNvSpPr>
          <p:nvPr/>
        </p:nvSpPr>
        <p:spPr bwMode="auto">
          <a:xfrm>
            <a:off x="4316413" y="2878138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" name="Group 116"/>
          <p:cNvGrpSpPr>
            <a:grpSpLocks/>
          </p:cNvGrpSpPr>
          <p:nvPr/>
        </p:nvGrpSpPr>
        <p:grpSpPr bwMode="auto">
          <a:xfrm rot="-5400000">
            <a:off x="7002463" y="3373438"/>
            <a:ext cx="1219200" cy="1905000"/>
            <a:chOff x="624" y="1590"/>
            <a:chExt cx="768" cy="1578"/>
          </a:xfrm>
        </p:grpSpPr>
        <p:sp>
          <p:nvSpPr>
            <p:cNvPr id="18453" name="Rectangle 117"/>
            <p:cNvSpPr>
              <a:spLocks noChangeArrowheads="1"/>
            </p:cNvSpPr>
            <p:nvPr/>
          </p:nvSpPr>
          <p:spPr bwMode="auto">
            <a:xfrm>
              <a:off x="62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4" name="Rectangle 118"/>
            <p:cNvSpPr>
              <a:spLocks noChangeArrowheads="1"/>
            </p:cNvSpPr>
            <p:nvPr/>
          </p:nvSpPr>
          <p:spPr bwMode="auto">
            <a:xfrm>
              <a:off x="860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5" name="Rectangle 119"/>
            <p:cNvSpPr>
              <a:spLocks noChangeArrowheads="1"/>
            </p:cNvSpPr>
            <p:nvPr/>
          </p:nvSpPr>
          <p:spPr bwMode="auto">
            <a:xfrm>
              <a:off x="1067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6" name="Rectangle 120"/>
            <p:cNvSpPr>
              <a:spLocks noChangeArrowheads="1"/>
            </p:cNvSpPr>
            <p:nvPr/>
          </p:nvSpPr>
          <p:spPr bwMode="auto">
            <a:xfrm>
              <a:off x="1274" y="2010"/>
              <a:ext cx="118" cy="1158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7" name="Rectangle 121"/>
            <p:cNvSpPr>
              <a:spLocks noChangeArrowheads="1"/>
            </p:cNvSpPr>
            <p:nvPr/>
          </p:nvSpPr>
          <p:spPr bwMode="auto">
            <a:xfrm>
              <a:off x="860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8" name="Rectangle 122"/>
            <p:cNvSpPr>
              <a:spLocks noChangeArrowheads="1"/>
            </p:cNvSpPr>
            <p:nvPr/>
          </p:nvSpPr>
          <p:spPr bwMode="auto">
            <a:xfrm>
              <a:off x="62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59" name="Rectangle 123"/>
            <p:cNvSpPr>
              <a:spLocks noChangeArrowheads="1"/>
            </p:cNvSpPr>
            <p:nvPr/>
          </p:nvSpPr>
          <p:spPr bwMode="auto">
            <a:xfrm>
              <a:off x="1067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0" name="Rectangle 124"/>
            <p:cNvSpPr>
              <a:spLocks noChangeArrowheads="1"/>
            </p:cNvSpPr>
            <p:nvPr/>
          </p:nvSpPr>
          <p:spPr bwMode="auto">
            <a:xfrm>
              <a:off x="1274" y="1730"/>
              <a:ext cx="118" cy="140"/>
            </a:xfrm>
            <a:prstGeom prst="rect">
              <a:avLst/>
            </a:prstGeom>
            <a:solidFill>
              <a:srgbClr val="00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  <p:sp>
          <p:nvSpPr>
            <p:cNvPr id="18461" name="Line 125"/>
            <p:cNvSpPr>
              <a:spLocks noChangeShapeType="1"/>
            </p:cNvSpPr>
            <p:nvPr/>
          </p:nvSpPr>
          <p:spPr bwMode="auto">
            <a:xfrm>
              <a:off x="68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Line 126"/>
            <p:cNvSpPr>
              <a:spLocks noChangeShapeType="1"/>
            </p:cNvSpPr>
            <p:nvPr/>
          </p:nvSpPr>
          <p:spPr bwMode="auto">
            <a:xfrm>
              <a:off x="919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3" name="Line 127"/>
            <p:cNvSpPr>
              <a:spLocks noChangeShapeType="1"/>
            </p:cNvSpPr>
            <p:nvPr/>
          </p:nvSpPr>
          <p:spPr bwMode="auto">
            <a:xfrm>
              <a:off x="1126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4" name="Line 128"/>
            <p:cNvSpPr>
              <a:spLocks noChangeShapeType="1"/>
            </p:cNvSpPr>
            <p:nvPr/>
          </p:nvSpPr>
          <p:spPr bwMode="auto">
            <a:xfrm>
              <a:off x="1333" y="187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5" name="Line 129"/>
            <p:cNvSpPr>
              <a:spLocks noChangeShapeType="1"/>
            </p:cNvSpPr>
            <p:nvPr/>
          </p:nvSpPr>
          <p:spPr bwMode="auto">
            <a:xfrm>
              <a:off x="683" y="1590"/>
              <a:ext cx="6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6" name="Line 130"/>
            <p:cNvSpPr>
              <a:spLocks noChangeShapeType="1"/>
            </p:cNvSpPr>
            <p:nvPr/>
          </p:nvSpPr>
          <p:spPr bwMode="auto">
            <a:xfrm flipV="1">
              <a:off x="68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7" name="Line 131"/>
            <p:cNvSpPr>
              <a:spLocks noChangeShapeType="1"/>
            </p:cNvSpPr>
            <p:nvPr/>
          </p:nvSpPr>
          <p:spPr bwMode="auto">
            <a:xfrm flipV="1">
              <a:off x="919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8" name="Line 132"/>
            <p:cNvSpPr>
              <a:spLocks noChangeShapeType="1"/>
            </p:cNvSpPr>
            <p:nvPr/>
          </p:nvSpPr>
          <p:spPr bwMode="auto">
            <a:xfrm flipV="1">
              <a:off x="1126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9" name="Line 133"/>
            <p:cNvSpPr>
              <a:spLocks noChangeShapeType="1"/>
            </p:cNvSpPr>
            <p:nvPr/>
          </p:nvSpPr>
          <p:spPr bwMode="auto">
            <a:xfrm flipV="1">
              <a:off x="1333" y="1590"/>
              <a:ext cx="0" cy="1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286" name="Line 134"/>
          <p:cNvSpPr>
            <a:spLocks noChangeShapeType="1"/>
          </p:cNvSpPr>
          <p:nvPr/>
        </p:nvSpPr>
        <p:spPr bwMode="auto">
          <a:xfrm flipV="1">
            <a:off x="6659563" y="2878138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7" name="Line 135"/>
          <p:cNvSpPr>
            <a:spLocks noChangeShapeType="1"/>
          </p:cNvSpPr>
          <p:nvPr/>
        </p:nvSpPr>
        <p:spPr bwMode="auto">
          <a:xfrm>
            <a:off x="6659563" y="2878138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288" name="Text Box 136"/>
          <p:cNvSpPr txBox="1">
            <a:spLocks noChangeArrowheads="1"/>
          </p:cNvSpPr>
          <p:nvPr/>
        </p:nvSpPr>
        <p:spPr bwMode="auto">
          <a:xfrm>
            <a:off x="165100" y="5589588"/>
            <a:ext cx="2246313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l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ساختار سلسله مراتبي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89" name="AutoShape 137"/>
          <p:cNvSpPr>
            <a:spLocks noChangeArrowheads="1"/>
          </p:cNvSpPr>
          <p:nvPr/>
        </p:nvSpPr>
        <p:spPr bwMode="auto">
          <a:xfrm>
            <a:off x="2555875" y="5589588"/>
            <a:ext cx="3671888" cy="360362"/>
          </a:xfrm>
          <a:prstGeom prst="rightArrow">
            <a:avLst>
              <a:gd name="adj1" fmla="val 50000"/>
              <a:gd name="adj2" fmla="val 254736"/>
            </a:avLst>
          </a:prstGeom>
          <a:solidFill>
            <a:srgbClr val="EF2C05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49290" name="Text Box 138"/>
          <p:cNvSpPr txBox="1">
            <a:spLocks noChangeArrowheads="1"/>
          </p:cNvSpPr>
          <p:nvPr/>
        </p:nvSpPr>
        <p:spPr bwMode="auto">
          <a:xfrm>
            <a:off x="6659563" y="5589588"/>
            <a:ext cx="165735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91427" tIns="45713" rIns="91427" bIns="45713">
            <a:spAutoFit/>
          </a:bodyPr>
          <a:lstStyle/>
          <a:p>
            <a:pPr algn="r" rtl="1" eaLnBrk="0" hangingPunct="0"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  <a:cs typeface="B Lotus" pitchFamily="2" charset="-78"/>
              </a:rPr>
              <a:t>نگرش فرآيندي</a:t>
            </a:r>
            <a:endParaRPr lang="en-GB" sz="24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B Lotus" pitchFamily="2" charset="-78"/>
            </a:endParaRPr>
          </a:p>
        </p:txBody>
      </p:sp>
      <p:sp>
        <p:nvSpPr>
          <p:cNvPr id="49291" name="AutoShape 139"/>
          <p:cNvSpPr>
            <a:spLocks noChangeArrowheads="1"/>
          </p:cNvSpPr>
          <p:nvPr/>
        </p:nvSpPr>
        <p:spPr bwMode="auto">
          <a:xfrm>
            <a:off x="323850" y="476250"/>
            <a:ext cx="8497888" cy="1011238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/>
        </p:spPr>
        <p:txBody>
          <a:bodyPr lIns="91427" tIns="45713" rIns="91427" bIns="45713" anchor="b"/>
          <a:lstStyle/>
          <a:p>
            <a:pPr rtl="1">
              <a:defRPr/>
            </a:pP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توسعه مدل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fa-IR"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سازي فرآيندها</a:t>
            </a:r>
            <a:endParaRPr lang="en-US" sz="4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"/>
                                        <p:tgtEl>
                                          <p:spTgt spid="4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"/>
                                        <p:tgtEl>
                                          <p:spTgt spid="4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64" grpId="0" animBg="1"/>
      <p:bldP spid="49265" grpId="0" animBg="1"/>
      <p:bldP spid="49266" grpId="0" animBg="1"/>
      <p:bldP spid="49267" grpId="0" animBg="1"/>
      <p:bldP spid="49286" grpId="0" animBg="1"/>
      <p:bldP spid="49287" grpId="0" animBg="1"/>
      <p:bldP spid="49288" grpId="0"/>
      <p:bldP spid="49289" grpId="0" animBg="1"/>
      <p:bldP spid="492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85800" y="1219200"/>
            <a:ext cx="7772400" cy="51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20000"/>
              </a:spcBef>
            </a:pPr>
            <a:r>
              <a:rPr lang="ar-SA" altLang="en-US" sz="2000">
                <a:solidFill>
                  <a:srgbClr val="1B1B53"/>
                </a:solidFill>
                <a:cs typeface="B Titr" pitchFamily="2" charset="-78"/>
              </a:rPr>
              <a:t> </a:t>
            </a:r>
            <a:endParaRPr lang="en-US" altLang="en-US" sz="2000">
              <a:solidFill>
                <a:srgbClr val="1B1B53"/>
              </a:solidFill>
              <a:cs typeface="B Titr" pitchFamily="2" charset="-78"/>
            </a:endParaRPr>
          </a:p>
          <a:p>
            <a:pPr algn="l" eaLnBrk="1" hangingPunct="1">
              <a:spcBef>
                <a:spcPct val="20000"/>
              </a:spcBef>
            </a:pPr>
            <a:endParaRPr lang="en-US" altLang="en-US" sz="2000">
              <a:solidFill>
                <a:srgbClr val="1B1B53"/>
              </a:solidFill>
              <a:cs typeface="B Titr" pitchFamily="2" charset="-78"/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619250" y="3357563"/>
            <a:ext cx="5692775" cy="1906587"/>
          </a:xfrm>
          <a:prstGeom prst="chevron">
            <a:avLst>
              <a:gd name="adj" fmla="val 19519"/>
            </a:avLst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</p:spPr>
        <p:txBody>
          <a:bodyPr wrap="none" lIns="82712" tIns="41356" rIns="82712" bIns="41356" anchor="ctr">
            <a:flatTx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endParaRPr lang="fa-IR" altLang="en-US" sz="2600" u="sng">
              <a:solidFill>
                <a:srgbClr val="CEA700"/>
              </a:solidFill>
              <a:latin typeface="Tahoma" panose="020B0604030504040204" pitchFamily="34" charset="0"/>
              <a:cs typeface="B Titr" pitchFamily="2" charset="-78"/>
            </a:endParaRP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47638" y="3070225"/>
            <a:ext cx="1360487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rtl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درونداد ها</a:t>
            </a:r>
            <a:r>
              <a:rPr lang="fa-IR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 </a:t>
            </a:r>
            <a:endParaRPr lang="en-US" b="1" u="sng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645400" y="2997200"/>
            <a:ext cx="1054100" cy="357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2712" tIns="41356" rIns="82712" bIns="41356">
            <a:spAutoFit/>
          </a:bodyPr>
          <a:lstStyle>
            <a:lvl1pPr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1433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2867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241425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652588" algn="l" defTabSz="82867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1097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5669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0241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481388" defTabSz="8286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fa-I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itr"/>
                <a:cs typeface="Titr"/>
              </a:rPr>
              <a:t>برونداد ها</a:t>
            </a:r>
            <a:endParaRPr 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itr"/>
              <a:cs typeface="Titr"/>
            </a:endParaRPr>
          </a:p>
        </p:txBody>
      </p:sp>
      <p:sp>
        <p:nvSpPr>
          <p:cNvPr id="19462" name="Freeform 6"/>
          <p:cNvSpPr>
            <a:spLocks/>
          </p:cNvSpPr>
          <p:nvPr/>
        </p:nvSpPr>
        <p:spPr bwMode="auto">
          <a:xfrm>
            <a:off x="582613" y="4368800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Freeform 7"/>
          <p:cNvSpPr>
            <a:spLocks/>
          </p:cNvSpPr>
          <p:nvPr/>
        </p:nvSpPr>
        <p:spPr bwMode="auto">
          <a:xfrm>
            <a:off x="582613" y="4945063"/>
            <a:ext cx="717550" cy="15875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4" name="Freeform 8"/>
          <p:cNvSpPr>
            <a:spLocks/>
          </p:cNvSpPr>
          <p:nvPr/>
        </p:nvSpPr>
        <p:spPr bwMode="auto">
          <a:xfrm>
            <a:off x="582613" y="3794125"/>
            <a:ext cx="717550" cy="12700"/>
          </a:xfrm>
          <a:custGeom>
            <a:avLst/>
            <a:gdLst>
              <a:gd name="T0" fmla="*/ 0 w 1378"/>
              <a:gd name="T1" fmla="*/ 0 h 9"/>
              <a:gd name="T2" fmla="*/ 2147483647 w 1378"/>
              <a:gd name="T3" fmla="*/ 2147483647 h 9"/>
              <a:gd name="T4" fmla="*/ 0 60000 65536"/>
              <a:gd name="T5" fmla="*/ 0 60000 65536"/>
              <a:gd name="T6" fmla="*/ 0 w 1378"/>
              <a:gd name="T7" fmla="*/ 0 h 9"/>
              <a:gd name="T8" fmla="*/ 1378 w 1378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78" h="9">
                <a:moveTo>
                  <a:pt x="0" y="0"/>
                </a:moveTo>
                <a:cubicBezTo>
                  <a:pt x="228" y="1"/>
                  <a:pt x="1091" y="7"/>
                  <a:pt x="1378" y="9"/>
                </a:cubicBezTo>
              </a:path>
            </a:pathLst>
          </a:custGeom>
          <a:solidFill>
            <a:schemeClr val="tx1"/>
          </a:solidFill>
          <a:ln w="127000" cap="flat" cmpd="sng">
            <a:solidFill>
              <a:schemeClr val="folHlink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2120900" y="2997200"/>
            <a:ext cx="504825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914650" y="2997200"/>
            <a:ext cx="506413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709988" y="2997200"/>
            <a:ext cx="50006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4643438" y="2997200"/>
            <a:ext cx="501650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5578475" y="2997200"/>
            <a:ext cx="503238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6443663" y="2997200"/>
            <a:ext cx="506412" cy="2557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2192338" y="3060700"/>
            <a:ext cx="2635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1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027363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2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4714875" y="3060700"/>
            <a:ext cx="3048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2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3778250" y="3060700"/>
            <a:ext cx="30956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4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5651500" y="3060700"/>
            <a:ext cx="327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3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6515100" y="3060700"/>
            <a:ext cx="26511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2200" b="1">
                <a:cs typeface="Nazanin" pitchFamily="2" charset="-78"/>
              </a:rPr>
              <a:t>1</a:t>
            </a:r>
            <a:endParaRPr lang="en-US" altLang="en-US" sz="2200" b="1">
              <a:cs typeface="Nazanin" pitchFamily="2" charset="-78"/>
            </a:endParaRPr>
          </a:p>
        </p:txBody>
      </p:sp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6156325" y="779463"/>
            <a:ext cx="25812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712" tIns="41356" rIns="82712" bIns="41356">
            <a:spAutoFit/>
          </a:bodyPr>
          <a:lstStyle>
            <a:lvl1pPr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28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en-US" sz="3600">
                <a:solidFill>
                  <a:srgbClr val="2F9A16"/>
                </a:solidFill>
                <a:cs typeface="B Titr" pitchFamily="2" charset="-78"/>
              </a:rPr>
              <a:t>تصوير فرآيند</a:t>
            </a:r>
            <a:endParaRPr lang="en-US" altLang="en-US" sz="3600">
              <a:solidFill>
                <a:srgbClr val="2F9A16"/>
              </a:solidFill>
              <a:cs typeface="B Titr" pitchFamily="2" charset="-78"/>
            </a:endParaRPr>
          </a:p>
        </p:txBody>
      </p:sp>
      <p:sp>
        <p:nvSpPr>
          <p:cNvPr id="19478" name="AutoShape 22"/>
          <p:cNvSpPr>
            <a:spLocks/>
          </p:cNvSpPr>
          <p:nvPr/>
        </p:nvSpPr>
        <p:spPr bwMode="auto">
          <a:xfrm rot="-5400000">
            <a:off x="4366419" y="3136106"/>
            <a:ext cx="331788" cy="4968875"/>
          </a:xfrm>
          <a:prstGeom prst="leftBrace">
            <a:avLst>
              <a:gd name="adj1" fmla="val 1248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3810000" y="5859463"/>
            <a:ext cx="20097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دامنه فرآ</a:t>
            </a:r>
            <a:r>
              <a:rPr lang="ar-SA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ي</a:t>
            </a:r>
            <a:r>
              <a:rPr lang="fa-IR" altLang="en-US" sz="2700" b="1">
                <a:solidFill>
                  <a:srgbClr val="003399"/>
                </a:solidFill>
                <a:latin typeface="Tahoma" panose="020B0604030504040204" pitchFamily="34" charset="0"/>
                <a:cs typeface="B Nazanin" pitchFamily="2" charset="-78"/>
              </a:rPr>
              <a:t>ند</a:t>
            </a:r>
            <a:endParaRPr lang="en-US" altLang="en-US" sz="2700" b="1">
              <a:solidFill>
                <a:srgbClr val="003399"/>
              </a:solidFill>
              <a:latin typeface="Tahoma" panose="020B0604030504040204" pitchFamily="34" charset="0"/>
              <a:cs typeface="B Nazanin" pitchFamily="2" charset="-78"/>
            </a:endParaRPr>
          </a:p>
        </p:txBody>
      </p:sp>
      <p:grpSp>
        <p:nvGrpSpPr>
          <p:cNvPr id="19480" name="Group 24"/>
          <p:cNvGrpSpPr>
            <a:grpSpLocks/>
          </p:cNvGrpSpPr>
          <p:nvPr/>
        </p:nvGrpSpPr>
        <p:grpSpPr bwMode="auto">
          <a:xfrm>
            <a:off x="7453313" y="2619375"/>
            <a:ext cx="1450975" cy="2795588"/>
            <a:chOff x="4722" y="1715"/>
            <a:chExt cx="914" cy="1760"/>
          </a:xfrm>
        </p:grpSpPr>
        <p:sp>
          <p:nvSpPr>
            <p:cNvPr id="19488" name="Freeform 25"/>
            <p:cNvSpPr>
              <a:spLocks/>
            </p:cNvSpPr>
            <p:nvPr/>
          </p:nvSpPr>
          <p:spPr bwMode="auto">
            <a:xfrm>
              <a:off x="4975" y="2683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Freeform 26"/>
            <p:cNvSpPr>
              <a:spLocks/>
            </p:cNvSpPr>
            <p:nvPr/>
          </p:nvSpPr>
          <p:spPr bwMode="auto">
            <a:xfrm>
              <a:off x="4975" y="3047"/>
              <a:ext cx="453" cy="9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9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Freeform 27"/>
            <p:cNvSpPr>
              <a:spLocks/>
            </p:cNvSpPr>
            <p:nvPr/>
          </p:nvSpPr>
          <p:spPr bwMode="auto">
            <a:xfrm>
              <a:off x="4975" y="2320"/>
              <a:ext cx="453" cy="10"/>
            </a:xfrm>
            <a:custGeom>
              <a:avLst/>
              <a:gdLst>
                <a:gd name="T0" fmla="*/ 0 w 1378"/>
                <a:gd name="T1" fmla="*/ 0 h 9"/>
                <a:gd name="T2" fmla="*/ 49 w 1378"/>
                <a:gd name="T3" fmla="*/ 12 h 9"/>
                <a:gd name="T4" fmla="*/ 0 60000 65536"/>
                <a:gd name="T5" fmla="*/ 0 60000 65536"/>
                <a:gd name="T6" fmla="*/ 0 w 1378"/>
                <a:gd name="T7" fmla="*/ 0 h 9"/>
                <a:gd name="T8" fmla="*/ 1378 w 1378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78" h="9">
                  <a:moveTo>
                    <a:pt x="0" y="0"/>
                  </a:moveTo>
                  <a:cubicBezTo>
                    <a:pt x="228" y="1"/>
                    <a:pt x="1091" y="7"/>
                    <a:pt x="1378" y="9"/>
                  </a:cubicBezTo>
                </a:path>
              </a:pathLst>
            </a:custGeom>
            <a:solidFill>
              <a:schemeClr val="tx1"/>
            </a:solidFill>
            <a:ln w="1270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1" name="Oval 28"/>
            <p:cNvSpPr>
              <a:spLocks noChangeArrowheads="1"/>
            </p:cNvSpPr>
            <p:nvPr/>
          </p:nvSpPr>
          <p:spPr bwMode="auto">
            <a:xfrm>
              <a:off x="4722" y="1715"/>
              <a:ext cx="914" cy="176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fa-IR" altLang="en-US"/>
            </a:p>
          </p:txBody>
        </p:sp>
      </p:grpSp>
      <p:sp>
        <p:nvSpPr>
          <p:cNvPr id="19481" name="Oval 29"/>
          <p:cNvSpPr>
            <a:spLocks noChangeArrowheads="1"/>
          </p:cNvSpPr>
          <p:nvPr/>
        </p:nvSpPr>
        <p:spPr bwMode="auto">
          <a:xfrm>
            <a:off x="128588" y="2851150"/>
            <a:ext cx="1614487" cy="25781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a-IR" altLang="en-US"/>
          </a:p>
        </p:txBody>
      </p:sp>
      <p:sp>
        <p:nvSpPr>
          <p:cNvPr id="19482" name="Text Box 30"/>
          <p:cNvSpPr txBox="1">
            <a:spLocks noChangeArrowheads="1"/>
          </p:cNvSpPr>
          <p:nvPr/>
        </p:nvSpPr>
        <p:spPr bwMode="auto">
          <a:xfrm>
            <a:off x="3995738" y="2139950"/>
            <a:ext cx="1006475" cy="352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972" tIns="43487" rIns="86972" bIns="43487">
            <a:spAutoFit/>
          </a:bodyPr>
          <a:lstStyle>
            <a:lvl1pPr marL="327025" indent="-327025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fa-IR" altLang="en-US" sz="1700">
                <a:solidFill>
                  <a:srgbClr val="003399"/>
                </a:solidFill>
                <a:latin typeface="Tahoma" panose="020B0604030504040204" pitchFamily="34" charset="0"/>
                <a:cs typeface="B Titr" pitchFamily="2" charset="-78"/>
              </a:rPr>
              <a:t>بازخور</a:t>
            </a:r>
            <a:endParaRPr lang="en-US" altLang="en-US" sz="1700">
              <a:solidFill>
                <a:srgbClr val="003399"/>
              </a:solidFill>
              <a:latin typeface="Tahoma" panose="020B0604030504040204" pitchFamily="34" charset="0"/>
              <a:cs typeface="B Titr" pitchFamily="2" charset="-78"/>
            </a:endParaRPr>
          </a:p>
        </p:txBody>
      </p:sp>
      <p:cxnSp>
        <p:nvCxnSpPr>
          <p:cNvPr id="19483" name="AutoShape 31"/>
          <p:cNvCxnSpPr>
            <a:cxnSpLocks noChangeShapeType="1"/>
          </p:cNvCxnSpPr>
          <p:nvPr/>
        </p:nvCxnSpPr>
        <p:spPr bwMode="auto">
          <a:xfrm rot="5400000" flipH="1">
            <a:off x="6353969" y="985044"/>
            <a:ext cx="446087" cy="3146425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4" name="Line 32"/>
          <p:cNvSpPr>
            <a:spLocks noChangeShapeType="1"/>
          </p:cNvSpPr>
          <p:nvPr/>
        </p:nvSpPr>
        <p:spPr bwMode="auto">
          <a:xfrm>
            <a:off x="4500563" y="2492375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9485" name="AutoShape 33"/>
          <p:cNvCxnSpPr>
            <a:cxnSpLocks noChangeShapeType="1"/>
          </p:cNvCxnSpPr>
          <p:nvPr/>
        </p:nvCxnSpPr>
        <p:spPr bwMode="auto">
          <a:xfrm rot="10800000" flipV="1">
            <a:off x="1004888" y="2363788"/>
            <a:ext cx="3059112" cy="573087"/>
          </a:xfrm>
          <a:prstGeom prst="curvedConnector2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AutoShape 34"/>
          <p:cNvSpPr>
            <a:spLocks noChangeArrowheads="1"/>
          </p:cNvSpPr>
          <p:nvPr/>
        </p:nvSpPr>
        <p:spPr bwMode="auto">
          <a:xfrm rot="10800000">
            <a:off x="7413625" y="5183188"/>
            <a:ext cx="996950" cy="504825"/>
          </a:xfrm>
          <a:prstGeom prst="wedgeRoundRectCallout">
            <a:avLst>
              <a:gd name="adj1" fmla="val -34509"/>
              <a:gd name="adj2" fmla="val 112532"/>
              <a:gd name="adj3" fmla="val 16667"/>
            </a:avLst>
          </a:prstGeom>
          <a:gradFill rotWithShape="1">
            <a:gsLst>
              <a:gs pos="0">
                <a:srgbClr val="755775"/>
              </a:gs>
              <a:gs pos="50000">
                <a:srgbClr val="FDBDFD"/>
              </a:gs>
              <a:gs pos="100000">
                <a:srgbClr val="755775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lIns="86972" tIns="43487" rIns="86972" bIns="43487"/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fa-IR" altLang="en-US" sz="3000">
                <a:latin typeface="Tahoma" panose="020B0604030504040204" pitchFamily="34" charset="0"/>
                <a:cs typeface="B Nazanin" pitchFamily="2" charset="-78"/>
              </a:rPr>
              <a:t>نتیجه</a:t>
            </a:r>
            <a:endParaRPr lang="en-US" altLang="en-US" sz="3000">
              <a:latin typeface="Tahoma" panose="020B0604030504040204" pitchFamily="34" charset="0"/>
              <a:cs typeface="B Nazanin" pitchFamily="2" charset="-78"/>
            </a:endParaRPr>
          </a:p>
        </p:txBody>
      </p:sp>
      <p:sp>
        <p:nvSpPr>
          <p:cNvPr id="19487" name="Rectangle 35"/>
          <p:cNvSpPr>
            <a:spLocks noChangeArrowheads="1"/>
          </p:cNvSpPr>
          <p:nvPr/>
        </p:nvSpPr>
        <p:spPr bwMode="auto">
          <a:xfrm>
            <a:off x="7277100" y="269875"/>
            <a:ext cx="16160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7010" tIns="43506" rIns="87010" bIns="43506">
            <a:spAutoFit/>
          </a:bodyPr>
          <a:lstStyle>
            <a:lvl1pPr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699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defTabSz="869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دگاه فرآ</a:t>
            </a:r>
            <a:r>
              <a:rPr lang="ar-SA" altLang="en-US" sz="1900" b="1">
                <a:solidFill>
                  <a:srgbClr val="FF0000"/>
                </a:solidFill>
                <a:cs typeface="Homa" pitchFamily="2" charset="-78"/>
              </a:rPr>
              <a:t>ي</a:t>
            </a:r>
            <a:r>
              <a:rPr lang="fa-IR" altLang="en-US" sz="1900" b="1">
                <a:solidFill>
                  <a:srgbClr val="FF0000"/>
                </a:solidFill>
                <a:cs typeface="Homa" pitchFamily="2" charset="-78"/>
              </a:rPr>
              <a:t>ند گرا</a:t>
            </a:r>
            <a:endParaRPr lang="en-US" altLang="en-US" sz="1900" b="1">
              <a:solidFill>
                <a:srgbClr val="FF0000"/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46238"/>
            <a:ext cx="8229600" cy="4525962"/>
          </a:xfrm>
        </p:spPr>
        <p:txBody>
          <a:bodyPr>
            <a:normAutofit/>
          </a:bodyPr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</a:t>
            </a:r>
            <a:r>
              <a:rPr lang="ar-SA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يف  سيستم</a:t>
            </a:r>
            <a:r>
              <a:rPr lang="fa-IR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 </a:t>
            </a:r>
            <a:r>
              <a:rPr lang="en-US" sz="2800" b="1" u="sng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(System)</a:t>
            </a:r>
            <a:endParaRPr lang="en-US" sz="3000" b="1" u="sng" smtClean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مجموعه ای است از اجزای به هم پیوسته که به علت وابستگی حاکم بر اجزای خود کلیت جدیدی را احراز کرده و از نظم و سازمان خاصی پیروی می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کند و در جهت تحقق هدف معینی که دلیل وجودی آن است فعالیت می کند.</a:t>
            </a:r>
            <a:r>
              <a:rPr lang="ar-SA" smtClean="0"/>
              <a:t> </a:t>
            </a:r>
            <a:endParaRPr lang="en-US" smtClean="0"/>
          </a:p>
        </p:txBody>
      </p:sp>
      <p:grpSp>
        <p:nvGrpSpPr>
          <p:cNvPr id="20484" name="Group 18"/>
          <p:cNvGrpSpPr>
            <a:grpSpLocks/>
          </p:cNvGrpSpPr>
          <p:nvPr/>
        </p:nvGrpSpPr>
        <p:grpSpPr bwMode="auto">
          <a:xfrm>
            <a:off x="755650" y="4221163"/>
            <a:ext cx="7745413" cy="1871662"/>
            <a:chOff x="476" y="2659"/>
            <a:chExt cx="4879" cy="1179"/>
          </a:xfrm>
        </p:grpSpPr>
        <p:sp>
          <p:nvSpPr>
            <p:cNvPr id="3078" name="AutoShape 6"/>
            <p:cNvSpPr>
              <a:spLocks noChangeArrowheads="1"/>
            </p:cNvSpPr>
            <p:nvPr/>
          </p:nvSpPr>
          <p:spPr bwMode="auto">
            <a:xfrm>
              <a:off x="476" y="2659"/>
              <a:ext cx="1295" cy="726"/>
            </a:xfrm>
            <a:prstGeom prst="homePlate">
              <a:avLst>
                <a:gd name="adj" fmla="val 44594"/>
              </a:avLst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ورودی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79" name="AutoShape 7"/>
            <p:cNvSpPr>
              <a:spLocks noChangeArrowheads="1"/>
            </p:cNvSpPr>
            <p:nvPr/>
          </p:nvSpPr>
          <p:spPr bwMode="auto">
            <a:xfrm>
              <a:off x="4105" y="2659"/>
              <a:ext cx="1250" cy="726"/>
            </a:xfrm>
            <a:prstGeom prst="homePlate">
              <a:avLst>
                <a:gd name="adj" fmla="val 43044"/>
              </a:avLst>
            </a:prstGeom>
            <a:solidFill>
              <a:srgbClr val="33CC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خروجی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2245" y="2704"/>
              <a:ext cx="1302" cy="636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rtl="1">
                <a:defRPr/>
              </a:pPr>
              <a:r>
                <a:rPr lang="fa-IR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  <a:cs typeface="B Titr" pitchFamily="2" charset="-78"/>
                </a:rPr>
                <a:t>فرآیند تبدیل</a:t>
              </a:r>
              <a:endPara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B Titr" pitchFamily="2" charset="-78"/>
              </a:endParaRPr>
            </a:p>
          </p:txBody>
        </p:sp>
        <p:sp>
          <p:nvSpPr>
            <p:cNvPr id="20488" name="Line 9"/>
            <p:cNvSpPr>
              <a:spLocks noChangeShapeType="1"/>
            </p:cNvSpPr>
            <p:nvPr/>
          </p:nvSpPr>
          <p:spPr bwMode="auto">
            <a:xfrm>
              <a:off x="4604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89" name="Line 10"/>
            <p:cNvSpPr>
              <a:spLocks noChangeShapeType="1"/>
            </p:cNvSpPr>
            <p:nvPr/>
          </p:nvSpPr>
          <p:spPr bwMode="auto">
            <a:xfrm flipH="1">
              <a:off x="1111" y="3838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0" name="Line 11"/>
            <p:cNvSpPr>
              <a:spLocks noChangeShapeType="1"/>
            </p:cNvSpPr>
            <p:nvPr/>
          </p:nvSpPr>
          <p:spPr bwMode="auto">
            <a:xfrm flipV="1">
              <a:off x="1111" y="3385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6" name="Text Box 14"/>
            <p:cNvSpPr txBox="1">
              <a:spLocks noChangeArrowheads="1"/>
            </p:cNvSpPr>
            <p:nvPr/>
          </p:nvSpPr>
          <p:spPr bwMode="auto">
            <a:xfrm>
              <a:off x="3470" y="3646"/>
              <a:ext cx="1134" cy="1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rtl="1">
                <a:defRPr/>
              </a:pPr>
              <a:r>
                <a:rPr lang="fa-IR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بازخورد </a:t>
              </a:r>
              <a:r>
                <a:rPr lang="en-US" sz="14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( Feed Back 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9875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سیستم و نگرش سیستمي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68313" y="1412875"/>
            <a:ext cx="8207375" cy="39909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just" rtl="1">
              <a:lnSpc>
                <a:spcPct val="200000"/>
              </a:lnSpc>
              <a:defRPr/>
            </a:pPr>
            <a:r>
              <a:rPr lang="fa-IR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نگرش سيستمي</a:t>
            </a:r>
            <a:r>
              <a:rPr lang="en-US" sz="2800" b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(System Approach) </a:t>
            </a: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  <a:p>
            <a:pPr algn="just" rtl="1">
              <a:lnSpc>
                <a:spcPct val="200000"/>
              </a:lnSpc>
              <a:defRPr/>
            </a:pP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بينش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كلي نگر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بوده بدین م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عني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که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كل عناصر 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سیستم در کنار یکدیگر مورد تحلیل قرار گیرند. 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ديدگاهي كلي به عناصر يك سيستم كه فعاليتهايي را انجام  مي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‌</a:t>
            </a:r>
            <a:r>
              <a:rPr lang="ar-SA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دهند باعث ايجاد نگرشي تازه حتي نسبت به فعاليتهاي آنان مي شود</a:t>
            </a:r>
            <a:r>
              <a:rPr lang="fa-IR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algn="just" rtl="1">
              <a:lnSpc>
                <a:spcPct val="200000"/>
              </a:lnSpc>
              <a:defRPr/>
            </a:pPr>
            <a:endParaRPr 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198438"/>
            <a:ext cx="8229600" cy="11430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اجزاء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23963"/>
            <a:ext cx="8229600" cy="5661025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Process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فرآيند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يك سري از فعاليتها كه به ترتيب تعريف شده اجرا مي شوند. مانند فرآيند ارتباط با مشتري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Activity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فعاليت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توسط يك فرد يا برنامه نرم افزاري اجرا شده و ممكن است متشكل از تعدادي وظيفه باشد. مانند فعاليت دريافت اطلاعات اوليه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Task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 وظيفه )</a:t>
            </a:r>
          </a:p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يك مرحله كاري مقدماتي مي باشد. مانند درج آدرس مشتري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مسئوليت هاي اصلي در فرآيند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1325"/>
            <a:ext cx="8229600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حامي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Sponsor)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مالك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Owner)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فردي با مسئوليت اطمينان از اينكه فرآيند اهداف و نتايج قابل قبول را بدست مي آورد. او همچنين مسئول راهبري هرگونه بهبود در فعاليتهاي يك فرآيند مي باشد.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مدير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Manager)</a:t>
            </a: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كاركنان فرآيند 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(Process Workers)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368425"/>
          </a:xfrm>
        </p:spPr>
        <p:txBody>
          <a:bodyPr/>
          <a:lstStyle/>
          <a:p>
            <a:pPr rtl="1" eaLnBrk="1" hangingPunct="1">
              <a:lnSpc>
                <a:spcPct val="150000"/>
              </a:lnSpc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سيستم مديريت كيفيت</a:t>
            </a:r>
            <a: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/>
            </a:r>
            <a:br>
              <a:rPr lang="en-US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</a:br>
            <a:r>
              <a:rPr lang="fa-IR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استاندارد </a:t>
            </a:r>
            <a:r>
              <a:rPr lang="en-US" sz="2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ISO 9001:2008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6085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اين استاندارد بين المللي نيازمنديهاي نظام مديريت كيفيت را در مواردي مشخص مي كند كه يك سازمان</a:t>
            </a:r>
            <a:r>
              <a:rPr 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en-US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نيازمند اثبات توانايي پايدار خود در تامين محصولي مطابق با نيازمنديهاي مشتري و الزامات قانوني است.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قصد دارد از طريق بكارگيري مداوم آن و تضمين برآوردن الزامات قانوني و نيازمنديهاي مشتري ، رضاي مشتريان را ارتقا بخشد. 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1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r>
              <a:rPr lang="fa-IR" sz="1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 متن استاندارد زير بند 1-1-كليات )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buFontTx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استقرار سيستم مديريت كيفيت</a:t>
            </a:r>
            <a:endParaRPr lang="en-US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608513"/>
          </a:xfrm>
        </p:spPr>
        <p:txBody>
          <a:bodyPr/>
          <a:lstStyle/>
          <a:p>
            <a:pPr algn="just" rtl="1" eaLnBrk="1" hangingPunct="1">
              <a:buFontTx/>
              <a:buNone/>
              <a:defRPr/>
            </a:pPr>
            <a:r>
              <a:rPr lang="fa-IR" sz="28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توسعه سیستمهای کیفیت و استقرار مدیریت کیفیت باعث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بررسي مجدد فعاليت هاي سازمان بر اساس اهداف، سازمان و رفع كاستي ها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شفافيت فرآيندها و شاخص ها در سازمان.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ایجاد نگرش نظام مند به فعالیت های جاری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بهبود عملکرد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افزایش اطمینان مشتری به سازمان ،</a:t>
            </a: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کاهش فعالیت های غیر ضروری و دوباره کاری ها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به واسطه  تعريف فعاليت هاي برنامه ريزي شده و سيستماتيك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،</a:t>
            </a:r>
            <a:endParaRPr lang="ar-SA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كاهش هزينه ها ،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buClr>
                <a:srgbClr val="A50021"/>
              </a:buClr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و امکان ایجاد رقابت در بازارهای داخلی ، منطقه ای و جهانی می شود.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88" y="1100138"/>
            <a:ext cx="8839200" cy="5389562"/>
          </a:xfrm>
        </p:spPr>
        <p:txBody>
          <a:bodyPr anchor="ctr">
            <a:spAutoFit/>
          </a:bodyPr>
          <a:lstStyle/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دربرگيرنده 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مراحل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انجام كار و جريان يافتن فعاليت‌ها در يك سازمان يا واحد خاص مي‌باشد. </a:t>
            </a: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فرآيند ممكن است: 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تعداد زيادي از ورودي‌ها را به يك خروجي واحد تبديل كند؛ مانند مونتاژ يك اتومبيل</a:t>
            </a:r>
          </a:p>
          <a:p>
            <a:pPr marL="1135063" lvl="1" indent="-468313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buFont typeface="Wingdings" pitchFamily="2" charset="2"/>
              <a:buChar char="v"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يك ورودي واحد را به چندين خروجي متفاوت تبديل كند؛ مانند تبديل نفت خام به تعدادي از فرآورده‌هاي مختلف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  <a:p>
            <a:pPr marL="476250" indent="-476250" algn="just" rtl="1" eaLnBrk="1" hangingPunct="1">
              <a:lnSpc>
                <a:spcPct val="150000"/>
              </a:lnSpc>
              <a:spcBef>
                <a:spcPct val="25000"/>
              </a:spcBef>
              <a:buClr>
                <a:srgbClr val="A50021"/>
              </a:buClr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يندها در سازمان عمومأ برنامه‌ريزي مي‌شوند و تحت شرايط كنترل شده به اجرا در‌مي‌آيند تا ارزش‌افزوده ايجاد شود.</a:t>
            </a:r>
            <a:endParaRPr lang="ar-SA" sz="28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107950" y="115888"/>
            <a:ext cx="8913813" cy="106521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lIns="90000" tIns="46800" rIns="90000" bIns="46800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تعريف فرآيند</a:t>
            </a:r>
            <a:endParaRPr lang="en-US" sz="44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 autoUpdateAnimBg="0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04800"/>
            <a:ext cx="8218487" cy="820738"/>
          </a:xfrm>
        </p:spPr>
        <p:txBody>
          <a:bodyPr>
            <a:noAutofit/>
          </a:bodyPr>
          <a:lstStyle/>
          <a:p>
            <a:pPr algn="r" rtl="1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2625" y="1341438"/>
            <a:ext cx="7772400" cy="5040312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 </a:t>
            </a:r>
            <a:r>
              <a:rPr lang="ar-SA" sz="2400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مي توانند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در يكي از طبق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هاي ذيل قرار گيرند: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اصلي (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بنيادي – كليدي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به وجود آوردن ارزش افزوده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فروش، خريد، توليد، مونتاژ، خدمات پس از فروش</a:t>
            </a:r>
            <a:endParaRPr lang="fa-IR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مديريتي 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اهداف مديريتي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آموزش، مميزي داخلي، بهبود مستمر، اقدامات اصلاحي و پيشگيرانه، پايش و اندازه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گيري فرآيندها، بازنگري مديريت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33375"/>
            <a:ext cx="8207375" cy="809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طبقه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بندي فرآيندها (ادامه)</a:t>
            </a:r>
            <a:endParaRPr lang="en-US" b="1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600200"/>
            <a:ext cx="7921625" cy="4525963"/>
          </a:xfrm>
        </p:spPr>
        <p:txBody>
          <a:bodyPr/>
          <a:lstStyle/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 پشتيباني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 جانبي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fa-IR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sz="2400" b="1" smtClean="0"/>
              <a:t>	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فرآيندهايي كه در خدمت تحقق فرآيندهاي اصلي قرار مي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cs typeface="Traffic" pitchFamily="2" charset="-78"/>
              </a:rPr>
              <a:t>‌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گيرند مانند كنترل مدارك، كنترل سوابق، ارزيابي تأمين كنندگان، كاليبراسيون، نگهداري و تعميرات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362075"/>
            <a:ext cx="8839200" cy="4838700"/>
          </a:xfrm>
        </p:spPr>
        <p:txBody>
          <a:bodyPr anchor="ctr">
            <a:spAutoFit/>
          </a:bodyPr>
          <a:lstStyle/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به كارگيري سيستمي از فرآيند‌هاي درون سازمان، همراه با شناسايي و تعيين ارتباط متقابل اين فرآيندها و همچنين مديريت آنها مي‌تواند به عنوان </a:t>
            </a: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ديدگاه فرآيندگرا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ناميده شود. </a:t>
            </a:r>
          </a:p>
          <a:p>
            <a:pPr marL="0" indent="0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اين ديدگاه تأكيد بر موارد زير دارد: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الف-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درك و برآورده‌سازي الزامات،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ب-</a:t>
            </a:r>
            <a:r>
              <a:rPr lang="ar-SA" sz="24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نياز به درنظرگيري فرآيندها بر حسب ارزش افزوده،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ج-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حصول نتايج عملكرد و اثربخشي فرآيند،</a:t>
            </a:r>
          </a:p>
          <a:p>
            <a:pPr marL="766763" lvl="1" algn="just" rtl="1" eaLnBrk="1" hangingPunct="1">
              <a:lnSpc>
                <a:spcPct val="150000"/>
              </a:lnSpc>
              <a:buFontTx/>
              <a:buNone/>
              <a:defRPr/>
            </a:pPr>
            <a:r>
              <a:rPr lang="ar-SA" sz="2400" b="1" smtClean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د-</a:t>
            </a:r>
            <a:r>
              <a:rPr lang="ar-SA" sz="24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Mitra"/>
                <a:cs typeface="Mitra"/>
              </a:rPr>
              <a:t> بهبود مستمر فرآيندها بر پايه اندازه‌گيري‌هاي موضوعي.</a:t>
            </a:r>
            <a:endParaRPr lang="en-US" sz="2400" b="1" smtClean="0">
              <a:effectLst>
                <a:outerShdw blurRad="38100" dist="38100" dir="2700000" algn="tl">
                  <a:srgbClr val="C0C0C0"/>
                </a:outerShdw>
              </a:effectLst>
              <a:ea typeface="Mitra"/>
              <a:cs typeface="Mitra"/>
            </a:endParaRP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120650" y="201613"/>
            <a:ext cx="8915400" cy="1066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rtl="1">
              <a:defRPr/>
            </a:pPr>
            <a:r>
              <a:rPr lang="ar-SA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رويكرد فرآيند</a:t>
            </a:r>
            <a:r>
              <a:rPr lang="fa-IR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ي بر مبناي 9001:2000</a:t>
            </a:r>
            <a:r>
              <a:rPr lang="en-US" sz="44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B Titr" pitchFamily="2" charset="-78"/>
              </a:rPr>
              <a:t>ISO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 bldLvl="2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11188" y="493713"/>
            <a:ext cx="79168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rtl="1">
              <a:defRPr/>
            </a:pP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شناسائي فر</a:t>
            </a:r>
            <a:r>
              <a:rPr lang="fa-IR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آ</a:t>
            </a:r>
            <a:r>
              <a:rPr lang="ar-SA" sz="4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B Titr" pitchFamily="2" charset="-78"/>
              </a:rPr>
              <a:t>يندها</a:t>
            </a:r>
            <a:endParaRPr lang="en-US" sz="5400" b="1"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64515" name="Rectangle 7"/>
          <p:cNvSpPr>
            <a:spLocks noChangeArrowheads="1"/>
          </p:cNvSpPr>
          <p:nvPr/>
        </p:nvSpPr>
        <p:spPr bwMode="auto">
          <a:xfrm>
            <a:off x="674688" y="1752600"/>
            <a:ext cx="8218487" cy="203676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زنجيره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اي از فعاليتهاي با ارزش افزوده است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كه محصول و يا خدماتي را تحويل مشتري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يند(بيروني و يا دروني) مي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  <a:cs typeface="B Yagut" pitchFamily="2" charset="-78"/>
              </a:rPr>
              <a:t>‌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دهد.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فر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آ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يند </a:t>
            </a:r>
            <a:r>
              <a:rPr lang="fa-I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با</a:t>
            </a:r>
            <a:r>
              <a:rPr lang="ar-SA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يك نقطة شروع و يك نقطة پايان تعريف شده است.</a:t>
            </a:r>
          </a:p>
          <a:p>
            <a:pPr marL="342900" indent="-342900" algn="just" rtl="1">
              <a:lnSpc>
                <a:spcPct val="150000"/>
              </a:lnSpc>
              <a:buClr>
                <a:srgbClr val="003399"/>
              </a:buClr>
              <a:buFont typeface="Monotype Sorts" pitchFamily="2" charset="2"/>
              <a:buNone/>
              <a:defRPr/>
            </a:pPr>
            <a:endParaRPr 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0724" name="Group 8"/>
          <p:cNvGrpSpPr>
            <a:grpSpLocks/>
          </p:cNvGrpSpPr>
          <p:nvPr/>
        </p:nvGrpSpPr>
        <p:grpSpPr bwMode="auto">
          <a:xfrm>
            <a:off x="228600" y="4286250"/>
            <a:ext cx="8686800" cy="1981200"/>
            <a:chOff x="144" y="2736"/>
            <a:chExt cx="5472" cy="1248"/>
          </a:xfrm>
        </p:grpSpPr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144" y="2736"/>
              <a:ext cx="5472" cy="124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 rtl="1">
                <a:defRPr/>
              </a:pPr>
              <a:endParaRPr lang="en-US">
                <a:latin typeface="Arial" charset="0"/>
                <a:cs typeface="B Lotus" pitchFamily="2" charset="-78"/>
              </a:endParaRPr>
            </a:p>
          </p:txBody>
        </p:sp>
        <p:sp>
          <p:nvSpPr>
            <p:cNvPr id="30726" name="Rectangle 10"/>
            <p:cNvSpPr>
              <a:spLocks noChangeArrowheads="1"/>
            </p:cNvSpPr>
            <p:nvPr/>
          </p:nvSpPr>
          <p:spPr bwMode="auto">
            <a:xfrm>
              <a:off x="384" y="3072"/>
              <a:ext cx="975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-78"/>
                </a:rPr>
                <a:t>INPUT</a:t>
              </a:r>
              <a:br>
                <a:rPr lang="en-US" altLang="en-US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Customer who </a:t>
              </a:r>
              <a:br>
                <a:rPr lang="en-US" altLang="en-US" sz="1400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has a need</a:t>
              </a:r>
            </a:p>
          </p:txBody>
        </p:sp>
        <p:sp>
          <p:nvSpPr>
            <p:cNvPr id="30727" name="Rectangle 11"/>
            <p:cNvSpPr>
              <a:spLocks noChangeArrowheads="1"/>
            </p:cNvSpPr>
            <p:nvPr/>
          </p:nvSpPr>
          <p:spPr bwMode="auto">
            <a:xfrm>
              <a:off x="4305" y="3072"/>
              <a:ext cx="1071" cy="512"/>
            </a:xfrm>
            <a:prstGeom prst="rect">
              <a:avLst/>
            </a:prstGeom>
            <a:solidFill>
              <a:srgbClr val="7FFF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rtl="1"/>
              <a:r>
                <a:rPr lang="en-US" altLang="en-US" b="1">
                  <a:cs typeface="B Yagut" pitchFamily="2" charset="-78"/>
                </a:rPr>
                <a:t>OUTPUT</a:t>
              </a:r>
            </a:p>
            <a:p>
              <a:pPr rtl="1"/>
              <a:r>
                <a:rPr lang="en-US" altLang="en-US" sz="1400" b="1">
                  <a:cs typeface="B Yagut" pitchFamily="2" charset="-78"/>
                </a:rPr>
                <a:t>Customer who </a:t>
              </a:r>
              <a:br>
                <a:rPr lang="en-US" altLang="en-US" sz="1400" b="1">
                  <a:cs typeface="B Yagut" pitchFamily="2" charset="-78"/>
                </a:rPr>
              </a:br>
              <a:r>
                <a:rPr lang="en-US" altLang="en-US" sz="1400" b="1">
                  <a:cs typeface="B Yagut" pitchFamily="2" charset="-78"/>
                </a:rPr>
                <a:t>has a need met</a:t>
              </a:r>
            </a:p>
          </p:txBody>
        </p:sp>
        <p:sp>
          <p:nvSpPr>
            <p:cNvPr id="30728" name="AutoShape 12"/>
            <p:cNvSpPr>
              <a:spLocks noChangeArrowheads="1"/>
            </p:cNvSpPr>
            <p:nvPr/>
          </p:nvSpPr>
          <p:spPr bwMode="auto">
            <a:xfrm>
              <a:off x="1392" y="3248"/>
              <a:ext cx="2880" cy="20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1 w 21600"/>
                <a:gd name="T5" fmla="*/ 0 h 21600"/>
                <a:gd name="T6" fmla="*/ 1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5400 h 21600"/>
                <a:gd name="T14" fmla="*/ 18900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process</Template>
  <TotalTime>0</TotalTime>
  <Words>1227</Words>
  <Application>Microsoft Office PowerPoint</Application>
  <PresentationFormat>On-screen Show (4:3)</PresentationFormat>
  <Paragraphs>208</Paragraphs>
  <Slides>29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Arial</vt:lpstr>
      <vt:lpstr>B Titr</vt:lpstr>
      <vt:lpstr>Times New Roman</vt:lpstr>
      <vt:lpstr>Mitra</vt:lpstr>
      <vt:lpstr>B Yagut</vt:lpstr>
      <vt:lpstr>B Lotus</vt:lpstr>
      <vt:lpstr>Nazanin</vt:lpstr>
      <vt:lpstr>Tahoma</vt:lpstr>
      <vt:lpstr>Homa</vt:lpstr>
      <vt:lpstr>Wingdings</vt:lpstr>
      <vt:lpstr>Titr</vt:lpstr>
      <vt:lpstr>B Nazanin</vt:lpstr>
      <vt:lpstr>Traffic</vt:lpstr>
      <vt:lpstr>Monotype Sorts</vt:lpstr>
      <vt:lpstr>Default Design</vt:lpstr>
      <vt:lpstr>MS Organization Chart 2.0</vt:lpstr>
      <vt:lpstr>Clip</vt:lpstr>
      <vt:lpstr>PowerPoint Presentation</vt:lpstr>
      <vt:lpstr>تعريف فرآيند</vt:lpstr>
      <vt:lpstr>PowerPoint Presentation</vt:lpstr>
      <vt:lpstr>چند نمونه از فرآيندهاي حوزه هاي مختلف</vt:lpstr>
      <vt:lpstr>PowerPoint Presentation</vt:lpstr>
      <vt:lpstr>PowerPoint Presentation</vt:lpstr>
      <vt:lpstr>رويكرد فرآيندي در مقابل رويكرد وظيفه اي</vt:lpstr>
      <vt:lpstr>معايب رويكرد وظيفه اي</vt:lpstr>
      <vt:lpstr>مهمترين مزاياي حاصل از بكارگيري رويكرد فرآيندي</vt:lpstr>
      <vt:lpstr>PowerPoint Presentation</vt:lpstr>
      <vt:lpstr>مراحل اجراي پروژه :</vt:lpstr>
      <vt:lpstr>برخي از اهداف كوتاه مدت و بلند مدت پروژه</vt:lpstr>
      <vt:lpstr>PowerPoint Presentation</vt:lpstr>
      <vt:lpstr>نگرش انجام وظيفه ها در هر واحد سازمان</vt:lpstr>
      <vt:lpstr>نگرش انجام فرآيندها در واحدهاي سازمان</vt:lpstr>
      <vt:lpstr>نگرش انجام فرآيندها در واحدهاي سازمان</vt:lpstr>
      <vt:lpstr>PowerPoint Presentation</vt:lpstr>
      <vt:lpstr>PowerPoint Presentation</vt:lpstr>
      <vt:lpstr>سیستم و نگرش سیستمي</vt:lpstr>
      <vt:lpstr>سیستم و نگرش سیستمي</vt:lpstr>
      <vt:lpstr>اجزاء فرآيند</vt:lpstr>
      <vt:lpstr>مسئوليت هاي اصلي در فرآيند</vt:lpstr>
      <vt:lpstr>سيستم مديريت كيفيت استاندارد ISO 9001:2008</vt:lpstr>
      <vt:lpstr>استقرار سيستم مديريت كيفيت</vt:lpstr>
      <vt:lpstr>PowerPoint Presentation</vt:lpstr>
      <vt:lpstr>طبقه‌بندي فرآيندها</vt:lpstr>
      <vt:lpstr>طبقه‌بندي فرآيندها (ادامه)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2023-06-29T00:05:58Z</dcterms:created>
  <dcterms:modified xsi:type="dcterms:W3CDTF">2023-06-29T00:06:34Z</dcterms:modified>
</cp:coreProperties>
</file>