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7" r:id="rId2"/>
    <p:sldId id="258" r:id="rId3"/>
    <p:sldId id="259" r:id="rId4"/>
    <p:sldId id="260" r:id="rId5"/>
    <p:sldId id="281" r:id="rId6"/>
    <p:sldId id="261" r:id="rId7"/>
    <p:sldId id="263" r:id="rId8"/>
    <p:sldId id="264" r:id="rId9"/>
    <p:sldId id="265" r:id="rId10"/>
    <p:sldId id="266" r:id="rId11"/>
    <p:sldId id="267" r:id="rId12"/>
    <p:sldId id="289" r:id="rId13"/>
    <p:sldId id="268" r:id="rId14"/>
    <p:sldId id="283" r:id="rId15"/>
    <p:sldId id="284" r:id="rId16"/>
    <p:sldId id="285" r:id="rId17"/>
    <p:sldId id="286" r:id="rId18"/>
    <p:sldId id="287" r:id="rId19"/>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20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20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20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20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20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20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20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2000"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660033"/>
    <a:srgbClr val="FF3300"/>
    <a:srgbClr val="800000"/>
    <a:srgbClr val="4D4D4D"/>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4" d="100"/>
          <a:sy n="74" d="100"/>
        </p:scale>
        <p:origin x="129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0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2" name="Group 2"/>
          <p:cNvGrpSpPr>
            <a:grpSpLocks/>
          </p:cNvGrpSpPr>
          <p:nvPr/>
        </p:nvGrpSpPr>
        <p:grpSpPr bwMode="auto">
          <a:xfrm>
            <a:off x="0" y="0"/>
            <a:ext cx="9159875" cy="6870700"/>
            <a:chOff x="0" y="0"/>
            <a:chExt cx="5770" cy="4328"/>
          </a:xfrm>
        </p:grpSpPr>
        <p:sp>
          <p:nvSpPr>
            <p:cNvPr id="5123"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5124"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5125"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grpSp>
          <p:nvGrpSpPr>
            <p:cNvPr id="5126" name="Group 6"/>
            <p:cNvGrpSpPr>
              <a:grpSpLocks/>
            </p:cNvGrpSpPr>
            <p:nvPr/>
          </p:nvGrpSpPr>
          <p:grpSpPr bwMode="auto">
            <a:xfrm>
              <a:off x="4944" y="1"/>
              <a:ext cx="816" cy="3974"/>
              <a:chOff x="4944" y="1"/>
              <a:chExt cx="816" cy="3974"/>
            </a:xfrm>
          </p:grpSpPr>
          <p:grpSp>
            <p:nvGrpSpPr>
              <p:cNvPr id="5127" name="Group 7"/>
              <p:cNvGrpSpPr>
                <a:grpSpLocks/>
              </p:cNvGrpSpPr>
              <p:nvPr userDrawn="1"/>
            </p:nvGrpSpPr>
            <p:grpSpPr bwMode="auto">
              <a:xfrm>
                <a:off x="5280" y="1"/>
                <a:ext cx="480" cy="1430"/>
                <a:chOff x="5280" y="1"/>
                <a:chExt cx="480" cy="1430"/>
              </a:xfrm>
            </p:grpSpPr>
            <p:grpSp>
              <p:nvGrpSpPr>
                <p:cNvPr id="5128" name="Group 8"/>
                <p:cNvGrpSpPr>
                  <a:grpSpLocks/>
                </p:cNvGrpSpPr>
                <p:nvPr userDrawn="1"/>
              </p:nvGrpSpPr>
              <p:grpSpPr bwMode="auto">
                <a:xfrm rot="-5400000">
                  <a:off x="5484" y="0"/>
                  <a:ext cx="174" cy="176"/>
                  <a:chOff x="1657" y="323"/>
                  <a:chExt cx="1691" cy="2560"/>
                </a:xfrm>
              </p:grpSpPr>
              <p:grpSp>
                <p:nvGrpSpPr>
                  <p:cNvPr id="5129" name="Group 9"/>
                  <p:cNvGrpSpPr>
                    <a:grpSpLocks/>
                  </p:cNvGrpSpPr>
                  <p:nvPr/>
                </p:nvGrpSpPr>
                <p:grpSpPr bwMode="auto">
                  <a:xfrm>
                    <a:off x="1657" y="323"/>
                    <a:ext cx="1691" cy="2560"/>
                    <a:chOff x="1657" y="323"/>
                    <a:chExt cx="1691" cy="2560"/>
                  </a:xfrm>
                </p:grpSpPr>
                <p:sp>
                  <p:nvSpPr>
                    <p:cNvPr id="5130"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1"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132"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3"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4"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5"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6"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37"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5138" name="Picture 1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9" name="Picture 1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0" name="Picture 2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1" name="Picture 2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2" name="Picture 2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3" name="Picture 2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4" name="Picture 2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5" name="Picture 2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146" name="Group 26"/>
              <p:cNvGrpSpPr>
                <a:grpSpLocks/>
              </p:cNvGrpSpPr>
              <p:nvPr userDrawn="1"/>
            </p:nvGrpSpPr>
            <p:grpSpPr bwMode="auto">
              <a:xfrm>
                <a:off x="4944" y="1008"/>
                <a:ext cx="522" cy="2967"/>
                <a:chOff x="4944" y="1008"/>
                <a:chExt cx="522" cy="2967"/>
              </a:xfrm>
            </p:grpSpPr>
            <p:pic>
              <p:nvPicPr>
                <p:cNvPr id="5147" name="Picture 2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8" name="Picture 2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49" name="Picture 2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0" name="Picture 3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1" name="Picture 3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2" name="Picture 3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3" name="Picture 3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4" name="Picture 3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5" name="Picture 3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6" name="Picture 36"/>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7" name="Picture 3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8" name="Picture 3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59" name="Picture 3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0" name="Picture 4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1" name="Picture 4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2" name="Picture 4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3" name="Picture 4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4" name="Picture 4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65" name="Picture 4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5166"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67"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68"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69"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0"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1"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2"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3"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4"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5175"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76"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kumimoji="1" lang="en-US" altLang="en-US" sz="1800"/>
            </a:p>
          </p:txBody>
        </p:sp>
      </p:grpSp>
      <p:sp>
        <p:nvSpPr>
          <p:cNvPr id="5177" name="Rectangle 57"/>
          <p:cNvSpPr>
            <a:spLocks noGrp="1" noChangeArrowheads="1"/>
          </p:cNvSpPr>
          <p:nvPr>
            <p:ph type="ctrTitle" sz="quarter"/>
          </p:nvPr>
        </p:nvSpPr>
        <p:spPr>
          <a:xfrm>
            <a:off x="685800" y="1370013"/>
            <a:ext cx="6965950" cy="2057400"/>
          </a:xfrm>
        </p:spPr>
        <p:txBody>
          <a:bodyPr/>
          <a:lstStyle>
            <a:lvl1pPr>
              <a:defRPr/>
            </a:lvl1pPr>
          </a:lstStyle>
          <a:p>
            <a:pPr lvl="0"/>
            <a:r>
              <a:rPr lang="en-US" altLang="en-US" noProof="0" smtClean="0"/>
              <a:t>Click to edit Master title style</a:t>
            </a:r>
          </a:p>
        </p:txBody>
      </p:sp>
      <p:sp>
        <p:nvSpPr>
          <p:cNvPr id="5178" name="Rectangle 58"/>
          <p:cNvSpPr>
            <a:spLocks noGrp="1" noChangeArrowheads="1"/>
          </p:cNvSpPr>
          <p:nvPr>
            <p:ph type="subTitle" sz="quarter" idx="1"/>
          </p:nvPr>
        </p:nvSpPr>
        <p:spPr>
          <a:xfrm>
            <a:off x="1727200" y="3886200"/>
            <a:ext cx="5640388" cy="1752600"/>
          </a:xfrm>
        </p:spPr>
        <p:txBody>
          <a:bodyPr/>
          <a:lstStyle>
            <a:lvl1pPr marL="0" indent="0" algn="ctr">
              <a:buFontTx/>
              <a:buNone/>
              <a:defRPr/>
            </a:lvl1pPr>
          </a:lstStyle>
          <a:p>
            <a:pPr lvl="0"/>
            <a:r>
              <a:rPr lang="en-US" altLang="en-US" noProof="0" smtClean="0"/>
              <a:t>Click to edit Master subtitle style</a:t>
            </a:r>
          </a:p>
        </p:txBody>
      </p:sp>
      <p:sp>
        <p:nvSpPr>
          <p:cNvPr id="5179" name="Rectangle 59"/>
          <p:cNvSpPr>
            <a:spLocks noGrp="1" noChangeArrowheads="1"/>
          </p:cNvSpPr>
          <p:nvPr>
            <p:ph type="dt" sz="quarter" idx="2"/>
          </p:nvPr>
        </p:nvSpPr>
        <p:spPr/>
        <p:txBody>
          <a:bodyPr/>
          <a:lstStyle>
            <a:lvl1pPr>
              <a:defRPr/>
            </a:lvl1pPr>
          </a:lstStyle>
          <a:p>
            <a:endParaRPr lang="en-US" altLang="en-US"/>
          </a:p>
        </p:txBody>
      </p:sp>
      <p:sp>
        <p:nvSpPr>
          <p:cNvPr id="5180" name="Rectangle 60"/>
          <p:cNvSpPr>
            <a:spLocks noGrp="1" noChangeArrowheads="1"/>
          </p:cNvSpPr>
          <p:nvPr>
            <p:ph type="ftr" sz="quarter" idx="3"/>
          </p:nvPr>
        </p:nvSpPr>
        <p:spPr/>
        <p:txBody>
          <a:bodyPr/>
          <a:lstStyle>
            <a:lvl1pPr>
              <a:defRPr/>
            </a:lvl1pPr>
          </a:lstStyle>
          <a:p>
            <a:endParaRPr lang="en-US" altLang="en-US"/>
          </a:p>
        </p:txBody>
      </p:sp>
      <p:sp>
        <p:nvSpPr>
          <p:cNvPr id="5181" name="Rectangle 61"/>
          <p:cNvSpPr>
            <a:spLocks noGrp="1" noChangeArrowheads="1"/>
          </p:cNvSpPr>
          <p:nvPr>
            <p:ph type="sldNum" sz="quarter" idx="4"/>
          </p:nvPr>
        </p:nvSpPr>
        <p:spPr/>
        <p:txBody>
          <a:bodyPr/>
          <a:lstStyle>
            <a:lvl1pPr>
              <a:defRPr/>
            </a:lvl1pPr>
          </a:lstStyle>
          <a:p>
            <a:fld id="{05B94D2A-5A3E-4F38-AE6A-F75553CF5D3E}" type="slidenum">
              <a:rPr lang="ar-SA"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208E4DD9-67B8-4298-BD5F-C7D8E424DD54}" type="slidenum">
              <a:rPr lang="ar-SA" altLang="en-US"/>
              <a:pPr/>
              <a:t>‹#›</a:t>
            </a:fld>
            <a:endParaRPr lang="en-US" altLang="en-US"/>
          </a:p>
        </p:txBody>
      </p:sp>
    </p:spTree>
    <p:extLst>
      <p:ext uri="{BB962C8B-B14F-4D97-AF65-F5344CB8AC3E}">
        <p14:creationId xmlns:p14="http://schemas.microsoft.com/office/powerpoint/2010/main" val="3132224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B27BC9A-E6F1-4513-BA3E-5FF5D559955C}" type="slidenum">
              <a:rPr lang="ar-SA" altLang="en-US"/>
              <a:pPr/>
              <a:t>‹#›</a:t>
            </a:fld>
            <a:endParaRPr lang="en-US" altLang="en-US"/>
          </a:p>
        </p:txBody>
      </p:sp>
    </p:spTree>
    <p:extLst>
      <p:ext uri="{BB962C8B-B14F-4D97-AF65-F5344CB8AC3E}">
        <p14:creationId xmlns:p14="http://schemas.microsoft.com/office/powerpoint/2010/main" val="673216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3525" y="1598613"/>
            <a:ext cx="3616325"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032250" y="1598613"/>
            <a:ext cx="3617913"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E10D07D9-45C0-4419-A80B-354F969515B9}" type="slidenum">
              <a:rPr lang="ar-SA" altLang="en-US"/>
              <a:pPr/>
              <a:t>‹#›</a:t>
            </a:fld>
            <a:endParaRPr lang="en-US" altLang="en-US"/>
          </a:p>
        </p:txBody>
      </p:sp>
    </p:spTree>
    <p:extLst>
      <p:ext uri="{BB962C8B-B14F-4D97-AF65-F5344CB8AC3E}">
        <p14:creationId xmlns:p14="http://schemas.microsoft.com/office/powerpoint/2010/main" val="1402399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15603550-AC03-4B7A-B60B-0FD36960C09F}" type="slidenum">
              <a:rPr lang="ar-SA" altLang="en-US"/>
              <a:pPr/>
              <a:t>‹#›</a:t>
            </a:fld>
            <a:endParaRPr lang="en-US" altLang="en-US"/>
          </a:p>
        </p:txBody>
      </p:sp>
    </p:spTree>
    <p:extLst>
      <p:ext uri="{BB962C8B-B14F-4D97-AF65-F5344CB8AC3E}">
        <p14:creationId xmlns:p14="http://schemas.microsoft.com/office/powerpoint/2010/main" val="3619692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93A4CBF6-91BB-4272-8C31-21BCA77F81EF}" type="slidenum">
              <a:rPr lang="ar-SA" altLang="en-US"/>
              <a:pPr/>
              <a:t>‹#›</a:t>
            </a:fld>
            <a:endParaRPr lang="en-US" altLang="en-US"/>
          </a:p>
        </p:txBody>
      </p:sp>
    </p:spTree>
    <p:extLst>
      <p:ext uri="{BB962C8B-B14F-4D97-AF65-F5344CB8AC3E}">
        <p14:creationId xmlns:p14="http://schemas.microsoft.com/office/powerpoint/2010/main" val="2748742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0088C301-C33B-4A57-BC41-87D72DD6A5D8}" type="slidenum">
              <a:rPr lang="ar-SA" altLang="en-US"/>
              <a:pPr/>
              <a:t>‹#›</a:t>
            </a:fld>
            <a:endParaRPr lang="en-US" altLang="en-US"/>
          </a:p>
        </p:txBody>
      </p:sp>
    </p:spTree>
    <p:extLst>
      <p:ext uri="{BB962C8B-B14F-4D97-AF65-F5344CB8AC3E}">
        <p14:creationId xmlns:p14="http://schemas.microsoft.com/office/powerpoint/2010/main" val="623339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9142052-2F3E-4C0E-9E74-52B061603BDB}" type="slidenum">
              <a:rPr lang="ar-SA" altLang="en-US"/>
              <a:pPr/>
              <a:t>‹#›</a:t>
            </a:fld>
            <a:endParaRPr lang="en-US" altLang="en-US"/>
          </a:p>
        </p:txBody>
      </p:sp>
    </p:spTree>
    <p:extLst>
      <p:ext uri="{BB962C8B-B14F-4D97-AF65-F5344CB8AC3E}">
        <p14:creationId xmlns:p14="http://schemas.microsoft.com/office/powerpoint/2010/main" val="1227995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43B97A6A-B2D2-4571-952E-C6CF9BABD7F1}" type="slidenum">
              <a:rPr lang="ar-SA" altLang="en-US"/>
              <a:pPr/>
              <a:t>‹#›</a:t>
            </a:fld>
            <a:endParaRPr lang="en-US" altLang="en-US"/>
          </a:p>
        </p:txBody>
      </p:sp>
    </p:spTree>
    <p:extLst>
      <p:ext uri="{BB962C8B-B14F-4D97-AF65-F5344CB8AC3E}">
        <p14:creationId xmlns:p14="http://schemas.microsoft.com/office/powerpoint/2010/main" val="671586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5D04AE5D-A9CD-4911-B588-16DFE9B8514C}" type="slidenum">
              <a:rPr lang="ar-SA" altLang="en-US"/>
              <a:pPr/>
              <a:t>‹#›</a:t>
            </a:fld>
            <a:endParaRPr lang="en-US" altLang="en-US"/>
          </a:p>
        </p:txBody>
      </p:sp>
    </p:spTree>
    <p:extLst>
      <p:ext uri="{BB962C8B-B14F-4D97-AF65-F5344CB8AC3E}">
        <p14:creationId xmlns:p14="http://schemas.microsoft.com/office/powerpoint/2010/main" val="741175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827713" y="227013"/>
            <a:ext cx="1868487" cy="58689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075" y="227013"/>
            <a:ext cx="5456238" cy="58689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0EDADEF-96F6-4DBF-81F1-7B66D428E337}" type="slidenum">
              <a:rPr lang="ar-SA" altLang="en-US"/>
              <a:pPr/>
              <a:t>‹#›</a:t>
            </a:fld>
            <a:endParaRPr lang="en-US" altLang="en-US"/>
          </a:p>
        </p:txBody>
      </p:sp>
    </p:spTree>
    <p:extLst>
      <p:ext uri="{BB962C8B-B14F-4D97-AF65-F5344CB8AC3E}">
        <p14:creationId xmlns:p14="http://schemas.microsoft.com/office/powerpoint/2010/main" val="3468952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9075" y="227013"/>
            <a:ext cx="7477125"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63525" y="1598613"/>
            <a:ext cx="7386638" cy="4497387"/>
          </a:xfrm>
        </p:spPr>
        <p:txBody>
          <a:bodyPr/>
          <a:lstStyle/>
          <a:p>
            <a:r>
              <a:rPr lang="en-US" smtClean="0"/>
              <a:t>Click icon to add table</a:t>
            </a:r>
            <a:endParaRPr lang="en-US"/>
          </a:p>
        </p:txBody>
      </p:sp>
      <p:sp>
        <p:nvSpPr>
          <p:cNvPr id="4" name="Date Placeholder 3"/>
          <p:cNvSpPr>
            <a:spLocks noGrp="1"/>
          </p:cNvSpPr>
          <p:nvPr>
            <p:ph type="dt" sz="half" idx="10"/>
          </p:nvPr>
        </p:nvSpPr>
        <p:spPr>
          <a:xfrm>
            <a:off x="301625" y="6242050"/>
            <a:ext cx="1782763" cy="474663"/>
          </a:xfrm>
        </p:spPr>
        <p:txBody>
          <a:bodyPr/>
          <a:lstStyle>
            <a:lvl1pPr>
              <a:defRPr/>
            </a:lvl1pPr>
          </a:lstStyle>
          <a:p>
            <a:endParaRPr lang="en-US" altLang="en-US"/>
          </a:p>
        </p:txBody>
      </p:sp>
      <p:sp>
        <p:nvSpPr>
          <p:cNvPr id="5" name="Footer Placeholder 4"/>
          <p:cNvSpPr>
            <a:spLocks noGrp="1"/>
          </p:cNvSpPr>
          <p:nvPr>
            <p:ph type="ftr" sz="quarter" idx="11"/>
          </p:nvPr>
        </p:nvSpPr>
        <p:spPr>
          <a:xfrm>
            <a:off x="2257425" y="6248400"/>
            <a:ext cx="3455988" cy="474663"/>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5867400" y="6248400"/>
            <a:ext cx="1755775" cy="474663"/>
          </a:xfrm>
        </p:spPr>
        <p:txBody>
          <a:bodyPr/>
          <a:lstStyle>
            <a:lvl1pPr>
              <a:defRPr/>
            </a:lvl1pPr>
          </a:lstStyle>
          <a:p>
            <a:fld id="{0A154741-E7F7-40AB-96CD-8329ED175344}" type="slidenum">
              <a:rPr lang="ar-SA" altLang="en-US"/>
              <a:pPr/>
              <a:t>‹#›</a:t>
            </a:fld>
            <a:endParaRPr lang="en-US" altLang="en-US"/>
          </a:p>
        </p:txBody>
      </p:sp>
    </p:spTree>
    <p:extLst>
      <p:ext uri="{BB962C8B-B14F-4D97-AF65-F5344CB8AC3E}">
        <p14:creationId xmlns:p14="http://schemas.microsoft.com/office/powerpoint/2010/main" val="2137305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59875" cy="6870700"/>
            <a:chOff x="0" y="0"/>
            <a:chExt cx="5770" cy="4328"/>
          </a:xfrm>
        </p:grpSpPr>
        <p:sp>
          <p:nvSpPr>
            <p:cNvPr id="4099"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4100"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4101"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grpSp>
          <p:nvGrpSpPr>
            <p:cNvPr id="4102" name="Group 6"/>
            <p:cNvGrpSpPr>
              <a:grpSpLocks/>
            </p:cNvGrpSpPr>
            <p:nvPr/>
          </p:nvGrpSpPr>
          <p:grpSpPr bwMode="auto">
            <a:xfrm>
              <a:off x="4944" y="1"/>
              <a:ext cx="816" cy="3974"/>
              <a:chOff x="4944" y="1"/>
              <a:chExt cx="816" cy="3974"/>
            </a:xfrm>
          </p:grpSpPr>
          <p:grpSp>
            <p:nvGrpSpPr>
              <p:cNvPr id="4103" name="Group 7"/>
              <p:cNvGrpSpPr>
                <a:grpSpLocks/>
              </p:cNvGrpSpPr>
              <p:nvPr userDrawn="1"/>
            </p:nvGrpSpPr>
            <p:grpSpPr bwMode="auto">
              <a:xfrm>
                <a:off x="5280" y="1"/>
                <a:ext cx="480" cy="1430"/>
                <a:chOff x="5280" y="1"/>
                <a:chExt cx="480" cy="1430"/>
              </a:xfrm>
            </p:grpSpPr>
            <p:grpSp>
              <p:nvGrpSpPr>
                <p:cNvPr id="4104" name="Group 8"/>
                <p:cNvGrpSpPr>
                  <a:grpSpLocks/>
                </p:cNvGrpSpPr>
                <p:nvPr userDrawn="1"/>
              </p:nvGrpSpPr>
              <p:grpSpPr bwMode="auto">
                <a:xfrm rot="-5400000">
                  <a:off x="5484" y="0"/>
                  <a:ext cx="174" cy="176"/>
                  <a:chOff x="1657" y="323"/>
                  <a:chExt cx="1691" cy="2560"/>
                </a:xfrm>
              </p:grpSpPr>
              <p:grpSp>
                <p:nvGrpSpPr>
                  <p:cNvPr id="4105" name="Group 9"/>
                  <p:cNvGrpSpPr>
                    <a:grpSpLocks/>
                  </p:cNvGrpSpPr>
                  <p:nvPr/>
                </p:nvGrpSpPr>
                <p:grpSpPr bwMode="auto">
                  <a:xfrm>
                    <a:off x="1657" y="323"/>
                    <a:ext cx="1691" cy="2560"/>
                    <a:chOff x="1657" y="323"/>
                    <a:chExt cx="1691" cy="2560"/>
                  </a:xfrm>
                </p:grpSpPr>
                <p:sp>
                  <p:nvSpPr>
                    <p:cNvPr id="4106"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7"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108"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9"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1"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2"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14" name="Picture 1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5" name="Picture 1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6" name="Picture 2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7" name="Picture 2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8" name="Picture 2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9" name="Picture 2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0" name="Picture 2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1" name="Picture 2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122" name="Group 26"/>
              <p:cNvGrpSpPr>
                <a:grpSpLocks/>
              </p:cNvGrpSpPr>
              <p:nvPr userDrawn="1"/>
            </p:nvGrpSpPr>
            <p:grpSpPr bwMode="auto">
              <a:xfrm>
                <a:off x="4944" y="1008"/>
                <a:ext cx="522" cy="2967"/>
                <a:chOff x="4944" y="1008"/>
                <a:chExt cx="522" cy="2967"/>
              </a:xfrm>
            </p:grpSpPr>
            <p:pic>
              <p:nvPicPr>
                <p:cNvPr id="4123" name="Picture 27"/>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4" name="Picture 2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5" name="Picture 2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6" name="Picture 3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7" name="Picture 3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8" name="Picture 3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9" name="Picture 3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0" name="Picture 3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1" name="Picture 3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2" name="Picture 36"/>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3" name="Picture 37"/>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4" name="Picture 3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5" name="Picture 3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6" name="Picture 4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7" name="Picture 4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8" name="Picture 4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9" name="Picture 4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40" name="Picture 4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41" name="Picture 4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4142"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3"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4"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5"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15"/>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6"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15"/>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7"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8"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49"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50"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1800"/>
            </a:p>
          </p:txBody>
        </p:sp>
        <p:sp>
          <p:nvSpPr>
            <p:cNvPr id="4151"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52"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endParaRPr kumimoji="1" lang="en-US" altLang="en-US" sz="1800"/>
            </a:p>
          </p:txBody>
        </p:sp>
      </p:grpSp>
      <p:sp>
        <p:nvSpPr>
          <p:cNvPr id="4153" name="Rectangle 57"/>
          <p:cNvSpPr>
            <a:spLocks noGrp="1" noChangeArrowheads="1"/>
          </p:cNvSpPr>
          <p:nvPr>
            <p:ph type="title"/>
          </p:nvPr>
        </p:nvSpPr>
        <p:spPr bwMode="auto">
          <a:xfrm>
            <a:off x="219075" y="227013"/>
            <a:ext cx="74771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4154" name="Rectangle 58"/>
          <p:cNvSpPr>
            <a:spLocks noGrp="1" noChangeArrowheads="1"/>
          </p:cNvSpPr>
          <p:nvPr>
            <p:ph type="body" idx="1"/>
          </p:nvPr>
        </p:nvSpPr>
        <p:spPr bwMode="auto">
          <a:xfrm>
            <a:off x="263525" y="1598613"/>
            <a:ext cx="7386638" cy="449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4155" name="Rectangle 59"/>
          <p:cNvSpPr>
            <a:spLocks noGrp="1" noChangeArrowheads="1"/>
          </p:cNvSpPr>
          <p:nvPr>
            <p:ph type="dt" sz="half" idx="2"/>
          </p:nvPr>
        </p:nvSpPr>
        <p:spPr bwMode="auto">
          <a:xfrm>
            <a:off x="301625" y="6242050"/>
            <a:ext cx="1782763"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en-US" altLang="en-US"/>
          </a:p>
        </p:txBody>
      </p:sp>
      <p:sp>
        <p:nvSpPr>
          <p:cNvPr id="4156" name="Rectangle 60"/>
          <p:cNvSpPr>
            <a:spLocks noGrp="1" noChangeArrowheads="1"/>
          </p:cNvSpPr>
          <p:nvPr>
            <p:ph type="ftr" sz="quarter" idx="3"/>
          </p:nvPr>
        </p:nvSpPr>
        <p:spPr bwMode="auto">
          <a:xfrm>
            <a:off x="2257425" y="6248400"/>
            <a:ext cx="3455988"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endParaRPr lang="en-US" altLang="en-US"/>
          </a:p>
        </p:txBody>
      </p:sp>
      <p:sp>
        <p:nvSpPr>
          <p:cNvPr id="4157" name="Rectangle 61"/>
          <p:cNvSpPr>
            <a:spLocks noGrp="1" noChangeArrowheads="1"/>
          </p:cNvSpPr>
          <p:nvPr>
            <p:ph type="sldNum" sz="quarter" idx="4"/>
          </p:nvPr>
        </p:nvSpPr>
        <p:spPr bwMode="auto">
          <a:xfrm>
            <a:off x="5867400" y="6248400"/>
            <a:ext cx="175577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A168F164-3CF9-4BD3-BC7F-79E9B733347A}"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l" rtl="0" eaLnBrk="1" fontAlgn="base" hangingPunct="1">
        <a:spcBef>
          <a:spcPct val="0"/>
        </a:spcBef>
        <a:spcAft>
          <a:spcPct val="0"/>
        </a:spcAft>
        <a:defRPr sz="4000" kern="12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2pPr>
      <a:lvl3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3pPr>
      <a:lvl4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4pPr>
      <a:lvl5pPr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5pPr>
      <a:lvl6pPr marL="4572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6pPr>
      <a:lvl7pPr marL="9144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7pPr>
      <a:lvl8pPr marL="13716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8pPr>
      <a:lvl9pPr marL="1828800" algn="l" rtl="0" eaLnBrk="1" fontAlgn="base" hangingPunct="1">
        <a:spcBef>
          <a:spcPct val="0"/>
        </a:spcBef>
        <a:spcAft>
          <a:spcPct val="0"/>
        </a:spcAft>
        <a:defRPr sz="40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Blip>
          <a:blip r:embed="rId16"/>
        </a:buBlip>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SzPct val="80000"/>
        <a:buBlip>
          <a:blip r:embed="rId17"/>
        </a:buBlip>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SzPct val="70000"/>
        <a:buBlip>
          <a:blip r:embed="rId18"/>
        </a:buBlip>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23850" y="765175"/>
            <a:ext cx="6837363" cy="2663825"/>
          </a:xfrm>
        </p:spPr>
        <p:txBody>
          <a:bodyPr/>
          <a:lstStyle/>
          <a:p>
            <a:pPr algn="r"/>
            <a:r>
              <a:rPr lang="fa-IR" altLang="en-US" sz="3200" dirty="0">
                <a:solidFill>
                  <a:srgbClr val="1C1C1C"/>
                </a:solidFill>
              </a:rPr>
              <a:t>معرف دائرة المعارف بزرگ اسلام:</a:t>
            </a:r>
            <a:r>
              <a:rPr lang="fa-IR" altLang="en-US" sz="2400" dirty="0">
                <a:solidFill>
                  <a:srgbClr val="1C1C1C"/>
                </a:solidFill>
              </a:rPr>
              <a:t/>
            </a:r>
            <a:br>
              <a:rPr lang="fa-IR" altLang="en-US" sz="2400" dirty="0">
                <a:solidFill>
                  <a:srgbClr val="1C1C1C"/>
                </a:solidFill>
              </a:rPr>
            </a:br>
            <a:r>
              <a:rPr lang="fa-IR" altLang="en-US" sz="2400" dirty="0">
                <a:solidFill>
                  <a:srgbClr val="1C1C1C"/>
                </a:solidFill>
              </a:rPr>
              <a:t/>
            </a:r>
            <a:br>
              <a:rPr lang="fa-IR" altLang="en-US" sz="2400" dirty="0">
                <a:solidFill>
                  <a:srgbClr val="1C1C1C"/>
                </a:solidFill>
              </a:rPr>
            </a:br>
            <a:r>
              <a:rPr lang="fa-IR" altLang="en-US" sz="2400" dirty="0">
                <a:solidFill>
                  <a:srgbClr val="1C1C1C"/>
                </a:solidFill>
              </a:rPr>
              <a:t>مرکز دائرة المعارف بزرگ اسلامی، سازمانی علمی – تحقیقاتی است که به منظور تدوین دائرة المعارف های اسلامی ، عمومی و تخصصی دراسفند1362  در  تهران  تاسیس گردید.  نخستین  اثر تحقیقاتی این مرکز دائرة المعارف بزرگ اسلامی است  که  به  2 زبان فارسی و عربی منتشر می شود.</a:t>
            </a:r>
            <a:endParaRPr lang="en-US" altLang="en-US" sz="2400" dirty="0">
              <a:solidFill>
                <a:srgbClr val="1C1C1C"/>
              </a:solidFill>
            </a:endParaRPr>
          </a:p>
        </p:txBody>
      </p:sp>
      <p:pic>
        <p:nvPicPr>
          <p:cNvPr id="6150" name="Picture 6" descr="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4365625"/>
            <a:ext cx="1655763" cy="2233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4)">
                                      <p:cBhvr>
                                        <p:cTn id="7" dur="3000"/>
                                        <p:tgtEl>
                                          <p:spTgt spid="6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6150"/>
                                        </p:tgtEl>
                                        <p:attrNameLst>
                                          <p:attrName>style.visibility</p:attrName>
                                        </p:attrNameLst>
                                      </p:cBhvr>
                                      <p:to>
                                        <p:strVal val="visible"/>
                                      </p:to>
                                    </p:set>
                                    <p:animEffect transition="in" filter="wedge">
                                      <p:cBhvr>
                                        <p:cTn id="12" dur="2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23850" y="549275"/>
            <a:ext cx="7343775" cy="5543550"/>
          </a:xfrm>
        </p:spPr>
        <p:txBody>
          <a:bodyPr/>
          <a:lstStyle/>
          <a:p>
            <a:pPr algn="r"/>
            <a:r>
              <a:rPr lang="fa-IR" altLang="en-US" sz="2000">
                <a:solidFill>
                  <a:srgbClr val="1C1C1C"/>
                </a:solidFill>
              </a:rPr>
              <a:t>دائرة المعارف بزرگ  اسلامی  زیر نظر کاظم موسوی بجنوردی – پس از پیروزی انقلاب اسلامی – تدوین و منتشر گردیده است .(در کتابخانه دانشکده ادبیات دانشگاه تهران سری 13 جلدی آن موجود می باشد.)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نخستین جلد این دائرة المعارف در سال 1367 منتشر گردید.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 </a:t>
            </a:r>
            <a:r>
              <a:rPr lang="fa-IR" altLang="en-US" sz="2800">
                <a:solidFill>
                  <a:srgbClr val="1C1C1C"/>
                </a:solidFill>
              </a:rPr>
              <a:t>شیوه کار</a:t>
            </a:r>
            <a:r>
              <a:rPr lang="fa-IR" altLang="en-US" sz="2000">
                <a:solidFill>
                  <a:srgbClr val="1C1C1C"/>
                </a:solidFill>
              </a:rPr>
              <a:t>: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در مقدمه این دائرة المعارف شیوه تدوین مقالات این طور شرح داده شده است . ...</a:t>
            </a:r>
            <a:br>
              <a:rPr lang="fa-IR" altLang="en-US" sz="2000">
                <a:solidFill>
                  <a:srgbClr val="1C1C1C"/>
                </a:solidFill>
              </a:rPr>
            </a:br>
            <a:r>
              <a:rPr lang="fa-IR" altLang="en-US" sz="2000">
                <a:solidFill>
                  <a:srgbClr val="1C1C1C"/>
                </a:solidFill>
              </a:rPr>
              <a:t>جمعی از محققان مدخل یا عنوان مقالات را از منابع استخراج می کنند.این مدخل ها پس از بررسی های بخش گزینش عناوین و تایید  سرویراستاربا برنامه ریزی  به ترتیب  در اختیار بخش پرونده های علمی قرار می گیرد. در این بخش محققان منابع موجود مربوط به هر مدخل راشناسایی و بررسی می کنند و کپی صفحاتی را که درتالیف  مقاله به  کار می آید، در پرونده ای گرد می آورند. این پرونده با توجه به موضوع آن در اختیار یکی از  نویسندگان  بخش های علمی  قرار می گیرد. نویسنده  ضمن  مراجعه  به  پرونده  و مشورت با محققان صاحب نظر و کسب اطلاع از بخش  منابع  خارجی  و  تکمیل منابع پرونده ،به نگارش مقاله می پردازد. </a:t>
            </a: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2000" fill="hold"/>
                                        <p:tgtEl>
                                          <p:spTgt spid="7170"/>
                                        </p:tgtEl>
                                        <p:attrNameLst>
                                          <p:attrName>ppt_w</p:attrName>
                                        </p:attrNameLst>
                                      </p:cBhvr>
                                      <p:tavLst>
                                        <p:tav tm="0">
                                          <p:val>
                                            <p:strVal val="#ppt_w*0.70"/>
                                          </p:val>
                                        </p:tav>
                                        <p:tav tm="100000">
                                          <p:val>
                                            <p:strVal val="#ppt_w"/>
                                          </p:val>
                                        </p:tav>
                                      </p:tavLst>
                                    </p:anim>
                                    <p:anim calcmode="lin" valueType="num">
                                      <p:cBhvr>
                                        <p:cTn id="8" dur="2000" fill="hold"/>
                                        <p:tgtEl>
                                          <p:spTgt spid="7170"/>
                                        </p:tgtEl>
                                        <p:attrNameLst>
                                          <p:attrName>ppt_h</p:attrName>
                                        </p:attrNameLst>
                                      </p:cBhvr>
                                      <p:tavLst>
                                        <p:tav tm="0">
                                          <p:val>
                                            <p:strVal val="#ppt_h"/>
                                          </p:val>
                                        </p:tav>
                                        <p:tav tm="100000">
                                          <p:val>
                                            <p:strVal val="#ppt_h"/>
                                          </p:val>
                                        </p:tav>
                                      </p:tavLst>
                                    </p:anim>
                                    <p:animEffect transition="in" filter="fade">
                                      <p:cBhvr>
                                        <p:cTn id="9"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23850" y="1412875"/>
            <a:ext cx="7127875" cy="3887788"/>
          </a:xfrm>
        </p:spPr>
        <p:txBody>
          <a:bodyPr/>
          <a:lstStyle/>
          <a:p>
            <a:pPr algn="r"/>
            <a:r>
              <a:rPr lang="fa-IR" altLang="en-US" sz="2000">
                <a:solidFill>
                  <a:srgbClr val="1C1C1C"/>
                </a:solidFill>
              </a:rPr>
              <a:t>مقاله پس از نگارش  وتایید اجمالی  سرویراستار در اختیار  بخش بررسی  قرار می گیرد.در این بخش صحت نقل مطالب وبرداشت های نویسنده از مآخذ واجاعات  دقیقا بررسی می شود . پس از آن برای ویرایش علمی به بخش علمی مربوط فرستاده می شود. مقاله پس از ویرایش و تایید سرویراستار، نسخه پردازی و صفحه پردازی می گردد و برای حرف چینی فرستاده می شود.</a:t>
            </a:r>
            <a:br>
              <a:rPr lang="fa-IR" altLang="en-US" sz="2000">
                <a:solidFill>
                  <a:srgbClr val="1C1C1C"/>
                </a:solidFill>
              </a:rPr>
            </a:br>
            <a:r>
              <a:rPr lang="fa-IR" altLang="en-US" sz="2000">
                <a:solidFill>
                  <a:srgbClr val="1C1C1C"/>
                </a:solidFill>
              </a:rPr>
              <a:t>   </a:t>
            </a:r>
            <a:br>
              <a:rPr lang="fa-IR" altLang="en-US" sz="2000">
                <a:solidFill>
                  <a:srgbClr val="1C1C1C"/>
                </a:solidFill>
              </a:rPr>
            </a:br>
            <a:r>
              <a:rPr lang="fa-IR" altLang="en-US" sz="2000">
                <a:solidFill>
                  <a:srgbClr val="1C1C1C"/>
                </a:solidFill>
              </a:rPr>
              <a:t>اختصار یا تفصیل مقالات بستگی به میزان  ارتباط  آن ها با  اسلام  و تاریخ  و تمدن اسلامی دارد.با این همه برخی از مقالت به سبب کمبود منابع لازم ومعدودبودن مولفان متخصص نسبتا مختصر نوشته شده است،نیز به همین علل مقالتی مانند آبیاری که باید مربوط به جهان اسلام باشد ، تنها به ایران اختصاص یافته که لازم  است  در چاپ ها و ویرایش های بعدی تکمیل گردد.همچنین بهضی از مقالات مانند آزاد (ابو الکلام)  و آل ابو سعید به علت این که در ربان فارسی نوشته هایی جامه در مورد  آن ها  تالیف نشده ، به تفصیل گراییده است.</a:t>
            </a: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3000" fill="hold"/>
                                        <p:tgtEl>
                                          <p:spTgt spid="8194"/>
                                        </p:tgtEl>
                                        <p:attrNameLst>
                                          <p:attrName>ppt_w</p:attrName>
                                        </p:attrNameLst>
                                      </p:cBhvr>
                                      <p:tavLst>
                                        <p:tav tm="0">
                                          <p:val>
                                            <p:strVal val="#ppt_w+.3"/>
                                          </p:val>
                                        </p:tav>
                                        <p:tav tm="100000">
                                          <p:val>
                                            <p:strVal val="#ppt_w"/>
                                          </p:val>
                                        </p:tav>
                                      </p:tavLst>
                                    </p:anim>
                                    <p:anim calcmode="lin" valueType="num">
                                      <p:cBhvr>
                                        <p:cTn id="8" dur="3000" fill="hold"/>
                                        <p:tgtEl>
                                          <p:spTgt spid="8194"/>
                                        </p:tgtEl>
                                        <p:attrNameLst>
                                          <p:attrName>ppt_h</p:attrName>
                                        </p:attrNameLst>
                                      </p:cBhvr>
                                      <p:tavLst>
                                        <p:tav tm="0">
                                          <p:val>
                                            <p:strVal val="#ppt_h"/>
                                          </p:val>
                                        </p:tav>
                                        <p:tav tm="100000">
                                          <p:val>
                                            <p:strVal val="#ppt_h"/>
                                          </p:val>
                                        </p:tav>
                                      </p:tavLst>
                                    </p:anim>
                                    <p:animEffect transition="in" filter="fade">
                                      <p:cBhvr>
                                        <p:cTn id="9"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95288" y="333375"/>
            <a:ext cx="7129462" cy="3311525"/>
          </a:xfrm>
        </p:spPr>
        <p:txBody>
          <a:bodyPr/>
          <a:lstStyle/>
          <a:p>
            <a:pPr algn="r"/>
            <a:r>
              <a:rPr lang="fa-IR" altLang="en-US" sz="2400">
                <a:solidFill>
                  <a:srgbClr val="1C1C1C"/>
                </a:solidFill>
              </a:rPr>
              <a:t>محدوده دائرة المعارف بزرگ اسلام ، مفاهیم ، اصطلاحات ، اعلام  و اماکن جغرافیایی جهان اسلام - بدون در نظر گرفتن تشیع و تسنن – است واز این رو نسبت به دائره المعارف تشیع عمومیت بیشتری دارد.</a:t>
            </a:r>
            <a:br>
              <a:rPr lang="fa-IR" altLang="en-US" sz="2400">
                <a:solidFill>
                  <a:srgbClr val="1C1C1C"/>
                </a:solidFill>
              </a:rPr>
            </a:br>
            <a:r>
              <a:rPr lang="fa-IR" altLang="en-US" sz="2400">
                <a:solidFill>
                  <a:srgbClr val="1C1C1C"/>
                </a:solidFill>
              </a:rPr>
              <a:t> نظم دائره المعارف بزرگ اسلام الفبایی است و به صورت دو ستونی چاپ شده است .چنین به نظر می رسد که انتشار این دائرةالمعارف در سی جلد تکمیل گردد.</a:t>
            </a:r>
            <a:endParaRPr lang="en-US" altLang="en-US" sz="2400">
              <a:solidFill>
                <a:srgbClr val="1C1C1C"/>
              </a:solidFill>
            </a:endParaRPr>
          </a:p>
        </p:txBody>
      </p:sp>
      <p:pic>
        <p:nvPicPr>
          <p:cNvPr id="9220" name="Picture 4"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573463"/>
            <a:ext cx="2273300" cy="2305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3000" fill="hold"/>
                                        <p:tgtEl>
                                          <p:spTgt spid="9218"/>
                                        </p:tgtEl>
                                        <p:attrNameLst>
                                          <p:attrName>ppt_x</p:attrName>
                                        </p:attrNameLst>
                                      </p:cBhvr>
                                      <p:tavLst>
                                        <p:tav tm="0">
                                          <p:val>
                                            <p:strVal val="#ppt_x-.2"/>
                                          </p:val>
                                        </p:tav>
                                        <p:tav tm="100000">
                                          <p:val>
                                            <p:strVal val="#ppt_x"/>
                                          </p:val>
                                        </p:tav>
                                      </p:tavLst>
                                    </p:anim>
                                    <p:anim calcmode="lin" valueType="num">
                                      <p:cBhvr>
                                        <p:cTn id="8" dur="3000" fill="hold"/>
                                        <p:tgtEl>
                                          <p:spTgt spid="9218"/>
                                        </p:tgtEl>
                                        <p:attrNameLst>
                                          <p:attrName>ppt_y</p:attrName>
                                        </p:attrNameLst>
                                      </p:cBhvr>
                                      <p:tavLst>
                                        <p:tav tm="0">
                                          <p:val>
                                            <p:strVal val="#ppt_y"/>
                                          </p:val>
                                        </p:tav>
                                        <p:tav tm="100000">
                                          <p:val>
                                            <p:strVal val="#ppt_y"/>
                                          </p:val>
                                        </p:tav>
                                      </p:tavLst>
                                    </p:anim>
                                    <p:animEffect transition="in" filter="wipe(right)" prLst="gradientSize: 0.1">
                                      <p:cBhvr>
                                        <p:cTn id="9" dur="3000"/>
                                        <p:tgtEl>
                                          <p:spTgt spid="92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1" presetClass="entr" presetSubtype="0" fill="hold" nodeType="clickEffect">
                                  <p:stCondLst>
                                    <p:cond delay="0"/>
                                  </p:stCondLst>
                                  <p:iterate type="lt">
                                    <p:tmPct val="5000"/>
                                  </p:iterate>
                                  <p:childTnLst>
                                    <p:set>
                                      <p:cBhvr>
                                        <p:cTn id="13" dur="1" fill="hold">
                                          <p:stCondLst>
                                            <p:cond delay="0"/>
                                          </p:stCondLst>
                                        </p:cTn>
                                        <p:tgtEl>
                                          <p:spTgt spid="9220"/>
                                        </p:tgtEl>
                                        <p:attrNameLst>
                                          <p:attrName>style.visibility</p:attrName>
                                        </p:attrNameLst>
                                      </p:cBhvr>
                                      <p:to>
                                        <p:strVal val="visible"/>
                                      </p:to>
                                    </p:set>
                                    <p:anim calcmode="lin" valueType="num">
                                      <p:cBhvr>
                                        <p:cTn id="14" dur="2000" fill="hold"/>
                                        <p:tgtEl>
                                          <p:spTgt spid="9220"/>
                                        </p:tgtEl>
                                        <p:attrNameLst>
                                          <p:attrName>ppt_w</p:attrName>
                                        </p:attrNameLst>
                                      </p:cBhvr>
                                      <p:tavLst>
                                        <p:tav tm="0">
                                          <p:val>
                                            <p:fltVal val="0"/>
                                          </p:val>
                                        </p:tav>
                                        <p:tav tm="100000">
                                          <p:val>
                                            <p:strVal val="#ppt_w"/>
                                          </p:val>
                                        </p:tav>
                                      </p:tavLst>
                                    </p:anim>
                                    <p:anim calcmode="lin" valueType="num">
                                      <p:cBhvr>
                                        <p:cTn id="15" dur="2000" fill="hold"/>
                                        <p:tgtEl>
                                          <p:spTgt spid="9220"/>
                                        </p:tgtEl>
                                        <p:attrNameLst>
                                          <p:attrName>ppt_h</p:attrName>
                                        </p:attrNameLst>
                                      </p:cBhvr>
                                      <p:tavLst>
                                        <p:tav tm="0">
                                          <p:val>
                                            <p:fltVal val="0"/>
                                          </p:val>
                                        </p:tav>
                                        <p:tav tm="100000">
                                          <p:val>
                                            <p:strVal val="#ppt_h"/>
                                          </p:val>
                                        </p:tav>
                                      </p:tavLst>
                                    </p:anim>
                                    <p:anim calcmode="lin" valueType="num">
                                      <p:cBhvr>
                                        <p:cTn id="16" dur="2000" fill="hold"/>
                                        <p:tgtEl>
                                          <p:spTgt spid="9220"/>
                                        </p:tgtEl>
                                        <p:attrNameLst>
                                          <p:attrName>style.rotation</p:attrName>
                                        </p:attrNameLst>
                                      </p:cBhvr>
                                      <p:tavLst>
                                        <p:tav tm="0">
                                          <p:val>
                                            <p:fltVal val="90"/>
                                          </p:val>
                                        </p:tav>
                                        <p:tav tm="100000">
                                          <p:val>
                                            <p:fltVal val="0"/>
                                          </p:val>
                                        </p:tav>
                                      </p:tavLst>
                                    </p:anim>
                                    <p:animEffect transition="in" filter="fade">
                                      <p:cBhvr>
                                        <p:cTn id="17"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50825" y="692150"/>
            <a:ext cx="6911975" cy="4537075"/>
          </a:xfrm>
        </p:spPr>
        <p:txBody>
          <a:bodyPr/>
          <a:lstStyle/>
          <a:p>
            <a:pPr algn="r"/>
            <a:r>
              <a:rPr lang="fa-IR" altLang="en-US" sz="3600">
                <a:solidFill>
                  <a:srgbClr val="1C1C1C"/>
                </a:solidFill>
              </a:rPr>
              <a:t>موضوع کتاب:</a:t>
            </a:r>
            <a:br>
              <a:rPr lang="fa-IR" altLang="en-US" sz="36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دانش های فقه ، اصول ، حدیث ، درایة ، رجال ، تفسیر و کلام ، همچنین  زندگی احوال و آثار خاورشناسان ، اسلام شناسان و ... می باشد. </a:t>
            </a:r>
            <a:br>
              <a:rPr lang="fa-IR" altLang="en-US" sz="2000">
                <a:solidFill>
                  <a:srgbClr val="1C1C1C"/>
                </a:solidFill>
              </a:rPr>
            </a:br>
            <a:r>
              <a:rPr lang="fa-IR" altLang="en-US" sz="2000">
                <a:solidFill>
                  <a:srgbClr val="1C1C1C"/>
                </a:solidFill>
              </a:rPr>
              <a:t> </a:t>
            </a:r>
            <a:br>
              <a:rPr lang="fa-IR" altLang="en-US" sz="2000">
                <a:solidFill>
                  <a:srgbClr val="1C1C1C"/>
                </a:solidFill>
              </a:rPr>
            </a:br>
            <a:r>
              <a:rPr lang="fa-IR" altLang="en-US" sz="2000">
                <a:solidFill>
                  <a:srgbClr val="1C1C1C"/>
                </a:solidFill>
              </a:rPr>
              <a:t>در مقدمه دائرة المعارف بزرگ  اسلام   مسائلی  چون  نقطه گذاری ، ارجاعات ، آوانویسی ، فهرست اختصارات ، مآخذ فارسی و عربی و لاتین  و همچنین اسامی همکاران آمده است. ازارجاعات ”نگاه کنید“ و ” نیز نگاه کنید“ استفاده شده است. </a:t>
            </a:r>
            <a:br>
              <a:rPr lang="fa-IR" altLang="en-US" sz="2000">
                <a:solidFill>
                  <a:srgbClr val="1C1C1C"/>
                </a:solidFill>
              </a:rPr>
            </a:br>
            <a:r>
              <a:rPr lang="fa-IR" altLang="en-US" sz="2000">
                <a:solidFill>
                  <a:srgbClr val="1C1C1C"/>
                </a:solidFill>
              </a:rPr>
              <a:t>مآخذ در متن مقالات معرفی شده اند.</a:t>
            </a:r>
            <a:br>
              <a:rPr lang="fa-IR" altLang="en-US" sz="2000">
                <a:solidFill>
                  <a:srgbClr val="1C1C1C"/>
                </a:solidFill>
              </a:rPr>
            </a:b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1746"/>
                                        </p:tgtEl>
                                        <p:attrNameLst>
                                          <p:attrName>style.visibility</p:attrName>
                                        </p:attrNameLst>
                                      </p:cBhvr>
                                      <p:to>
                                        <p:strVal val="visible"/>
                                      </p:to>
                                    </p:set>
                                    <p:anim calcmode="lin" valueType="num">
                                      <p:cBhvr>
                                        <p:cTn id="7" dur="1000" fill="hold"/>
                                        <p:tgtEl>
                                          <p:spTgt spid="3174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31746"/>
                                        </p:tgtEl>
                                        <p:attrNameLst>
                                          <p:attrName>ppt_y</p:attrName>
                                        </p:attrNameLst>
                                      </p:cBhvr>
                                      <p:tavLst>
                                        <p:tav tm="0">
                                          <p:val>
                                            <p:strVal val="#ppt_y"/>
                                          </p:val>
                                        </p:tav>
                                        <p:tav tm="100000">
                                          <p:val>
                                            <p:strVal val="#ppt_y"/>
                                          </p:val>
                                        </p:tav>
                                      </p:tavLst>
                                    </p:anim>
                                    <p:anim calcmode="lin" valueType="num">
                                      <p:cBhvr>
                                        <p:cTn id="9" dur="1000" fill="hold"/>
                                        <p:tgtEl>
                                          <p:spTgt spid="3174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317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95288" y="1628775"/>
            <a:ext cx="6840537" cy="3024188"/>
          </a:xfrm>
        </p:spPr>
        <p:txBody>
          <a:bodyPr/>
          <a:lstStyle/>
          <a:p>
            <a:pPr algn="r"/>
            <a:r>
              <a:rPr lang="fa-IR" altLang="en-US" sz="2400">
                <a:solidFill>
                  <a:srgbClr val="1C1C1C"/>
                </a:solidFill>
              </a:rPr>
              <a:t>در مقدمه دائرة المعارف بزرگ اسلام  مسائلی چون نقطه گذاری ، ارجاعات ، آوانویسی ، فهرست اختصارات ، مآخذ فارسی و عربی و لاتین  و همچنین اسامی همکاران آمده  است. از ارجاعات ” نگاه کنید“ و ” نیز نگاه کنید“ استفاده شده است. </a:t>
            </a:r>
            <a:br>
              <a:rPr lang="fa-IR" altLang="en-US" sz="2400">
                <a:solidFill>
                  <a:srgbClr val="1C1C1C"/>
                </a:solidFill>
              </a:rPr>
            </a:br>
            <a:r>
              <a:rPr lang="fa-IR" altLang="en-US" sz="2400">
                <a:solidFill>
                  <a:srgbClr val="1C1C1C"/>
                </a:solidFill>
              </a:rPr>
              <a:t>مآخذ در متن مقالات معرفی شده اند.</a:t>
            </a:r>
            <a:br>
              <a:rPr lang="fa-IR" altLang="en-US" sz="2400">
                <a:solidFill>
                  <a:srgbClr val="1C1C1C"/>
                </a:solidFill>
              </a:rPr>
            </a:br>
            <a:endParaRPr lang="en-US" altLang="en-US" sz="24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0" fill="hold"/>
                                        <p:tgtEl>
                                          <p:spTgt spid="10242"/>
                                        </p:tgtEl>
                                        <p:attrNameLst>
                                          <p:attrName>ppt_w</p:attrName>
                                        </p:attrNameLst>
                                      </p:cBhvr>
                                      <p:tavLst>
                                        <p:tav tm="0" fmla="#ppt_w*sin(2.5*pi*$)">
                                          <p:val>
                                            <p:fltVal val="0"/>
                                          </p:val>
                                        </p:tav>
                                        <p:tav tm="100000">
                                          <p:val>
                                            <p:fltVal val="1"/>
                                          </p:val>
                                        </p:tav>
                                      </p:tavLst>
                                    </p:anim>
                                    <p:anim calcmode="lin" valueType="num">
                                      <p:cBhvr>
                                        <p:cTn id="8" dur="5000" fill="hold"/>
                                        <p:tgtEl>
                                          <p:spTgt spid="102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50825" y="549275"/>
            <a:ext cx="7226300" cy="5400675"/>
          </a:xfrm>
        </p:spPr>
        <p:txBody>
          <a:bodyPr/>
          <a:lstStyle/>
          <a:p>
            <a:pPr algn="r"/>
            <a:r>
              <a:rPr lang="fa-IR" altLang="en-US">
                <a:solidFill>
                  <a:srgbClr val="1C1C1C"/>
                </a:solidFill>
              </a:rPr>
              <a:t>ارجاعات:</a:t>
            </a:r>
            <a:r>
              <a:rPr lang="fa-IR" altLang="en-US" sz="2000">
                <a:solidFill>
                  <a:srgbClr val="1C1C1C"/>
                </a:solidFill>
              </a:rPr>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 ارجاع به ماخذ در متن مقاله با نام مشهور نویسنده (نام خانوادگی یا شهرت )  صورت می گیرد.مثال: (بیهقی 346،342).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2- اگر در مقاله ای از آثار متعدد یک نویسنده استفاده شده باشد پس از نام مولف نام اثر نیز می آید مثال: (سیرو،کاروانسراها ... ،115).</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3- شماره ای که پس از نام مولف یا پس از نام کتاب می آید شماره صفحه کتاب است .مثلا (سیرو ،12) یعنی صفحه 12 اثر سیرو که در مآخذ پایان مقاله آمده است.</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4- اگر ارجاع بدین صورت باشد،( ستوده،2/340) یعنی صفحه 340 از جلد دوم اثر ستوده که درمآخذ پایان مقاله آمده است و هرگاه ارجاع بدین صورت باشد (همو ، 3و 2) (158)، یعنی صفحه 158 از جزء دوم جلد سوم همان اثر از نویسنده قبلی است.</a:t>
            </a:r>
            <a:br>
              <a:rPr lang="fa-IR" altLang="en-US" sz="2000">
                <a:solidFill>
                  <a:srgbClr val="1C1C1C"/>
                </a:solidFill>
              </a:rPr>
            </a:b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 by="(-#ppt_w*2)" calcmode="lin" valueType="num">
                                      <p:cBhvr rctx="PPT">
                                        <p:cTn id="7" dur="500" autoRev="1" fill="hold">
                                          <p:stCondLst>
                                            <p:cond delay="0"/>
                                          </p:stCondLst>
                                        </p:cTn>
                                        <p:tgtEl>
                                          <p:spTgt spid="12290"/>
                                        </p:tgtEl>
                                        <p:attrNameLst>
                                          <p:attrName>ppt_w</p:attrName>
                                        </p:attrNameLst>
                                      </p:cBhvr>
                                    </p:anim>
                                    <p:anim by="(#ppt_w*0.50)" calcmode="lin" valueType="num">
                                      <p:cBhvr>
                                        <p:cTn id="8" dur="500" decel="50000" autoRev="1" fill="hold">
                                          <p:stCondLst>
                                            <p:cond delay="0"/>
                                          </p:stCondLst>
                                        </p:cTn>
                                        <p:tgtEl>
                                          <p:spTgt spid="12290"/>
                                        </p:tgtEl>
                                        <p:attrNameLst>
                                          <p:attrName>ppt_x</p:attrName>
                                        </p:attrNameLst>
                                      </p:cBhvr>
                                    </p:anim>
                                    <p:anim from="(-#ppt_h/2)" to="(#ppt_y)" calcmode="lin" valueType="num">
                                      <p:cBhvr>
                                        <p:cTn id="9" dur="1000" fill="hold">
                                          <p:stCondLst>
                                            <p:cond delay="0"/>
                                          </p:stCondLst>
                                        </p:cTn>
                                        <p:tgtEl>
                                          <p:spTgt spid="12290"/>
                                        </p:tgtEl>
                                        <p:attrNameLst>
                                          <p:attrName>ppt_y</p:attrName>
                                        </p:attrNameLst>
                                      </p:cBhvr>
                                    </p:anim>
                                    <p:animRot by="21600000">
                                      <p:cBhvr>
                                        <p:cTn id="10" dur="1000" fill="hold">
                                          <p:stCondLst>
                                            <p:cond delay="0"/>
                                          </p:stCondLst>
                                        </p:cTn>
                                        <p:tgtEl>
                                          <p:spTgt spid="1229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333375"/>
            <a:ext cx="7558088" cy="5903913"/>
          </a:xfrm>
        </p:spPr>
        <p:txBody>
          <a:bodyPr/>
          <a:lstStyle/>
          <a:p>
            <a:pPr algn="r"/>
            <a:r>
              <a:rPr lang="fa-IR" altLang="en-US" sz="2000">
                <a:solidFill>
                  <a:srgbClr val="1C1C1C"/>
                </a:solidFill>
              </a:rPr>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 5- اگر نام نویسنده مآخذ مورد استناد در متن مقاله آمده باشد دیگر نام نویسنده در پرانتز    نمی آید و ارجاع به یکی از 3 شکل است: الف-(ص12)، ب-( 2/340) ، ج-        (3و2)158).</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6- هرگاه ماخذ مورد استناد درماخذ لاتین پایان مقاله باشد ،شماره جلد آن با اعداد رومی و شماره صفحات با اعداد لاتین نوشته می شود.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7- عنوان کتاب ها ونشریات در همه جا با حروف ایرانیک  یا  ایتالیک  می آید  ولی  در صورتی که کتاب یا نشریه فرنگی باشد و به فارسی  ترجمه نشده باشد عنوانی  که  مولف مقاله برای آن انتخاب می کند در گیومه و با حروف معمولی درمتن و نام اصلی با حروف ایتالیک زیر صفحه می آید.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8- عنوان مقاله مورد استناد در گیومه می آید.</a:t>
            </a: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anim calcmode="lin" valueType="num">
                                      <p:cBhvr>
                                        <p:cTn id="8" dur="2000" fill="hold"/>
                                        <p:tgtEl>
                                          <p:spTgt spid="13314"/>
                                        </p:tgtEl>
                                        <p:attrNameLst>
                                          <p:attrName>style.rotation</p:attrName>
                                        </p:attrNameLst>
                                      </p:cBhvr>
                                      <p:tavLst>
                                        <p:tav tm="0">
                                          <p:val>
                                            <p:fltVal val="720"/>
                                          </p:val>
                                        </p:tav>
                                        <p:tav tm="100000">
                                          <p:val>
                                            <p:fltVal val="0"/>
                                          </p:val>
                                        </p:tav>
                                      </p:tavLst>
                                    </p:anim>
                                    <p:anim calcmode="lin" valueType="num">
                                      <p:cBhvr>
                                        <p:cTn id="9" dur="2000" fill="hold"/>
                                        <p:tgtEl>
                                          <p:spTgt spid="13314"/>
                                        </p:tgtEl>
                                        <p:attrNameLst>
                                          <p:attrName>ppt_h</p:attrName>
                                        </p:attrNameLst>
                                      </p:cBhvr>
                                      <p:tavLst>
                                        <p:tav tm="0">
                                          <p:val>
                                            <p:fltVal val="0"/>
                                          </p:val>
                                        </p:tav>
                                        <p:tav tm="100000">
                                          <p:val>
                                            <p:strVal val="#ppt_h"/>
                                          </p:val>
                                        </p:tav>
                                      </p:tavLst>
                                    </p:anim>
                                    <p:anim calcmode="lin" valueType="num">
                                      <p:cBhvr>
                                        <p:cTn id="10" dur="2000" fill="hold"/>
                                        <p:tgtEl>
                                          <p:spTgt spid="133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50825" y="620713"/>
            <a:ext cx="7129463" cy="5329237"/>
          </a:xfrm>
        </p:spPr>
        <p:txBody>
          <a:bodyPr/>
          <a:lstStyle/>
          <a:p>
            <a:pPr algn="r" rtl="1"/>
            <a:r>
              <a:rPr lang="fa-IR" altLang="en-US" sz="2000">
                <a:solidFill>
                  <a:srgbClr val="1C1C1C"/>
                </a:solidFill>
              </a:rPr>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9- ارجاع به آیات قرآن مجید بدین صورت است: (بقره/2/27) یعنی آیه 27 از سوره دوم که نام آن بقره است.</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10- ارجاع به آیات کتاب مقدس چنین است: (خرقیال، 27:15) یعنی آیه 15 از باب</a:t>
            </a:r>
            <a:br>
              <a:rPr lang="fa-IR" altLang="en-US" sz="2000">
                <a:solidFill>
                  <a:srgbClr val="1C1C1C"/>
                </a:solidFill>
              </a:rPr>
            </a:br>
            <a:r>
              <a:rPr lang="fa-IR" altLang="en-US" sz="2000">
                <a:solidFill>
                  <a:srgbClr val="1C1C1C"/>
                </a:solidFill>
              </a:rPr>
              <a:t>27 .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11- ماخذ پایان مقاله برحسب نام مولف به ترتیب الفبایی می آید و در صورتی که از کتابهای مختلف  یک نویسنده  در  یک  مقاله استفاده شده باشد کتاب ها نیز به ترتیب الفبایی ذکرمی شود.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12- ماخذ لاتین  نیز به  ترتیب  الفبایی ، جداگانه  در پایان مقاله می آید و در ترتیب الفبایی حرف تعریف ملحوظ نمی گردد.</a:t>
            </a:r>
            <a:br>
              <a:rPr lang="fa-IR" altLang="en-US" sz="2000">
                <a:solidFill>
                  <a:srgbClr val="1C1C1C"/>
                </a:solidFill>
              </a:rPr>
            </a:b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4338"/>
                                        </p:tgtEl>
                                        <p:attrNameLst>
                                          <p:attrName>style.visibility</p:attrName>
                                        </p:attrNameLst>
                                      </p:cBhvr>
                                      <p:to>
                                        <p:strVal val="visible"/>
                                      </p:to>
                                    </p:set>
                                    <p:animEffect transition="in" filter="fade">
                                      <p:cBhvr>
                                        <p:cTn id="7" dur="1000"/>
                                        <p:tgtEl>
                                          <p:spTgt spid="14338"/>
                                        </p:tgtEl>
                                      </p:cBhvr>
                                    </p:animEffect>
                                    <p:anim calcmode="lin" valueType="num">
                                      <p:cBhvr>
                                        <p:cTn id="8" dur="1000" fill="hold"/>
                                        <p:tgtEl>
                                          <p:spTgt spid="14338"/>
                                        </p:tgtEl>
                                        <p:attrNameLst>
                                          <p:attrName>ppt_x</p:attrName>
                                        </p:attrNameLst>
                                      </p:cBhvr>
                                      <p:tavLst>
                                        <p:tav tm="0">
                                          <p:val>
                                            <p:strVal val="#ppt_x-.1"/>
                                          </p:val>
                                        </p:tav>
                                        <p:tav tm="100000">
                                          <p:val>
                                            <p:strVal val="#ppt_x"/>
                                          </p:val>
                                        </p:tav>
                                      </p:tavLst>
                                    </p:anim>
                                    <p:anim calcmode="lin" valueType="num">
                                      <p:cBhvr>
                                        <p:cTn id="9" dur="1000" fill="hold"/>
                                        <p:tgtEl>
                                          <p:spTgt spid="143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23850" y="476250"/>
            <a:ext cx="7056438" cy="5616575"/>
          </a:xfrm>
        </p:spPr>
        <p:txBody>
          <a:bodyPr/>
          <a:lstStyle/>
          <a:p>
            <a:pPr algn="r"/>
            <a:r>
              <a:rPr lang="fa-IR" altLang="en-US" sz="2000"/>
              <a:t> </a:t>
            </a:r>
            <a:br>
              <a:rPr lang="fa-IR" altLang="en-US" sz="2000"/>
            </a:br>
            <a:r>
              <a:rPr lang="fa-IR" altLang="en-US" sz="2000">
                <a:solidFill>
                  <a:srgbClr val="1C1C1C"/>
                </a:solidFill>
              </a:rPr>
              <a:t/>
            </a:r>
            <a:br>
              <a:rPr lang="fa-IR" altLang="en-US" sz="2000">
                <a:solidFill>
                  <a:srgbClr val="1C1C1C"/>
                </a:solidFill>
              </a:rPr>
            </a:br>
            <a:r>
              <a:rPr lang="fa-IR" altLang="en-US" sz="2000">
                <a:solidFill>
                  <a:srgbClr val="1C1C1C"/>
                </a:solidFill>
              </a:rPr>
              <a:t>13- اطلاعات  مربوط  به مآخذ به این  ترتیب  ذکر می شود :  الف .  نام خانوادگی نویسنده  یا  نام مشهور او،  ب . نام کوچک نویسنده ، ج. نام کتاب باخط ایرانیک  یا ایتالیک ، د . نام مترجم ، ه . نام مصحح ، و . محل انتشار ، ز . ناشر ، ح. سال نشر ، ط . شماره صفحه و جلد.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14- اطلاعات  مربوط  به  هر ماخذ  با  ویرگول (،) از یکدیگر جدا می شود و اگر قسمتی  از مشخصات  کتاب یا مقاله ای معلوم  نباشد  بدون  تذکر این نکته بلافاصله مشخصات بعدی می آید.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15- اطلاعات مربوط به ماخذ مختلف با نقطه ویرگول (؛) از یکدیگر جدا می شود.</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16- مشخصات ماخذی از قبیل فرهنگ ها و دائرة المعارف ها که به ترتیب الفبایی تدوین شده به جز درمواردی ضروری ، درج گردیده است.</a:t>
            </a: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3000" fill="hold"/>
                                        <p:tgtEl>
                                          <p:spTgt spid="1536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15362"/>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15362"/>
                                        </p:tgtEl>
                                        <p:attrNameLst>
                                          <p:attrName>ppt_y</p:attrName>
                                        </p:attrNameLst>
                                      </p:cBhvr>
                                      <p:tavLst>
                                        <p:tav tm="0">
                                          <p:val>
                                            <p:strVal val="#ppt_y"/>
                                          </p:val>
                                        </p:tav>
                                        <p:tav tm="100000">
                                          <p:val>
                                            <p:strVal val="#ppt_y"/>
                                          </p:val>
                                        </p:tav>
                                      </p:tavLst>
                                    </p:anim>
                                    <p:animEffect transition="in" filter="fade">
                                      <p:cBhvr>
                                        <p:cTn id="10" dur="3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916113"/>
            <a:ext cx="6840537" cy="3024187"/>
          </a:xfrm>
        </p:spPr>
        <p:txBody>
          <a:bodyPr/>
          <a:lstStyle/>
          <a:p>
            <a:pPr algn="r"/>
            <a:r>
              <a:rPr lang="fa-IR" altLang="en-US" sz="2000">
                <a:solidFill>
                  <a:srgbClr val="1C1C1C"/>
                </a:solidFill>
              </a:rPr>
              <a:t>17- برای اطلاع از مشخصات  مآخذی  که  مطالب  آنها  ترتیب الفبایی ندارد  و مشخصات آنها در پایان مقاله ذکر نشده است به  فهرست 1یا 2( اختصارات کتاب ها ومجلات ) مراجعه شود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     </a:t>
            </a:r>
            <a:br>
              <a:rPr lang="fa-IR" altLang="en-US" sz="2000">
                <a:solidFill>
                  <a:srgbClr val="1C1C1C"/>
                </a:solidFill>
              </a:rPr>
            </a:br>
            <a:r>
              <a:rPr lang="fa-IR" altLang="en-US" sz="2000">
                <a:solidFill>
                  <a:srgbClr val="1C1C1C"/>
                </a:solidFill>
              </a:rPr>
              <a:t>مثال: </a:t>
            </a:r>
            <a:br>
              <a:rPr lang="fa-IR" altLang="en-US" sz="2000">
                <a:solidFill>
                  <a:srgbClr val="1C1C1C"/>
                </a:solidFill>
              </a:rPr>
            </a:br>
            <a:r>
              <a:rPr lang="fa-IR" altLang="en-US" sz="2000">
                <a:solidFill>
                  <a:srgbClr val="1C1C1C"/>
                </a:solidFill>
              </a:rPr>
              <a:t/>
            </a:r>
            <a:br>
              <a:rPr lang="fa-IR" altLang="en-US" sz="2000">
                <a:solidFill>
                  <a:srgbClr val="1C1C1C"/>
                </a:solidFill>
              </a:rPr>
            </a:br>
            <a:r>
              <a:rPr lang="fa-IR" altLang="en-US" sz="2000">
                <a:solidFill>
                  <a:srgbClr val="1C1C1C"/>
                </a:solidFill>
              </a:rPr>
              <a:t>مدخل </a:t>
            </a:r>
            <a:r>
              <a:rPr lang="fa-IR" altLang="en-US" sz="2000" b="1">
                <a:solidFill>
                  <a:srgbClr val="1C1C1C"/>
                </a:solidFill>
              </a:rPr>
              <a:t>آب</a:t>
            </a:r>
            <a:r>
              <a:rPr lang="fa-IR" altLang="en-US" sz="2000">
                <a:solidFill>
                  <a:srgbClr val="1C1C1C"/>
                </a:solidFill>
              </a:rPr>
              <a:t> با فونت پررنگ آمده ، ابتدا مقاله مربوط به آن آمده است در انتها هم مآخذ لازم درج گردیده است .ارجاعات لازم هم در آن به کار برده شده است.</a:t>
            </a:r>
            <a:endParaRPr lang="en-US" altLang="en-US" sz="2000">
              <a:solidFill>
                <a:srgbClr val="1C1C1C"/>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2000" fill="hold"/>
                                        <p:tgtEl>
                                          <p:spTgt spid="16386"/>
                                        </p:tgtEl>
                                        <p:attrNameLst>
                                          <p:attrName>ppt_w</p:attrName>
                                        </p:attrNameLst>
                                      </p:cBhvr>
                                      <p:tavLst>
                                        <p:tav tm="0">
                                          <p:val>
                                            <p:fltVal val="0"/>
                                          </p:val>
                                        </p:tav>
                                        <p:tav tm="100000">
                                          <p:val>
                                            <p:strVal val="#ppt_w"/>
                                          </p:val>
                                        </p:tav>
                                      </p:tavLst>
                                    </p:anim>
                                    <p:anim calcmode="lin" valueType="num">
                                      <p:cBhvr>
                                        <p:cTn id="8" dur="2000" fill="hold"/>
                                        <p:tgtEl>
                                          <p:spTgt spid="16386"/>
                                        </p:tgtEl>
                                        <p:attrNameLst>
                                          <p:attrName>ppt_h</p:attrName>
                                        </p:attrNameLst>
                                      </p:cBhvr>
                                      <p:tavLst>
                                        <p:tav tm="0">
                                          <p:val>
                                            <p:fltVal val="0"/>
                                          </p:val>
                                        </p:tav>
                                        <p:tav tm="100000">
                                          <p:val>
                                            <p:strVal val="#ppt_h"/>
                                          </p:val>
                                        </p:tav>
                                      </p:tavLst>
                                    </p:anim>
                                    <p:anim calcmode="lin" valueType="num">
                                      <p:cBhvr>
                                        <p:cTn id="9" dur="2000" fill="hold"/>
                                        <p:tgtEl>
                                          <p:spTgt spid="16386"/>
                                        </p:tgtEl>
                                        <p:attrNameLst>
                                          <p:attrName>style.rotation</p:attrName>
                                        </p:attrNameLst>
                                      </p:cBhvr>
                                      <p:tavLst>
                                        <p:tav tm="0">
                                          <p:val>
                                            <p:fltVal val="360"/>
                                          </p:val>
                                        </p:tav>
                                        <p:tav tm="100000">
                                          <p:val>
                                            <p:fltVal val="0"/>
                                          </p:val>
                                        </p:tav>
                                      </p:tavLst>
                                    </p:anim>
                                    <p:animEffect transition="in" filter="fade">
                                      <p:cBhvr>
                                        <p:cTn id="10" dur="2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algn="ctr" rtl="1"/>
            <a:r>
              <a:rPr lang="en-US" altLang="en-US" sz="2400"/>
              <a:t/>
            </a:r>
            <a:br>
              <a:rPr lang="en-US" altLang="en-US" sz="2400"/>
            </a:br>
            <a:endParaRPr lang="en-US" altLang="en-US" sz="2400"/>
          </a:p>
        </p:txBody>
      </p:sp>
      <p:pic>
        <p:nvPicPr>
          <p:cNvPr id="41989" name="Picture 5" descr="41c%2BTyVsXk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12875"/>
            <a:ext cx="2736850" cy="3313113"/>
          </a:xfrm>
          <a:prstGeom prst="rect">
            <a:avLst/>
          </a:prstGeom>
          <a:noFill/>
          <a:extLst>
            <a:ext uri="{909E8E84-426E-40DD-AFC4-6F175D3DCCD1}">
              <a14:hiddenFill xmlns:a14="http://schemas.microsoft.com/office/drawing/2010/main">
                <a:solidFill>
                  <a:srgbClr val="FFFFFF"/>
                </a:solidFill>
              </a14:hiddenFill>
            </a:ext>
          </a:extLst>
        </p:spPr>
      </p:pic>
      <p:sp>
        <p:nvSpPr>
          <p:cNvPr id="41990" name="Rectangle 6"/>
          <p:cNvSpPr>
            <a:spLocks noChangeArrowheads="1"/>
          </p:cNvSpPr>
          <p:nvPr/>
        </p:nvSpPr>
        <p:spPr bwMode="auto">
          <a:xfrm>
            <a:off x="4211638" y="4652963"/>
            <a:ext cx="11525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b="1" i="1">
                <a:solidFill>
                  <a:srgbClr val="800000"/>
                </a:solidFill>
              </a:rPr>
              <a:t>R</a:t>
            </a:r>
            <a:br>
              <a:rPr lang="en-US" altLang="en-US" sz="2400" b="1" i="1">
                <a:solidFill>
                  <a:srgbClr val="800000"/>
                </a:solidFill>
              </a:rPr>
            </a:br>
            <a:r>
              <a:rPr lang="en-US" altLang="en-US" sz="2400" b="1" i="1">
                <a:solidFill>
                  <a:srgbClr val="800000"/>
                </a:solidFill>
              </a:rPr>
              <a:t>As</a:t>
            </a:r>
            <a:br>
              <a:rPr lang="en-US" altLang="en-US" sz="2400" b="1" i="1">
                <a:solidFill>
                  <a:srgbClr val="800000"/>
                </a:solidFill>
              </a:rPr>
            </a:br>
            <a:r>
              <a:rPr lang="en-US" altLang="en-US" sz="2400" b="1" i="1">
                <a:solidFill>
                  <a:srgbClr val="800000"/>
                </a:solidFill>
              </a:rPr>
              <a:t>2</a:t>
            </a:r>
            <a:br>
              <a:rPr lang="en-US" altLang="en-US" sz="2400" b="1" i="1">
                <a:solidFill>
                  <a:srgbClr val="800000"/>
                </a:solidFill>
              </a:rPr>
            </a:br>
            <a:r>
              <a:rPr lang="en-US" altLang="en-US" sz="2400" b="1" i="1">
                <a:solidFill>
                  <a:srgbClr val="800000"/>
                </a:solidFill>
              </a:rPr>
              <a:t>w927</a:t>
            </a:r>
          </a:p>
        </p:txBody>
      </p:sp>
      <p:sp>
        <p:nvSpPr>
          <p:cNvPr id="41991" name="Rectangle 7"/>
          <p:cNvSpPr>
            <a:spLocks noChangeArrowheads="1"/>
          </p:cNvSpPr>
          <p:nvPr/>
        </p:nvSpPr>
        <p:spPr bwMode="auto">
          <a:xfrm>
            <a:off x="3276600" y="1052513"/>
            <a:ext cx="4176713" cy="130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79350" rIns="0" bIns="39675" anchor="ctr">
            <a:spAutoFit/>
          </a:bodyPr>
          <a:lstStyle/>
          <a:p>
            <a:r>
              <a:rPr lang="en-US" altLang="en-US"/>
              <a:t>The Europa World of Learning 2007 (Europa World of Learning) (Hardcover)</a:t>
            </a:r>
          </a:p>
          <a:p>
            <a:pPr eaLnBrk="0" hangingPunct="0"/>
            <a:endParaRPr lang="en-US" altLang="en-US" sz="1800"/>
          </a:p>
        </p:txBody>
      </p:sp>
      <p:graphicFrame>
        <p:nvGraphicFramePr>
          <p:cNvPr id="42104" name="Group 120"/>
          <p:cNvGraphicFramePr>
            <a:graphicFrameLocks noGrp="1"/>
          </p:cNvGraphicFramePr>
          <p:nvPr>
            <p:ph idx="1"/>
          </p:nvPr>
        </p:nvGraphicFramePr>
        <p:xfrm>
          <a:off x="3419475" y="2708275"/>
          <a:ext cx="3744913" cy="1244600"/>
        </p:xfrm>
        <a:graphic>
          <a:graphicData uri="http://schemas.openxmlformats.org/drawingml/2006/table">
            <a:tbl>
              <a:tblPr/>
              <a:tblGrid>
                <a:gridCol w="1873250"/>
                <a:gridCol w="1871663"/>
              </a:tblGrid>
              <a:tr h="2492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List Price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$795.00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037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Price: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$795.00 &amp; this item ships for </a:t>
                      </a:r>
                      <a:r>
                        <a:rPr kumimoji="0" lang="en-US" altLang="en-US" sz="1400" b="1" i="0" u="none" strike="noStrike" cap="none" normalizeH="0" baseline="0" smtClean="0">
                          <a:ln>
                            <a:noFill/>
                          </a:ln>
                          <a:solidFill>
                            <a:schemeClr val="tx1"/>
                          </a:solidFill>
                          <a:effectLst/>
                          <a:latin typeface="Arial" panose="020B0604020202020204" pitchFamily="34" charset="0"/>
                          <a:cs typeface="Arial" panose="020B0604020202020204" pitchFamily="34" charset="0"/>
                        </a:rPr>
                        <a:t>FREE with Super Saver Shipping</a:t>
                      </a:r>
                      <a:r>
                        <a:rPr kumimoji="0" lang="en-US" altLang="en-US"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41991">
                                            <p:txEl>
                                              <p:pRg st="0" end="0"/>
                                            </p:txEl>
                                          </p:spTgt>
                                        </p:tgtEl>
                                        <p:attrNameLst>
                                          <p:attrName>style.visibility</p:attrName>
                                        </p:attrNameLst>
                                      </p:cBhvr>
                                      <p:to>
                                        <p:strVal val="visible"/>
                                      </p:to>
                                    </p:set>
                                    <p:anim calcmode="lin" valueType="num">
                                      <p:cBhvr>
                                        <p:cTn id="7" dur="2000" fill="hold"/>
                                        <p:tgtEl>
                                          <p:spTgt spid="41991">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4199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41991">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0" presetClass="entr" presetSubtype="0" fill="hold" nodeType="clickEffect">
                                  <p:stCondLst>
                                    <p:cond delay="0"/>
                                  </p:stCondLst>
                                  <p:childTnLst>
                                    <p:set>
                                      <p:cBhvr>
                                        <p:cTn id="13" dur="1" fill="hold">
                                          <p:stCondLst>
                                            <p:cond delay="0"/>
                                          </p:stCondLst>
                                        </p:cTn>
                                        <p:tgtEl>
                                          <p:spTgt spid="41989"/>
                                        </p:tgtEl>
                                        <p:attrNameLst>
                                          <p:attrName>style.visibility</p:attrName>
                                        </p:attrNameLst>
                                      </p:cBhvr>
                                      <p:to>
                                        <p:strVal val="visible"/>
                                      </p:to>
                                    </p:set>
                                    <p:animEffect transition="in" filter="fade">
                                      <p:cBhvr>
                                        <p:cTn id="14" dur="800" decel="100000"/>
                                        <p:tgtEl>
                                          <p:spTgt spid="41989"/>
                                        </p:tgtEl>
                                      </p:cBhvr>
                                    </p:animEffect>
                                    <p:anim calcmode="lin" valueType="num">
                                      <p:cBhvr>
                                        <p:cTn id="15" dur="800" decel="100000" fill="hold"/>
                                        <p:tgtEl>
                                          <p:spTgt spid="41989"/>
                                        </p:tgtEl>
                                        <p:attrNameLst>
                                          <p:attrName>style.rotation</p:attrName>
                                        </p:attrNameLst>
                                      </p:cBhvr>
                                      <p:tavLst>
                                        <p:tav tm="0">
                                          <p:val>
                                            <p:fltVal val="-90"/>
                                          </p:val>
                                        </p:tav>
                                        <p:tav tm="100000">
                                          <p:val>
                                            <p:fltVal val="0"/>
                                          </p:val>
                                        </p:tav>
                                      </p:tavLst>
                                    </p:anim>
                                    <p:anim calcmode="lin" valueType="num">
                                      <p:cBhvr>
                                        <p:cTn id="16" dur="800" decel="100000" fill="hold"/>
                                        <p:tgtEl>
                                          <p:spTgt spid="41989"/>
                                        </p:tgtEl>
                                        <p:attrNameLst>
                                          <p:attrName>ppt_x</p:attrName>
                                        </p:attrNameLst>
                                      </p:cBhvr>
                                      <p:tavLst>
                                        <p:tav tm="0">
                                          <p:val>
                                            <p:strVal val="#ppt_x+0.4"/>
                                          </p:val>
                                        </p:tav>
                                        <p:tav tm="100000">
                                          <p:val>
                                            <p:strVal val="#ppt_x-0.05"/>
                                          </p:val>
                                        </p:tav>
                                      </p:tavLst>
                                    </p:anim>
                                    <p:anim calcmode="lin" valueType="num">
                                      <p:cBhvr>
                                        <p:cTn id="17" dur="800" decel="100000" fill="hold"/>
                                        <p:tgtEl>
                                          <p:spTgt spid="41989"/>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41989"/>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41989"/>
                                        </p:tgtEl>
                                        <p:attrNameLst>
                                          <p:attrName>ppt_y</p:attrName>
                                        </p:attrNameLst>
                                      </p:cBhvr>
                                      <p:tavLst>
                                        <p:tav tm="0">
                                          <p:val>
                                            <p:strVal val="#ppt_y+0.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9" presetClass="entr" presetSubtype="0" decel="100000" fill="hold" nodeType="clickEffect">
                                  <p:stCondLst>
                                    <p:cond delay="0"/>
                                  </p:stCondLst>
                                  <p:childTnLst>
                                    <p:set>
                                      <p:cBhvr>
                                        <p:cTn id="23" dur="1" fill="hold">
                                          <p:stCondLst>
                                            <p:cond delay="0"/>
                                          </p:stCondLst>
                                        </p:cTn>
                                        <p:tgtEl>
                                          <p:spTgt spid="42104"/>
                                        </p:tgtEl>
                                        <p:attrNameLst>
                                          <p:attrName>style.visibility</p:attrName>
                                        </p:attrNameLst>
                                      </p:cBhvr>
                                      <p:to>
                                        <p:strVal val="visible"/>
                                      </p:to>
                                    </p:set>
                                    <p:anim calcmode="lin" valueType="num">
                                      <p:cBhvr>
                                        <p:cTn id="24" dur="2000" fill="hold"/>
                                        <p:tgtEl>
                                          <p:spTgt spid="42104"/>
                                        </p:tgtEl>
                                        <p:attrNameLst>
                                          <p:attrName>ppt_w</p:attrName>
                                        </p:attrNameLst>
                                      </p:cBhvr>
                                      <p:tavLst>
                                        <p:tav tm="0">
                                          <p:val>
                                            <p:fltVal val="0"/>
                                          </p:val>
                                        </p:tav>
                                        <p:tav tm="100000">
                                          <p:val>
                                            <p:strVal val="#ppt_w"/>
                                          </p:val>
                                        </p:tav>
                                      </p:tavLst>
                                    </p:anim>
                                    <p:anim calcmode="lin" valueType="num">
                                      <p:cBhvr>
                                        <p:cTn id="25" dur="2000" fill="hold"/>
                                        <p:tgtEl>
                                          <p:spTgt spid="42104"/>
                                        </p:tgtEl>
                                        <p:attrNameLst>
                                          <p:attrName>ppt_h</p:attrName>
                                        </p:attrNameLst>
                                      </p:cBhvr>
                                      <p:tavLst>
                                        <p:tav tm="0">
                                          <p:val>
                                            <p:fltVal val="0"/>
                                          </p:val>
                                        </p:tav>
                                        <p:tav tm="100000">
                                          <p:val>
                                            <p:strVal val="#ppt_h"/>
                                          </p:val>
                                        </p:tav>
                                      </p:tavLst>
                                    </p:anim>
                                    <p:anim calcmode="lin" valueType="num">
                                      <p:cBhvr>
                                        <p:cTn id="26" dur="2000" fill="hold"/>
                                        <p:tgtEl>
                                          <p:spTgt spid="42104"/>
                                        </p:tgtEl>
                                        <p:attrNameLst>
                                          <p:attrName>style.rotation</p:attrName>
                                        </p:attrNameLst>
                                      </p:cBhvr>
                                      <p:tavLst>
                                        <p:tav tm="0">
                                          <p:val>
                                            <p:fltVal val="360"/>
                                          </p:val>
                                        </p:tav>
                                        <p:tav tm="100000">
                                          <p:val>
                                            <p:fltVal val="0"/>
                                          </p:val>
                                        </p:tav>
                                      </p:tavLst>
                                    </p:anim>
                                    <p:animEffect transition="in" filter="fade">
                                      <p:cBhvr>
                                        <p:cTn id="27" dur="2000"/>
                                        <p:tgtEl>
                                          <p:spTgt spid="4210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5" presetClass="entr" presetSubtype="0" fill="hold" grpId="0" nodeType="clickEffect">
                                  <p:stCondLst>
                                    <p:cond delay="0"/>
                                  </p:stCondLst>
                                  <p:childTnLst>
                                    <p:set>
                                      <p:cBhvr>
                                        <p:cTn id="31" dur="1" fill="hold">
                                          <p:stCondLst>
                                            <p:cond delay="0"/>
                                          </p:stCondLst>
                                        </p:cTn>
                                        <p:tgtEl>
                                          <p:spTgt spid="41990"/>
                                        </p:tgtEl>
                                        <p:attrNameLst>
                                          <p:attrName>style.visibility</p:attrName>
                                        </p:attrNameLst>
                                      </p:cBhvr>
                                      <p:to>
                                        <p:strVal val="visible"/>
                                      </p:to>
                                    </p:set>
                                    <p:animEffect transition="in" filter="fade">
                                      <p:cBhvr>
                                        <p:cTn id="32" dur="2000"/>
                                        <p:tgtEl>
                                          <p:spTgt spid="41990"/>
                                        </p:tgtEl>
                                      </p:cBhvr>
                                    </p:animEffect>
                                    <p:anim calcmode="lin" valueType="num">
                                      <p:cBhvr>
                                        <p:cTn id="33" dur="2000" fill="hold"/>
                                        <p:tgtEl>
                                          <p:spTgt spid="41990"/>
                                        </p:tgtEl>
                                        <p:attrNameLst>
                                          <p:attrName>style.rotation</p:attrName>
                                        </p:attrNameLst>
                                      </p:cBhvr>
                                      <p:tavLst>
                                        <p:tav tm="0">
                                          <p:val>
                                            <p:fltVal val="720"/>
                                          </p:val>
                                        </p:tav>
                                        <p:tav tm="100000">
                                          <p:val>
                                            <p:fltVal val="0"/>
                                          </p:val>
                                        </p:tav>
                                      </p:tavLst>
                                    </p:anim>
                                    <p:anim calcmode="lin" valueType="num">
                                      <p:cBhvr>
                                        <p:cTn id="34" dur="2000" fill="hold"/>
                                        <p:tgtEl>
                                          <p:spTgt spid="41990"/>
                                        </p:tgtEl>
                                        <p:attrNameLst>
                                          <p:attrName>ppt_h</p:attrName>
                                        </p:attrNameLst>
                                      </p:cBhvr>
                                      <p:tavLst>
                                        <p:tav tm="0">
                                          <p:val>
                                            <p:fltVal val="0"/>
                                          </p:val>
                                        </p:tav>
                                        <p:tav tm="100000">
                                          <p:val>
                                            <p:strVal val="#ppt_h"/>
                                          </p:val>
                                        </p:tav>
                                      </p:tavLst>
                                    </p:anim>
                                    <p:anim calcmode="lin" valueType="num">
                                      <p:cBhvr>
                                        <p:cTn id="35" dur="2000" fill="hold"/>
                                        <p:tgtEl>
                                          <p:spTgt spid="4199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95288" y="981075"/>
            <a:ext cx="6985000" cy="4968875"/>
          </a:xfrm>
        </p:spPr>
        <p:txBody>
          <a:bodyPr/>
          <a:lstStyle/>
          <a:p>
            <a:pPr algn="r" rtl="1"/>
            <a:r>
              <a:rPr lang="fa-IR" altLang="en-US" sz="3200">
                <a:solidFill>
                  <a:schemeClr val="tx1"/>
                </a:solidFill>
              </a:rPr>
              <a:t>معرفی </a:t>
            </a:r>
            <a:r>
              <a:rPr lang="en-US" altLang="en-US" sz="3200">
                <a:solidFill>
                  <a:schemeClr val="tx1"/>
                </a:solidFill>
              </a:rPr>
              <a:t>world of learning</a:t>
            </a:r>
            <a:r>
              <a:rPr lang="fa-IR" altLang="en-US" sz="3200">
                <a:solidFill>
                  <a:schemeClr val="tx1"/>
                </a:solidFill>
              </a:rPr>
              <a:t>:</a:t>
            </a: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كتاب </a:t>
            </a:r>
            <a:r>
              <a:rPr lang="en-US" altLang="en-US" sz="2000">
                <a:solidFill>
                  <a:schemeClr val="tx1"/>
                </a:solidFill>
              </a:rPr>
              <a:t>World of Learning </a:t>
            </a:r>
            <a:r>
              <a:rPr lang="fa-IR" altLang="en-US" sz="2000">
                <a:solidFill>
                  <a:schemeClr val="tx1"/>
                </a:solidFill>
              </a:rPr>
              <a:t>  يكي  از كتب مرجع معتبر دنياست  كه هر ساله با ويرايش  جديد  و اطلاعات به روز شده  ( </a:t>
            </a:r>
            <a:r>
              <a:rPr lang="en-US" altLang="en-US" sz="2000">
                <a:solidFill>
                  <a:schemeClr val="tx1"/>
                </a:solidFill>
              </a:rPr>
              <a:t>Up to date</a:t>
            </a:r>
            <a:r>
              <a:rPr lang="fa-IR" altLang="en-US" sz="2000">
                <a:solidFill>
                  <a:schemeClr val="tx1"/>
                </a:solidFill>
              </a:rPr>
              <a:t> ) در سرتا سر جهان  در دسترس كتابخانه هاي دانشگاهي و تخصصي قرار مي گيرد.</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اين كتاب شامل كليه اطلاعات مربوط به كل دانشگاهها،آموزشكده ها ، موسسات آموزشي و تحقيقي ، موزه ها و ... معتبر دنيا مي باشد. جهت دسترسي آسان  و سريع ، نام كشور ها به صورت الفبائي درج شده است  و در هر كشور نيز نام دانشگاههاي مربوطه به ترتيب حروف الفبا قرار گرفته است.</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endParaRPr lang="en-US" altLang="en-US" sz="20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0"/>
                                        <p:tgtEl>
                                          <p:spTgt spid="17410"/>
                                        </p:tgtEl>
                                      </p:cBhvr>
                                    </p:animEffect>
                                    <p:anim calcmode="lin" valueType="num">
                                      <p:cBhvr>
                                        <p:cTn id="8" dur="5000" fill="hold"/>
                                        <p:tgtEl>
                                          <p:spTgt spid="17410"/>
                                        </p:tgtEl>
                                        <p:attrNameLst>
                                          <p:attrName>ppt_x</p:attrName>
                                        </p:attrNameLst>
                                      </p:cBhvr>
                                      <p:tavLst>
                                        <p:tav tm="0">
                                          <p:val>
                                            <p:strVal val="#ppt_x"/>
                                          </p:val>
                                        </p:tav>
                                        <p:tav tm="100000">
                                          <p:val>
                                            <p:strVal val="#ppt_x"/>
                                          </p:val>
                                        </p:tav>
                                      </p:tavLst>
                                    </p:anim>
                                    <p:anim calcmode="lin" valueType="num">
                                      <p:cBhvr>
                                        <p:cTn id="9" dur="5000" fill="hold"/>
                                        <p:tgtEl>
                                          <p:spTgt spid="174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851275" y="1125538"/>
            <a:ext cx="3529013" cy="1152525"/>
          </a:xfrm>
        </p:spPr>
        <p:txBody>
          <a:bodyPr/>
          <a:lstStyle/>
          <a:p>
            <a:pPr algn="ctr" rtl="1"/>
            <a:r>
              <a:rPr lang="ar-SA" altLang="en-US" sz="2000">
                <a:solidFill>
                  <a:schemeClr val="tx1"/>
                </a:solidFill>
              </a:rPr>
              <a:t>اين اطلاعات شام</a:t>
            </a:r>
            <a:r>
              <a:rPr lang="fa-IR" altLang="en-US" sz="2000">
                <a:solidFill>
                  <a:schemeClr val="tx1"/>
                </a:solidFill>
              </a:rPr>
              <a:t>ل</a:t>
            </a:r>
            <a:r>
              <a:rPr lang="ar-SA" altLang="en-US" sz="2000">
                <a:solidFill>
                  <a:schemeClr val="tx1"/>
                </a:solidFill>
              </a:rPr>
              <a:t> </a:t>
            </a:r>
            <a:r>
              <a:rPr lang="en-US" altLang="en-US" sz="2000">
                <a:solidFill>
                  <a:schemeClr val="tx1"/>
                </a:solidFill>
              </a:rPr>
              <a:t>:</a:t>
            </a:r>
            <a:r>
              <a:rPr lang="en-US" altLang="en-US" sz="1800" b="1">
                <a:solidFill>
                  <a:schemeClr val="tx1"/>
                </a:solidFill>
              </a:rPr>
              <a:t> </a:t>
            </a:r>
            <a:r>
              <a:rPr lang="fa-IR" altLang="en-US" sz="1800" b="1">
                <a:solidFill>
                  <a:schemeClr val="tx1"/>
                </a:solidFill>
              </a:rPr>
              <a:t/>
            </a:r>
            <a:br>
              <a:rPr lang="fa-IR" altLang="en-US" sz="1800" b="1">
                <a:solidFill>
                  <a:schemeClr val="tx1"/>
                </a:solidFill>
              </a:rPr>
            </a:br>
            <a:r>
              <a:rPr lang="fa-IR" altLang="en-US" sz="1800" b="1">
                <a:solidFill>
                  <a:schemeClr val="tx1"/>
                </a:solidFill>
              </a:rPr>
              <a:t/>
            </a:r>
            <a:br>
              <a:rPr lang="fa-IR" altLang="en-US" sz="1800" b="1">
                <a:solidFill>
                  <a:schemeClr val="tx1"/>
                </a:solidFill>
              </a:rPr>
            </a:br>
            <a:r>
              <a:rPr lang="fa-IR" altLang="en-US" sz="1800" b="1">
                <a:solidFill>
                  <a:schemeClr val="tx1"/>
                </a:solidFill>
              </a:rPr>
              <a:t/>
            </a:r>
            <a:br>
              <a:rPr lang="fa-IR" altLang="en-US" sz="1800" b="1">
                <a:solidFill>
                  <a:schemeClr val="tx1"/>
                </a:solidFill>
              </a:rPr>
            </a:br>
            <a:endParaRPr lang="en-US" altLang="en-US" sz="1800" b="1">
              <a:solidFill>
                <a:schemeClr val="tx1"/>
              </a:solidFill>
            </a:endParaRPr>
          </a:p>
        </p:txBody>
      </p:sp>
      <p:graphicFrame>
        <p:nvGraphicFramePr>
          <p:cNvPr id="33891" name="Group 99"/>
          <p:cNvGraphicFramePr>
            <a:graphicFrameLocks noGrp="1"/>
          </p:cNvGraphicFramePr>
          <p:nvPr>
            <p:ph type="tbl" idx="1"/>
          </p:nvPr>
        </p:nvGraphicFramePr>
        <p:xfrm>
          <a:off x="755650" y="2205038"/>
          <a:ext cx="6540500" cy="3289300"/>
        </p:xfrm>
        <a:graphic>
          <a:graphicData uri="http://schemas.openxmlformats.org/drawingml/2006/table">
            <a:tbl>
              <a:tblPr/>
              <a:tblGrid>
                <a:gridCol w="1635125"/>
                <a:gridCol w="1635125"/>
                <a:gridCol w="1635125"/>
                <a:gridCol w="1635125"/>
              </a:tblGrid>
              <a:tr h="93662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معاون آموزشي</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معاون پژوهشي</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رياست دانشگاه</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دانشگاه</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95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اسامي دانشكده هاي مختلف و نام روئساي آنها</a:t>
                      </a:r>
                      <a:endPar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رياست كتابخانه مركزي</a:t>
                      </a:r>
                      <a:endPar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مدير آموزشي</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معاون اداري و مالي</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7317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سايت دانشگاه و</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e-mail  </a:t>
                      </a: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هاي مربوطه</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تلفن و فاكس</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آدرس</a:t>
                      </a:r>
                      <a:r>
                        <a:rPr kumimoji="0" lang="en-US" altLang="en-US" sz="20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1000" decel="50000" fill="hold">
                                          <p:stCondLst>
                                            <p:cond delay="0"/>
                                          </p:stCondLst>
                                        </p:cTn>
                                        <p:tgtEl>
                                          <p:spTgt spid="33794"/>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3794"/>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3794"/>
                                        </p:tgtEl>
                                        <p:attrNameLst>
                                          <p:attrName>ppt_w</p:attrName>
                                        </p:attrNameLst>
                                      </p:cBhvr>
                                      <p:tavLst>
                                        <p:tav tm="0">
                                          <p:val>
                                            <p:strVal val="#ppt_w*.05"/>
                                          </p:val>
                                        </p:tav>
                                        <p:tav tm="100000">
                                          <p:val>
                                            <p:strVal val="#ppt_w"/>
                                          </p:val>
                                        </p:tav>
                                      </p:tavLst>
                                    </p:anim>
                                    <p:anim calcmode="lin" valueType="num">
                                      <p:cBhvr>
                                        <p:cTn id="10" dur="2000" fill="hold"/>
                                        <p:tgtEl>
                                          <p:spTgt spid="33794"/>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3794"/>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3794"/>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3794"/>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379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nodeType="clickEffect">
                                  <p:stCondLst>
                                    <p:cond delay="0"/>
                                  </p:stCondLst>
                                  <p:childTnLst>
                                    <p:set>
                                      <p:cBhvr>
                                        <p:cTn id="18" dur="1" fill="hold">
                                          <p:stCondLst>
                                            <p:cond delay="0"/>
                                          </p:stCondLst>
                                        </p:cTn>
                                        <p:tgtEl>
                                          <p:spTgt spid="33891"/>
                                        </p:tgtEl>
                                        <p:attrNameLst>
                                          <p:attrName>style.visibility</p:attrName>
                                        </p:attrNameLst>
                                      </p:cBhvr>
                                      <p:to>
                                        <p:strVal val="visible"/>
                                      </p:to>
                                    </p:set>
                                    <p:anim calcmode="lin" valueType="num">
                                      <p:cBhvr>
                                        <p:cTn id="19" dur="3000" fill="hold"/>
                                        <p:tgtEl>
                                          <p:spTgt spid="33891"/>
                                        </p:tgtEl>
                                        <p:attrNameLst>
                                          <p:attrName>ppt_x</p:attrName>
                                        </p:attrNameLst>
                                      </p:cBhvr>
                                      <p:tavLst>
                                        <p:tav tm="0">
                                          <p:val>
                                            <p:strVal val="#ppt_x-.2"/>
                                          </p:val>
                                        </p:tav>
                                        <p:tav tm="100000">
                                          <p:val>
                                            <p:strVal val="#ppt_x"/>
                                          </p:val>
                                        </p:tav>
                                      </p:tavLst>
                                    </p:anim>
                                    <p:anim calcmode="lin" valueType="num">
                                      <p:cBhvr>
                                        <p:cTn id="20" dur="3000" fill="hold"/>
                                        <p:tgtEl>
                                          <p:spTgt spid="33891"/>
                                        </p:tgtEl>
                                        <p:attrNameLst>
                                          <p:attrName>ppt_y</p:attrName>
                                        </p:attrNameLst>
                                      </p:cBhvr>
                                      <p:tavLst>
                                        <p:tav tm="0">
                                          <p:val>
                                            <p:strVal val="#ppt_y"/>
                                          </p:val>
                                        </p:tav>
                                        <p:tav tm="100000">
                                          <p:val>
                                            <p:strVal val="#ppt_y"/>
                                          </p:val>
                                        </p:tav>
                                      </p:tavLst>
                                    </p:anim>
                                    <p:animEffect transition="in" filter="wipe(right)" prLst="gradientSize: 0.1">
                                      <p:cBhvr>
                                        <p:cTn id="21" dur="3000"/>
                                        <p:tgtEl>
                                          <p:spTgt spid="33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9750" y="549275"/>
            <a:ext cx="6769100" cy="5688013"/>
          </a:xfrm>
        </p:spPr>
        <p:txBody>
          <a:bodyPr/>
          <a:lstStyle/>
          <a:p>
            <a:pPr algn="r" rtl="1"/>
            <a:r>
              <a:rPr lang="fa-IR" altLang="en-US" sz="2000">
                <a:solidFill>
                  <a:schemeClr val="tx1"/>
                </a:solidFill>
              </a:rPr>
              <a:t>با توجه به اطلاعات مذكور ، اين كتاب توسط اساتيد محترم ، دانشجويان دكتري و ارشد در موارد بسیاری مورد استفاده قرار مي گيرد كه اهم آن بشرح زير مي باشد:</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ar-SA" altLang="en-US" sz="2000">
                <a:solidFill>
                  <a:schemeClr val="tx1"/>
                </a:solidFill>
              </a:rPr>
              <a:t>- انتخاب دانشگاه و مكاتبه با مسئولين مربوطه جهت گذراندن دوره هاي فرصت مطالعاتي </a:t>
            </a: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t>
            </a:r>
            <a:r>
              <a:rPr lang="ar-SA" altLang="en-US" sz="2000">
                <a:solidFill>
                  <a:schemeClr val="tx1"/>
                </a:solidFill>
              </a:rPr>
              <a:t>انتخاب دانشگاه و</a:t>
            </a:r>
            <a:r>
              <a:rPr lang="fa-IR" altLang="en-US" sz="2000">
                <a:solidFill>
                  <a:schemeClr val="tx1"/>
                </a:solidFill>
              </a:rPr>
              <a:t> </a:t>
            </a:r>
            <a:r>
              <a:rPr lang="ar-SA" altLang="en-US" sz="2000">
                <a:solidFill>
                  <a:schemeClr val="tx1"/>
                </a:solidFill>
              </a:rPr>
              <a:t> دانشكده </a:t>
            </a:r>
            <a:r>
              <a:rPr lang="fa-IR" altLang="en-US" sz="2000">
                <a:solidFill>
                  <a:schemeClr val="tx1"/>
                </a:solidFill>
              </a:rPr>
              <a:t> </a:t>
            </a:r>
            <a:r>
              <a:rPr lang="ar-SA" altLang="en-US" sz="2000">
                <a:solidFill>
                  <a:schemeClr val="tx1"/>
                </a:solidFill>
              </a:rPr>
              <a:t>مربوطه</a:t>
            </a:r>
            <a:r>
              <a:rPr lang="fa-IR" altLang="en-US" sz="2000">
                <a:solidFill>
                  <a:schemeClr val="tx1"/>
                </a:solidFill>
              </a:rPr>
              <a:t> </a:t>
            </a:r>
            <a:r>
              <a:rPr lang="ar-SA" altLang="en-US" sz="2000">
                <a:solidFill>
                  <a:schemeClr val="tx1"/>
                </a:solidFill>
              </a:rPr>
              <a:t> جهت</a:t>
            </a:r>
            <a:r>
              <a:rPr lang="fa-IR" altLang="en-US" sz="2000">
                <a:solidFill>
                  <a:schemeClr val="tx1"/>
                </a:solidFill>
              </a:rPr>
              <a:t> </a:t>
            </a:r>
            <a:r>
              <a:rPr lang="ar-SA" altLang="en-US" sz="2000">
                <a:solidFill>
                  <a:schemeClr val="tx1"/>
                </a:solidFill>
              </a:rPr>
              <a:t> ادامه </a:t>
            </a:r>
            <a:r>
              <a:rPr lang="fa-IR" altLang="en-US" sz="2000">
                <a:solidFill>
                  <a:schemeClr val="tx1"/>
                </a:solidFill>
              </a:rPr>
              <a:t> </a:t>
            </a:r>
            <a:r>
              <a:rPr lang="ar-SA" altLang="en-US" sz="2000">
                <a:solidFill>
                  <a:schemeClr val="tx1"/>
                </a:solidFill>
              </a:rPr>
              <a:t>تحصيلات تكميلي (</a:t>
            </a:r>
            <a:r>
              <a:rPr lang="fa-IR" altLang="en-US" sz="2000">
                <a:solidFill>
                  <a:schemeClr val="tx1"/>
                </a:solidFill>
              </a:rPr>
              <a:t> </a:t>
            </a:r>
            <a:r>
              <a:rPr lang="ar-SA" altLang="en-US" sz="2000">
                <a:solidFill>
                  <a:schemeClr val="tx1"/>
                </a:solidFill>
              </a:rPr>
              <a:t>ارشد و دكتري) </a:t>
            </a: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endParaRPr lang="en-US" altLang="en-US" sz="2000">
              <a:solidFill>
                <a:schemeClr val="tx1"/>
              </a:solidFill>
            </a:endParaRPr>
          </a:p>
        </p:txBody>
      </p:sp>
      <p:sp>
        <p:nvSpPr>
          <p:cNvPr id="34822" name="Rectangle 6"/>
          <p:cNvSpPr>
            <a:spLocks noChangeArrowheads="1"/>
          </p:cNvSpPr>
          <p:nvPr/>
        </p:nvSpPr>
        <p:spPr bwMode="auto">
          <a:xfrm>
            <a:off x="1646238" y="3230563"/>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4818"/>
                                        </p:tgtEl>
                                        <p:attrNameLst>
                                          <p:attrName>style.visibility</p:attrName>
                                        </p:attrNameLst>
                                      </p:cBhvr>
                                      <p:to>
                                        <p:strVal val="visible"/>
                                      </p:to>
                                    </p:set>
                                    <p:animEffect transition="in" filter="fade">
                                      <p:cBhvr>
                                        <p:cTn id="7" dur="500"/>
                                        <p:tgtEl>
                                          <p:spTgt spid="34818"/>
                                        </p:tgtEl>
                                      </p:cBhvr>
                                    </p:animEffect>
                                    <p:anim calcmode="lin" valueType="num">
                                      <p:cBhvr>
                                        <p:cTn id="8" dur="500" fill="hold"/>
                                        <p:tgtEl>
                                          <p:spTgt spid="34818"/>
                                        </p:tgtEl>
                                        <p:attrNameLst>
                                          <p:attrName>ppt_x</p:attrName>
                                        </p:attrNameLst>
                                      </p:cBhvr>
                                      <p:tavLst>
                                        <p:tav tm="0">
                                          <p:val>
                                            <p:strVal val="#ppt_x-.1"/>
                                          </p:val>
                                        </p:tav>
                                        <p:tav tm="100000">
                                          <p:val>
                                            <p:strVal val="#ppt_x"/>
                                          </p:val>
                                        </p:tav>
                                      </p:tavLst>
                                    </p:anim>
                                    <p:anim calcmode="lin" valueType="num">
                                      <p:cBhvr>
                                        <p:cTn id="9" dur="500" fill="hold"/>
                                        <p:tgtEl>
                                          <p:spTgt spid="348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11188" y="1196975"/>
            <a:ext cx="6435725" cy="4032250"/>
          </a:xfrm>
        </p:spPr>
        <p:txBody>
          <a:bodyPr/>
          <a:lstStyle/>
          <a:p>
            <a:pPr algn="r" rtl="1">
              <a:buFontTx/>
              <a:buChar char="-"/>
            </a:pPr>
            <a:r>
              <a:rPr lang="fa-IR" altLang="en-US" sz="2000">
                <a:solidFill>
                  <a:schemeClr val="tx1"/>
                </a:solidFill>
              </a:rPr>
              <a:t> </a:t>
            </a:r>
            <a:r>
              <a:rPr lang="ar-SA" altLang="en-US" sz="2000">
                <a:solidFill>
                  <a:schemeClr val="tx1"/>
                </a:solidFill>
              </a:rPr>
              <a:t>آگاهي از وجود رشته هاي مورد علاقه در دانشگاههاي ساير كشور</a:t>
            </a:r>
            <a:r>
              <a:rPr lang="fa-IR" altLang="en-US" sz="2000">
                <a:solidFill>
                  <a:schemeClr val="tx1"/>
                </a:solidFill>
              </a:rPr>
              <a:t>ها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دسترسي به اطلاعات مورد نياز جهت مكاتبات به صورت مستقيم با رئيس دانشگاه ، رئيس دانشكده ، معاون آموزشي يا مدير آموزشي ، و يا مسئول هر بخش دیگر</a:t>
            </a:r>
            <a:br>
              <a:rPr lang="fa-IR" altLang="en-US" sz="2000">
                <a:solidFill>
                  <a:schemeClr val="tx1"/>
                </a:solidFill>
              </a:rPr>
            </a:br>
            <a:endParaRPr lang="en-US" altLang="en-US" sz="20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 calcmode="lin" valueType="num">
                                      <p:cBhvr>
                                        <p:cTn id="7" dur="3000" fill="hold"/>
                                        <p:tgtEl>
                                          <p:spTgt spid="35842"/>
                                        </p:tgtEl>
                                        <p:attrNameLst>
                                          <p:attrName>ppt_x</p:attrName>
                                        </p:attrNameLst>
                                      </p:cBhvr>
                                      <p:tavLst>
                                        <p:tav tm="0">
                                          <p:val>
                                            <p:strVal val="#ppt_x-.2"/>
                                          </p:val>
                                        </p:tav>
                                        <p:tav tm="100000">
                                          <p:val>
                                            <p:strVal val="#ppt_x"/>
                                          </p:val>
                                        </p:tav>
                                      </p:tavLst>
                                    </p:anim>
                                    <p:anim calcmode="lin" valueType="num">
                                      <p:cBhvr>
                                        <p:cTn id="8" dur="3000" fill="hold"/>
                                        <p:tgtEl>
                                          <p:spTgt spid="35842"/>
                                        </p:tgtEl>
                                        <p:attrNameLst>
                                          <p:attrName>ppt_y</p:attrName>
                                        </p:attrNameLst>
                                      </p:cBhvr>
                                      <p:tavLst>
                                        <p:tav tm="0">
                                          <p:val>
                                            <p:strVal val="#ppt_y"/>
                                          </p:val>
                                        </p:tav>
                                        <p:tav tm="100000">
                                          <p:val>
                                            <p:strVal val="#ppt_y"/>
                                          </p:val>
                                        </p:tav>
                                      </p:tavLst>
                                    </p:anim>
                                    <p:animEffect transition="in" filter="wipe(right)" prLst="gradientSize: 0.1">
                                      <p:cBhvr>
                                        <p:cTn id="9" dur="3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39750" y="1628775"/>
            <a:ext cx="6696075" cy="4824413"/>
          </a:xfrm>
        </p:spPr>
        <p:txBody>
          <a:bodyPr/>
          <a:lstStyle/>
          <a:p>
            <a:pPr algn="r" rtl="1"/>
            <a:r>
              <a:rPr lang="fa-IR" altLang="en-US" sz="2000">
                <a:solidFill>
                  <a:schemeClr val="tx1"/>
                </a:solidFill>
              </a:rPr>
              <a:t>این منبع بیش از 25000دانشکده ،کالج ، مدارس هنر وموزیک ، کتابخانه ، گالری ، موسسات آموزشی  و  پژوهشی  را در 180 کشور دنیا در بر می گیرد.</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این کتاب 2135 صفحه دارد.</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در ابتدای کتاب بعد ازفهرست مندرجات (</a:t>
            </a:r>
            <a:r>
              <a:rPr lang="en-US" altLang="en-US" sz="2000">
                <a:solidFill>
                  <a:schemeClr val="tx1"/>
                </a:solidFill>
              </a:rPr>
              <a:t>Abbreviations</a:t>
            </a:r>
            <a:r>
              <a:rPr lang="fa-IR" altLang="en-US" sz="2000">
                <a:solidFill>
                  <a:schemeClr val="tx1"/>
                </a:solidFill>
              </a:rPr>
              <a:t>)آمده است. بعد از آن نام سازمان ها وموسسات بین المللی با عنوان  </a:t>
            </a:r>
            <a:r>
              <a:rPr lang="en-US" altLang="en-US" sz="2000">
                <a:solidFill>
                  <a:schemeClr val="tx1"/>
                </a:solidFill>
              </a:rPr>
              <a:t>International section</a:t>
            </a:r>
            <a:r>
              <a:rPr lang="fa-IR" altLang="en-US" sz="2000">
                <a:solidFill>
                  <a:schemeClr val="tx1"/>
                </a:solidFill>
              </a:rPr>
              <a:t> آمده که ارجاع به شماره صفحه دارد.</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
            </a:r>
            <a:br>
              <a:rPr lang="fa-IR" altLang="en-US" sz="2000">
                <a:solidFill>
                  <a:schemeClr val="tx1"/>
                </a:solidFill>
              </a:rPr>
            </a:br>
            <a:endParaRPr lang="en-US" altLang="en-US" sz="20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p:cTn id="7" dur="2000" fill="hold"/>
                                        <p:tgtEl>
                                          <p:spTgt spid="36866"/>
                                        </p:tgtEl>
                                        <p:attrNameLst>
                                          <p:attrName>ppt_w</p:attrName>
                                        </p:attrNameLst>
                                      </p:cBhvr>
                                      <p:tavLst>
                                        <p:tav tm="0">
                                          <p:val>
                                            <p:strVal val="#ppt_w*0.70"/>
                                          </p:val>
                                        </p:tav>
                                        <p:tav tm="100000">
                                          <p:val>
                                            <p:strVal val="#ppt_w"/>
                                          </p:val>
                                        </p:tav>
                                      </p:tavLst>
                                    </p:anim>
                                    <p:anim calcmode="lin" valueType="num">
                                      <p:cBhvr>
                                        <p:cTn id="8" dur="2000" fill="hold"/>
                                        <p:tgtEl>
                                          <p:spTgt spid="36866"/>
                                        </p:tgtEl>
                                        <p:attrNameLst>
                                          <p:attrName>ppt_h</p:attrName>
                                        </p:attrNameLst>
                                      </p:cBhvr>
                                      <p:tavLst>
                                        <p:tav tm="0">
                                          <p:val>
                                            <p:strVal val="#ppt_h"/>
                                          </p:val>
                                        </p:tav>
                                        <p:tav tm="100000">
                                          <p:val>
                                            <p:strVal val="#ppt_h"/>
                                          </p:val>
                                        </p:tav>
                                      </p:tavLst>
                                    </p:anim>
                                    <p:animEffect transition="in" filter="fade">
                                      <p:cBhvr>
                                        <p:cTn id="9" dur="2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250825" y="836613"/>
            <a:ext cx="6985000" cy="4321175"/>
          </a:xfrm>
        </p:spPr>
        <p:txBody>
          <a:bodyPr/>
          <a:lstStyle/>
          <a:p>
            <a:pPr algn="r" rtl="1"/>
            <a:r>
              <a:rPr lang="fa-IR" altLang="en-US" sz="2400">
                <a:solidFill>
                  <a:schemeClr val="tx1"/>
                </a:solidFill>
              </a:rPr>
              <a:t>نمونه مدخل :</a:t>
            </a:r>
            <a:br>
              <a:rPr lang="fa-IR" altLang="en-US" sz="24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در مورد ایران این طور آمده است (برای ایران موسسات ، سازمان ها، دانشگاه ها و ... را توضیح داده است که به طور مثال در مورد:</a:t>
            </a:r>
            <a:br>
              <a:rPr lang="fa-IR" altLang="en-US" sz="2000">
                <a:solidFill>
                  <a:schemeClr val="tx1"/>
                </a:solidFill>
              </a:rPr>
            </a:br>
            <a:r>
              <a:rPr lang="fa-IR" altLang="en-US" sz="2000">
                <a:solidFill>
                  <a:schemeClr val="tx1"/>
                </a:solidFill>
              </a:rPr>
              <a:t/>
            </a:r>
            <a:br>
              <a:rPr lang="fa-IR" altLang="en-US" sz="2000">
                <a:solidFill>
                  <a:schemeClr val="tx1"/>
                </a:solidFill>
              </a:rPr>
            </a:br>
            <a:r>
              <a:rPr lang="en-US" altLang="en-US" sz="2000">
                <a:solidFill>
                  <a:schemeClr val="tx1"/>
                </a:solidFill>
              </a:rPr>
              <a:t>Institute for humanities and cultural studies (IHCS)       </a:t>
            </a:r>
            <a:r>
              <a:rPr lang="fa-IR" altLang="en-US" sz="2000">
                <a:solidFill>
                  <a:schemeClr val="tx1"/>
                </a:solidFill>
              </a:rPr>
              <a:t> </a:t>
            </a:r>
            <a:r>
              <a:rPr lang="en-US" altLang="en-US" sz="2000">
                <a:solidFill>
                  <a:schemeClr val="tx1"/>
                </a:solidFill>
              </a:rPr>
              <a:t/>
            </a:r>
            <a:br>
              <a:rPr lang="en-US" altLang="en-US" sz="2000">
                <a:solidFill>
                  <a:schemeClr val="tx1"/>
                </a:solidFill>
              </a:rPr>
            </a:br>
            <a:r>
              <a:rPr lang="fa-IR" altLang="en-US" sz="2000">
                <a:solidFill>
                  <a:schemeClr val="tx1"/>
                </a:solidFill>
              </a:rPr>
              <a:t/>
            </a:r>
            <a:br>
              <a:rPr lang="fa-IR" altLang="en-US" sz="2000">
                <a:solidFill>
                  <a:schemeClr val="tx1"/>
                </a:solidFill>
              </a:rPr>
            </a:br>
            <a:r>
              <a:rPr lang="fa-IR" altLang="en-US" sz="2000">
                <a:solidFill>
                  <a:schemeClr val="tx1"/>
                </a:solidFill>
              </a:rPr>
              <a:t>آدرس ، تاریخ تاسیس ، فعالیت ها ، تولیدات ، کارکنان  و ... آمده است.</a:t>
            </a:r>
            <a:endParaRPr lang="en-US" altLang="en-US" sz="20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heel(4)">
                                      <p:cBhvr>
                                        <p:cTn id="7" dur="2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theme/theme1.xml><?xml version="1.0" encoding="utf-8"?>
<a:theme xmlns:a="http://schemas.openxmlformats.org/drawingml/2006/main" name="Kimono">
  <a:themeElements>
    <a:clrScheme name="Kimono 6">
      <a:dk1>
        <a:srgbClr val="000000"/>
      </a:dk1>
      <a:lt1>
        <a:srgbClr val="D9EFE0"/>
      </a:lt1>
      <a:dk2>
        <a:srgbClr val="30605A"/>
      </a:dk2>
      <a:lt2>
        <a:srgbClr val="15331E"/>
      </a:lt2>
      <a:accent1>
        <a:srgbClr val="A4C6BA"/>
      </a:accent1>
      <a:accent2>
        <a:srgbClr val="558F7D"/>
      </a:accent2>
      <a:accent3>
        <a:srgbClr val="E9F6ED"/>
      </a:accent3>
      <a:accent4>
        <a:srgbClr val="000000"/>
      </a:accent4>
      <a:accent5>
        <a:srgbClr val="CFDFD9"/>
      </a:accent5>
      <a:accent6>
        <a:srgbClr val="4C8171"/>
      </a:accent6>
      <a:hlink>
        <a:srgbClr val="C1C177"/>
      </a:hlink>
      <a:folHlink>
        <a:srgbClr val="A08F5E"/>
      </a:folHlink>
    </a:clrScheme>
    <a:fontScheme name="Kimo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2">
        <a:dk1>
          <a:srgbClr val="000000"/>
        </a:dk1>
        <a:lt1>
          <a:srgbClr val="FFFFFF"/>
        </a:lt1>
        <a:dk2>
          <a:srgbClr val="000000"/>
        </a:dk2>
        <a:lt2>
          <a:srgbClr val="F7D47D"/>
        </a:lt2>
        <a:accent1>
          <a:srgbClr val="C19341"/>
        </a:accent1>
        <a:accent2>
          <a:srgbClr val="60A265"/>
        </a:accent2>
        <a:accent3>
          <a:srgbClr val="AAAAAA"/>
        </a:accent3>
        <a:accent4>
          <a:srgbClr val="DADADA"/>
        </a:accent4>
        <a:accent5>
          <a:srgbClr val="DDC8B0"/>
        </a:accent5>
        <a:accent6>
          <a:srgbClr val="56925B"/>
        </a:accent6>
        <a:hlink>
          <a:srgbClr val="EB9F17"/>
        </a:hlink>
        <a:folHlink>
          <a:srgbClr val="CF7625"/>
        </a:folHlink>
      </a:clrScheme>
      <a:clrMap bg1="dk2" tx1="lt1" bg2="dk1" tx2="lt2" accent1="accent1" accent2="accent2" accent3="accent3" accent4="accent4" accent5="accent5" accent6="accent6" hlink="hlink" folHlink="folHlink"/>
    </a:extraClrScheme>
    <a:extraClrScheme>
      <a:clrScheme name="Kimono 3">
        <a:dk1>
          <a:srgbClr val="00002E"/>
        </a:dk1>
        <a:lt1>
          <a:srgbClr val="FFFFFF"/>
        </a:lt1>
        <a:dk2>
          <a:srgbClr val="003399"/>
        </a:dk2>
        <a:lt2>
          <a:srgbClr val="F4BC40"/>
        </a:lt2>
        <a:accent1>
          <a:srgbClr val="9280CC"/>
        </a:accent1>
        <a:accent2>
          <a:srgbClr val="BD51A1"/>
        </a:accent2>
        <a:accent3>
          <a:srgbClr val="AAADCA"/>
        </a:accent3>
        <a:accent4>
          <a:srgbClr val="DADADA"/>
        </a:accent4>
        <a:accent5>
          <a:srgbClr val="C7C0E2"/>
        </a:accent5>
        <a:accent6>
          <a:srgbClr val="AB4991"/>
        </a:accent6>
        <a:hlink>
          <a:srgbClr val="CC66FF"/>
        </a:hlink>
        <a:folHlink>
          <a:srgbClr val="824F99"/>
        </a:folHlink>
      </a:clrScheme>
      <a:clrMap bg1="dk2" tx1="lt1" bg2="dk1" tx2="lt2" accent1="accent1" accent2="accent2" accent3="accent3" accent4="accent4" accent5="accent5" accent6="accent6" hlink="hlink" folHlink="folHlink"/>
    </a:extraClrScheme>
    <a:extraClrScheme>
      <a:clrScheme name="Kimono 4">
        <a:dk1>
          <a:srgbClr val="2F1311"/>
        </a:dk1>
        <a:lt1>
          <a:srgbClr val="7A8E9C"/>
        </a:lt1>
        <a:dk2>
          <a:srgbClr val="FDF4DF"/>
        </a:dk2>
        <a:lt2>
          <a:srgbClr val="3E4A52"/>
        </a:lt2>
        <a:accent1>
          <a:srgbClr val="81ABA0"/>
        </a:accent1>
        <a:accent2>
          <a:srgbClr val="CD817B"/>
        </a:accent2>
        <a:accent3>
          <a:srgbClr val="BEC6CB"/>
        </a:accent3>
        <a:accent4>
          <a:srgbClr val="270E0D"/>
        </a:accent4>
        <a:accent5>
          <a:srgbClr val="C1D2CD"/>
        </a:accent5>
        <a:accent6>
          <a:srgbClr val="BA746F"/>
        </a:accent6>
        <a:hlink>
          <a:srgbClr val="BEBC76"/>
        </a:hlink>
        <a:folHlink>
          <a:srgbClr val="668E69"/>
        </a:folHlink>
      </a:clrScheme>
      <a:clrMap bg1="lt1" tx1="dk1" bg2="lt2" tx2="dk2" accent1="accent1" accent2="accent2" accent3="accent3" accent4="accent4" accent5="accent5" accent6="accent6" hlink="hlink" folHlink="folHlink"/>
    </a:extraClrScheme>
    <a:extraClrScheme>
      <a:clrScheme name="Kimono 5">
        <a:dk1>
          <a:srgbClr val="2F1311"/>
        </a:dk1>
        <a:lt1>
          <a:srgbClr val="7A9C7C"/>
        </a:lt1>
        <a:dk2>
          <a:srgbClr val="FBEBC3"/>
        </a:dk2>
        <a:lt2>
          <a:srgbClr val="3C503D"/>
        </a:lt2>
        <a:accent1>
          <a:srgbClr val="D5B781"/>
        </a:accent1>
        <a:accent2>
          <a:srgbClr val="C16059"/>
        </a:accent2>
        <a:accent3>
          <a:srgbClr val="BECBBF"/>
        </a:accent3>
        <a:accent4>
          <a:srgbClr val="270E0D"/>
        </a:accent4>
        <a:accent5>
          <a:srgbClr val="E7D8C1"/>
        </a:accent5>
        <a:accent6>
          <a:srgbClr val="AF5650"/>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6">
        <a:dk1>
          <a:srgbClr val="000000"/>
        </a:dk1>
        <a:lt1>
          <a:srgbClr val="D9EFE0"/>
        </a:lt1>
        <a:dk2>
          <a:srgbClr val="30605A"/>
        </a:dk2>
        <a:lt2>
          <a:srgbClr val="15331E"/>
        </a:lt2>
        <a:accent1>
          <a:srgbClr val="A4C6BA"/>
        </a:accent1>
        <a:accent2>
          <a:srgbClr val="558F7D"/>
        </a:accent2>
        <a:accent3>
          <a:srgbClr val="E9F6ED"/>
        </a:accent3>
        <a:accent4>
          <a:srgbClr val="000000"/>
        </a:accent4>
        <a:accent5>
          <a:srgbClr val="CFDFD9"/>
        </a:accent5>
        <a:accent6>
          <a:srgbClr val="4C8171"/>
        </a:accent6>
        <a:hlink>
          <a:srgbClr val="C1C177"/>
        </a:hlink>
        <a:folHlink>
          <a:srgbClr val="A08F5E"/>
        </a:folHlink>
      </a:clrScheme>
      <a:clrMap bg1="lt1" tx1="dk1" bg2="lt2" tx2="dk2" accent1="accent1" accent2="accent2" accent3="accent3" accent4="accent4" accent5="accent5" accent6="accent6" hlink="hlink" folHlink="folHlink"/>
    </a:extraClrScheme>
    <a:extraClrScheme>
      <a:clrScheme name="Kimono 7">
        <a:dk1>
          <a:srgbClr val="2F1311"/>
        </a:dk1>
        <a:lt1>
          <a:srgbClr val="CFC7B5"/>
        </a:lt1>
        <a:dk2>
          <a:srgbClr val="853F35"/>
        </a:dk2>
        <a:lt2>
          <a:srgbClr val="8E7F5E"/>
        </a:lt2>
        <a:accent1>
          <a:srgbClr val="EBD2A5"/>
        </a:accent1>
        <a:accent2>
          <a:srgbClr val="A5C9A8"/>
        </a:accent2>
        <a:accent3>
          <a:srgbClr val="E4E0D7"/>
        </a:accent3>
        <a:accent4>
          <a:srgbClr val="270E0D"/>
        </a:accent4>
        <a:accent5>
          <a:srgbClr val="F3E5CF"/>
        </a:accent5>
        <a:accent6>
          <a:srgbClr val="95B698"/>
        </a:accent6>
        <a:hlink>
          <a:srgbClr val="C68510"/>
        </a:hlink>
        <a:folHlink>
          <a:srgbClr val="E5A871"/>
        </a:folHlink>
      </a:clrScheme>
      <a:clrMap bg1="lt1" tx1="dk1" bg2="lt2" tx2="dk2" accent1="accent1" accent2="accent2" accent3="accent3" accent4="accent4" accent5="accent5" accent6="accent6" hlink="hlink" folHlink="folHlink"/>
    </a:extraClrScheme>
    <a:extraClrScheme>
      <a:clrScheme name="Kimono 8">
        <a:dk1>
          <a:srgbClr val="000000"/>
        </a:dk1>
        <a:lt1>
          <a:srgbClr val="F0EED8"/>
        </a:lt1>
        <a:dk2>
          <a:srgbClr val="666729"/>
        </a:dk2>
        <a:lt2>
          <a:srgbClr val="3F3B19"/>
        </a:lt2>
        <a:accent1>
          <a:srgbClr val="E9D47D"/>
        </a:accent1>
        <a:accent2>
          <a:srgbClr val="D4DD91"/>
        </a:accent2>
        <a:accent3>
          <a:srgbClr val="F6F5E9"/>
        </a:accent3>
        <a:accent4>
          <a:srgbClr val="000000"/>
        </a:accent4>
        <a:accent5>
          <a:srgbClr val="F2E6BF"/>
        </a:accent5>
        <a:accent6>
          <a:srgbClr val="C0C883"/>
        </a:accent6>
        <a:hlink>
          <a:srgbClr val="9D943F"/>
        </a:hlink>
        <a:folHlink>
          <a:srgbClr val="C9C17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EFB</Template>
  <TotalTime>0</TotalTime>
  <Words>388</Words>
  <Application>Microsoft Office PowerPoint</Application>
  <PresentationFormat>On-screen Show (4:3)</PresentationFormat>
  <Paragraphs>35</Paragraphs>
  <Slides>18</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18</vt:i4>
      </vt:variant>
    </vt:vector>
  </HeadingPairs>
  <TitlesOfParts>
    <vt:vector size="20" baseType="lpstr">
      <vt:lpstr>Arial</vt:lpstr>
      <vt:lpstr>Kimono</vt:lpstr>
      <vt:lpstr>معرف دائرة المعارف بزرگ اسلام:  مرکز دائرة المعارف بزرگ اسلامی، سازمانی علمی – تحقیقاتی است که به منظور تدوین دائرة المعارف های اسلامی ، عمومی و تخصصی دراسفند1362  در  تهران  تاسیس گردید.  نخستین  اثر تحقیقاتی این مرکز دائرة المعارف بزرگ اسلامی است  که  به  2 زبان فارسی و عربی منتشر می شود.</vt:lpstr>
      <vt:lpstr>دائرة المعارف بزرگ  اسلامی  زیر نظر کاظم موسوی بجنوردی – پس از پیروزی انقلاب اسلامی – تدوین و منتشر گردیده است .(در کتابخانه دانشکده ادبیات دانشگاه تهران سری 13 جلدی آن موجود می باشد.)  نخستین جلد این دائرة المعارف در سال 1367 منتشر گردید.    شیوه کار:   در مقدمه این دائرة المعارف شیوه تدوین مقالات این طور شرح داده شده است . ... جمعی از محققان مدخل یا عنوان مقالات را از منابع استخراج می کنند.این مدخل ها پس از بررسی های بخش گزینش عناوین و تایید  سرویراستاربا برنامه ریزی  به ترتیب  در اختیار بخش پرونده های علمی قرار می گیرد. در این بخش محققان منابع موجود مربوط به هر مدخل راشناسایی و بررسی می کنند و کپی صفحاتی را که درتالیف  مقاله به  کار می آید، در پرونده ای گرد می آورند. این پرونده با توجه به موضوع آن در اختیار یکی از  نویسندگان  بخش های علمی  قرار می گیرد. نویسنده  ضمن  مراجعه  به  پرونده  و مشورت با محققان صاحب نظر و کسب اطلاع از بخش  منابع  خارجی  و  تکمیل منابع پرونده ،به نگارش مقاله می پردازد. </vt:lpstr>
      <vt:lpstr>مقاله پس از نگارش  وتایید اجمالی  سرویراستار در اختیار  بخش بررسی  قرار می گیرد.در این بخش صحت نقل مطالب وبرداشت های نویسنده از مآخذ واجاعات  دقیقا بررسی می شود . پس از آن برای ویرایش علمی به بخش علمی مربوط فرستاده می شود. مقاله پس از ویرایش و تایید سرویراستار، نسخه پردازی و صفحه پردازی می گردد و برای حرف چینی فرستاده می شود.     اختصار یا تفصیل مقالات بستگی به میزان  ارتباط  آن ها با  اسلام  و تاریخ  و تمدن اسلامی دارد.با این همه برخی از مقالت به سبب کمبود منابع لازم ومعدودبودن مولفان متخصص نسبتا مختصر نوشته شده است،نیز به همین علل مقالتی مانند آبیاری که باید مربوط به جهان اسلام باشد ، تنها به ایران اختصاص یافته که لازم  است  در چاپ ها و ویرایش های بعدی تکمیل گردد.همچنین بهضی از مقالات مانند آزاد (ابو الکلام)  و آل ابو سعید به علت این که در ربان فارسی نوشته هایی جامه در مورد  آن ها  تالیف نشده ، به تفصیل گراییده است.</vt:lpstr>
      <vt:lpstr>محدوده دائرة المعارف بزرگ اسلام ، مفاهیم ، اصطلاحات ، اعلام  و اماکن جغرافیایی جهان اسلام - بدون در نظر گرفتن تشیع و تسنن – است واز این رو نسبت به دائره المعارف تشیع عمومیت بیشتری دارد.  نظم دائره المعارف بزرگ اسلام الفبایی است و به صورت دو ستونی چاپ شده است .چنین به نظر می رسد که انتشار این دائرةالمعارف در سی جلد تکمیل گردد.</vt:lpstr>
      <vt:lpstr>موضوع کتاب:   دانش های فقه ، اصول ، حدیث ، درایة ، رجال ، تفسیر و کلام ، همچنین  زندگی احوال و آثار خاورشناسان ، اسلام شناسان و ... می باشد.    در مقدمه دائرة المعارف بزرگ  اسلام   مسائلی  چون  نقطه گذاری ، ارجاعات ، آوانویسی ، فهرست اختصارات ، مآخذ فارسی و عربی و لاتین  و همچنین اسامی همکاران آمده است. ازارجاعات ”نگاه کنید“ و ” نیز نگاه کنید“ استفاده شده است.  مآخذ در متن مقالات معرفی شده اند. </vt:lpstr>
      <vt:lpstr>در مقدمه دائرة المعارف بزرگ اسلام  مسائلی چون نقطه گذاری ، ارجاعات ، آوانویسی ، فهرست اختصارات ، مآخذ فارسی و عربی و لاتین  و همچنین اسامی همکاران آمده  است. از ارجاعات ” نگاه کنید“ و ” نیز نگاه کنید“ استفاده شده است.  مآخذ در متن مقالات معرفی شده اند. </vt:lpstr>
      <vt:lpstr>ارجاعات:  1- ارجاع به ماخذ در متن مقاله با نام مشهور نویسنده (نام خانوادگی یا شهرت )  صورت می گیرد.مثال: (بیهقی 346،342).   2- اگر در مقاله ای از آثار متعدد یک نویسنده استفاده شده باشد پس از نام مولف نام اثر نیز می آید مثال: (سیرو،کاروانسراها ... ،115).  3- شماره ای که پس از نام مولف یا پس از نام کتاب می آید شماره صفحه کتاب است .مثلا (سیرو ،12) یعنی صفحه 12 اثر سیرو که در مآخذ پایان مقاله آمده است.  4- اگر ارجاع بدین صورت باشد،( ستوده،2/340) یعنی صفحه 340 از جلد دوم اثر ستوده که درمآخذ پایان مقاله آمده است و هرگاه ارجاع بدین صورت باشد (همو ، 3و 2) (158)، یعنی صفحه 158 از جزء دوم جلد سوم همان اثر از نویسنده قبلی است. </vt:lpstr>
      <vt:lpstr>   5- اگر نام نویسنده مآخذ مورد استناد در متن مقاله آمده باشد دیگر نام نویسنده در پرانتز    نمی آید و ارجاع به یکی از 3 شکل است: الف-(ص12)، ب-( 2/340) ، ج-        (3و2)158).  6- هرگاه ماخذ مورد استناد درماخذ لاتین پایان مقاله باشد ،شماره جلد آن با اعداد رومی و شماره صفحات با اعداد لاتین نوشته می شود.  7- عنوان کتاب ها ونشریات در همه جا با حروف ایرانیک  یا  ایتالیک  می آید  ولی  در صورتی که کتاب یا نشریه فرنگی باشد و به فارسی  ترجمه نشده باشد عنوانی  که  مولف مقاله برای آن انتخاب می کند در گیومه و با حروف معمولی درمتن و نام اصلی با حروف ایتالیک زیر صفحه می آید.  8- عنوان مقاله مورد استناد در گیومه می آید.</vt:lpstr>
      <vt:lpstr>  9- ارجاع به آیات قرآن مجید بدین صورت است: (بقره/2/27) یعنی آیه 27 از سوره دوم که نام آن بقره است.  10- ارجاع به آیات کتاب مقدس چنین است: (خرقیال، 27:15) یعنی آیه 15 از باب 27 .  11- ماخذ پایان مقاله برحسب نام مولف به ترتیب الفبایی می آید و در صورتی که از کتابهای مختلف  یک نویسنده  در  یک  مقاله استفاده شده باشد کتاب ها نیز به ترتیب الفبایی ذکرمی شود.  12- ماخذ لاتین  نیز به  ترتیب  الفبایی ، جداگانه  در پایان مقاله می آید و در ترتیب الفبایی حرف تعریف ملحوظ نمی گردد. </vt:lpstr>
      <vt:lpstr>   13- اطلاعات  مربوط  به مآخذ به این  ترتیب  ذکر می شود :  الف .  نام خانوادگی نویسنده  یا  نام مشهور او،  ب . نام کوچک نویسنده ، ج. نام کتاب باخط ایرانیک  یا ایتالیک ، د . نام مترجم ، ه . نام مصحح ، و . محل انتشار ، ز . ناشر ، ح. سال نشر ، ط . شماره صفحه و جلد.  14- اطلاعات  مربوط  به  هر ماخذ  با  ویرگول (،) از یکدیگر جدا می شود و اگر قسمتی  از مشخصات  کتاب یا مقاله ای معلوم  نباشد  بدون  تذکر این نکته بلافاصله مشخصات بعدی می آید.  15- اطلاعات مربوط به ماخذ مختلف با نقطه ویرگول (؛) از یکدیگر جدا می شود.  16- مشخصات ماخذی از قبیل فرهنگ ها و دائرة المعارف ها که به ترتیب الفبایی تدوین شده به جز درمواردی ضروری ، درج گردیده است.</vt:lpstr>
      <vt:lpstr>17- برای اطلاع از مشخصات  مآخذی  که  مطالب  آنها  ترتیب الفبایی ندارد  و مشخصات آنها در پایان مقاله ذکر نشده است به  فهرست 1یا 2( اختصارات کتاب ها ومجلات ) مراجعه شود .        مثال:   مدخل آب با فونت پررنگ آمده ، ابتدا مقاله مربوط به آن آمده است در انتها هم مآخذ لازم درج گردیده است .ارجاعات لازم هم در آن به کار برده شده است.</vt:lpstr>
      <vt:lpstr> </vt:lpstr>
      <vt:lpstr>معرفی world of learning:   كتاب World of Learning   يكي  از كتب مرجع معتبر دنياست  كه هر ساله با ويرايش  جديد  و اطلاعات به روز شده  ( Up to date ) در سرتا سر جهان  در دسترس كتابخانه هاي دانشگاهي و تخصصي قرار مي گيرد.   اين كتاب شامل كليه اطلاعات مربوط به كل دانشگاهها،آموزشكده ها ، موسسات آموزشي و تحقيقي ، موزه ها و ... معتبر دنيا مي باشد. جهت دسترسي آسان  و سريع ، نام كشور ها به صورت الفبائي درج شده است  و در هر كشور نيز نام دانشگاههاي مربوطه به ترتيب حروف الفبا قرار گرفته است.   </vt:lpstr>
      <vt:lpstr>اين اطلاعات شامل :    </vt:lpstr>
      <vt:lpstr>با توجه به اطلاعات مذكور ، اين كتاب توسط اساتيد محترم ، دانشجويان دكتري و ارشد در موارد بسیاری مورد استفاده قرار مي گيرد كه اهم آن بشرح زير مي باشد:   - انتخاب دانشگاه و مكاتبه با مسئولين مربوطه جهت گذراندن دوره هاي فرصت مطالعاتي   - انتخاب دانشگاه و  دانشكده  مربوطه  جهت  ادامه  تحصيلات تكميلي ( ارشد و دكتري)   </vt:lpstr>
      <vt:lpstr> آگاهي از وجود رشته هاي مورد علاقه در دانشگاههاي ساير كشورها    - دسترسي به اطلاعات مورد نياز جهت مكاتبات به صورت مستقيم با رئيس دانشگاه ، رئيس دانشكده ، معاون آموزشي يا مدير آموزشي ، و يا مسئول هر بخش دیگر </vt:lpstr>
      <vt:lpstr>این منبع بیش از 25000دانشکده ،کالج ، مدارس هنر وموزیک ، کتابخانه ، گالری ، موسسات آموزشی  و  پژوهشی  را در 180 کشور دنیا در بر می گیرد.  این کتاب 2135 صفحه دارد.  در ابتدای کتاب بعد ازفهرست مندرجات (Abbreviations)آمده است. بعد از آن نام سازمان ها وموسسات بین المللی با عنوان  International section آمده که ارجاع به شماره صفحه دارد.      </vt:lpstr>
      <vt:lpstr>نمونه مدخل :  در مورد ایران این طور آمده است (برای ایران موسسات ، سازمان ها، دانشگاه ها و ... را توضیح داده است که به طور مثال در مورد:  Institute for humanities and cultural studies (IHCS)          آدرس ، تاریخ تاسیس ، فعالیت ها ، تولیدات ، کارکنان  و ... آمده است.</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معرف دائرة المعارف بزرگ اسلام:  مرکز دائرة المعارف بزرگ اسلامی، سازمانی علمی – تحقیقاتی است که به منظور تدوین دائرة المعارف های اسلامی ، عمومی و تخصصی دراسفند1362  در  تهران  تاسیس گردید.  نخستین  اثر تحقیقاتی این مرکز دائرة المعارف بزرگ اسلامی است  که  به  2 زبان فارسی و عربی منتشر می شود.</dc:title>
  <dc:creator>looksfile1397@gmail.com</dc:creator>
  <cp:lastModifiedBy>looksfile1397@gmail.com</cp:lastModifiedBy>
  <cp:revision>1</cp:revision>
  <dcterms:created xsi:type="dcterms:W3CDTF">2023-06-05T12:40:12Z</dcterms:created>
  <dcterms:modified xsi:type="dcterms:W3CDTF">2023-06-05T12:40:36Z</dcterms:modified>
</cp:coreProperties>
</file>