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3"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06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709" autoAdjust="0"/>
  </p:normalViewPr>
  <p:slideViewPr>
    <p:cSldViewPr>
      <p:cViewPr varScale="1">
        <p:scale>
          <a:sx n="74" d="100"/>
          <a:sy n="74" d="100"/>
        </p:scale>
        <p:origin x="-104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عنوان اسلاید">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a-IR" smtClean="0"/>
              <a:t>برای ویرایش سبک عنوان اسلاید اصلی، کلیک نمایید</a:t>
            </a:r>
            <a:endParaRPr kumimoji="0" lang="en-US"/>
          </a:p>
        </p:txBody>
      </p:sp>
      <p:sp>
        <p:nvSpPr>
          <p:cNvPr id="17" name="زیر نویس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a-IR" smtClean="0"/>
              <a:t>برای ویرایش سبک زیرعنوان اسلاید اصلی، کلیک نمایید</a:t>
            </a:r>
            <a:endParaRPr kumimoji="0" lang="en-US"/>
          </a:p>
        </p:txBody>
      </p:sp>
      <p:sp>
        <p:nvSpPr>
          <p:cNvPr id="30" name="نگهدارنده مکان تاریخ 29"/>
          <p:cNvSpPr>
            <a:spLocks noGrp="1"/>
          </p:cNvSpPr>
          <p:nvPr>
            <p:ph type="dt" sz="half" idx="10"/>
          </p:nvPr>
        </p:nvSpPr>
        <p:spPr/>
        <p:txBody>
          <a:bodyPr/>
          <a:lstStyle/>
          <a:p>
            <a:fld id="{47C9B81F-C347-4BEF-BFDF-29C42F48304A}" type="datetimeFigureOut">
              <a:rPr lang="en-US" smtClean="0"/>
              <a:pPr/>
              <a:t>4/14/2010</a:t>
            </a:fld>
            <a:endParaRPr lang="en-US"/>
          </a:p>
        </p:txBody>
      </p:sp>
      <p:sp>
        <p:nvSpPr>
          <p:cNvPr id="19" name="نگهدارنده مکان پانویس 18"/>
          <p:cNvSpPr>
            <a:spLocks noGrp="1"/>
          </p:cNvSpPr>
          <p:nvPr>
            <p:ph type="ftr" sz="quarter" idx="11"/>
          </p:nvPr>
        </p:nvSpPr>
        <p:spPr/>
        <p:txBody>
          <a:bodyPr/>
          <a:lstStyle/>
          <a:p>
            <a:endParaRPr kumimoji="0" lang="en-US"/>
          </a:p>
        </p:txBody>
      </p:sp>
      <p:sp>
        <p:nvSpPr>
          <p:cNvPr id="27" name="نگهدارنده مکان شماره اسلاید 26"/>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fa-IR" smtClean="0"/>
              <a:t>برای ویرایش سبک عنوان اسلاید اصلی، کلیک نمایید</a:t>
            </a:r>
            <a:endParaRPr kumimoji="0" lang="en-US"/>
          </a:p>
        </p:txBody>
      </p:sp>
      <p:sp>
        <p:nvSpPr>
          <p:cNvPr id="3" name="نگهدارنده مکان محتوا 2"/>
          <p:cNvSpPr>
            <a:spLocks noGrp="1"/>
          </p:cNvSpPr>
          <p:nvPr>
            <p:ph idx="1"/>
          </p:nvPr>
        </p:nvSpPr>
        <p:spPr/>
        <p:txBody>
          <a:body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47C9B81F-C347-4BEF-BFDF-29C42F48304A}" type="datetimeFigureOut">
              <a:rPr lang="en-US" smtClean="0"/>
              <a:pPr/>
              <a:t>4/14/2010</a:t>
            </a:fld>
            <a:endParaRPr lang="en-US"/>
          </a:p>
        </p:txBody>
      </p:sp>
      <p:sp>
        <p:nvSpPr>
          <p:cNvPr id="5" name="نگهدارنده مکان پانویس 4"/>
          <p:cNvSpPr>
            <a:spLocks noGrp="1"/>
          </p:cNvSpPr>
          <p:nvPr>
            <p:ph type="ftr" sz="quarter" idx="11"/>
          </p:nvPr>
        </p:nvSpPr>
        <p:spPr/>
        <p:txBody>
          <a:bodyPr/>
          <a:lstStyle/>
          <a:p>
            <a:endParaRPr kumimoji="0" lang="en-US"/>
          </a:p>
        </p:txBody>
      </p:sp>
      <p:sp>
        <p:nvSpPr>
          <p:cNvPr id="6" name="نگهدارنده مکان شماره اسلاید 5"/>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bg>
      <p:bgRef idx="1002">
        <a:schemeClr val="bg2"/>
      </p:bgRef>
    </p:bg>
    <p:spTree>
      <p:nvGrpSpPr>
        <p:cNvPr id="1" name=""/>
        <p:cNvGrpSpPr/>
        <p:nvPr/>
      </p:nvGrpSpPr>
      <p:grpSpPr>
        <a:xfrm>
          <a:off x="0" y="0"/>
          <a:ext cx="0" cy="0"/>
          <a:chOff x="0" y="0"/>
          <a:chExt cx="0" cy="0"/>
        </a:xfrm>
      </p:grpSpPr>
      <p:sp>
        <p:nvSpPr>
          <p:cNvPr id="2" name="عنوان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a-IR" smtClean="0"/>
              <a:t>برای ویرایش سبک متن اسلاید اصلی، کلیک نمایید</a:t>
            </a:r>
          </a:p>
        </p:txBody>
      </p:sp>
      <p:sp>
        <p:nvSpPr>
          <p:cNvPr id="4" name="نگهدارنده مکان تاریخ 3"/>
          <p:cNvSpPr>
            <a:spLocks noGrp="1"/>
          </p:cNvSpPr>
          <p:nvPr>
            <p:ph type="dt" sz="half" idx="10"/>
          </p:nvPr>
        </p:nvSpPr>
        <p:spPr/>
        <p:txBody>
          <a:bodyPr/>
          <a:lstStyle/>
          <a:p>
            <a:fld id="{47C9B81F-C347-4BEF-BFDF-29C42F48304A}" type="datetimeFigureOut">
              <a:rPr lang="en-US" smtClean="0"/>
              <a:pPr/>
              <a:t>4/14/2010</a:t>
            </a:fld>
            <a:endParaRPr lang="en-US"/>
          </a:p>
        </p:txBody>
      </p:sp>
      <p:sp>
        <p:nvSpPr>
          <p:cNvPr id="5" name="نگهدارنده مکان پانویس 4"/>
          <p:cNvSpPr>
            <a:spLocks noGrp="1"/>
          </p:cNvSpPr>
          <p:nvPr>
            <p:ph type="ftr" sz="quarter" idx="11"/>
          </p:nvPr>
        </p:nvSpPr>
        <p:spPr/>
        <p:txBody>
          <a:bodyPr/>
          <a:lstStyle/>
          <a:p>
            <a:endParaRPr kumimoji="0" lang="en-US"/>
          </a:p>
        </p:txBody>
      </p:sp>
      <p:sp>
        <p:nvSpPr>
          <p:cNvPr id="6" name="نگهدارنده مکان شماره اسلاید 5"/>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a:lstStyle/>
          <a:p>
            <a:r>
              <a:rPr kumimoji="0" lang="fa-IR" smtClean="0"/>
              <a:t>برای ویرایش سبک عنوان اسلاید اصلی، کلیک نمایید</a:t>
            </a:r>
            <a:endParaRPr kumimoji="0" lang="en-US"/>
          </a:p>
        </p:txBody>
      </p:sp>
      <p:sp>
        <p:nvSpPr>
          <p:cNvPr id="3" name="نگهدارنده مکان محتوا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محتوا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p:txBody>
          <a:bodyPr/>
          <a:lstStyle/>
          <a:p>
            <a:fld id="{47C9B81F-C347-4BEF-BFDF-29C42F48304A}" type="datetimeFigureOut">
              <a:rPr lang="en-US" smtClean="0"/>
              <a:pPr/>
              <a:t>4/14/2010</a:t>
            </a:fld>
            <a:endParaRPr lang="en-US"/>
          </a:p>
        </p:txBody>
      </p:sp>
      <p:sp>
        <p:nvSpPr>
          <p:cNvPr id="6" name="نگهدارنده مکان پانویس 5"/>
          <p:cNvSpPr>
            <a:spLocks noGrp="1"/>
          </p:cNvSpPr>
          <p:nvPr>
            <p:ph type="ftr" sz="quarter" idx="11"/>
          </p:nvPr>
        </p:nvSpPr>
        <p:spPr/>
        <p:txBody>
          <a:bodyPr/>
          <a:lstStyle/>
          <a:p>
            <a:endParaRPr kumimoji="0" lang="en-US"/>
          </a:p>
        </p:txBody>
      </p:sp>
      <p:sp>
        <p:nvSpPr>
          <p:cNvPr id="7" name="نگهدارنده مکان شماره اسلاید 6"/>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tIns="45720" anchor="b"/>
          <a:lstStyle>
            <a:lvl1pPr>
              <a:defRPr/>
            </a:lvl1pPr>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a-IR" smtClean="0"/>
              <a:t>برای ویرایش سبک متن اسلاید اصلی، کلیک نمایید</a:t>
            </a:r>
          </a:p>
        </p:txBody>
      </p:sp>
      <p:sp>
        <p:nvSpPr>
          <p:cNvPr id="4" name="نگهدارنده مکان متن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a-IR" smtClean="0"/>
              <a:t>برای ویرایش سبک متن اسلاید اصلی، کلیک نمایید</a:t>
            </a:r>
          </a:p>
        </p:txBody>
      </p:sp>
      <p:sp>
        <p:nvSpPr>
          <p:cNvPr id="5" name="نگهدارنده مکان محتوا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6" name="نگهدارنده مکان محتوا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7" name="نگهدارنده مکان تاریخ 6"/>
          <p:cNvSpPr>
            <a:spLocks noGrp="1"/>
          </p:cNvSpPr>
          <p:nvPr>
            <p:ph type="dt" sz="half" idx="10"/>
          </p:nvPr>
        </p:nvSpPr>
        <p:spPr/>
        <p:txBody>
          <a:bodyPr/>
          <a:lstStyle/>
          <a:p>
            <a:fld id="{47C9B81F-C347-4BEF-BFDF-29C42F48304A}" type="datetimeFigureOut">
              <a:rPr lang="en-US" smtClean="0"/>
              <a:pPr/>
              <a:t>4/14/2010</a:t>
            </a:fld>
            <a:endParaRPr lang="en-US"/>
          </a:p>
        </p:txBody>
      </p:sp>
      <p:sp>
        <p:nvSpPr>
          <p:cNvPr id="8" name="نگهدارنده مکان پانویس 7"/>
          <p:cNvSpPr>
            <a:spLocks noGrp="1"/>
          </p:cNvSpPr>
          <p:nvPr>
            <p:ph type="ftr" sz="quarter" idx="11"/>
          </p:nvPr>
        </p:nvSpPr>
        <p:spPr/>
        <p:txBody>
          <a:bodyPr/>
          <a:lstStyle/>
          <a:p>
            <a:endParaRPr kumimoji="0" lang="en-US" dirty="0"/>
          </a:p>
        </p:txBody>
      </p:sp>
      <p:sp>
        <p:nvSpPr>
          <p:cNvPr id="9" name="نگهدارنده مکان شماره اسلاید 8"/>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a-IR" smtClean="0"/>
              <a:t>برای ویرایش سبک عنوان اسلاید اصلی، کلیک نمایید</a:t>
            </a:r>
            <a:endParaRPr kumimoji="0" lang="en-US"/>
          </a:p>
        </p:txBody>
      </p:sp>
      <p:sp>
        <p:nvSpPr>
          <p:cNvPr id="3" name="نگهدارنده مکان تاریخ 2"/>
          <p:cNvSpPr>
            <a:spLocks noGrp="1"/>
          </p:cNvSpPr>
          <p:nvPr>
            <p:ph type="dt" sz="half" idx="10"/>
          </p:nvPr>
        </p:nvSpPr>
        <p:spPr/>
        <p:txBody>
          <a:bodyPr/>
          <a:lstStyle/>
          <a:p>
            <a:fld id="{47C9B81F-C347-4BEF-BFDF-29C42F48304A}" type="datetimeFigureOut">
              <a:rPr lang="en-US" smtClean="0"/>
              <a:pPr/>
              <a:t>4/14/2010</a:t>
            </a:fld>
            <a:endParaRPr lang="en-US"/>
          </a:p>
        </p:txBody>
      </p:sp>
      <p:sp>
        <p:nvSpPr>
          <p:cNvPr id="4" name="نگهدارنده مکان پانویس 3"/>
          <p:cNvSpPr>
            <a:spLocks noGrp="1"/>
          </p:cNvSpPr>
          <p:nvPr>
            <p:ph type="ftr" sz="quarter" idx="11"/>
          </p:nvPr>
        </p:nvSpPr>
        <p:spPr/>
        <p:txBody>
          <a:bodyPr/>
          <a:lstStyle/>
          <a:p>
            <a:endParaRPr kumimoji="0" lang="en-US"/>
          </a:p>
        </p:txBody>
      </p:sp>
      <p:sp>
        <p:nvSpPr>
          <p:cNvPr id="5" name="نگهدارنده مکان شماره اسلاید 4"/>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نگهدارنده مکان تاریخ 1"/>
          <p:cNvSpPr>
            <a:spLocks noGrp="1"/>
          </p:cNvSpPr>
          <p:nvPr>
            <p:ph type="dt" sz="half" idx="10"/>
          </p:nvPr>
        </p:nvSpPr>
        <p:spPr/>
        <p:txBody>
          <a:bodyPr/>
          <a:lstStyle/>
          <a:p>
            <a:fld id="{47C9B81F-C347-4BEF-BFDF-29C42F48304A}" type="datetimeFigureOut">
              <a:rPr lang="en-US" smtClean="0"/>
              <a:pPr/>
              <a:t>4/14/2010</a:t>
            </a:fld>
            <a:endParaRPr lang="en-US"/>
          </a:p>
        </p:txBody>
      </p:sp>
      <p:sp>
        <p:nvSpPr>
          <p:cNvPr id="3" name="نگهدارنده مکان پانویس 2"/>
          <p:cNvSpPr>
            <a:spLocks noGrp="1"/>
          </p:cNvSpPr>
          <p:nvPr>
            <p:ph type="ftr" sz="quarter" idx="11"/>
          </p:nvPr>
        </p:nvSpPr>
        <p:spPr/>
        <p:txBody>
          <a:bodyPr/>
          <a:lstStyle/>
          <a:p>
            <a:endParaRPr kumimoji="0" lang="en-US"/>
          </a:p>
        </p:txBody>
      </p:sp>
      <p:sp>
        <p:nvSpPr>
          <p:cNvPr id="4" name="نگهدارنده مکان شماره اسلاید 3"/>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a-IR" smtClean="0"/>
              <a:t>برای ویرایش سبک متن اسلاید اصلی، کلیک نمایید</a:t>
            </a:r>
          </a:p>
        </p:txBody>
      </p:sp>
      <p:sp>
        <p:nvSpPr>
          <p:cNvPr id="4" name="نگهدارنده مکان محتوا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p:txBody>
          <a:bodyPr/>
          <a:lstStyle/>
          <a:p>
            <a:fld id="{47C9B81F-C347-4BEF-BFDF-29C42F48304A}" type="datetimeFigureOut">
              <a:rPr lang="en-US" smtClean="0"/>
              <a:pPr/>
              <a:t>4/14/2010</a:t>
            </a:fld>
            <a:endParaRPr lang="en-US"/>
          </a:p>
        </p:txBody>
      </p:sp>
      <p:sp>
        <p:nvSpPr>
          <p:cNvPr id="6" name="نگهدارنده مکان پانویس 5"/>
          <p:cNvSpPr>
            <a:spLocks noGrp="1"/>
          </p:cNvSpPr>
          <p:nvPr>
            <p:ph type="ftr" sz="quarter" idx="11"/>
          </p:nvPr>
        </p:nvSpPr>
        <p:spPr/>
        <p:txBody>
          <a:bodyPr/>
          <a:lstStyle/>
          <a:p>
            <a:endParaRPr kumimoji="0" lang="en-US"/>
          </a:p>
        </p:txBody>
      </p:sp>
      <p:sp>
        <p:nvSpPr>
          <p:cNvPr id="7" name="نگهدارنده مکان شماره اسلاید 6"/>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تصویر با عنوان">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عنوان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a-IR" smtClean="0"/>
              <a:t>برای ویرایش سبک عنوان اسلاید اصلی، کلیک نمایید</a:t>
            </a:r>
            <a:endParaRPr kumimoji="0" lang="en-US"/>
          </a:p>
        </p:txBody>
      </p:sp>
      <p:sp>
        <p:nvSpPr>
          <p:cNvPr id="4" name="نگهدارنده مکان متن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a-IR" smtClean="0"/>
              <a:t>برای ویرایش سبک متن اسلاید اصلی، کلیک نمایید</a:t>
            </a:r>
          </a:p>
        </p:txBody>
      </p:sp>
      <p:sp>
        <p:nvSpPr>
          <p:cNvPr id="5" name="نگهدارنده مکان تاریخ 4"/>
          <p:cNvSpPr>
            <a:spLocks noGrp="1"/>
          </p:cNvSpPr>
          <p:nvPr>
            <p:ph type="dt" sz="half" idx="10"/>
          </p:nvPr>
        </p:nvSpPr>
        <p:spPr/>
        <p:txBody>
          <a:bodyPr/>
          <a:lstStyle/>
          <a:p>
            <a:fld id="{47C9B81F-C347-4BEF-BFDF-29C42F48304A}" type="datetimeFigureOut">
              <a:rPr lang="en-US" smtClean="0"/>
              <a:pPr/>
              <a:t>4/14/2010</a:t>
            </a:fld>
            <a:endParaRPr lang="en-US"/>
          </a:p>
        </p:txBody>
      </p:sp>
      <p:sp>
        <p:nvSpPr>
          <p:cNvPr id="6" name="نگهدارنده مکان پانویس 5"/>
          <p:cNvSpPr>
            <a:spLocks noGrp="1"/>
          </p:cNvSpPr>
          <p:nvPr>
            <p:ph type="ftr" sz="quarter" idx="11"/>
          </p:nvPr>
        </p:nvSpPr>
        <p:spPr/>
        <p:txBody>
          <a:bodyPr/>
          <a:lstStyle/>
          <a:p>
            <a:endParaRPr kumimoji="0" lang="en-US"/>
          </a:p>
        </p:txBody>
      </p:sp>
      <p:sp>
        <p:nvSpPr>
          <p:cNvPr id="7" name="نگهدارنده مکان شماره اسلاید 6"/>
          <p:cNvSpPr>
            <a:spLocks noGrp="1"/>
          </p:cNvSpPr>
          <p:nvPr>
            <p:ph type="sldNum" sz="quarter" idx="12"/>
          </p:nvPr>
        </p:nvSpPr>
        <p:spPr>
          <a:xfrm>
            <a:off x="8077200" y="6356350"/>
            <a:ext cx="609600" cy="365125"/>
          </a:xfrm>
        </p:spPr>
        <p:txBody>
          <a:bodyPr/>
          <a:lstStyle/>
          <a:p>
            <a:fld id="{042AED99-7FB4-404E-8A97-64753DCE42EC}" type="slidenum">
              <a:rPr kumimoji="0" lang="en-US" smtClean="0"/>
              <a:pPr/>
              <a:t>‹#›</a:t>
            </a:fld>
            <a:endParaRPr kumimoji="0" lang="en-US"/>
          </a:p>
        </p:txBody>
      </p:sp>
      <p:sp>
        <p:nvSpPr>
          <p:cNvPr id="3" name="نگهدارنده مکان تصویر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a-IR" dirty="0" smtClean="0"/>
              <a:t>براي اضافه کردن تصوير نماد را کليک نماييد</a:t>
            </a:r>
            <a:endParaRPr kumimoji="0" lang="en-US" dirty="0"/>
          </a:p>
        </p:txBody>
      </p:sp>
      <p:sp>
        <p:nvSpPr>
          <p:cNvPr id="10" name="فرم آزاد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فرم آزاد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p:txBody>
          <a:bodyPr vert="eaVer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47C9B81F-C347-4BEF-BFDF-29C42F48304A}" type="datetimeFigureOut">
              <a:rPr lang="en-US" smtClean="0"/>
              <a:pPr/>
              <a:t>4/14/2010</a:t>
            </a:fld>
            <a:endParaRPr lang="en-US"/>
          </a:p>
        </p:txBody>
      </p:sp>
      <p:sp>
        <p:nvSpPr>
          <p:cNvPr id="5" name="نگهدارنده مکان پانویس 4"/>
          <p:cNvSpPr>
            <a:spLocks noGrp="1"/>
          </p:cNvSpPr>
          <p:nvPr>
            <p:ph type="ftr" sz="quarter" idx="11"/>
          </p:nvPr>
        </p:nvSpPr>
        <p:spPr/>
        <p:txBody>
          <a:bodyPr/>
          <a:lstStyle/>
          <a:p>
            <a:endParaRPr kumimoji="0" lang="en-US"/>
          </a:p>
        </p:txBody>
      </p:sp>
      <p:sp>
        <p:nvSpPr>
          <p:cNvPr id="6" name="نگهدارنده مکان شماره اسلاید 5"/>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عنوان عمودی 1"/>
          <p:cNvSpPr>
            <a:spLocks noGrp="1"/>
          </p:cNvSpPr>
          <p:nvPr>
            <p:ph type="title" orient="vert"/>
          </p:nvPr>
        </p:nvSpPr>
        <p:spPr>
          <a:xfrm>
            <a:off x="6629400" y="914401"/>
            <a:ext cx="2057400" cy="5211763"/>
          </a:xfrm>
        </p:spPr>
        <p:txBody>
          <a:bodyPr vert="eaVert"/>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a:xfrm>
            <a:off x="457200" y="914401"/>
            <a:ext cx="6019800" cy="5211763"/>
          </a:xfrm>
        </p:spPr>
        <p:txBody>
          <a:bodyPr vert="eaVer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47C9B81F-C347-4BEF-BFDF-29C42F48304A}" type="datetimeFigureOut">
              <a:rPr lang="en-US" smtClean="0"/>
              <a:pPr/>
              <a:t>4/14/2010</a:t>
            </a:fld>
            <a:endParaRPr lang="en-US"/>
          </a:p>
        </p:txBody>
      </p:sp>
      <p:sp>
        <p:nvSpPr>
          <p:cNvPr id="5" name="نگهدارنده مکان پانویس 4"/>
          <p:cNvSpPr>
            <a:spLocks noGrp="1"/>
          </p:cNvSpPr>
          <p:nvPr>
            <p:ph type="ftr" sz="quarter" idx="11"/>
          </p:nvPr>
        </p:nvSpPr>
        <p:spPr/>
        <p:txBody>
          <a:bodyPr/>
          <a:lstStyle/>
          <a:p>
            <a:endParaRPr kumimoji="0" lang="en-US"/>
          </a:p>
        </p:txBody>
      </p:sp>
      <p:sp>
        <p:nvSpPr>
          <p:cNvPr id="6" name="نگهدارنده مکان شماره اسلاید 5"/>
          <p:cNvSpPr>
            <a:spLocks noGrp="1"/>
          </p:cNvSpPr>
          <p:nvPr>
            <p:ph type="sldNum" sz="quarter" idx="12"/>
          </p:nvPr>
        </p:nvSpPr>
        <p:spPr/>
        <p:txBody>
          <a:bodyPr/>
          <a:lstStyle/>
          <a:p>
            <a:fld id="{042AED99-7FB4-404E-8A97-64753DCE42EC}"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فرم آزاد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فرم آزاد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نگهدارنده مکان عنوان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a-IR" smtClean="0"/>
              <a:t>برای ویرایش سبک عنوان اسلاید اصلی، کلیک نمایید</a:t>
            </a:r>
            <a:endParaRPr kumimoji="0" lang="en-US"/>
          </a:p>
        </p:txBody>
      </p:sp>
      <p:sp>
        <p:nvSpPr>
          <p:cNvPr id="30" name="نگهدارنده مکان متن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a-IR" smtClean="0"/>
              <a:t>برای ویرایش سبک متن اسلاید اصلی، کلیک نمایید</a:t>
            </a:r>
          </a:p>
          <a:p>
            <a:pPr lvl="1" eaLnBrk="1" latinLnBrk="0" hangingPunct="1"/>
            <a:r>
              <a:rPr kumimoji="0" lang="fa-IR" smtClean="0"/>
              <a:t>سطح دوم</a:t>
            </a:r>
          </a:p>
          <a:p>
            <a:pPr lvl="2" eaLnBrk="1" latinLnBrk="0" hangingPunct="1"/>
            <a:r>
              <a:rPr kumimoji="0" lang="fa-IR" smtClean="0"/>
              <a:t>سطح سوم</a:t>
            </a:r>
          </a:p>
          <a:p>
            <a:pPr lvl="3" eaLnBrk="1" latinLnBrk="0" hangingPunct="1"/>
            <a:r>
              <a:rPr kumimoji="0" lang="fa-IR" smtClean="0"/>
              <a:t>سطح چهارم</a:t>
            </a:r>
          </a:p>
          <a:p>
            <a:pPr lvl="4" eaLnBrk="1" latinLnBrk="0" hangingPunct="1"/>
            <a:r>
              <a:rPr kumimoji="0" lang="fa-IR" smtClean="0"/>
              <a:t>سطح پنجم</a:t>
            </a:r>
            <a:endParaRPr kumimoji="0" lang="en-US"/>
          </a:p>
        </p:txBody>
      </p:sp>
      <p:sp>
        <p:nvSpPr>
          <p:cNvPr id="10" name="نگهدارنده مکان تاریخ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7C9B81F-C347-4BEF-BFDF-29C42F48304A}" type="datetimeFigureOut">
              <a:rPr lang="en-US" smtClean="0"/>
              <a:pPr/>
              <a:t>4/14/2010</a:t>
            </a:fld>
            <a:endParaRPr lang="en-US" dirty="0">
              <a:solidFill>
                <a:schemeClr val="tx2">
                  <a:shade val="90000"/>
                </a:schemeClr>
              </a:solidFill>
            </a:endParaRPr>
          </a:p>
        </p:txBody>
      </p:sp>
      <p:sp>
        <p:nvSpPr>
          <p:cNvPr id="22" name="نگهدارنده مکان پانویس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lgn="l" eaLnBrk="1" latinLnBrk="0" hangingPunct="1"/>
            <a:endParaRPr kumimoji="0" lang="en-US" dirty="0">
              <a:solidFill>
                <a:schemeClr val="tx2">
                  <a:shade val="90000"/>
                </a:schemeClr>
              </a:solidFill>
            </a:endParaRPr>
          </a:p>
        </p:txBody>
      </p:sp>
      <p:sp>
        <p:nvSpPr>
          <p:cNvPr id="18" name="نگهدارنده مکان شماره اسلاید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42AED99-7FB4-404E-8A97-64753DCE42EC}" type="slidenum">
              <a:rPr kumimoji="0" lang="en-US" smtClean="0"/>
              <a:pPr/>
              <a:t>‹#›</a:t>
            </a:fld>
            <a:endParaRPr kumimoji="0" lang="en-US" dirty="0">
              <a:solidFill>
                <a:schemeClr val="tx2">
                  <a:shade val="90000"/>
                </a:schemeClr>
              </a:solidFill>
            </a:endParaRPr>
          </a:p>
        </p:txBody>
      </p:sp>
      <p:grpSp>
        <p:nvGrpSpPr>
          <p:cNvPr id="2" name="گروه 1"/>
          <p:cNvGrpSpPr/>
          <p:nvPr/>
        </p:nvGrpSpPr>
        <p:grpSpPr>
          <a:xfrm>
            <a:off x="-19017" y="202408"/>
            <a:ext cx="9180548" cy="649224"/>
            <a:chOff x="-19045" y="216550"/>
            <a:chExt cx="9180548" cy="649224"/>
          </a:xfrm>
        </p:grpSpPr>
        <p:sp>
          <p:nvSpPr>
            <p:cNvPr id="12" name="فرم آزاد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فرم آزاد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85850" y="5000636"/>
            <a:ext cx="9286940" cy="2286016"/>
          </a:xfrm>
        </p:spPr>
        <p:txBody>
          <a:bodyPr>
            <a:noAutofit/>
          </a:bodyPr>
          <a:lstStyle/>
          <a:p>
            <a:pPr lvl="0" rtl="1"/>
            <a:r>
              <a:rPr lang="fa-IR" sz="5400" dirty="0" err="1" smtClean="0">
                <a:solidFill>
                  <a:schemeClr val="bg1">
                    <a:lumMod val="95000"/>
                    <a:lumOff val="5000"/>
                  </a:schemeClr>
                </a:solidFill>
                <a:cs typeface="HREYHANE" pitchFamily="2" charset="-78"/>
              </a:rPr>
              <a:t>معاني</a:t>
            </a:r>
            <a:r>
              <a:rPr lang="fa-IR" sz="5400" dirty="0" smtClean="0">
                <a:solidFill>
                  <a:schemeClr val="bg1">
                    <a:lumMod val="95000"/>
                    <a:lumOff val="5000"/>
                  </a:schemeClr>
                </a:solidFill>
                <a:cs typeface="HREYHANE" pitchFamily="2" charset="-78"/>
              </a:rPr>
              <a:t> </a:t>
            </a:r>
            <a:r>
              <a:rPr lang="fa-IR" sz="5400" dirty="0" err="1" smtClean="0">
                <a:solidFill>
                  <a:schemeClr val="bg1">
                    <a:lumMod val="95000"/>
                    <a:lumOff val="5000"/>
                  </a:schemeClr>
                </a:solidFill>
                <a:cs typeface="HREYHANE" pitchFamily="2" charset="-78"/>
              </a:rPr>
              <a:t>ولي</a:t>
            </a:r>
            <a:r>
              <a:rPr lang="fa-IR" sz="5400" dirty="0" smtClean="0">
                <a:solidFill>
                  <a:schemeClr val="bg1">
                    <a:lumMod val="95000"/>
                    <a:lumOff val="5000"/>
                  </a:schemeClr>
                </a:solidFill>
                <a:cs typeface="HREYHANE" pitchFamily="2" charset="-78"/>
              </a:rPr>
              <a:t> :</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a:t>
            </a:r>
            <a:r>
              <a:rPr lang="fa-IR" sz="4000" dirty="0" err="1" smtClean="0">
                <a:solidFill>
                  <a:schemeClr val="bg1">
                    <a:lumMod val="95000"/>
                    <a:lumOff val="5000"/>
                  </a:schemeClr>
                </a:solidFill>
                <a:cs typeface="B Lotus" pitchFamily="2" charset="-78"/>
              </a:rPr>
              <a:t>نايب</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*محبوب</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*قرب</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*پهلو</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*سرپرست</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a:t>
            </a:r>
            <a:r>
              <a:rPr lang="fa-IR" sz="4000" dirty="0" err="1" smtClean="0">
                <a:solidFill>
                  <a:schemeClr val="bg1">
                    <a:lumMod val="95000"/>
                    <a:lumOff val="5000"/>
                  </a:schemeClr>
                </a:solidFill>
                <a:cs typeface="B Lotus" pitchFamily="2" charset="-78"/>
              </a:rPr>
              <a:t>مربي</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*ناصر</a:t>
            </a:r>
            <a:br>
              <a:rPr lang="fa-IR"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a:t>
            </a:r>
            <a:r>
              <a:rPr lang="fa-IR" sz="4000" dirty="0" smtClean="0">
                <a:solidFill>
                  <a:schemeClr val="bg1">
                    <a:lumMod val="95000"/>
                    <a:lumOff val="5000"/>
                  </a:schemeClr>
                </a:solidFill>
              </a:rPr>
              <a:t>نگهبان</a:t>
            </a:r>
            <a:r>
              <a:rPr lang="en-US" sz="4000" dirty="0" smtClean="0">
                <a:solidFill>
                  <a:schemeClr val="bg1">
                    <a:lumMod val="95000"/>
                    <a:lumOff val="5000"/>
                  </a:schemeClr>
                </a:solidFill>
              </a:rPr>
              <a:t/>
            </a:r>
            <a:br>
              <a:rPr lang="en-US" sz="4000" dirty="0" smtClean="0">
                <a:solidFill>
                  <a:schemeClr val="bg1">
                    <a:lumMod val="95000"/>
                    <a:lumOff val="5000"/>
                  </a:schemeClr>
                </a:solidFill>
              </a:rPr>
            </a:br>
            <a:r>
              <a:rPr lang="fa-IR" sz="4000" dirty="0" smtClean="0">
                <a:solidFill>
                  <a:schemeClr val="bg1">
                    <a:lumMod val="95000"/>
                    <a:lumOff val="5000"/>
                  </a:schemeClr>
                </a:solidFill>
              </a:rPr>
              <a:t> </a:t>
            </a:r>
            <a:r>
              <a:rPr lang="en-US" sz="4000" dirty="0" smtClean="0">
                <a:solidFill>
                  <a:schemeClr val="bg1">
                    <a:lumMod val="95000"/>
                    <a:lumOff val="5000"/>
                  </a:schemeClr>
                </a:solidFill>
              </a:rPr>
              <a:t/>
            </a:r>
            <a:br>
              <a:rPr lang="en-US" sz="4000" dirty="0" smtClean="0">
                <a:solidFill>
                  <a:schemeClr val="bg1">
                    <a:lumMod val="95000"/>
                    <a:lumOff val="5000"/>
                  </a:schemeClr>
                </a:solidFill>
              </a:rPr>
            </a:br>
            <a:endParaRPr lang="en-US" sz="40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857288" y="1928802"/>
            <a:ext cx="9286940" cy="3114684"/>
          </a:xfrm>
        </p:spPr>
        <p:txBody>
          <a:bodyPr>
            <a:noAutofit/>
          </a:bodyPr>
          <a:lstStyle/>
          <a:p>
            <a:pPr lvl="0" rtl="1"/>
            <a:r>
              <a:rPr lang="en-US" sz="4400" dirty="0" smtClean="0">
                <a:solidFill>
                  <a:schemeClr val="bg1">
                    <a:lumMod val="95000"/>
                    <a:lumOff val="5000"/>
                  </a:schemeClr>
                </a:solidFill>
                <a:cs typeface="B Lotus" pitchFamily="2" charset="-78"/>
              </a:rPr>
              <a:t>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*همراه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*سامان‌دهنده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*غالب</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*ضد دشمن</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همسايه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*داماد</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آزادكننده</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2714620"/>
            <a:ext cx="9286940" cy="3114684"/>
          </a:xfrm>
        </p:spPr>
        <p:txBody>
          <a:bodyPr>
            <a:noAutofit/>
          </a:bodyPr>
          <a:lstStyle/>
          <a:p>
            <a:pPr lvl="0" rtl="1"/>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متكفل</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*سلطان</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*باران</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تدبيركننده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*قدرتمند</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مالك</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سيد</a:t>
            </a:r>
            <a:r>
              <a:rPr lang="fa-IR" sz="4400" dirty="0" smtClean="0">
                <a:solidFill>
                  <a:schemeClr val="bg1">
                    <a:lumMod val="95000"/>
                    <a:lumOff val="5000"/>
                  </a:schemeClr>
                </a:solidFill>
                <a:cs typeface="B Lotus" pitchFamily="2" charset="-78"/>
              </a:rPr>
              <a:t> (بزرگوار)</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*منعم (نعمت‌دهنده)</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14412" y="500042"/>
            <a:ext cx="9286940" cy="3114684"/>
          </a:xfrm>
        </p:spPr>
        <p:txBody>
          <a:bodyPr>
            <a:noAutofit/>
          </a:bodyPr>
          <a:lstStyle/>
          <a:p>
            <a:pPr lvl="0" rtl="1"/>
            <a:r>
              <a:rPr lang="fa-IR" sz="4400" dirty="0" smtClean="0">
                <a:solidFill>
                  <a:schemeClr val="bg1">
                    <a:lumMod val="95000"/>
                    <a:lumOff val="5000"/>
                  </a:schemeClr>
                </a:solidFill>
                <a:cs typeface="B Lotus" pitchFamily="2" charset="-78"/>
              </a:rPr>
              <a:t>*منعم </a:t>
            </a:r>
            <a:r>
              <a:rPr lang="fa-IR" sz="4400" dirty="0" err="1" smtClean="0">
                <a:solidFill>
                  <a:schemeClr val="bg1">
                    <a:lumMod val="95000"/>
                    <a:lumOff val="5000"/>
                  </a:schemeClr>
                </a:solidFill>
                <a:cs typeface="B Lotus" pitchFamily="2" charset="-78"/>
              </a:rPr>
              <a:t>عليه</a:t>
            </a:r>
            <a:r>
              <a:rPr lang="fa-IR" sz="4400" dirty="0" smtClean="0">
                <a:solidFill>
                  <a:schemeClr val="bg1">
                    <a:lumMod val="95000"/>
                    <a:lumOff val="5000"/>
                  </a:schemeClr>
                </a:solidFill>
                <a:cs typeface="B Lotus" pitchFamily="2" charset="-78"/>
              </a:rPr>
              <a:t> (نعمت داده شده)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*هم قسم</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*هم </a:t>
            </a:r>
            <a:r>
              <a:rPr lang="fa-IR" sz="4400" dirty="0" err="1" smtClean="0">
                <a:solidFill>
                  <a:schemeClr val="bg1">
                    <a:lumMod val="95000"/>
                    <a:lumOff val="5000"/>
                  </a:schemeClr>
                </a:solidFill>
                <a:cs typeface="B Lotus" pitchFamily="2" charset="-78"/>
              </a:rPr>
              <a:t>پيمان</a:t>
            </a:r>
            <a:r>
              <a:rPr lang="fa-IR" sz="4400" dirty="0" smtClean="0">
                <a:solidFill>
                  <a:schemeClr val="bg1">
                    <a:lumMod val="95000"/>
                    <a:lumOff val="5000"/>
                  </a:schemeClr>
                </a:solidFill>
                <a:cs typeface="B Lotus" pitchFamily="2" charset="-78"/>
              </a:rPr>
              <a:t> </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*عبد (انا عبد من </a:t>
            </a:r>
            <a:r>
              <a:rPr lang="fa-IR" sz="4400" dirty="0" err="1" smtClean="0">
                <a:solidFill>
                  <a:schemeClr val="bg1">
                    <a:lumMod val="95000"/>
                    <a:lumOff val="5000"/>
                  </a:schemeClr>
                </a:solidFill>
                <a:cs typeface="B Lotus" pitchFamily="2" charset="-78"/>
              </a:rPr>
              <a:t>عبيد</a:t>
            </a:r>
            <a:r>
              <a:rPr lang="fa-IR" sz="4400" dirty="0" smtClean="0">
                <a:solidFill>
                  <a:schemeClr val="bg1">
                    <a:lumMod val="95000"/>
                    <a:lumOff val="5000"/>
                  </a:schemeClr>
                </a:solidFill>
                <a:cs typeface="B Lotus" pitchFamily="2" charset="-78"/>
              </a:rPr>
              <a:t> محمد)</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00098" y="3214686"/>
            <a:ext cx="9286940" cy="3114684"/>
          </a:xfrm>
        </p:spPr>
        <p:txBody>
          <a:bodyPr>
            <a:noAutofit/>
          </a:bodyPr>
          <a:lstStyle/>
          <a:p>
            <a:pPr rtl="1"/>
            <a:r>
              <a:rPr lang="fa-IR" sz="4800" dirty="0" err="1" smtClean="0">
                <a:solidFill>
                  <a:schemeClr val="bg1">
                    <a:lumMod val="95000"/>
                    <a:lumOff val="5000"/>
                  </a:schemeClr>
                </a:solidFill>
                <a:cs typeface="HREYHANE" pitchFamily="2" charset="-78"/>
              </a:rPr>
              <a:t>ولي</a:t>
            </a:r>
            <a:r>
              <a:rPr lang="fa-IR" sz="4800" dirty="0" smtClean="0">
                <a:solidFill>
                  <a:schemeClr val="bg1">
                    <a:lumMod val="95000"/>
                    <a:lumOff val="5000"/>
                  </a:schemeClr>
                </a:solidFill>
                <a:cs typeface="HREYHANE" pitchFamily="2" charset="-78"/>
              </a:rPr>
              <a:t> در قرآن:</a:t>
            </a:r>
            <a:r>
              <a:rPr lang="en-US" sz="4800" dirty="0" smtClean="0">
                <a:solidFill>
                  <a:schemeClr val="bg1">
                    <a:lumMod val="95000"/>
                    <a:lumOff val="5000"/>
                  </a:schemeClr>
                </a:solidFill>
                <a:cs typeface="HREYHANE" pitchFamily="2" charset="-78"/>
              </a:rPr>
              <a:t/>
            </a:r>
            <a:br>
              <a:rPr lang="en-US" sz="4800" dirty="0" smtClean="0">
                <a:solidFill>
                  <a:schemeClr val="bg1">
                    <a:lumMod val="95000"/>
                    <a:lumOff val="5000"/>
                  </a:schemeClr>
                </a:solidFill>
                <a:cs typeface="HREYHANE" pitchFamily="2" charset="-78"/>
              </a:rPr>
            </a:b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err="1" smtClean="0">
                <a:solidFill>
                  <a:schemeClr val="bg1">
                    <a:lumMod val="95000"/>
                    <a:lumOff val="5000"/>
                  </a:schemeClr>
                </a:solidFill>
              </a:rPr>
              <a:t>ياور</a:t>
            </a:r>
            <a:r>
              <a:rPr lang="fa-IR" sz="4800" dirty="0" smtClean="0">
                <a:solidFill>
                  <a:schemeClr val="bg1">
                    <a:lumMod val="95000"/>
                    <a:lumOff val="5000"/>
                  </a:schemeClr>
                </a:solidFill>
              </a:rPr>
              <a:t> ما </a:t>
            </a:r>
            <a:r>
              <a:rPr lang="fa-IR" sz="4800" dirty="0" err="1" smtClean="0">
                <a:solidFill>
                  <a:schemeClr val="bg1">
                    <a:lumMod val="95000"/>
                    <a:lumOff val="5000"/>
                  </a:schemeClr>
                </a:solidFill>
              </a:rPr>
              <a:t>لكم</a:t>
            </a:r>
            <a:r>
              <a:rPr lang="fa-IR" sz="4800" dirty="0" smtClean="0">
                <a:solidFill>
                  <a:schemeClr val="bg1">
                    <a:lumMod val="95000"/>
                    <a:lumOff val="5000"/>
                  </a:schemeClr>
                </a:solidFill>
              </a:rPr>
              <a:t> من دون الله من </a:t>
            </a:r>
            <a:r>
              <a:rPr lang="fa-IR" sz="4800" dirty="0" err="1" smtClean="0">
                <a:solidFill>
                  <a:schemeClr val="bg1">
                    <a:lumMod val="95000"/>
                    <a:lumOff val="5000"/>
                  </a:schemeClr>
                </a:solidFill>
              </a:rPr>
              <a:t>ولي</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ولا</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نصير</a:t>
            </a:r>
            <a:r>
              <a:rPr lang="fa-IR" sz="4800" dirty="0" smtClean="0">
                <a:solidFill>
                  <a:schemeClr val="bg1">
                    <a:lumMod val="95000"/>
                    <a:lumOff val="5000"/>
                  </a:schemeClr>
                </a:solidFill>
              </a:rPr>
              <a:t> 	</a:t>
            </a:r>
            <a:br>
              <a:rPr lang="fa-IR" sz="4800" dirty="0" smtClean="0">
                <a:solidFill>
                  <a:schemeClr val="bg1">
                    <a:lumMod val="95000"/>
                    <a:lumOff val="5000"/>
                  </a:schemeClr>
                </a:solidFill>
              </a:rPr>
            </a:br>
            <a:r>
              <a:rPr lang="fa-IR" sz="4800" dirty="0" smtClean="0">
                <a:solidFill>
                  <a:schemeClr val="bg1">
                    <a:lumMod val="95000"/>
                    <a:lumOff val="5000"/>
                  </a:schemeClr>
                </a:solidFill>
              </a:rPr>
              <a:t>                                    </a:t>
            </a:r>
            <a:r>
              <a:rPr lang="fa-IR" sz="3200" dirty="0" smtClean="0">
                <a:solidFill>
                  <a:schemeClr val="bg1">
                    <a:lumMod val="95000"/>
                    <a:lumOff val="5000"/>
                  </a:schemeClr>
                </a:solidFill>
              </a:rPr>
              <a:t>(بقره / 107)</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معبود : الله </a:t>
            </a:r>
            <a:r>
              <a:rPr lang="fa-IR" sz="4800" dirty="0" err="1" smtClean="0">
                <a:solidFill>
                  <a:schemeClr val="bg1">
                    <a:lumMod val="95000"/>
                    <a:lumOff val="5000"/>
                  </a:schemeClr>
                </a:solidFill>
              </a:rPr>
              <a:t>ولي</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الذين</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آمنوا</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err="1" smtClean="0">
                <a:solidFill>
                  <a:schemeClr val="bg1">
                    <a:lumMod val="95000"/>
                    <a:lumOff val="5000"/>
                  </a:schemeClr>
                </a:solidFill>
              </a:rPr>
              <a:t>هادي</a:t>
            </a:r>
            <a:r>
              <a:rPr lang="fa-IR" sz="4800" dirty="0" smtClean="0">
                <a:solidFill>
                  <a:schemeClr val="bg1">
                    <a:lumMod val="95000"/>
                    <a:lumOff val="5000"/>
                  </a:schemeClr>
                </a:solidFill>
              </a:rPr>
              <a:t> و من </a:t>
            </a:r>
            <a:r>
              <a:rPr lang="fa-IR" sz="4800" dirty="0" err="1" smtClean="0">
                <a:solidFill>
                  <a:schemeClr val="bg1">
                    <a:lumMod val="95000"/>
                    <a:lumOff val="5000"/>
                  </a:schemeClr>
                </a:solidFill>
              </a:rPr>
              <a:t>يضلل</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فلن</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تجد</a:t>
            </a:r>
            <a:r>
              <a:rPr lang="fa-IR" sz="4800" dirty="0" smtClean="0">
                <a:solidFill>
                  <a:schemeClr val="bg1">
                    <a:lumMod val="95000"/>
                    <a:lumOff val="5000"/>
                  </a:schemeClr>
                </a:solidFill>
              </a:rPr>
              <a:t> له </a:t>
            </a:r>
            <a:r>
              <a:rPr lang="fa-IR" sz="4800" dirty="0" err="1" smtClean="0">
                <a:solidFill>
                  <a:schemeClr val="bg1">
                    <a:lumMod val="95000"/>
                    <a:lumOff val="5000"/>
                  </a:schemeClr>
                </a:solidFill>
              </a:rPr>
              <a:t>ولياً</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مرشداً</a:t>
            </a:r>
            <a:r>
              <a:rPr lang="fa-IR" sz="4800" dirty="0" smtClean="0">
                <a:solidFill>
                  <a:schemeClr val="bg1">
                    <a:lumMod val="95000"/>
                    <a:lumOff val="5000"/>
                  </a:schemeClr>
                </a:solidFill>
              </a:rPr>
              <a:t> </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سرپرست من </a:t>
            </a:r>
            <a:r>
              <a:rPr lang="fa-IR" sz="4800" dirty="0" err="1" smtClean="0">
                <a:solidFill>
                  <a:schemeClr val="bg1">
                    <a:lumMod val="95000"/>
                    <a:lumOff val="5000"/>
                  </a:schemeClr>
                </a:solidFill>
              </a:rPr>
              <a:t>قُتِل</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مظلوماً</a:t>
            </a:r>
            <a:r>
              <a:rPr lang="fa-IR" sz="4800" dirty="0" smtClean="0">
                <a:solidFill>
                  <a:schemeClr val="bg1">
                    <a:lumMod val="95000"/>
                    <a:lumOff val="5000"/>
                  </a:schemeClr>
                </a:solidFill>
              </a:rPr>
              <a:t> فقد </a:t>
            </a:r>
            <a:r>
              <a:rPr lang="fa-IR" sz="4800" dirty="0" err="1" smtClean="0">
                <a:solidFill>
                  <a:schemeClr val="bg1">
                    <a:lumMod val="95000"/>
                    <a:lumOff val="5000"/>
                  </a:schemeClr>
                </a:solidFill>
              </a:rPr>
              <a:t>جعلنا</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لوليه</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سلطاناً</a:t>
            </a:r>
            <a:r>
              <a:rPr lang="fa-IR" sz="4800" dirty="0" smtClean="0">
                <a:solidFill>
                  <a:schemeClr val="bg1">
                    <a:lumMod val="95000"/>
                    <a:lumOff val="5000"/>
                  </a:schemeClr>
                </a:solidFill>
              </a:rPr>
              <a:t>              </a:t>
            </a:r>
            <a:r>
              <a:rPr lang="fa-IR" sz="4000" dirty="0" smtClean="0">
                <a:solidFill>
                  <a:schemeClr val="bg1">
                    <a:lumMod val="95000"/>
                    <a:lumOff val="5000"/>
                  </a:schemeClr>
                </a:solidFill>
              </a:rPr>
              <a:t>                                           (</a:t>
            </a:r>
            <a:r>
              <a:rPr lang="fa-IR" sz="4000" dirty="0" err="1" smtClean="0">
                <a:solidFill>
                  <a:schemeClr val="bg1">
                    <a:lumMod val="95000"/>
                    <a:lumOff val="5000"/>
                  </a:schemeClr>
                </a:solidFill>
              </a:rPr>
              <a:t>اسراء</a:t>
            </a:r>
            <a:r>
              <a:rPr lang="fa-IR" sz="4000" dirty="0" smtClean="0">
                <a:solidFill>
                  <a:schemeClr val="bg1">
                    <a:lumMod val="95000"/>
                    <a:lumOff val="5000"/>
                  </a:schemeClr>
                </a:solidFill>
              </a:rPr>
              <a:t>/33)</a:t>
            </a:r>
            <a:endParaRPr lang="en-US" sz="48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00098" y="3143248"/>
            <a:ext cx="9286940" cy="3114684"/>
          </a:xfrm>
        </p:spPr>
        <p:txBody>
          <a:bodyPr>
            <a:noAutofit/>
          </a:bodyPr>
          <a:lstStyle/>
          <a:p>
            <a:pPr rtl="1"/>
            <a:r>
              <a:rPr lang="fa-IR" sz="4400" dirty="0" err="1" smtClean="0">
                <a:solidFill>
                  <a:schemeClr val="bg1">
                    <a:lumMod val="95000"/>
                    <a:lumOff val="5000"/>
                  </a:schemeClr>
                </a:solidFill>
                <a:cs typeface="HREYHANE" pitchFamily="2" charset="-78"/>
              </a:rPr>
              <a:t>معاني</a:t>
            </a:r>
            <a:r>
              <a:rPr lang="fa-IR" sz="4400" dirty="0" smtClean="0">
                <a:solidFill>
                  <a:schemeClr val="bg1">
                    <a:lumMod val="95000"/>
                    <a:lumOff val="5000"/>
                  </a:schemeClr>
                </a:solidFill>
                <a:cs typeface="HREYHANE" pitchFamily="2" charset="-78"/>
              </a:rPr>
              <a:t> </a:t>
            </a:r>
            <a:r>
              <a:rPr lang="fa-IR" sz="4400" dirty="0" err="1" smtClean="0">
                <a:solidFill>
                  <a:schemeClr val="bg1">
                    <a:lumMod val="95000"/>
                    <a:lumOff val="5000"/>
                  </a:schemeClr>
                </a:solidFill>
                <a:cs typeface="HREYHANE" pitchFamily="2" charset="-78"/>
              </a:rPr>
              <a:t>مولي</a:t>
            </a:r>
            <a:r>
              <a:rPr lang="fa-IR" sz="4400" dirty="0" smtClean="0">
                <a:solidFill>
                  <a:schemeClr val="bg1">
                    <a:lumMod val="95000"/>
                    <a:lumOff val="5000"/>
                  </a:schemeClr>
                </a:solidFill>
                <a:cs typeface="HREYHANE" pitchFamily="2" charset="-78"/>
              </a:rPr>
              <a:t>:</a:t>
            </a:r>
            <a:br>
              <a:rPr lang="fa-IR" sz="4400" dirty="0" smtClean="0">
                <a:solidFill>
                  <a:schemeClr val="bg1">
                    <a:lumMod val="95000"/>
                    <a:lumOff val="5000"/>
                  </a:schemeClr>
                </a:solidFill>
                <a:cs typeface="HREYHANE" pitchFamily="2" charset="-78"/>
              </a:rPr>
            </a:br>
            <a:r>
              <a:rPr lang="fa-IR" sz="4400" dirty="0" smtClean="0">
                <a:solidFill>
                  <a:schemeClr val="bg1">
                    <a:lumMod val="95000"/>
                    <a:lumOff val="5000"/>
                  </a:schemeClr>
                </a:solidFill>
                <a:cs typeface="HREYHANE" pitchFamily="2" charset="-78"/>
              </a:rPr>
              <a:t> </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cs typeface="B Lotus" pitchFamily="2" charset="-78"/>
              </a:rPr>
              <a:t>*رب (انا رب </a:t>
            </a:r>
            <a:r>
              <a:rPr lang="fa-IR" sz="4400" dirty="0" err="1" smtClean="0">
                <a:solidFill>
                  <a:schemeClr val="bg1">
                    <a:lumMod val="95000"/>
                    <a:lumOff val="5000"/>
                  </a:schemeClr>
                </a:solidFill>
                <a:cs typeface="B Lotus" pitchFamily="2" charset="-78"/>
              </a:rPr>
              <a:t>الابل</a:t>
            </a:r>
            <a:r>
              <a:rPr lang="fa-IR" sz="4400" dirty="0" smtClean="0">
                <a:solidFill>
                  <a:schemeClr val="bg1">
                    <a:lumMod val="95000"/>
                    <a:lumOff val="5000"/>
                  </a:schemeClr>
                </a:solidFill>
                <a:cs typeface="B Lotus" pitchFamily="2" charset="-78"/>
              </a:rPr>
              <a:t>)</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مالك</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ولي</a:t>
            </a:r>
            <a:r>
              <a:rPr lang="fa-IR" sz="4400" dirty="0" smtClean="0">
                <a:solidFill>
                  <a:schemeClr val="bg1">
                    <a:lumMod val="95000"/>
                    <a:lumOff val="5000"/>
                  </a:schemeClr>
                </a:solidFill>
                <a:cs typeface="B Lotus" pitchFamily="2" charset="-78"/>
              </a:rPr>
              <a:t> عصر)</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سيد</a:t>
            </a:r>
            <a:r>
              <a:rPr lang="fa-IR" sz="4400" dirty="0" smtClean="0">
                <a:solidFill>
                  <a:schemeClr val="bg1">
                    <a:lumMod val="95000"/>
                    <a:lumOff val="5000"/>
                  </a:schemeClr>
                </a:solidFill>
                <a:cs typeface="B Lotus" pitchFamily="2" charset="-78"/>
              </a:rPr>
              <a:t> و بزرگوار</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*منعم </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معتيق</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آزادكننده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*ناصر </a:t>
            </a:r>
            <a:r>
              <a:rPr lang="fa-IR" sz="4400" dirty="0" err="1" smtClean="0">
                <a:solidFill>
                  <a:schemeClr val="bg1">
                    <a:lumMod val="95000"/>
                    <a:lumOff val="5000"/>
                  </a:schemeClr>
                </a:solidFill>
                <a:cs typeface="B Lotus" pitchFamily="2" charset="-78"/>
              </a:rPr>
              <a:t>نعم</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المولي</a:t>
            </a:r>
            <a:r>
              <a:rPr lang="fa-IR" sz="4400" dirty="0" smtClean="0">
                <a:solidFill>
                  <a:schemeClr val="bg1">
                    <a:lumMod val="95000"/>
                    <a:lumOff val="5000"/>
                  </a:schemeClr>
                </a:solidFill>
                <a:cs typeface="B Lotus" pitchFamily="2" charset="-78"/>
              </a:rPr>
              <a:t> و </a:t>
            </a:r>
            <a:r>
              <a:rPr lang="fa-IR" sz="4400" dirty="0" err="1" smtClean="0">
                <a:solidFill>
                  <a:schemeClr val="bg1">
                    <a:lumMod val="95000"/>
                    <a:lumOff val="5000"/>
                  </a:schemeClr>
                </a:solidFill>
                <a:cs typeface="B Lotus" pitchFamily="2" charset="-78"/>
              </a:rPr>
              <a:t>نعم</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النصير</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*محب</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3143248"/>
            <a:ext cx="9286940" cy="3114684"/>
          </a:xfrm>
        </p:spPr>
        <p:txBody>
          <a:bodyPr>
            <a:noAutofit/>
          </a:bodyPr>
          <a:lstStyle/>
          <a:p>
            <a:pPr lvl="0" rtl="1"/>
            <a:r>
              <a:rPr lang="fa-IR" sz="4400" dirty="0" smtClean="0">
                <a:solidFill>
                  <a:schemeClr val="bg1">
                    <a:lumMod val="95000"/>
                    <a:lumOff val="5000"/>
                  </a:schemeClr>
                </a:solidFill>
                <a:cs typeface="B Lotus" pitchFamily="2" charset="-78"/>
              </a:rPr>
              <a:t>*تابع </a:t>
            </a:r>
            <a:r>
              <a:rPr lang="fa-IR" sz="4400" dirty="0" err="1" smtClean="0">
                <a:solidFill>
                  <a:schemeClr val="bg1">
                    <a:lumMod val="95000"/>
                    <a:lumOff val="5000"/>
                  </a:schemeClr>
                </a:solidFill>
                <a:cs typeface="B Lotus" pitchFamily="2" charset="-78"/>
              </a:rPr>
              <a:t>مولّي</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عليه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*جار (</a:t>
            </a:r>
            <a:r>
              <a:rPr lang="fa-IR" sz="4400" dirty="0" err="1" smtClean="0">
                <a:solidFill>
                  <a:schemeClr val="bg1">
                    <a:lumMod val="95000"/>
                    <a:lumOff val="5000"/>
                  </a:schemeClr>
                </a:solidFill>
                <a:cs typeface="B Lotus" pitchFamily="2" charset="-78"/>
              </a:rPr>
              <a:t>همسايه</a:t>
            </a:r>
            <a:r>
              <a:rPr lang="fa-IR" sz="4400" dirty="0" smtClean="0">
                <a:solidFill>
                  <a:schemeClr val="bg1">
                    <a:lumMod val="95000"/>
                    <a:lumOff val="5000"/>
                  </a:schemeClr>
                </a:solidFill>
                <a:cs typeface="B Lotus" pitchFamily="2" charset="-78"/>
              </a:rPr>
              <a:t>)</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*ابن </a:t>
            </a:r>
            <a:r>
              <a:rPr lang="fa-IR" sz="4400" dirty="0" err="1" smtClean="0">
                <a:solidFill>
                  <a:schemeClr val="bg1">
                    <a:lumMod val="95000"/>
                    <a:lumOff val="5000"/>
                  </a:schemeClr>
                </a:solidFill>
                <a:cs typeface="B Lotus" pitchFamily="2" charset="-78"/>
              </a:rPr>
              <a:t>عم</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پسرعمو</a:t>
            </a:r>
            <a:r>
              <a:rPr lang="fa-IR" sz="4400" dirty="0" smtClean="0">
                <a:solidFill>
                  <a:schemeClr val="bg1">
                    <a:lumMod val="95000"/>
                    <a:lumOff val="5000"/>
                  </a:schemeClr>
                </a:solidFill>
                <a:cs typeface="B Lotus" pitchFamily="2" charset="-78"/>
              </a:rPr>
              <a:t>)</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حليف</a:t>
            </a:r>
            <a:r>
              <a:rPr lang="fa-IR" sz="4400" dirty="0" smtClean="0">
                <a:solidFill>
                  <a:schemeClr val="bg1">
                    <a:lumMod val="95000"/>
                    <a:lumOff val="5000"/>
                  </a:schemeClr>
                </a:solidFill>
                <a:cs typeface="B Lotus" pitchFamily="2" charset="-78"/>
              </a:rPr>
              <a:t> (هم قسم)</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*آزاد شده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صيهر</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صُهر</a:t>
            </a:r>
            <a:r>
              <a:rPr lang="fa-IR" sz="4400" dirty="0" smtClean="0">
                <a:solidFill>
                  <a:schemeClr val="bg1">
                    <a:lumMod val="95000"/>
                    <a:lumOff val="5000"/>
                  </a:schemeClr>
                </a:solidFill>
                <a:cs typeface="B Lotus" pitchFamily="2" charset="-78"/>
              </a:rPr>
              <a:t>: داماد</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*منعم </a:t>
            </a:r>
            <a:r>
              <a:rPr lang="fa-IR" sz="4400" dirty="0" err="1" smtClean="0">
                <a:solidFill>
                  <a:schemeClr val="bg1">
                    <a:lumMod val="95000"/>
                    <a:lumOff val="5000"/>
                  </a:schemeClr>
                </a:solidFill>
                <a:cs typeface="B Lotus" pitchFamily="2" charset="-78"/>
              </a:rPr>
              <a:t>عليه</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متصدي</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مدبر</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3143248"/>
            <a:ext cx="9286940" cy="3114684"/>
          </a:xfrm>
        </p:spPr>
        <p:txBody>
          <a:bodyPr>
            <a:noAutofit/>
          </a:bodyPr>
          <a:lstStyle/>
          <a:p>
            <a:pPr rtl="1"/>
            <a:r>
              <a:rPr lang="fa-IR" sz="4000" dirty="0" err="1" smtClean="0">
                <a:solidFill>
                  <a:schemeClr val="bg1">
                    <a:lumMod val="95000"/>
                    <a:lumOff val="5000"/>
                  </a:schemeClr>
                </a:solidFill>
                <a:cs typeface="HREYHANE" pitchFamily="2" charset="-78"/>
              </a:rPr>
              <a:t>معاني</a:t>
            </a:r>
            <a:r>
              <a:rPr lang="fa-IR" sz="4000" dirty="0" smtClean="0">
                <a:solidFill>
                  <a:schemeClr val="bg1">
                    <a:lumMod val="95000"/>
                    <a:lumOff val="5000"/>
                  </a:schemeClr>
                </a:solidFill>
                <a:cs typeface="HREYHANE" pitchFamily="2" charset="-78"/>
              </a:rPr>
              <a:t> </a:t>
            </a:r>
            <a:r>
              <a:rPr lang="fa-IR" sz="4000" dirty="0" err="1" smtClean="0">
                <a:solidFill>
                  <a:schemeClr val="bg1">
                    <a:lumMod val="95000"/>
                    <a:lumOff val="5000"/>
                  </a:schemeClr>
                </a:solidFill>
                <a:cs typeface="HREYHANE" pitchFamily="2" charset="-78"/>
              </a:rPr>
              <a:t>والي</a:t>
            </a:r>
            <a:r>
              <a:rPr lang="fa-IR" sz="4000" dirty="0" smtClean="0">
                <a:solidFill>
                  <a:schemeClr val="bg1">
                    <a:lumMod val="95000"/>
                    <a:lumOff val="5000"/>
                  </a:schemeClr>
                </a:solidFill>
                <a:cs typeface="HREYHANE" pitchFamily="2" charset="-78"/>
              </a:rPr>
              <a:t>:</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a:t>
            </a:r>
            <a:r>
              <a:rPr lang="fa-IR" sz="4000" dirty="0" err="1" smtClean="0">
                <a:solidFill>
                  <a:schemeClr val="bg1">
                    <a:lumMod val="95000"/>
                    <a:lumOff val="5000"/>
                  </a:schemeClr>
                </a:solidFill>
                <a:cs typeface="B Lotus" pitchFamily="2" charset="-78"/>
              </a:rPr>
              <a:t>مالك</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a:t>
            </a:r>
            <a:r>
              <a:rPr lang="fa-IR" sz="4000" dirty="0" err="1" smtClean="0">
                <a:solidFill>
                  <a:schemeClr val="bg1">
                    <a:lumMod val="95000"/>
                    <a:lumOff val="5000"/>
                  </a:schemeClr>
                </a:solidFill>
                <a:cs typeface="B Lotus" pitchFamily="2" charset="-78"/>
              </a:rPr>
              <a:t>حاكم</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*دوستدار</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err="1" smtClean="0">
                <a:solidFill>
                  <a:schemeClr val="bg1">
                    <a:lumMod val="95000"/>
                    <a:lumOff val="5000"/>
                  </a:schemeClr>
                </a:solidFill>
                <a:cs typeface="B Lotus" pitchFamily="2" charset="-78"/>
              </a:rPr>
              <a:t>علامة</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طباطبايي</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والاصل</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في</a:t>
            </a:r>
            <a:r>
              <a:rPr lang="fa-IR" sz="4000" dirty="0" smtClean="0">
                <a:solidFill>
                  <a:schemeClr val="bg1">
                    <a:lumMod val="95000"/>
                    <a:lumOff val="5000"/>
                  </a:schemeClr>
                </a:solidFill>
                <a:cs typeface="B Lotus" pitchFamily="2" charset="-78"/>
              </a:rPr>
              <a:t> معناها </a:t>
            </a:r>
            <a:r>
              <a:rPr lang="fa-IR" sz="3200" dirty="0" smtClean="0">
                <a:solidFill>
                  <a:schemeClr val="bg1">
                    <a:lumMod val="95000"/>
                    <a:lumOff val="5000"/>
                  </a:schemeClr>
                </a:solidFill>
                <a:cs typeface="B Lotus" pitchFamily="2" charset="-78"/>
              </a:rPr>
              <a:t>(</a:t>
            </a:r>
            <a:r>
              <a:rPr lang="fa-IR" sz="3200" dirty="0" err="1" smtClean="0">
                <a:solidFill>
                  <a:schemeClr val="bg1">
                    <a:lumMod val="95000"/>
                    <a:lumOff val="5000"/>
                  </a:schemeClr>
                </a:solidFill>
                <a:cs typeface="B Lotus" pitchFamily="2" charset="-78"/>
              </a:rPr>
              <a:t>ولي</a:t>
            </a:r>
            <a:r>
              <a:rPr lang="fa-IR" sz="3200" dirty="0" smtClean="0">
                <a:solidFill>
                  <a:schemeClr val="bg1">
                    <a:lumMod val="95000"/>
                    <a:lumOff val="5000"/>
                  </a:schemeClr>
                </a:solidFill>
                <a:cs typeface="B Lotus" pitchFamily="2" charset="-78"/>
              </a:rPr>
              <a:t> ـ </a:t>
            </a:r>
            <a:r>
              <a:rPr lang="fa-IR" sz="3200" dirty="0" err="1" smtClean="0">
                <a:solidFill>
                  <a:schemeClr val="bg1">
                    <a:lumMod val="95000"/>
                    <a:lumOff val="5000"/>
                  </a:schemeClr>
                </a:solidFill>
                <a:cs typeface="B Lotus" pitchFamily="2" charset="-78"/>
              </a:rPr>
              <a:t>موالي</a:t>
            </a:r>
            <a:r>
              <a:rPr lang="fa-IR" sz="3200" dirty="0" smtClean="0">
                <a:solidFill>
                  <a:schemeClr val="bg1">
                    <a:lumMod val="95000"/>
                    <a:lumOff val="5000"/>
                  </a:schemeClr>
                </a:solidFill>
                <a:cs typeface="B Lotus" pitchFamily="2" charset="-78"/>
              </a:rPr>
              <a:t> ـ </a:t>
            </a:r>
            <a:r>
              <a:rPr lang="fa-IR" sz="3200" dirty="0" err="1" smtClean="0">
                <a:solidFill>
                  <a:schemeClr val="bg1">
                    <a:lumMod val="95000"/>
                    <a:lumOff val="5000"/>
                  </a:schemeClr>
                </a:solidFill>
                <a:cs typeface="B Lotus" pitchFamily="2" charset="-78"/>
              </a:rPr>
              <a:t>والي</a:t>
            </a:r>
            <a:r>
              <a:rPr lang="fa-IR" sz="3200" dirty="0" smtClean="0">
                <a:solidFill>
                  <a:schemeClr val="bg1">
                    <a:lumMod val="95000"/>
                    <a:lumOff val="5000"/>
                  </a:schemeClr>
                </a:solidFill>
                <a:cs typeface="B Lotus" pitchFamily="2" charset="-78"/>
              </a:rPr>
              <a:t>) </a:t>
            </a:r>
            <a:r>
              <a:rPr lang="fa-IR" sz="4000" dirty="0" smtClean="0">
                <a:solidFill>
                  <a:schemeClr val="bg1">
                    <a:lumMod val="95000"/>
                    <a:lumOff val="5000"/>
                  </a:schemeClr>
                </a:solidFill>
                <a:cs typeface="B Lotus" pitchFamily="2" charset="-78"/>
              </a:rPr>
              <a:t/>
            </a:r>
            <a:br>
              <a:rPr lang="fa-IR"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ارتفاع </a:t>
            </a:r>
            <a:r>
              <a:rPr lang="fa-IR" sz="4000" dirty="0" err="1" smtClean="0">
                <a:solidFill>
                  <a:schemeClr val="bg1">
                    <a:lumMod val="95000"/>
                    <a:lumOff val="5000"/>
                  </a:schemeClr>
                </a:solidFill>
                <a:cs typeface="B Lotus" pitchFamily="2" charset="-78"/>
              </a:rPr>
              <a:t>الواسطة</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الحائل</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بين</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شئين</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بحيث</a:t>
            </a:r>
            <a:r>
              <a:rPr lang="fa-IR" sz="4000" dirty="0" smtClean="0">
                <a:solidFill>
                  <a:schemeClr val="bg1">
                    <a:lumMod val="95000"/>
                    <a:lumOff val="5000"/>
                  </a:schemeClr>
                </a:solidFill>
                <a:cs typeface="B Lotus" pitchFamily="2" charset="-78"/>
              </a:rPr>
              <a:t> لا </a:t>
            </a:r>
            <a:r>
              <a:rPr lang="fa-IR" sz="4000" dirty="0" err="1" smtClean="0">
                <a:solidFill>
                  <a:schemeClr val="bg1">
                    <a:lumMod val="95000"/>
                    <a:lumOff val="5000"/>
                  </a:schemeClr>
                </a:solidFill>
                <a:cs typeface="B Lotus" pitchFamily="2" charset="-78"/>
              </a:rPr>
              <a:t>يكون</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بينهما</a:t>
            </a:r>
            <a:r>
              <a:rPr lang="fa-IR" sz="4000" dirty="0" smtClean="0">
                <a:solidFill>
                  <a:schemeClr val="bg1">
                    <a:lumMod val="95000"/>
                    <a:lumOff val="5000"/>
                  </a:schemeClr>
                </a:solidFill>
                <a:cs typeface="B Lotus" pitchFamily="2" charset="-78"/>
              </a:rPr>
              <a:t> </a:t>
            </a:r>
            <a:br>
              <a:rPr lang="fa-IR"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ما </a:t>
            </a:r>
            <a:r>
              <a:rPr lang="fa-IR" sz="4000" dirty="0" err="1" smtClean="0">
                <a:solidFill>
                  <a:schemeClr val="bg1">
                    <a:lumMod val="95000"/>
                    <a:lumOff val="5000"/>
                  </a:schemeClr>
                </a:solidFill>
                <a:cs typeface="B Lotus" pitchFamily="2" charset="-78"/>
              </a:rPr>
              <a:t>ليس</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غيرهما</a:t>
            </a:r>
            <a:r>
              <a:rPr lang="fa-IR" sz="4000" dirty="0" smtClean="0">
                <a:solidFill>
                  <a:schemeClr val="bg1">
                    <a:lumMod val="95000"/>
                    <a:lumOff val="5000"/>
                  </a:schemeClr>
                </a:solidFill>
                <a:cs typeface="B Lotus" pitchFamily="2" charset="-78"/>
              </a:rPr>
              <a:t> 	</a:t>
            </a:r>
            <a:r>
              <a:rPr lang="fa-IR" sz="3200" dirty="0" smtClean="0">
                <a:solidFill>
                  <a:schemeClr val="bg1">
                    <a:lumMod val="95000"/>
                    <a:lumOff val="5000"/>
                  </a:schemeClr>
                </a:solidFill>
                <a:cs typeface="B Lotus" pitchFamily="2" charset="-78"/>
              </a:rPr>
              <a:t>(</a:t>
            </a:r>
            <a:r>
              <a:rPr lang="fa-IR" sz="3200" dirty="0" err="1" smtClean="0">
                <a:solidFill>
                  <a:schemeClr val="bg1">
                    <a:lumMod val="95000"/>
                    <a:lumOff val="5000"/>
                  </a:schemeClr>
                </a:solidFill>
                <a:cs typeface="B Lotus" pitchFamily="2" charset="-78"/>
              </a:rPr>
              <a:t>الميزان</a:t>
            </a:r>
            <a:r>
              <a:rPr lang="fa-IR" sz="3200" dirty="0" smtClean="0">
                <a:solidFill>
                  <a:schemeClr val="bg1">
                    <a:lumMod val="95000"/>
                    <a:lumOff val="5000"/>
                  </a:schemeClr>
                </a:solidFill>
                <a:cs typeface="B Lotus" pitchFamily="2" charset="-78"/>
              </a:rPr>
              <a:t> / 6)</a:t>
            </a:r>
            <a:r>
              <a:rPr lang="en-US" sz="4000" dirty="0" smtClean="0">
                <a:solidFill>
                  <a:schemeClr val="bg1">
                    <a:lumMod val="95000"/>
                    <a:lumOff val="5000"/>
                  </a:schemeClr>
                </a:solidFill>
                <a:cs typeface="B Lotus" pitchFamily="2" charset="-78"/>
              </a:rPr>
              <a:t/>
            </a:r>
            <a:br>
              <a:rPr lang="en-US"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حضرت امام </a:t>
            </a:r>
            <a:r>
              <a:rPr lang="fa-IR" sz="3200" dirty="0" smtClean="0">
                <a:solidFill>
                  <a:schemeClr val="bg1">
                    <a:lumMod val="95000"/>
                    <a:lumOff val="5000"/>
                  </a:schemeClr>
                </a:solidFill>
                <a:cs typeface="B Lotus" pitchFamily="2" charset="-78"/>
              </a:rPr>
              <a:t>(رحمة‌الله </a:t>
            </a:r>
            <a:r>
              <a:rPr lang="fa-IR" sz="3200" dirty="0" err="1" smtClean="0">
                <a:solidFill>
                  <a:schemeClr val="bg1">
                    <a:lumMod val="95000"/>
                    <a:lumOff val="5000"/>
                  </a:schemeClr>
                </a:solidFill>
                <a:cs typeface="B Lotus" pitchFamily="2" charset="-78"/>
              </a:rPr>
              <a:t>عليه</a:t>
            </a:r>
            <a:r>
              <a:rPr lang="fa-IR" sz="3200" dirty="0" smtClean="0">
                <a:solidFill>
                  <a:schemeClr val="bg1">
                    <a:lumMod val="95000"/>
                    <a:lumOff val="5000"/>
                  </a:schemeClr>
                </a:solidFill>
                <a:cs typeface="B Lotus" pitchFamily="2" charset="-78"/>
              </a:rPr>
              <a:t>) </a:t>
            </a:r>
            <a:r>
              <a:rPr lang="fa-IR" sz="4000" dirty="0" smtClean="0">
                <a:solidFill>
                  <a:schemeClr val="bg1">
                    <a:lumMod val="95000"/>
                    <a:lumOff val="5000"/>
                  </a:schemeClr>
                </a:solidFill>
                <a:cs typeface="B Lotus" pitchFamily="2" charset="-78"/>
              </a:rPr>
              <a:t>هم </a:t>
            </a:r>
            <a:r>
              <a:rPr lang="fa-IR" sz="4000" dirty="0" err="1" smtClean="0">
                <a:solidFill>
                  <a:schemeClr val="bg1">
                    <a:lumMod val="95000"/>
                    <a:lumOff val="5000"/>
                  </a:schemeClr>
                </a:solidFill>
                <a:cs typeface="B Lotus" pitchFamily="2" charset="-78"/>
              </a:rPr>
              <a:t>همين</a:t>
            </a:r>
            <a:r>
              <a:rPr lang="fa-IR" sz="4000" dirty="0" smtClean="0">
                <a:solidFill>
                  <a:schemeClr val="bg1">
                    <a:lumMod val="95000"/>
                    <a:lumOff val="5000"/>
                  </a:schemeClr>
                </a:solidFill>
                <a:cs typeface="B Lotus" pitchFamily="2" charset="-78"/>
              </a:rPr>
              <a:t> </a:t>
            </a:r>
            <a:r>
              <a:rPr lang="fa-IR" sz="4000" dirty="0" err="1" smtClean="0">
                <a:solidFill>
                  <a:schemeClr val="bg1">
                    <a:lumMod val="95000"/>
                    <a:lumOff val="5000"/>
                  </a:schemeClr>
                </a:solidFill>
                <a:cs typeface="B Lotus" pitchFamily="2" charset="-78"/>
              </a:rPr>
              <a:t>معني</a:t>
            </a:r>
            <a:r>
              <a:rPr lang="fa-IR" sz="4000" dirty="0" smtClean="0">
                <a:solidFill>
                  <a:schemeClr val="bg1">
                    <a:lumMod val="95000"/>
                    <a:lumOff val="5000"/>
                  </a:schemeClr>
                </a:solidFill>
                <a:cs typeface="B Lotus" pitchFamily="2" charset="-78"/>
              </a:rPr>
              <a:t> را در </a:t>
            </a:r>
            <a:br>
              <a:rPr lang="fa-IR" sz="4000" dirty="0" smtClean="0">
                <a:solidFill>
                  <a:schemeClr val="bg1">
                    <a:lumMod val="95000"/>
                    <a:lumOff val="5000"/>
                  </a:schemeClr>
                </a:solidFill>
                <a:cs typeface="B Lotus" pitchFamily="2" charset="-78"/>
              </a:rPr>
            </a:br>
            <a:r>
              <a:rPr lang="fa-IR" sz="4000" dirty="0" smtClean="0">
                <a:solidFill>
                  <a:schemeClr val="bg1">
                    <a:lumMod val="95000"/>
                    <a:lumOff val="5000"/>
                  </a:schemeClr>
                </a:solidFill>
                <a:cs typeface="B Lotus" pitchFamily="2" charset="-78"/>
              </a:rPr>
              <a:t>مصباح </a:t>
            </a:r>
            <a:r>
              <a:rPr lang="fa-IR" sz="4000" dirty="0" err="1" smtClean="0">
                <a:solidFill>
                  <a:schemeClr val="bg1">
                    <a:lumMod val="95000"/>
                    <a:lumOff val="5000"/>
                  </a:schemeClr>
                </a:solidFill>
                <a:cs typeface="B Lotus" pitchFamily="2" charset="-78"/>
              </a:rPr>
              <a:t>الهدايه</a:t>
            </a:r>
            <a:r>
              <a:rPr lang="fa-IR" sz="4000" dirty="0" smtClean="0">
                <a:solidFill>
                  <a:schemeClr val="bg1">
                    <a:lumMod val="95000"/>
                    <a:lumOff val="5000"/>
                  </a:schemeClr>
                </a:solidFill>
                <a:cs typeface="B Lotus" pitchFamily="2" charset="-78"/>
              </a:rPr>
              <a:t> آورده است.</a:t>
            </a:r>
            <a:endParaRPr lang="en-US" sz="40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00098" y="3571876"/>
            <a:ext cx="9286940" cy="3114684"/>
          </a:xfrm>
        </p:spPr>
        <p:txBody>
          <a:bodyPr>
            <a:noAutofit/>
          </a:bodyPr>
          <a:lstStyle/>
          <a:p>
            <a:pPr rtl="1"/>
            <a:r>
              <a:rPr lang="fa-IR" sz="4400" dirty="0" err="1" smtClean="0">
                <a:solidFill>
                  <a:schemeClr val="bg1">
                    <a:lumMod val="95000"/>
                    <a:lumOff val="5000"/>
                  </a:schemeClr>
                </a:solidFill>
                <a:cs typeface="HREYHANE" pitchFamily="2" charset="-78"/>
              </a:rPr>
              <a:t>ولايت</a:t>
            </a:r>
            <a:r>
              <a:rPr lang="fa-IR" sz="4400" dirty="0" smtClean="0">
                <a:solidFill>
                  <a:schemeClr val="bg1">
                    <a:lumMod val="95000"/>
                    <a:lumOff val="5000"/>
                  </a:schemeClr>
                </a:solidFill>
                <a:cs typeface="HREYHANE" pitchFamily="2" charset="-78"/>
              </a:rPr>
              <a:t>:</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2800" dirty="0" smtClean="0">
                <a:solidFill>
                  <a:schemeClr val="bg1">
                    <a:lumMod val="95000"/>
                    <a:lumOff val="5000"/>
                  </a:schemeClr>
                </a:solidFill>
                <a:cs typeface="HREYHANE" pitchFamily="2" charset="-78"/>
              </a:rPr>
              <a:t>1-</a:t>
            </a:r>
            <a:r>
              <a:rPr lang="fa-IR" sz="2800" dirty="0" err="1" smtClean="0">
                <a:solidFill>
                  <a:schemeClr val="bg1">
                    <a:lumMod val="95000"/>
                    <a:lumOff val="5000"/>
                  </a:schemeClr>
                </a:solidFill>
                <a:cs typeface="HREYHANE" pitchFamily="2" charset="-78"/>
              </a:rPr>
              <a:t>كليه</a:t>
            </a:r>
            <a:r>
              <a:rPr lang="fa-IR" sz="2800" dirty="0" smtClean="0">
                <a:solidFill>
                  <a:schemeClr val="bg1">
                    <a:lumMod val="95000"/>
                    <a:lumOff val="5000"/>
                  </a:schemeClr>
                </a:solidFill>
                <a:cs typeface="HREYHANE" pitchFamily="2" charset="-78"/>
              </a:rPr>
              <a:t> </a:t>
            </a:r>
            <a:r>
              <a:rPr lang="fa-IR" sz="2800" dirty="0" err="1" smtClean="0">
                <a:solidFill>
                  <a:schemeClr val="bg1">
                    <a:lumMod val="95000"/>
                    <a:lumOff val="5000"/>
                  </a:schemeClr>
                </a:solidFill>
                <a:cs typeface="HREYHANE" pitchFamily="2" charset="-78"/>
              </a:rPr>
              <a:t>الهيه</a:t>
            </a:r>
            <a:r>
              <a:rPr lang="fa-IR" sz="2800" dirty="0" smtClean="0">
                <a:solidFill>
                  <a:schemeClr val="bg1">
                    <a:lumMod val="95000"/>
                    <a:lumOff val="5000"/>
                  </a:schemeClr>
                </a:solidFill>
                <a:cs typeface="HREYHANE" pitchFamily="2" charset="-78"/>
              </a:rPr>
              <a:t> </a:t>
            </a:r>
            <a:r>
              <a:rPr lang="fa-IR" sz="4400" dirty="0" smtClean="0">
                <a:solidFill>
                  <a:schemeClr val="bg1">
                    <a:lumMod val="95000"/>
                    <a:lumOff val="5000"/>
                  </a:schemeClr>
                </a:solidFill>
              </a:rPr>
              <a:t>(مختص ذات </a:t>
            </a:r>
            <a:r>
              <a:rPr lang="fa-IR" sz="4400" dirty="0" err="1" smtClean="0">
                <a:solidFill>
                  <a:schemeClr val="bg1">
                    <a:lumMod val="95000"/>
                    <a:lumOff val="5000"/>
                  </a:schemeClr>
                </a:solidFill>
              </a:rPr>
              <a:t>احديت</a:t>
            </a:r>
            <a:r>
              <a:rPr lang="fa-IR" sz="4400" dirty="0" smtClean="0">
                <a:solidFill>
                  <a:schemeClr val="bg1">
                    <a:lumMod val="95000"/>
                    <a:lumOff val="5000"/>
                  </a:schemeClr>
                </a:solidFill>
              </a:rPr>
              <a:t> است) </a:t>
            </a:r>
            <a:r>
              <a:rPr lang="fa-IR" sz="4400" dirty="0" err="1" smtClean="0">
                <a:solidFill>
                  <a:schemeClr val="bg1">
                    <a:lumMod val="95000"/>
                    <a:lumOff val="5000"/>
                  </a:schemeClr>
                </a:solidFill>
              </a:rPr>
              <a:t>فالله</a:t>
            </a:r>
            <a:r>
              <a:rPr lang="fa-IR" sz="4400" dirty="0" smtClean="0">
                <a:solidFill>
                  <a:schemeClr val="bg1">
                    <a:lumMod val="95000"/>
                    <a:lumOff val="5000"/>
                  </a:schemeClr>
                </a:solidFill>
              </a:rPr>
              <a:t> هو </a:t>
            </a:r>
            <a:r>
              <a:rPr lang="fa-IR" sz="4400" dirty="0" err="1" smtClean="0">
                <a:solidFill>
                  <a:schemeClr val="bg1">
                    <a:lumMod val="95000"/>
                    <a:lumOff val="5000"/>
                  </a:schemeClr>
                </a:solidFill>
              </a:rPr>
              <a:t>الولي</a:t>
            </a:r>
            <a:r>
              <a:rPr lang="fa-IR" sz="4400" dirty="0" smtClean="0">
                <a:solidFill>
                  <a:schemeClr val="bg1">
                    <a:lumMod val="95000"/>
                    <a:lumOff val="5000"/>
                  </a:schemeClr>
                </a:solidFill>
              </a:rPr>
              <a:t> </a:t>
            </a:r>
            <a:br>
              <a:rPr lang="fa-IR" sz="4400" dirty="0" smtClean="0">
                <a:solidFill>
                  <a:schemeClr val="bg1">
                    <a:lumMod val="95000"/>
                    <a:lumOff val="5000"/>
                  </a:schemeClr>
                </a:solidFill>
              </a:rPr>
            </a:br>
            <a:r>
              <a:rPr lang="fa-IR" sz="4400" dirty="0" smtClean="0">
                <a:solidFill>
                  <a:schemeClr val="bg1">
                    <a:lumMod val="95000"/>
                    <a:lumOff val="5000"/>
                  </a:schemeClr>
                </a:solidFill>
              </a:rPr>
              <a:t>                                                    </a:t>
            </a:r>
            <a:r>
              <a:rPr lang="fa-IR" sz="2400" dirty="0" smtClean="0">
                <a:solidFill>
                  <a:schemeClr val="bg1">
                    <a:lumMod val="95000"/>
                    <a:lumOff val="5000"/>
                  </a:schemeClr>
                </a:solidFill>
              </a:rPr>
              <a:t>حج 62</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err="1" smtClean="0">
                <a:solidFill>
                  <a:schemeClr val="bg1">
                    <a:lumMod val="95000"/>
                    <a:lumOff val="5000"/>
                  </a:schemeClr>
                </a:solidFill>
              </a:rPr>
              <a:t>وجوده</a:t>
            </a:r>
            <a:r>
              <a:rPr lang="fa-IR" sz="4400" dirty="0" smtClean="0">
                <a:solidFill>
                  <a:schemeClr val="bg1">
                    <a:lumMod val="95000"/>
                    <a:lumOff val="5000"/>
                  </a:schemeClr>
                </a:solidFill>
              </a:rPr>
              <a:t> من </a:t>
            </a:r>
            <a:r>
              <a:rPr lang="fa-IR" sz="4400" dirty="0" err="1" smtClean="0">
                <a:solidFill>
                  <a:schemeClr val="bg1">
                    <a:lumMod val="95000"/>
                    <a:lumOff val="5000"/>
                  </a:schemeClr>
                </a:solidFill>
              </a:rPr>
              <a:t>اعرف</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الاشياء</a:t>
            </a:r>
            <a:r>
              <a:rPr lang="fa-IR" sz="4400" dirty="0" smtClean="0">
                <a:solidFill>
                  <a:schemeClr val="bg1">
                    <a:lumMod val="95000"/>
                    <a:lumOff val="5000"/>
                  </a:schemeClr>
                </a:solidFill>
              </a:rPr>
              <a:t> و </a:t>
            </a:r>
            <a:r>
              <a:rPr lang="fa-IR" sz="4400" dirty="0" err="1" smtClean="0">
                <a:solidFill>
                  <a:schemeClr val="bg1">
                    <a:lumMod val="95000"/>
                    <a:lumOff val="5000"/>
                  </a:schemeClr>
                </a:solidFill>
              </a:rPr>
              <a:t>كنهه</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في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غاية</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خفاء</a:t>
            </a:r>
            <a:r>
              <a:rPr lang="fa-IR" sz="4400" dirty="0" smtClean="0">
                <a:solidFill>
                  <a:schemeClr val="bg1">
                    <a:lumMod val="95000"/>
                    <a:lumOff val="5000"/>
                  </a:schemeClr>
                </a:solidFill>
              </a:rPr>
              <a:t> </a:t>
            </a:r>
            <a:br>
              <a:rPr lang="fa-IR" sz="4400" dirty="0" smtClean="0">
                <a:solidFill>
                  <a:schemeClr val="bg1">
                    <a:lumMod val="95000"/>
                    <a:lumOff val="5000"/>
                  </a:schemeClr>
                </a:solidFill>
              </a:rPr>
            </a:br>
            <a:r>
              <a:rPr lang="fa-IR" sz="3600" dirty="0" err="1" smtClean="0">
                <a:solidFill>
                  <a:schemeClr val="bg1">
                    <a:lumMod val="95000"/>
                    <a:lumOff val="5000"/>
                  </a:schemeClr>
                </a:solidFill>
              </a:rPr>
              <a:t>هستي</a:t>
            </a:r>
            <a:r>
              <a:rPr lang="fa-IR" sz="3600" dirty="0" smtClean="0">
                <a:solidFill>
                  <a:schemeClr val="bg1">
                    <a:lumMod val="95000"/>
                    <a:lumOff val="5000"/>
                  </a:schemeClr>
                </a:solidFill>
              </a:rPr>
              <a:t> او </a:t>
            </a:r>
            <a:r>
              <a:rPr lang="fa-IR" sz="3600" dirty="0" err="1" smtClean="0">
                <a:solidFill>
                  <a:schemeClr val="bg1">
                    <a:lumMod val="95000"/>
                    <a:lumOff val="5000"/>
                  </a:schemeClr>
                </a:solidFill>
              </a:rPr>
              <a:t>بديهي</a:t>
            </a:r>
            <a:r>
              <a:rPr lang="fa-IR" sz="3600" dirty="0" smtClean="0">
                <a:solidFill>
                  <a:schemeClr val="bg1">
                    <a:lumMod val="95000"/>
                    <a:lumOff val="5000"/>
                  </a:schemeClr>
                </a:solidFill>
              </a:rPr>
              <a:t> است اما </a:t>
            </a:r>
            <a:r>
              <a:rPr lang="fa-IR" sz="3600" dirty="0" err="1" smtClean="0">
                <a:solidFill>
                  <a:schemeClr val="bg1">
                    <a:lumMod val="95000"/>
                    <a:lumOff val="5000"/>
                  </a:schemeClr>
                </a:solidFill>
              </a:rPr>
              <a:t>چيستي</a:t>
            </a:r>
            <a:r>
              <a:rPr lang="fa-IR" sz="3600" dirty="0" smtClean="0">
                <a:solidFill>
                  <a:schemeClr val="bg1">
                    <a:lumMod val="95000"/>
                    <a:lumOff val="5000"/>
                  </a:schemeClr>
                </a:solidFill>
              </a:rPr>
              <a:t> او بر </a:t>
            </a:r>
            <a:r>
              <a:rPr lang="fa-IR" sz="3600" dirty="0" err="1" smtClean="0">
                <a:solidFill>
                  <a:schemeClr val="bg1">
                    <a:lumMod val="95000"/>
                    <a:lumOff val="5000"/>
                  </a:schemeClr>
                </a:solidFill>
              </a:rPr>
              <a:t>احدي</a:t>
            </a:r>
            <a:r>
              <a:rPr lang="fa-IR" sz="3600" dirty="0" smtClean="0">
                <a:solidFill>
                  <a:schemeClr val="bg1">
                    <a:lumMod val="95000"/>
                    <a:lumOff val="5000"/>
                  </a:schemeClr>
                </a:solidFill>
              </a:rPr>
              <a:t> روشن </a:t>
            </a:r>
            <a:r>
              <a:rPr lang="fa-IR" sz="3600" dirty="0" err="1" smtClean="0">
                <a:solidFill>
                  <a:schemeClr val="bg1">
                    <a:lumMod val="95000"/>
                    <a:lumOff val="5000"/>
                  </a:schemeClr>
                </a:solidFill>
              </a:rPr>
              <a:t>نيست</a:t>
            </a:r>
            <a:r>
              <a:rPr lang="fa-IR" sz="3600" dirty="0" smtClean="0">
                <a:solidFill>
                  <a:schemeClr val="bg1">
                    <a:lumMod val="95000"/>
                    <a:lumOff val="5000"/>
                  </a:schemeClr>
                </a:solidFill>
              </a:rPr>
              <a:t>.</a:t>
            </a:r>
            <a:br>
              <a:rPr lang="fa-IR" sz="3600" dirty="0" smtClean="0">
                <a:solidFill>
                  <a:schemeClr val="bg1">
                    <a:lumMod val="95000"/>
                    <a:lumOff val="5000"/>
                  </a:schemeClr>
                </a:solidFill>
              </a:rPr>
            </a:b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cs typeface="HREYHANE" pitchFamily="2" charset="-78"/>
              </a:rPr>
              <a:t>2-</a:t>
            </a:r>
            <a:r>
              <a:rPr lang="fa-IR" sz="4400" dirty="0" err="1" smtClean="0">
                <a:solidFill>
                  <a:schemeClr val="bg1">
                    <a:lumMod val="95000"/>
                    <a:lumOff val="5000"/>
                  </a:schemeClr>
                </a:solidFill>
                <a:cs typeface="HREYHANE" pitchFamily="2" charset="-78"/>
              </a:rPr>
              <a:t>ولايت</a:t>
            </a:r>
            <a:r>
              <a:rPr lang="fa-IR" sz="4400" dirty="0" smtClean="0">
                <a:solidFill>
                  <a:schemeClr val="bg1">
                    <a:lumMod val="95000"/>
                    <a:lumOff val="5000"/>
                  </a:schemeClr>
                </a:solidFill>
                <a:cs typeface="HREYHANE" pitchFamily="2" charset="-78"/>
              </a:rPr>
              <a:t> خليفة‌الله</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rPr>
              <a:t>الف : معصوم</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تكويني</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تشريعي</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3571876"/>
            <a:ext cx="9286940" cy="3114684"/>
          </a:xfrm>
        </p:spPr>
        <p:txBody>
          <a:bodyPr>
            <a:noAutofit/>
          </a:bodyPr>
          <a:lstStyle/>
          <a:p>
            <a:pPr lvl="0" rtl="1"/>
            <a:r>
              <a:rPr lang="fa-IR" sz="4000" dirty="0" smtClean="0">
                <a:solidFill>
                  <a:schemeClr val="bg1">
                    <a:lumMod val="95000"/>
                    <a:lumOff val="5000"/>
                  </a:schemeClr>
                </a:solidFill>
              </a:rPr>
              <a:t>ب: </a:t>
            </a:r>
            <a:r>
              <a:rPr lang="fa-IR" sz="4000" dirty="0" err="1" smtClean="0">
                <a:solidFill>
                  <a:schemeClr val="bg1">
                    <a:lumMod val="95000"/>
                    <a:lumOff val="5000"/>
                  </a:schemeClr>
                </a:solidFill>
              </a:rPr>
              <a:t>غيرمعصوم</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smtClean="0">
                <a:solidFill>
                  <a:schemeClr val="bg1">
                    <a:lumMod val="95000"/>
                    <a:lumOff val="5000"/>
                  </a:schemeClr>
                </a:solidFill>
                <a:cs typeface="B Lotus" pitchFamily="2" charset="-78"/>
              </a:rPr>
              <a:t>*</a:t>
            </a:r>
            <a:r>
              <a:rPr lang="fa-IR" sz="3600" dirty="0" err="1" smtClean="0">
                <a:solidFill>
                  <a:schemeClr val="bg1">
                    <a:lumMod val="95000"/>
                    <a:lumOff val="5000"/>
                  </a:schemeClr>
                </a:solidFill>
                <a:cs typeface="B Lotus" pitchFamily="2" charset="-78"/>
              </a:rPr>
              <a:t>تكويني</a:t>
            </a:r>
            <a:r>
              <a:rPr lang="en-US" sz="3600" dirty="0" smtClean="0">
                <a:solidFill>
                  <a:schemeClr val="bg1">
                    <a:lumMod val="95000"/>
                    <a:lumOff val="5000"/>
                  </a:schemeClr>
                </a:solidFill>
                <a:cs typeface="B Lotus" pitchFamily="2" charset="-78"/>
              </a:rPr>
              <a:t/>
            </a:r>
            <a:br>
              <a:rPr lang="en-US" sz="3600" dirty="0" smtClean="0">
                <a:solidFill>
                  <a:schemeClr val="bg1">
                    <a:lumMod val="95000"/>
                    <a:lumOff val="5000"/>
                  </a:schemeClr>
                </a:solidFill>
                <a:cs typeface="B Lotus" pitchFamily="2" charset="-78"/>
              </a:rPr>
            </a:br>
            <a:r>
              <a:rPr lang="fa-IR" sz="3600" dirty="0" smtClean="0">
                <a:solidFill>
                  <a:schemeClr val="bg1">
                    <a:lumMod val="95000"/>
                    <a:lumOff val="5000"/>
                  </a:schemeClr>
                </a:solidFill>
                <a:cs typeface="B Lotus" pitchFamily="2" charset="-78"/>
              </a:rPr>
              <a:t>*</a:t>
            </a:r>
            <a:r>
              <a:rPr lang="fa-IR" sz="3600" dirty="0" err="1" smtClean="0">
                <a:solidFill>
                  <a:schemeClr val="bg1">
                    <a:lumMod val="95000"/>
                    <a:lumOff val="5000"/>
                  </a:schemeClr>
                </a:solidFill>
                <a:cs typeface="B Lotus" pitchFamily="2" charset="-78"/>
              </a:rPr>
              <a:t>تشريعي</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err="1" smtClean="0">
                <a:solidFill>
                  <a:schemeClr val="bg1">
                    <a:lumMod val="95000"/>
                    <a:lumOff val="5000"/>
                  </a:schemeClr>
                </a:solidFill>
              </a:rPr>
              <a:t>وَِلايت</a:t>
            </a:r>
            <a:r>
              <a:rPr lang="fa-IR" sz="3600" dirty="0" smtClean="0">
                <a:solidFill>
                  <a:schemeClr val="bg1">
                    <a:lumMod val="95000"/>
                    <a:lumOff val="5000"/>
                  </a:schemeClr>
                </a:solidFill>
              </a:rPr>
              <a:t>:</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smtClean="0">
                <a:solidFill>
                  <a:schemeClr val="bg1">
                    <a:lumMod val="95000"/>
                    <a:lumOff val="5000"/>
                  </a:schemeClr>
                </a:solidFill>
              </a:rPr>
              <a:t>1- قرب و </a:t>
            </a:r>
            <a:r>
              <a:rPr lang="fa-IR" sz="3600" dirty="0" err="1" smtClean="0">
                <a:solidFill>
                  <a:schemeClr val="bg1">
                    <a:lumMod val="95000"/>
                    <a:lumOff val="5000"/>
                  </a:schemeClr>
                </a:solidFill>
              </a:rPr>
              <a:t>دوستي</a:t>
            </a:r>
            <a:r>
              <a:rPr lang="fa-IR" sz="3600" dirty="0" smtClean="0">
                <a:solidFill>
                  <a:schemeClr val="bg1">
                    <a:lumMod val="95000"/>
                    <a:lumOff val="5000"/>
                  </a:schemeClr>
                </a:solidFill>
              </a:rPr>
              <a:t> (</a:t>
            </a:r>
            <a:r>
              <a:rPr lang="fa-IR" sz="3600" dirty="0" err="1" smtClean="0">
                <a:solidFill>
                  <a:schemeClr val="bg1">
                    <a:lumMod val="95000"/>
                    <a:lumOff val="5000"/>
                  </a:schemeClr>
                </a:solidFill>
              </a:rPr>
              <a:t>وِلايت</a:t>
            </a:r>
            <a:r>
              <a:rPr lang="fa-IR" sz="3600" dirty="0" smtClean="0">
                <a:solidFill>
                  <a:schemeClr val="bg1">
                    <a:lumMod val="95000"/>
                    <a:lumOff val="5000"/>
                  </a:schemeClr>
                </a:solidFill>
              </a:rPr>
              <a:t>)</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smtClean="0">
                <a:solidFill>
                  <a:schemeClr val="bg1">
                    <a:lumMod val="95000"/>
                    <a:lumOff val="5000"/>
                  </a:schemeClr>
                </a:solidFill>
              </a:rPr>
              <a:t>2- </a:t>
            </a:r>
            <a:r>
              <a:rPr lang="fa-IR" sz="3600" dirty="0" err="1" smtClean="0">
                <a:solidFill>
                  <a:schemeClr val="bg1">
                    <a:lumMod val="95000"/>
                    <a:lumOff val="5000"/>
                  </a:schemeClr>
                </a:solidFill>
              </a:rPr>
              <a:t>حاكميت</a:t>
            </a:r>
            <a:r>
              <a:rPr lang="fa-IR" sz="3600" dirty="0" smtClean="0">
                <a:solidFill>
                  <a:schemeClr val="bg1">
                    <a:lumMod val="95000"/>
                    <a:lumOff val="5000"/>
                  </a:schemeClr>
                </a:solidFill>
              </a:rPr>
              <a:t> (</a:t>
            </a:r>
            <a:r>
              <a:rPr lang="fa-IR" sz="3600" dirty="0" err="1" smtClean="0">
                <a:solidFill>
                  <a:schemeClr val="bg1">
                    <a:lumMod val="95000"/>
                    <a:lumOff val="5000"/>
                  </a:schemeClr>
                </a:solidFill>
              </a:rPr>
              <a:t>وَلايت</a:t>
            </a:r>
            <a:r>
              <a:rPr lang="fa-IR" sz="3600" dirty="0" smtClean="0">
                <a:solidFill>
                  <a:schemeClr val="bg1">
                    <a:lumMod val="95000"/>
                    <a:lumOff val="5000"/>
                  </a:schemeClr>
                </a:solidFill>
              </a:rPr>
              <a:t>)</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err="1" smtClean="0">
                <a:solidFill>
                  <a:schemeClr val="bg1">
                    <a:lumMod val="95000"/>
                    <a:lumOff val="5000"/>
                  </a:schemeClr>
                </a:solidFill>
              </a:rPr>
              <a:t>ولايت</a:t>
            </a:r>
            <a:r>
              <a:rPr lang="fa-IR" sz="3600" dirty="0" smtClean="0">
                <a:solidFill>
                  <a:schemeClr val="bg1">
                    <a:lumMod val="95000"/>
                    <a:lumOff val="5000"/>
                  </a:schemeClr>
                </a:solidFill>
              </a:rPr>
              <a:t>:</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smtClean="0">
                <a:solidFill>
                  <a:schemeClr val="bg1">
                    <a:lumMod val="95000"/>
                    <a:lumOff val="5000"/>
                  </a:schemeClr>
                </a:solidFill>
                <a:cs typeface="HREYHANE" pitchFamily="2" charset="-78"/>
              </a:rPr>
              <a:t>الف : </a:t>
            </a:r>
            <a:r>
              <a:rPr lang="fa-IR" sz="3600" dirty="0" err="1" smtClean="0">
                <a:solidFill>
                  <a:schemeClr val="bg1">
                    <a:lumMod val="95000"/>
                    <a:lumOff val="5000"/>
                  </a:schemeClr>
                </a:solidFill>
                <a:cs typeface="HREYHANE" pitchFamily="2" charset="-78"/>
              </a:rPr>
              <a:t>تكويني</a:t>
            </a:r>
            <a:r>
              <a:rPr lang="en-US" sz="3600" dirty="0" smtClean="0">
                <a:solidFill>
                  <a:schemeClr val="bg1">
                    <a:lumMod val="95000"/>
                    <a:lumOff val="5000"/>
                  </a:schemeClr>
                </a:solidFill>
              </a:rPr>
              <a:t/>
            </a:r>
            <a:br>
              <a:rPr lang="en-US" sz="3600" dirty="0" smtClean="0">
                <a:solidFill>
                  <a:schemeClr val="bg1">
                    <a:lumMod val="95000"/>
                    <a:lumOff val="5000"/>
                  </a:schemeClr>
                </a:solidFill>
              </a:rPr>
            </a:br>
            <a:r>
              <a:rPr lang="fa-IR" sz="3600" dirty="0" smtClean="0">
                <a:solidFill>
                  <a:schemeClr val="bg1">
                    <a:lumMod val="95000"/>
                    <a:lumOff val="5000"/>
                  </a:schemeClr>
                </a:solidFill>
                <a:cs typeface="B Lotus" pitchFamily="2" charset="-78"/>
              </a:rPr>
              <a:t>*خلق </a:t>
            </a:r>
            <a:r>
              <a:rPr lang="fa-IR" sz="3600" dirty="0" err="1" smtClean="0">
                <a:solidFill>
                  <a:schemeClr val="bg1">
                    <a:lumMod val="95000"/>
                    <a:lumOff val="5000"/>
                  </a:schemeClr>
                </a:solidFill>
                <a:cs typeface="B Lotus" pitchFamily="2" charset="-78"/>
              </a:rPr>
              <a:t>كردن</a:t>
            </a:r>
            <a:r>
              <a:rPr lang="fa-IR" sz="3600" dirty="0" smtClean="0">
                <a:solidFill>
                  <a:schemeClr val="bg1">
                    <a:lumMod val="95000"/>
                    <a:lumOff val="5000"/>
                  </a:schemeClr>
                </a:solidFill>
                <a:cs typeface="B Lotus" pitchFamily="2" charset="-78"/>
              </a:rPr>
              <a:t> </a:t>
            </a:r>
            <a:r>
              <a:rPr lang="en-US" sz="3600" dirty="0" smtClean="0">
                <a:solidFill>
                  <a:schemeClr val="bg1">
                    <a:lumMod val="95000"/>
                    <a:lumOff val="5000"/>
                  </a:schemeClr>
                </a:solidFill>
                <a:cs typeface="B Lotus" pitchFamily="2" charset="-78"/>
              </a:rPr>
              <a:t/>
            </a:r>
            <a:br>
              <a:rPr lang="en-US" sz="3600" dirty="0" smtClean="0">
                <a:solidFill>
                  <a:schemeClr val="bg1">
                    <a:lumMod val="95000"/>
                    <a:lumOff val="5000"/>
                  </a:schemeClr>
                </a:solidFill>
                <a:cs typeface="B Lotus" pitchFamily="2" charset="-78"/>
              </a:rPr>
            </a:br>
            <a:r>
              <a:rPr lang="fa-IR" sz="3600" dirty="0" smtClean="0">
                <a:solidFill>
                  <a:schemeClr val="bg1">
                    <a:lumMod val="95000"/>
                    <a:lumOff val="5000"/>
                  </a:schemeClr>
                </a:solidFill>
                <a:cs typeface="B Lotus" pitchFamily="2" charset="-78"/>
              </a:rPr>
              <a:t>*</a:t>
            </a:r>
            <a:r>
              <a:rPr lang="fa-IR" sz="3600" dirty="0" err="1" smtClean="0">
                <a:solidFill>
                  <a:schemeClr val="bg1">
                    <a:lumMod val="95000"/>
                    <a:lumOff val="5000"/>
                  </a:schemeClr>
                </a:solidFill>
                <a:cs typeface="B Lotus" pitchFamily="2" charset="-78"/>
              </a:rPr>
              <a:t>ميراندن</a:t>
            </a:r>
            <a:r>
              <a:rPr lang="en-US" sz="3600" dirty="0" smtClean="0">
                <a:solidFill>
                  <a:schemeClr val="bg1">
                    <a:lumMod val="95000"/>
                    <a:lumOff val="5000"/>
                  </a:schemeClr>
                </a:solidFill>
                <a:cs typeface="B Lotus" pitchFamily="2" charset="-78"/>
              </a:rPr>
              <a:t/>
            </a:r>
            <a:br>
              <a:rPr lang="en-US" sz="3600" dirty="0" smtClean="0">
                <a:solidFill>
                  <a:schemeClr val="bg1">
                    <a:lumMod val="95000"/>
                    <a:lumOff val="5000"/>
                  </a:schemeClr>
                </a:solidFill>
                <a:cs typeface="B Lotus" pitchFamily="2" charset="-78"/>
              </a:rPr>
            </a:br>
            <a:r>
              <a:rPr lang="fa-IR" sz="3600" dirty="0" smtClean="0">
                <a:solidFill>
                  <a:schemeClr val="bg1">
                    <a:lumMod val="95000"/>
                    <a:lumOff val="5000"/>
                  </a:schemeClr>
                </a:solidFill>
                <a:cs typeface="B Lotus" pitchFamily="2" charset="-78"/>
              </a:rPr>
              <a:t>*مسخ </a:t>
            </a:r>
            <a:r>
              <a:rPr lang="fa-IR" sz="3600" dirty="0" err="1" smtClean="0">
                <a:solidFill>
                  <a:schemeClr val="bg1">
                    <a:lumMod val="95000"/>
                    <a:lumOff val="5000"/>
                  </a:schemeClr>
                </a:solidFill>
                <a:cs typeface="B Lotus" pitchFamily="2" charset="-78"/>
              </a:rPr>
              <a:t>كردن</a:t>
            </a:r>
            <a:r>
              <a:rPr lang="en-US" sz="3600" dirty="0" smtClean="0">
                <a:solidFill>
                  <a:schemeClr val="bg1">
                    <a:lumMod val="95000"/>
                    <a:lumOff val="5000"/>
                  </a:schemeClr>
                </a:solidFill>
                <a:cs typeface="B Lotus" pitchFamily="2" charset="-78"/>
              </a:rPr>
              <a:t/>
            </a:r>
            <a:br>
              <a:rPr lang="en-US" sz="3600" dirty="0" smtClean="0">
                <a:solidFill>
                  <a:schemeClr val="bg1">
                    <a:lumMod val="95000"/>
                    <a:lumOff val="5000"/>
                  </a:schemeClr>
                </a:solidFill>
                <a:cs typeface="B Lotus" pitchFamily="2" charset="-78"/>
              </a:rPr>
            </a:br>
            <a:r>
              <a:rPr lang="fa-IR" sz="3600" dirty="0" smtClean="0">
                <a:solidFill>
                  <a:schemeClr val="bg1">
                    <a:lumMod val="95000"/>
                    <a:lumOff val="5000"/>
                  </a:schemeClr>
                </a:solidFill>
                <a:cs typeface="B Lotus" pitchFamily="2" charset="-78"/>
              </a:rPr>
              <a:t>*شفا دادن</a:t>
            </a:r>
            <a:endParaRPr lang="en-US" sz="36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14412" y="3071810"/>
            <a:ext cx="9286940" cy="3114684"/>
          </a:xfrm>
        </p:spPr>
        <p:txBody>
          <a:bodyPr>
            <a:noAutofit/>
          </a:bodyPr>
          <a:lstStyle/>
          <a:p>
            <a:pPr rtl="1"/>
            <a:r>
              <a:rPr lang="fa-IR" sz="4000" dirty="0" smtClean="0">
                <a:solidFill>
                  <a:srgbClr val="002060"/>
                </a:solidFill>
                <a:latin typeface="Arial" pitchFamily="34" charset="0"/>
                <a:cs typeface="Arial" pitchFamily="34" charset="0"/>
              </a:rPr>
              <a:t>موضوع ولايت تکويني :</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a:t>
            </a:r>
            <a:r>
              <a:rPr lang="fa-IR" sz="4000" dirty="0" err="1" smtClean="0">
                <a:solidFill>
                  <a:srgbClr val="002060"/>
                </a:solidFill>
                <a:latin typeface="Arial" pitchFamily="34" charset="0"/>
                <a:cs typeface="Arial" pitchFamily="34" charset="0"/>
              </a:rPr>
              <a:t>جمادات</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*نباتات</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a:t>
            </a:r>
            <a:r>
              <a:rPr lang="fa-IR" sz="4000" dirty="0" err="1" smtClean="0">
                <a:solidFill>
                  <a:srgbClr val="002060"/>
                </a:solidFill>
                <a:latin typeface="Arial" pitchFamily="34" charset="0"/>
                <a:cs typeface="Arial" pitchFamily="34" charset="0"/>
              </a:rPr>
              <a:t>حيوانات</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*انسان‌ها</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a:t>
            </a:r>
            <a:r>
              <a:rPr lang="fa-IR" sz="4000" dirty="0" err="1" smtClean="0">
                <a:solidFill>
                  <a:srgbClr val="002060"/>
                </a:solidFill>
                <a:latin typeface="Arial" pitchFamily="34" charset="0"/>
                <a:cs typeface="Arial" pitchFamily="34" charset="0"/>
              </a:rPr>
              <a:t>مجردات</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ب : </a:t>
            </a:r>
            <a:r>
              <a:rPr lang="fa-IR" sz="4000" dirty="0" err="1" smtClean="0">
                <a:solidFill>
                  <a:srgbClr val="002060"/>
                </a:solidFill>
                <a:latin typeface="Arial" pitchFamily="34" charset="0"/>
                <a:cs typeface="Arial" pitchFamily="34" charset="0"/>
              </a:rPr>
              <a:t>تشريعي</a:t>
            </a:r>
            <a:r>
              <a:rPr lang="fa-IR" sz="4000" dirty="0" smtClean="0">
                <a:solidFill>
                  <a:srgbClr val="002060"/>
                </a:solidFill>
                <a:latin typeface="Arial" pitchFamily="34" charset="0"/>
                <a:cs typeface="Arial" pitchFamily="34" charset="0"/>
              </a:rPr>
              <a:t> (وضع </a:t>
            </a:r>
            <a:r>
              <a:rPr lang="fa-IR" sz="4000" dirty="0" err="1" smtClean="0">
                <a:solidFill>
                  <a:srgbClr val="002060"/>
                </a:solidFill>
                <a:latin typeface="Arial" pitchFamily="34" charset="0"/>
                <a:cs typeface="Arial" pitchFamily="34" charset="0"/>
              </a:rPr>
              <a:t>قوانين</a:t>
            </a:r>
            <a:r>
              <a:rPr lang="fa-IR" sz="4000" dirty="0" smtClean="0">
                <a:solidFill>
                  <a:srgbClr val="002060"/>
                </a:solidFill>
                <a:latin typeface="Arial" pitchFamily="34" charset="0"/>
                <a:cs typeface="Arial" pitchFamily="34" charset="0"/>
              </a:rPr>
              <a:t>)</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*در رابطه با خداوند</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*در رابطه با مخلوقات</a:t>
            </a:r>
            <a:r>
              <a:rPr lang="en-US" sz="4000" dirty="0" smtClean="0">
                <a:solidFill>
                  <a:srgbClr val="002060"/>
                </a:solidFill>
                <a:latin typeface="Arial" pitchFamily="34" charset="0"/>
                <a:cs typeface="Arial" pitchFamily="34" charset="0"/>
              </a:rPr>
              <a:t/>
            </a:r>
            <a:br>
              <a:rPr lang="en-US" sz="4000" dirty="0" smtClean="0">
                <a:solidFill>
                  <a:srgbClr val="002060"/>
                </a:solidFill>
                <a:latin typeface="Arial" pitchFamily="34" charset="0"/>
                <a:cs typeface="Arial" pitchFamily="34" charset="0"/>
              </a:rPr>
            </a:br>
            <a:r>
              <a:rPr lang="fa-IR" sz="4000" dirty="0" smtClean="0">
                <a:solidFill>
                  <a:srgbClr val="002060"/>
                </a:solidFill>
                <a:latin typeface="Arial" pitchFamily="34" charset="0"/>
                <a:cs typeface="Arial" pitchFamily="34" charset="0"/>
              </a:rPr>
              <a:t>*در رابطه با خود</a:t>
            </a:r>
            <a:endParaRPr lang="en-US" sz="4000" dirty="0">
              <a:solidFill>
                <a:srgbClr val="00206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285784" y="2428868"/>
            <a:ext cx="9286940" cy="3114684"/>
          </a:xfrm>
        </p:spPr>
        <p:txBody>
          <a:bodyPr>
            <a:noAutofit/>
          </a:bodyPr>
          <a:lstStyle/>
          <a:p>
            <a:pPr rtl="1"/>
            <a:r>
              <a:rPr lang="fa-IR" sz="4400" dirty="0" smtClean="0">
                <a:solidFill>
                  <a:schemeClr val="bg1">
                    <a:lumMod val="95000"/>
                    <a:lumOff val="5000"/>
                  </a:schemeClr>
                </a:solidFill>
                <a:cs typeface="HREYHANE" pitchFamily="2" charset="-78"/>
              </a:rPr>
              <a:t>اضافه:</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rPr>
              <a:t>1- </a:t>
            </a:r>
            <a:r>
              <a:rPr lang="fa-IR" sz="4400" dirty="0" err="1" smtClean="0">
                <a:solidFill>
                  <a:schemeClr val="bg1">
                    <a:lumMod val="95000"/>
                    <a:lumOff val="5000"/>
                  </a:schemeClr>
                </a:solidFill>
              </a:rPr>
              <a:t>اعتباري</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موافقه</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الطرفين</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برادري</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بين</a:t>
            </a:r>
            <a:r>
              <a:rPr lang="fa-IR" sz="4400" dirty="0" smtClean="0">
                <a:solidFill>
                  <a:schemeClr val="bg1">
                    <a:lumMod val="95000"/>
                    <a:lumOff val="5000"/>
                  </a:schemeClr>
                </a:solidFill>
                <a:cs typeface="B Lotus" pitchFamily="2" charset="-78"/>
              </a:rPr>
              <a:t> دو نفر)</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مخالفة</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الطرفين</a:t>
            </a:r>
            <a:r>
              <a:rPr lang="fa-IR" sz="4400" dirty="0" smtClean="0">
                <a:solidFill>
                  <a:schemeClr val="bg1">
                    <a:lumMod val="95000"/>
                    <a:lumOff val="5000"/>
                  </a:schemeClr>
                </a:solidFill>
                <a:cs typeface="B Lotus" pitchFamily="2" charset="-78"/>
              </a:rPr>
              <a:t> (خواهر </a:t>
            </a:r>
            <a:r>
              <a:rPr lang="fa-IR" sz="4400" dirty="0" err="1" smtClean="0">
                <a:solidFill>
                  <a:schemeClr val="bg1">
                    <a:lumMod val="95000"/>
                    <a:lumOff val="5000"/>
                  </a:schemeClr>
                </a:solidFill>
                <a:cs typeface="B Lotus" pitchFamily="2" charset="-78"/>
              </a:rPr>
              <a:t>برادري</a:t>
            </a:r>
            <a:r>
              <a:rPr lang="fa-IR" sz="4400" dirty="0" smtClean="0">
                <a:solidFill>
                  <a:schemeClr val="bg1">
                    <a:lumMod val="95000"/>
                    <a:lumOff val="5000"/>
                  </a:schemeClr>
                </a:solidFill>
                <a:cs typeface="B Lotus" pitchFamily="2" charset="-78"/>
              </a:rPr>
              <a:t>) (پدر </a:t>
            </a:r>
            <a:r>
              <a:rPr lang="fa-IR" sz="4400" dirty="0" err="1" smtClean="0">
                <a:solidFill>
                  <a:schemeClr val="bg1">
                    <a:lumMod val="95000"/>
                    <a:lumOff val="5000"/>
                  </a:schemeClr>
                </a:solidFill>
                <a:cs typeface="B Lotus" pitchFamily="2" charset="-78"/>
              </a:rPr>
              <a:t>فرزندي</a:t>
            </a:r>
            <a:r>
              <a:rPr lang="fa-IR" sz="4400" dirty="0" smtClean="0">
                <a:solidFill>
                  <a:schemeClr val="bg1">
                    <a:lumMod val="95000"/>
                    <a:lumOff val="5000"/>
                  </a:schemeClr>
                </a:solidFill>
                <a:cs typeface="B Lotus" pitchFamily="2" charset="-78"/>
              </a:rPr>
              <a:t>)</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rPr>
              <a:t>2- </a:t>
            </a:r>
            <a:r>
              <a:rPr lang="fa-IR" sz="4400" dirty="0" err="1" smtClean="0">
                <a:solidFill>
                  <a:schemeClr val="bg1">
                    <a:lumMod val="95000"/>
                    <a:lumOff val="5000"/>
                  </a:schemeClr>
                </a:solidFill>
              </a:rPr>
              <a:t>حقيقي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اشراقي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ولايت</a:t>
            </a:r>
            <a:r>
              <a:rPr lang="fa-IR" sz="4400" dirty="0" smtClean="0">
                <a:solidFill>
                  <a:schemeClr val="bg1">
                    <a:lumMod val="95000"/>
                    <a:lumOff val="5000"/>
                  </a:schemeClr>
                </a:solidFill>
              </a:rPr>
              <a:t> از نوع </a:t>
            </a:r>
            <a:r>
              <a:rPr lang="fa-IR" sz="4400" dirty="0" err="1" smtClean="0">
                <a:solidFill>
                  <a:schemeClr val="bg1">
                    <a:lumMod val="95000"/>
                    <a:lumOff val="5000"/>
                  </a:schemeClr>
                </a:solidFill>
              </a:rPr>
              <a:t>اعتباري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نيست</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بلكه</a:t>
            </a:r>
            <a:r>
              <a:rPr lang="fa-IR" sz="4400" dirty="0" smtClean="0">
                <a:solidFill>
                  <a:schemeClr val="bg1">
                    <a:lumMod val="95000"/>
                    <a:lumOff val="5000"/>
                  </a:schemeClr>
                </a:solidFill>
              </a:rPr>
              <a:t> از قسم </a:t>
            </a:r>
            <a:r>
              <a:rPr lang="fa-IR" sz="4400" dirty="0" err="1" smtClean="0">
                <a:solidFill>
                  <a:schemeClr val="bg1">
                    <a:lumMod val="95000"/>
                    <a:lumOff val="5000"/>
                  </a:schemeClr>
                </a:solidFill>
              </a:rPr>
              <a:t>حقيقي</a:t>
            </a:r>
            <a:r>
              <a:rPr lang="fa-IR" sz="4400" dirty="0" smtClean="0">
                <a:solidFill>
                  <a:schemeClr val="bg1">
                    <a:lumMod val="95000"/>
                    <a:lumOff val="5000"/>
                  </a:schemeClr>
                </a:solidFill>
              </a:rPr>
              <a:t> است </a:t>
            </a:r>
            <a:r>
              <a:rPr lang="fa-IR" sz="4400" dirty="0" err="1" smtClean="0">
                <a:solidFill>
                  <a:schemeClr val="bg1">
                    <a:lumMod val="95000"/>
                    <a:lumOff val="5000"/>
                  </a:schemeClr>
                </a:solidFill>
              </a:rPr>
              <a:t>يعني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يك</a:t>
            </a:r>
            <a:r>
              <a:rPr lang="fa-IR" sz="4400" dirty="0" smtClean="0">
                <a:solidFill>
                  <a:schemeClr val="bg1">
                    <a:lumMod val="95000"/>
                    <a:lumOff val="5000"/>
                  </a:schemeClr>
                </a:solidFill>
              </a:rPr>
              <a:t> طرف نقش در </a:t>
            </a:r>
            <a:r>
              <a:rPr lang="fa-IR" sz="4400" dirty="0" err="1" smtClean="0">
                <a:solidFill>
                  <a:schemeClr val="bg1">
                    <a:lumMod val="95000"/>
                    <a:lumOff val="5000"/>
                  </a:schemeClr>
                </a:solidFill>
              </a:rPr>
              <a:t>حدوث</a:t>
            </a:r>
            <a:r>
              <a:rPr lang="fa-IR" sz="4400" dirty="0" smtClean="0">
                <a:solidFill>
                  <a:schemeClr val="bg1">
                    <a:lumMod val="95000"/>
                    <a:lumOff val="5000"/>
                  </a:schemeClr>
                </a:solidFill>
              </a:rPr>
              <a:t> </a:t>
            </a:r>
            <a:br>
              <a:rPr lang="fa-IR" sz="4400" dirty="0" smtClean="0">
                <a:solidFill>
                  <a:schemeClr val="bg1">
                    <a:lumMod val="95000"/>
                    <a:lumOff val="5000"/>
                  </a:schemeClr>
                </a:solidFill>
              </a:rPr>
            </a:br>
            <a:r>
              <a:rPr lang="fa-IR" sz="4400" dirty="0" smtClean="0">
                <a:solidFill>
                  <a:schemeClr val="bg1">
                    <a:lumMod val="95000"/>
                    <a:lumOff val="5000"/>
                  </a:schemeClr>
                </a:solidFill>
              </a:rPr>
              <a:t>طرف </a:t>
            </a:r>
            <a:r>
              <a:rPr lang="fa-IR" sz="4400" dirty="0" err="1" smtClean="0">
                <a:solidFill>
                  <a:schemeClr val="bg1">
                    <a:lumMod val="95000"/>
                    <a:lumOff val="5000"/>
                  </a:schemeClr>
                </a:solidFill>
              </a:rPr>
              <a:t>ديگر</a:t>
            </a:r>
            <a:r>
              <a:rPr lang="fa-IR" sz="4400" dirty="0" smtClean="0">
                <a:solidFill>
                  <a:schemeClr val="bg1">
                    <a:lumMod val="95000"/>
                    <a:lumOff val="5000"/>
                  </a:schemeClr>
                </a:solidFill>
              </a:rPr>
              <a:t> دارد. مانند ما </a:t>
            </a:r>
            <a:r>
              <a:rPr lang="fa-IR" sz="4400" dirty="0" err="1" smtClean="0">
                <a:solidFill>
                  <a:schemeClr val="bg1">
                    <a:lumMod val="95000"/>
                    <a:lumOff val="5000"/>
                  </a:schemeClr>
                </a:solidFill>
              </a:rPr>
              <a:t>كه</a:t>
            </a:r>
            <a:r>
              <a:rPr lang="fa-IR" sz="4400" dirty="0" smtClean="0">
                <a:solidFill>
                  <a:schemeClr val="bg1">
                    <a:lumMod val="95000"/>
                    <a:lumOff val="5000"/>
                  </a:schemeClr>
                </a:solidFill>
              </a:rPr>
              <a:t> نسبت به تصورات خودمان </a:t>
            </a:r>
            <a:r>
              <a:rPr lang="fa-IR" sz="4400" dirty="0" err="1" smtClean="0">
                <a:solidFill>
                  <a:schemeClr val="bg1">
                    <a:lumMod val="95000"/>
                    <a:lumOff val="5000"/>
                  </a:schemeClr>
                </a:solidFill>
              </a:rPr>
              <a:t>چنين</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نقشي</a:t>
            </a:r>
            <a:r>
              <a:rPr lang="fa-IR" sz="4400" dirty="0" smtClean="0">
                <a:solidFill>
                  <a:schemeClr val="bg1">
                    <a:lumMod val="95000"/>
                    <a:lumOff val="5000"/>
                  </a:schemeClr>
                </a:solidFill>
              </a:rPr>
              <a:t> </a:t>
            </a:r>
            <a:r>
              <a:rPr lang="fa-IR" sz="4400" dirty="0" err="1" smtClean="0">
                <a:solidFill>
                  <a:schemeClr val="bg1">
                    <a:lumMod val="95000"/>
                    <a:lumOff val="5000"/>
                  </a:schemeClr>
                </a:solidFill>
              </a:rPr>
              <a:t>داريم</a:t>
            </a:r>
            <a:r>
              <a:rPr lang="fa-IR" sz="4400" dirty="0" smtClean="0">
                <a:solidFill>
                  <a:schemeClr val="bg1">
                    <a:lumMod val="95000"/>
                    <a:lumOff val="5000"/>
                  </a:schemeClr>
                </a:solidFill>
              </a:rPr>
              <a:t>.</a:t>
            </a:r>
            <a:endParaRPr lang="en-US" sz="44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642918"/>
            <a:ext cx="9286940" cy="3114684"/>
          </a:xfrm>
        </p:spPr>
        <p:txBody>
          <a:bodyPr>
            <a:noAutofit/>
          </a:bodyPr>
          <a:lstStyle/>
          <a:p>
            <a:pPr rtl="1"/>
            <a:r>
              <a:rPr lang="fa-IR" sz="3200" dirty="0" err="1" smtClean="0">
                <a:solidFill>
                  <a:schemeClr val="bg1">
                    <a:lumMod val="95000"/>
                    <a:lumOff val="5000"/>
                  </a:schemeClr>
                </a:solidFill>
                <a:cs typeface="HREYHANE" pitchFamily="2" charset="-78"/>
              </a:rPr>
              <a:t>وِلايت</a:t>
            </a:r>
            <a:r>
              <a:rPr lang="fa-IR" sz="3200" dirty="0" smtClean="0">
                <a:solidFill>
                  <a:schemeClr val="bg1">
                    <a:lumMod val="95000"/>
                    <a:lumOff val="5000"/>
                  </a:schemeClr>
                </a:solidFill>
                <a:cs typeface="HREYHANE" pitchFamily="2" charset="-78"/>
              </a:rPr>
              <a:t> قرب و </a:t>
            </a:r>
            <a:r>
              <a:rPr lang="fa-IR" sz="3200" dirty="0" err="1" smtClean="0">
                <a:solidFill>
                  <a:schemeClr val="bg1">
                    <a:lumMod val="95000"/>
                    <a:lumOff val="5000"/>
                  </a:schemeClr>
                </a:solidFill>
                <a:cs typeface="HREYHANE" pitchFamily="2" charset="-78"/>
              </a:rPr>
              <a:t>دوستي</a:t>
            </a:r>
            <a:r>
              <a:rPr lang="fa-IR" sz="3200" dirty="0" smtClean="0">
                <a:solidFill>
                  <a:schemeClr val="bg1">
                    <a:lumMod val="95000"/>
                    <a:lumOff val="5000"/>
                  </a:schemeClr>
                </a:solidFill>
                <a:cs typeface="HREYHANE" pitchFamily="2" charset="-78"/>
              </a:rPr>
              <a:t> (مثال آهن‌ربا):</a:t>
            </a:r>
            <a:r>
              <a:rPr lang="en-US" sz="5400" dirty="0" smtClean="0">
                <a:solidFill>
                  <a:schemeClr val="bg1">
                    <a:lumMod val="95000"/>
                    <a:lumOff val="5000"/>
                  </a:schemeClr>
                </a:solidFill>
              </a:rPr>
              <a:t/>
            </a:r>
            <a:br>
              <a:rPr lang="en-US" sz="5400" dirty="0" smtClean="0">
                <a:solidFill>
                  <a:schemeClr val="bg1">
                    <a:lumMod val="95000"/>
                    <a:lumOff val="5000"/>
                  </a:schemeClr>
                </a:solidFill>
              </a:rPr>
            </a:br>
            <a:r>
              <a:rPr lang="en-US" sz="5400" dirty="0" smtClean="0">
                <a:solidFill>
                  <a:schemeClr val="bg1">
                    <a:lumMod val="95000"/>
                    <a:lumOff val="5000"/>
                  </a:schemeClr>
                </a:solidFill>
              </a:rPr>
              <a:t/>
            </a:r>
            <a:br>
              <a:rPr lang="en-US" sz="5400" dirty="0" smtClean="0">
                <a:solidFill>
                  <a:schemeClr val="bg1">
                    <a:lumMod val="95000"/>
                    <a:lumOff val="5000"/>
                  </a:schemeClr>
                </a:solidFill>
              </a:rPr>
            </a:br>
            <a:r>
              <a:rPr lang="fa-IR" sz="4800" dirty="0" smtClean="0">
                <a:solidFill>
                  <a:schemeClr val="bg1">
                    <a:lumMod val="95000"/>
                    <a:lumOff val="5000"/>
                  </a:schemeClr>
                </a:solidFill>
                <a:cs typeface="B Lotus" pitchFamily="2" charset="-78"/>
              </a:rPr>
              <a:t>*عام (</a:t>
            </a:r>
            <a:r>
              <a:rPr lang="fa-IR" sz="4800" dirty="0" err="1" smtClean="0">
                <a:solidFill>
                  <a:schemeClr val="bg1">
                    <a:lumMod val="95000"/>
                    <a:lumOff val="5000"/>
                  </a:schemeClr>
                </a:solidFill>
                <a:cs typeface="B Lotus" pitchFamily="2" charset="-78"/>
              </a:rPr>
              <a:t>اقرب</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اليكم</a:t>
            </a:r>
            <a:r>
              <a:rPr lang="fa-IR" sz="4800" dirty="0" smtClean="0">
                <a:solidFill>
                  <a:schemeClr val="bg1">
                    <a:lumMod val="95000"/>
                    <a:lumOff val="5000"/>
                  </a:schemeClr>
                </a:solidFill>
                <a:cs typeface="B Lotus" pitchFamily="2" charset="-78"/>
              </a:rPr>
              <a:t> من حب </a:t>
            </a:r>
            <a:r>
              <a:rPr lang="fa-IR" sz="4800" dirty="0" err="1" smtClean="0">
                <a:solidFill>
                  <a:schemeClr val="bg1">
                    <a:lumMod val="95000"/>
                    <a:lumOff val="5000"/>
                  </a:schemeClr>
                </a:solidFill>
                <a:cs typeface="B Lotus" pitchFamily="2" charset="-78"/>
              </a:rPr>
              <a:t>الوريد</a:t>
            </a:r>
            <a:r>
              <a:rPr lang="fa-IR" sz="4800" dirty="0" smtClean="0">
                <a:solidFill>
                  <a:schemeClr val="bg1">
                    <a:lumMod val="95000"/>
                    <a:lumOff val="5000"/>
                  </a:schemeClr>
                </a:solidFill>
                <a:cs typeface="B Lotus" pitchFamily="2" charset="-78"/>
              </a:rPr>
              <a:t>)</a:t>
            </a:r>
            <a:r>
              <a:rPr lang="en-US" sz="4800" dirty="0" smtClean="0">
                <a:solidFill>
                  <a:schemeClr val="bg1">
                    <a:lumMod val="95000"/>
                    <a:lumOff val="5000"/>
                  </a:schemeClr>
                </a:solidFill>
                <a:cs typeface="B Lotus" pitchFamily="2" charset="-78"/>
              </a:rPr>
              <a:t/>
            </a:r>
            <a:br>
              <a:rPr lang="en-US"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*خاص (ان </a:t>
            </a:r>
            <a:r>
              <a:rPr lang="fa-IR" sz="4800" dirty="0" err="1" smtClean="0">
                <a:solidFill>
                  <a:schemeClr val="bg1">
                    <a:lumMod val="95000"/>
                    <a:lumOff val="5000"/>
                  </a:schemeClr>
                </a:solidFill>
                <a:cs typeface="B Lotus" pitchFamily="2" charset="-78"/>
              </a:rPr>
              <a:t>كنتم</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تحبون</a:t>
            </a:r>
            <a:r>
              <a:rPr lang="fa-IR" sz="4800" dirty="0" smtClean="0">
                <a:solidFill>
                  <a:schemeClr val="bg1">
                    <a:lumMod val="95000"/>
                    <a:lumOff val="5000"/>
                  </a:schemeClr>
                </a:solidFill>
                <a:cs typeface="B Lotus" pitchFamily="2" charset="-78"/>
              </a:rPr>
              <a:t> الله </a:t>
            </a:r>
            <a:r>
              <a:rPr lang="fa-IR" sz="4800" dirty="0" err="1" smtClean="0">
                <a:solidFill>
                  <a:schemeClr val="bg1">
                    <a:lumMod val="95000"/>
                    <a:lumOff val="5000"/>
                  </a:schemeClr>
                </a:solidFill>
                <a:cs typeface="B Lotus" pitchFamily="2" charset="-78"/>
              </a:rPr>
              <a:t>فاتبعوني</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يحببكم</a:t>
            </a:r>
            <a:r>
              <a:rPr lang="fa-IR" sz="4800" dirty="0" smtClean="0">
                <a:solidFill>
                  <a:schemeClr val="bg1">
                    <a:lumMod val="95000"/>
                    <a:lumOff val="5000"/>
                  </a:schemeClr>
                </a:solidFill>
                <a:cs typeface="B Lotus" pitchFamily="2" charset="-78"/>
              </a:rPr>
              <a:t> الله )</a:t>
            </a:r>
            <a:r>
              <a:rPr lang="en-US" sz="4800" dirty="0" smtClean="0">
                <a:solidFill>
                  <a:schemeClr val="bg1">
                    <a:lumMod val="95000"/>
                    <a:lumOff val="5000"/>
                  </a:schemeClr>
                </a:solidFill>
                <a:cs typeface="B Lotus" pitchFamily="2" charset="-78"/>
              </a:rPr>
              <a:t/>
            </a:r>
            <a:br>
              <a:rPr lang="en-US"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*اخص (قرب من </a:t>
            </a:r>
            <a:r>
              <a:rPr lang="fa-IR" sz="4800" dirty="0" err="1" smtClean="0">
                <a:solidFill>
                  <a:schemeClr val="bg1">
                    <a:lumMod val="95000"/>
                    <a:lumOff val="5000"/>
                  </a:schemeClr>
                </a:solidFill>
                <a:cs typeface="B Lotus" pitchFamily="2" charset="-78"/>
              </a:rPr>
              <a:t>الحسنين</a:t>
            </a:r>
            <a:r>
              <a:rPr lang="fa-IR" sz="4800" dirty="0" smtClean="0">
                <a:solidFill>
                  <a:schemeClr val="bg1">
                    <a:lumMod val="95000"/>
                    <a:lumOff val="5000"/>
                  </a:schemeClr>
                </a:solidFill>
                <a:cs typeface="B Lotus" pitchFamily="2" charset="-78"/>
              </a:rPr>
              <a:t>)</a:t>
            </a:r>
            <a:endParaRPr lang="en-US" sz="48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2357430"/>
            <a:ext cx="9286940" cy="3114684"/>
          </a:xfrm>
        </p:spPr>
        <p:txBody>
          <a:bodyPr>
            <a:noAutofit/>
          </a:bodyPr>
          <a:lstStyle/>
          <a:p>
            <a:pPr rtl="1"/>
            <a:r>
              <a:rPr lang="fa-IR" sz="3600" dirty="0" err="1" smtClean="0">
                <a:solidFill>
                  <a:schemeClr val="bg1">
                    <a:lumMod val="95000"/>
                    <a:lumOff val="5000"/>
                  </a:schemeClr>
                </a:solidFill>
                <a:cs typeface="HREYHANE" pitchFamily="2" charset="-78"/>
              </a:rPr>
              <a:t>وَلايت</a:t>
            </a:r>
            <a:r>
              <a:rPr lang="fa-IR" sz="3600" dirty="0" smtClean="0">
                <a:solidFill>
                  <a:schemeClr val="bg1">
                    <a:lumMod val="95000"/>
                    <a:lumOff val="5000"/>
                  </a:schemeClr>
                </a:solidFill>
                <a:cs typeface="HREYHANE" pitchFamily="2" charset="-78"/>
              </a:rPr>
              <a:t> </a:t>
            </a:r>
            <a:r>
              <a:rPr lang="fa-IR" sz="3600" dirty="0" err="1" smtClean="0">
                <a:solidFill>
                  <a:schemeClr val="bg1">
                    <a:lumMod val="95000"/>
                    <a:lumOff val="5000"/>
                  </a:schemeClr>
                </a:solidFill>
                <a:cs typeface="HREYHANE" pitchFamily="2" charset="-78"/>
              </a:rPr>
              <a:t>حاكميت</a:t>
            </a:r>
            <a:r>
              <a:rPr lang="fa-IR" sz="3600" dirty="0" smtClean="0">
                <a:solidFill>
                  <a:schemeClr val="bg1">
                    <a:lumMod val="95000"/>
                    <a:lumOff val="5000"/>
                  </a:schemeClr>
                </a:solidFill>
                <a:cs typeface="HREYHANE" pitchFamily="2" charset="-78"/>
              </a:rPr>
              <a:t> (مثال </a:t>
            </a:r>
            <a:r>
              <a:rPr lang="fa-IR" sz="3600" dirty="0" err="1" smtClean="0">
                <a:solidFill>
                  <a:schemeClr val="bg1">
                    <a:lumMod val="95000"/>
                    <a:lumOff val="5000"/>
                  </a:schemeClr>
                </a:solidFill>
                <a:cs typeface="HREYHANE" pitchFamily="2" charset="-78"/>
              </a:rPr>
              <a:t>دريا</a:t>
            </a:r>
            <a:r>
              <a:rPr lang="fa-IR" sz="3600" dirty="0" smtClean="0">
                <a:solidFill>
                  <a:schemeClr val="bg1">
                    <a:lumMod val="95000"/>
                    <a:lumOff val="5000"/>
                  </a:schemeClr>
                </a:solidFill>
                <a:cs typeface="HREYHANE" pitchFamily="2" charset="-78"/>
              </a:rPr>
              <a:t> و ماه):</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400" dirty="0" smtClean="0">
                <a:solidFill>
                  <a:schemeClr val="bg1">
                    <a:lumMod val="95000"/>
                    <a:lumOff val="5000"/>
                  </a:schemeClr>
                </a:solidFill>
                <a:cs typeface="B Lotus" pitchFamily="2" charset="-78"/>
              </a:rPr>
              <a:t>*عام (</a:t>
            </a:r>
            <a:r>
              <a:rPr lang="fa-IR" sz="4400" dirty="0" err="1" smtClean="0">
                <a:solidFill>
                  <a:schemeClr val="bg1">
                    <a:lumMod val="95000"/>
                    <a:lumOff val="5000"/>
                  </a:schemeClr>
                </a:solidFill>
                <a:cs typeface="B Lotus" pitchFamily="2" charset="-78"/>
              </a:rPr>
              <a:t>فالله</a:t>
            </a:r>
            <a:r>
              <a:rPr lang="fa-IR" sz="4400" dirty="0" smtClean="0">
                <a:solidFill>
                  <a:schemeClr val="bg1">
                    <a:lumMod val="95000"/>
                    <a:lumOff val="5000"/>
                  </a:schemeClr>
                </a:solidFill>
                <a:cs typeface="B Lotus" pitchFamily="2" charset="-78"/>
              </a:rPr>
              <a:t> هو </a:t>
            </a:r>
            <a:r>
              <a:rPr lang="fa-IR" sz="4400" dirty="0" err="1" smtClean="0">
                <a:solidFill>
                  <a:schemeClr val="bg1">
                    <a:lumMod val="95000"/>
                    <a:lumOff val="5000"/>
                  </a:schemeClr>
                </a:solidFill>
                <a:cs typeface="B Lotus" pitchFamily="2" charset="-78"/>
              </a:rPr>
              <a:t>الولي</a:t>
            </a:r>
            <a:r>
              <a:rPr lang="fa-IR" sz="4400" dirty="0" smtClean="0">
                <a:solidFill>
                  <a:schemeClr val="bg1">
                    <a:lumMod val="95000"/>
                    <a:lumOff val="5000"/>
                  </a:schemeClr>
                </a:solidFill>
                <a:cs typeface="B Lotus" pitchFamily="2" charset="-78"/>
              </a:rPr>
              <a:t>)</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*خاص (الله </a:t>
            </a:r>
            <a:r>
              <a:rPr lang="fa-IR" sz="4400" dirty="0" err="1" smtClean="0">
                <a:solidFill>
                  <a:schemeClr val="bg1">
                    <a:lumMod val="95000"/>
                    <a:lumOff val="5000"/>
                  </a:schemeClr>
                </a:solidFill>
                <a:cs typeface="B Lotus" pitchFamily="2" charset="-78"/>
              </a:rPr>
              <a:t>ولي</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الذين</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آمنوا</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*اخص (انّ </a:t>
            </a:r>
            <a:r>
              <a:rPr lang="fa-IR" sz="4400" dirty="0" err="1" smtClean="0">
                <a:solidFill>
                  <a:schemeClr val="bg1">
                    <a:lumMod val="95000"/>
                    <a:lumOff val="5000"/>
                  </a:schemeClr>
                </a:solidFill>
                <a:cs typeface="B Lotus" pitchFamily="2" charset="-78"/>
              </a:rPr>
              <a:t>ولي</a:t>
            </a:r>
            <a:r>
              <a:rPr lang="fa-IR" sz="4400" dirty="0" smtClean="0">
                <a:solidFill>
                  <a:schemeClr val="bg1">
                    <a:lumMod val="95000"/>
                    <a:lumOff val="5000"/>
                  </a:schemeClr>
                </a:solidFill>
                <a:cs typeface="B Lotus" pitchFamily="2" charset="-78"/>
              </a:rPr>
              <a:t> الله </a:t>
            </a:r>
            <a:r>
              <a:rPr lang="fa-IR" sz="4400" dirty="0" err="1" smtClean="0">
                <a:solidFill>
                  <a:schemeClr val="bg1">
                    <a:lumMod val="95000"/>
                    <a:lumOff val="5000"/>
                  </a:schemeClr>
                </a:solidFill>
                <a:cs typeface="B Lotus" pitchFamily="2" charset="-78"/>
              </a:rPr>
              <a:t>الذي</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نزّل</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الكتاب</a:t>
            </a:r>
            <a:r>
              <a:rPr lang="fa-IR" sz="4400" dirty="0" smtClean="0">
                <a:solidFill>
                  <a:schemeClr val="bg1">
                    <a:lumMod val="95000"/>
                    <a:lumOff val="5000"/>
                  </a:schemeClr>
                </a:solidFill>
                <a:cs typeface="B Lotus" pitchFamily="2" charset="-78"/>
              </a:rPr>
              <a:t> و هو </a:t>
            </a:r>
            <a:br>
              <a:rPr lang="fa-IR" sz="4400" dirty="0" smtClean="0">
                <a:solidFill>
                  <a:schemeClr val="bg1">
                    <a:lumMod val="95000"/>
                    <a:lumOff val="5000"/>
                  </a:schemeClr>
                </a:solidFill>
                <a:cs typeface="B Lotus" pitchFamily="2" charset="-78"/>
              </a:rPr>
            </a:br>
            <a:r>
              <a:rPr lang="fa-IR" sz="4400" dirty="0" err="1" smtClean="0">
                <a:solidFill>
                  <a:schemeClr val="bg1">
                    <a:lumMod val="95000"/>
                    <a:lumOff val="5000"/>
                  </a:schemeClr>
                </a:solidFill>
                <a:cs typeface="B Lotus" pitchFamily="2" charset="-78"/>
              </a:rPr>
              <a:t>يتولي</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الصالحين</a:t>
            </a:r>
            <a:r>
              <a:rPr lang="fa-IR" sz="4400" dirty="0" smtClean="0">
                <a:solidFill>
                  <a:schemeClr val="bg1">
                    <a:lumMod val="95000"/>
                    <a:lumOff val="5000"/>
                  </a:schemeClr>
                </a:solidFill>
                <a:cs typeface="B Lotus" pitchFamily="2" charset="-78"/>
              </a:rPr>
              <a:t>)</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err="1" smtClean="0">
                <a:solidFill>
                  <a:schemeClr val="bg1">
                    <a:lumMod val="95000"/>
                    <a:lumOff val="5000"/>
                  </a:schemeClr>
                </a:solidFill>
              </a:rPr>
              <a:t>ولايت</a:t>
            </a:r>
            <a:r>
              <a:rPr lang="fa-IR" sz="4800" dirty="0" smtClean="0">
                <a:solidFill>
                  <a:schemeClr val="bg1">
                    <a:lumMod val="95000"/>
                    <a:lumOff val="5000"/>
                  </a:schemeClr>
                </a:solidFill>
              </a:rPr>
              <a:t> و </a:t>
            </a:r>
            <a:r>
              <a:rPr lang="fa-IR" sz="4800" dirty="0" err="1" smtClean="0">
                <a:solidFill>
                  <a:schemeClr val="bg1">
                    <a:lumMod val="95000"/>
                    <a:lumOff val="5000"/>
                  </a:schemeClr>
                </a:solidFill>
              </a:rPr>
              <a:t>وَلايت</a:t>
            </a:r>
            <a:r>
              <a:rPr lang="fa-IR" sz="4800" dirty="0" smtClean="0">
                <a:solidFill>
                  <a:schemeClr val="bg1">
                    <a:lumMod val="95000"/>
                    <a:lumOff val="5000"/>
                  </a:schemeClr>
                </a:solidFill>
              </a:rPr>
              <a:t> نه تنها </a:t>
            </a:r>
            <a:r>
              <a:rPr lang="fa-IR" sz="4800" dirty="0" err="1" smtClean="0">
                <a:solidFill>
                  <a:schemeClr val="bg1">
                    <a:lumMod val="95000"/>
                    <a:lumOff val="5000"/>
                  </a:schemeClr>
                </a:solidFill>
              </a:rPr>
              <a:t>تباين</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نوعي</a:t>
            </a:r>
            <a:r>
              <a:rPr lang="fa-IR" sz="4800" dirty="0" smtClean="0">
                <a:solidFill>
                  <a:schemeClr val="bg1">
                    <a:lumMod val="95000"/>
                    <a:lumOff val="5000"/>
                  </a:schemeClr>
                </a:solidFill>
              </a:rPr>
              <a:t> دارند </a:t>
            </a:r>
            <a:r>
              <a:rPr lang="fa-IR" sz="4800" dirty="0" err="1" smtClean="0">
                <a:solidFill>
                  <a:schemeClr val="bg1">
                    <a:lumMod val="95000"/>
                    <a:lumOff val="5000"/>
                  </a:schemeClr>
                </a:solidFill>
              </a:rPr>
              <a:t>بلكه</a:t>
            </a:r>
            <a:r>
              <a:rPr lang="fa-IR" sz="4800" dirty="0" smtClean="0">
                <a:solidFill>
                  <a:schemeClr val="bg1">
                    <a:lumMod val="95000"/>
                    <a:lumOff val="5000"/>
                  </a:schemeClr>
                </a:solidFill>
              </a:rPr>
              <a:t> </a:t>
            </a:r>
            <a:br>
              <a:rPr lang="fa-IR" sz="4800" dirty="0" smtClean="0">
                <a:solidFill>
                  <a:schemeClr val="bg1">
                    <a:lumMod val="95000"/>
                    <a:lumOff val="5000"/>
                  </a:schemeClr>
                </a:solidFill>
              </a:rPr>
            </a:br>
            <a:r>
              <a:rPr lang="fa-IR" sz="4800" dirty="0" smtClean="0">
                <a:solidFill>
                  <a:schemeClr val="bg1">
                    <a:lumMod val="95000"/>
                    <a:lumOff val="5000"/>
                  </a:schemeClr>
                </a:solidFill>
              </a:rPr>
              <a:t>جامع </a:t>
            </a:r>
            <a:r>
              <a:rPr lang="fa-IR" sz="4800" dirty="0" err="1" smtClean="0">
                <a:solidFill>
                  <a:schemeClr val="bg1">
                    <a:lumMod val="95000"/>
                    <a:lumOff val="5000"/>
                  </a:schemeClr>
                </a:solidFill>
              </a:rPr>
              <a:t>حقيقي</a:t>
            </a:r>
            <a:r>
              <a:rPr lang="fa-IR" sz="4800" dirty="0" smtClean="0">
                <a:solidFill>
                  <a:schemeClr val="bg1">
                    <a:lumMod val="95000"/>
                    <a:lumOff val="5000"/>
                  </a:schemeClr>
                </a:solidFill>
              </a:rPr>
              <a:t> دارند.</a:t>
            </a:r>
            <a:endParaRPr lang="en-US" sz="48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3071810"/>
            <a:ext cx="9286940" cy="3114684"/>
          </a:xfrm>
        </p:spPr>
        <p:txBody>
          <a:bodyPr>
            <a:noAutofit/>
          </a:bodyPr>
          <a:lstStyle/>
          <a:p>
            <a:pPr rtl="1"/>
            <a:r>
              <a:rPr lang="fa-IR" sz="4800" dirty="0" smtClean="0">
                <a:solidFill>
                  <a:schemeClr val="bg1">
                    <a:lumMod val="95000"/>
                    <a:lumOff val="5000"/>
                  </a:schemeClr>
                </a:solidFill>
                <a:cs typeface="HREYHANE" pitchFamily="2" charset="-78"/>
              </a:rPr>
              <a:t>امور خارق‌العاده:</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1-معجزه</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cs typeface="B Lotus" pitchFamily="2" charset="-78"/>
              </a:rPr>
              <a:t>*</a:t>
            </a:r>
            <a:r>
              <a:rPr lang="fa-IR" sz="4800" dirty="0" err="1" smtClean="0">
                <a:solidFill>
                  <a:schemeClr val="bg1">
                    <a:lumMod val="95000"/>
                    <a:lumOff val="5000"/>
                  </a:schemeClr>
                </a:solidFill>
                <a:cs typeface="B Lotus" pitchFamily="2" charset="-78"/>
              </a:rPr>
              <a:t>مدعي</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نبوت</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يا</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امامت</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يا</a:t>
            </a:r>
            <a:r>
              <a:rPr lang="fa-IR" sz="4800" dirty="0" smtClean="0">
                <a:solidFill>
                  <a:schemeClr val="bg1">
                    <a:lumMod val="95000"/>
                    <a:lumOff val="5000"/>
                  </a:schemeClr>
                </a:solidFill>
                <a:cs typeface="B Lotus" pitchFamily="2" charset="-78"/>
              </a:rPr>
              <a:t> </a:t>
            </a:r>
            <a:r>
              <a:rPr lang="fa-IR" sz="4800" dirty="0" err="1" smtClean="0">
                <a:solidFill>
                  <a:schemeClr val="bg1">
                    <a:lumMod val="95000"/>
                    <a:lumOff val="5000"/>
                  </a:schemeClr>
                </a:solidFill>
                <a:cs typeface="B Lotus" pitchFamily="2" charset="-78"/>
              </a:rPr>
              <a:t>حقانيّت</a:t>
            </a:r>
            <a:r>
              <a:rPr lang="fa-IR" sz="4800" dirty="0" smtClean="0">
                <a:solidFill>
                  <a:schemeClr val="bg1">
                    <a:lumMod val="95000"/>
                    <a:lumOff val="5000"/>
                  </a:schemeClr>
                </a:solidFill>
                <a:cs typeface="B Lotus" pitchFamily="2" charset="-78"/>
              </a:rPr>
              <a:t> خاص</a:t>
            </a:r>
            <a:r>
              <a:rPr lang="en-US" sz="4800" dirty="0" smtClean="0">
                <a:solidFill>
                  <a:schemeClr val="bg1">
                    <a:lumMod val="95000"/>
                    <a:lumOff val="5000"/>
                  </a:schemeClr>
                </a:solidFill>
                <a:cs typeface="B Lotus" pitchFamily="2" charset="-78"/>
              </a:rPr>
              <a:t/>
            </a:r>
            <a:br>
              <a:rPr lang="en-US"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*دعوت‌كننده: </a:t>
            </a:r>
            <a:r>
              <a:rPr lang="fa-IR" sz="4800" dirty="0" err="1" smtClean="0">
                <a:solidFill>
                  <a:schemeClr val="bg1">
                    <a:lumMod val="95000"/>
                    <a:lumOff val="5000"/>
                  </a:schemeClr>
                </a:solidFill>
                <a:cs typeface="B Lotus" pitchFamily="2" charset="-78"/>
              </a:rPr>
              <a:t>دعوت‌كننده</a:t>
            </a:r>
            <a:r>
              <a:rPr lang="fa-IR" sz="4800" dirty="0" smtClean="0">
                <a:solidFill>
                  <a:schemeClr val="bg1">
                    <a:lumMod val="95000"/>
                    <a:lumOff val="5000"/>
                  </a:schemeClr>
                </a:solidFill>
                <a:cs typeface="B Lotus" pitchFamily="2" charset="-78"/>
              </a:rPr>
              <a:t> به </a:t>
            </a:r>
            <a:r>
              <a:rPr lang="fa-IR" sz="4800" dirty="0" err="1" smtClean="0">
                <a:solidFill>
                  <a:schemeClr val="bg1">
                    <a:lumMod val="95000"/>
                    <a:lumOff val="5000"/>
                  </a:schemeClr>
                </a:solidFill>
                <a:cs typeface="B Lotus" pitchFamily="2" charset="-78"/>
              </a:rPr>
              <a:t>توحيد</a:t>
            </a:r>
            <a:r>
              <a:rPr lang="fa-IR" sz="4800" dirty="0" smtClean="0">
                <a:solidFill>
                  <a:schemeClr val="bg1">
                    <a:lumMod val="95000"/>
                    <a:lumOff val="5000"/>
                  </a:schemeClr>
                </a:solidFill>
                <a:cs typeface="B Lotus" pitchFamily="2" charset="-78"/>
              </a:rPr>
              <a:t> و </a:t>
            </a:r>
            <a:br>
              <a:rPr lang="fa-IR"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معارف </a:t>
            </a:r>
            <a:r>
              <a:rPr lang="fa-IR" sz="4800" dirty="0" err="1" smtClean="0">
                <a:solidFill>
                  <a:schemeClr val="bg1">
                    <a:lumMod val="95000"/>
                    <a:lumOff val="5000"/>
                  </a:schemeClr>
                </a:solidFill>
                <a:cs typeface="B Lotus" pitchFamily="2" charset="-78"/>
              </a:rPr>
              <a:t>الهي</a:t>
            </a:r>
            <a:r>
              <a:rPr lang="en-US" sz="4800" dirty="0" smtClean="0">
                <a:solidFill>
                  <a:schemeClr val="bg1">
                    <a:lumMod val="95000"/>
                    <a:lumOff val="5000"/>
                  </a:schemeClr>
                </a:solidFill>
                <a:cs typeface="B Lotus" pitchFamily="2" charset="-78"/>
              </a:rPr>
              <a:t/>
            </a:r>
            <a:br>
              <a:rPr lang="en-US"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2-</a:t>
            </a:r>
            <a:r>
              <a:rPr lang="fa-IR" sz="4800" dirty="0" err="1" smtClean="0">
                <a:solidFill>
                  <a:schemeClr val="bg1">
                    <a:lumMod val="95000"/>
                    <a:lumOff val="5000"/>
                  </a:schemeClr>
                </a:solidFill>
                <a:cs typeface="B Lotus" pitchFamily="2" charset="-78"/>
              </a:rPr>
              <a:t>كرامت</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cs typeface="B Lotus" pitchFamily="2" charset="-78"/>
              </a:rPr>
              <a:t>*نه </a:t>
            </a:r>
            <a:r>
              <a:rPr lang="fa-IR" sz="4800" dirty="0" err="1" smtClean="0">
                <a:solidFill>
                  <a:schemeClr val="bg1">
                    <a:lumMod val="95000"/>
                    <a:lumOff val="5000"/>
                  </a:schemeClr>
                </a:solidFill>
                <a:cs typeface="B Lotus" pitchFamily="2" charset="-78"/>
              </a:rPr>
              <a:t>مدعي</a:t>
            </a:r>
            <a:r>
              <a:rPr lang="fa-IR" sz="4800" dirty="0" smtClean="0">
                <a:solidFill>
                  <a:schemeClr val="bg1">
                    <a:lumMod val="95000"/>
                    <a:lumOff val="5000"/>
                  </a:schemeClr>
                </a:solidFill>
                <a:cs typeface="B Lotus" pitchFamily="2" charset="-78"/>
              </a:rPr>
              <a:t> است </a:t>
            </a:r>
            <a:r>
              <a:rPr lang="en-US" sz="4800" dirty="0" smtClean="0">
                <a:solidFill>
                  <a:schemeClr val="bg1">
                    <a:lumMod val="95000"/>
                    <a:lumOff val="5000"/>
                  </a:schemeClr>
                </a:solidFill>
                <a:cs typeface="B Lotus" pitchFamily="2" charset="-78"/>
              </a:rPr>
              <a:t/>
            </a:r>
            <a:br>
              <a:rPr lang="en-US" sz="4800" dirty="0" smtClean="0">
                <a:solidFill>
                  <a:schemeClr val="bg1">
                    <a:lumMod val="95000"/>
                    <a:lumOff val="5000"/>
                  </a:schemeClr>
                </a:solidFill>
                <a:cs typeface="B Lotus" pitchFamily="2" charset="-78"/>
              </a:rPr>
            </a:br>
            <a:r>
              <a:rPr lang="fa-IR" sz="4800" dirty="0" smtClean="0">
                <a:solidFill>
                  <a:schemeClr val="bg1">
                    <a:lumMod val="95000"/>
                    <a:lumOff val="5000"/>
                  </a:schemeClr>
                </a:solidFill>
                <a:cs typeface="B Lotus" pitchFamily="2" charset="-78"/>
              </a:rPr>
              <a:t>*نه دعوت </a:t>
            </a:r>
            <a:r>
              <a:rPr lang="fa-IR" sz="4800" dirty="0" err="1" smtClean="0">
                <a:solidFill>
                  <a:schemeClr val="bg1">
                    <a:lumMod val="95000"/>
                    <a:lumOff val="5000"/>
                  </a:schemeClr>
                </a:solidFill>
                <a:cs typeface="B Lotus" pitchFamily="2" charset="-78"/>
              </a:rPr>
              <a:t>خاصي</a:t>
            </a:r>
            <a:r>
              <a:rPr lang="fa-IR" sz="4800" dirty="0" smtClean="0">
                <a:solidFill>
                  <a:schemeClr val="bg1">
                    <a:lumMod val="95000"/>
                    <a:lumOff val="5000"/>
                  </a:schemeClr>
                </a:solidFill>
                <a:cs typeface="B Lotus" pitchFamily="2" charset="-78"/>
              </a:rPr>
              <a:t> دارد</a:t>
            </a:r>
            <a:endParaRPr lang="en-US" sz="48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928670"/>
            <a:ext cx="9286940" cy="3114684"/>
          </a:xfrm>
        </p:spPr>
        <p:txBody>
          <a:bodyPr>
            <a:noAutofit/>
          </a:bodyPr>
          <a:lstStyle/>
          <a:p>
            <a:pPr lvl="0" rtl="1"/>
            <a:r>
              <a:rPr lang="fa-IR" sz="4800" dirty="0" smtClean="0">
                <a:solidFill>
                  <a:schemeClr val="bg1">
                    <a:lumMod val="95000"/>
                    <a:lumOff val="5000"/>
                  </a:schemeClr>
                </a:solidFill>
              </a:rPr>
              <a:t>3-معونت و اعانت</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مانند </a:t>
            </a:r>
            <a:r>
              <a:rPr lang="fa-IR" sz="4800" dirty="0" err="1" smtClean="0">
                <a:solidFill>
                  <a:schemeClr val="bg1">
                    <a:lumMod val="95000"/>
                    <a:lumOff val="5000"/>
                  </a:schemeClr>
                </a:solidFill>
              </a:rPr>
              <a:t>مؤمني</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كه</a:t>
            </a:r>
            <a:r>
              <a:rPr lang="fa-IR" sz="4800" dirty="0" smtClean="0">
                <a:solidFill>
                  <a:schemeClr val="bg1">
                    <a:lumMod val="95000"/>
                    <a:lumOff val="5000"/>
                  </a:schemeClr>
                </a:solidFill>
              </a:rPr>
              <a:t> در حق </a:t>
            </a:r>
            <a:r>
              <a:rPr lang="fa-IR" sz="4800" dirty="0" err="1" smtClean="0">
                <a:solidFill>
                  <a:schemeClr val="bg1">
                    <a:lumMod val="95000"/>
                    <a:lumOff val="5000"/>
                  </a:schemeClr>
                </a:solidFill>
              </a:rPr>
              <a:t>كسي</a:t>
            </a:r>
            <a:r>
              <a:rPr lang="fa-IR" sz="4800" dirty="0" smtClean="0">
                <a:solidFill>
                  <a:schemeClr val="bg1">
                    <a:lumMod val="95000"/>
                    <a:lumOff val="5000"/>
                  </a:schemeClr>
                </a:solidFill>
              </a:rPr>
              <a:t> دعا مي‌كند.</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4- اهانت</a:t>
            </a:r>
            <a:r>
              <a:rPr lang="en-US" sz="4800" dirty="0" smtClean="0">
                <a:solidFill>
                  <a:schemeClr val="bg1">
                    <a:lumMod val="95000"/>
                    <a:lumOff val="5000"/>
                  </a:schemeClr>
                </a:solidFill>
              </a:rPr>
              <a:t/>
            </a:r>
            <a:br>
              <a:rPr lang="en-US" sz="4800" dirty="0" smtClean="0">
                <a:solidFill>
                  <a:schemeClr val="bg1">
                    <a:lumMod val="95000"/>
                    <a:lumOff val="5000"/>
                  </a:schemeClr>
                </a:solidFill>
              </a:rPr>
            </a:br>
            <a:r>
              <a:rPr lang="fa-IR" sz="4800" dirty="0" smtClean="0">
                <a:solidFill>
                  <a:schemeClr val="bg1">
                    <a:lumMod val="95000"/>
                    <a:lumOff val="5000"/>
                  </a:schemeClr>
                </a:solidFill>
              </a:rPr>
              <a:t>(</a:t>
            </a:r>
            <a:r>
              <a:rPr lang="fa-IR" sz="4800" dirty="0" err="1" smtClean="0">
                <a:solidFill>
                  <a:schemeClr val="bg1">
                    <a:lumMod val="95000"/>
                    <a:lumOff val="5000"/>
                  </a:schemeClr>
                </a:solidFill>
              </a:rPr>
              <a:t>خرق</a:t>
            </a:r>
            <a:r>
              <a:rPr lang="fa-IR" sz="4800" dirty="0" smtClean="0">
                <a:solidFill>
                  <a:schemeClr val="bg1">
                    <a:lumMod val="95000"/>
                    <a:lumOff val="5000"/>
                  </a:schemeClr>
                </a:solidFill>
              </a:rPr>
              <a:t> عادت برخواسته از </a:t>
            </a:r>
            <a:r>
              <a:rPr lang="fa-IR" sz="4800" dirty="0" err="1" smtClean="0">
                <a:solidFill>
                  <a:schemeClr val="bg1">
                    <a:lumMod val="95000"/>
                    <a:lumOff val="5000"/>
                  </a:schemeClr>
                </a:solidFill>
              </a:rPr>
              <a:t>ولايت</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كاذبه</a:t>
            </a:r>
            <a:r>
              <a:rPr lang="fa-IR" sz="4800" dirty="0" smtClean="0">
                <a:solidFill>
                  <a:schemeClr val="bg1">
                    <a:lumMod val="95000"/>
                    <a:lumOff val="5000"/>
                  </a:schemeClr>
                </a:solidFill>
              </a:rPr>
              <a:t> (</a:t>
            </a:r>
            <a:r>
              <a:rPr lang="fa-IR" sz="4800" dirty="0" err="1" smtClean="0">
                <a:solidFill>
                  <a:schemeClr val="bg1">
                    <a:lumMod val="95000"/>
                    <a:lumOff val="5000"/>
                  </a:schemeClr>
                </a:solidFill>
              </a:rPr>
              <a:t>شيطاني</a:t>
            </a:r>
            <a:r>
              <a:rPr lang="fa-IR" sz="4800" dirty="0" smtClean="0">
                <a:solidFill>
                  <a:schemeClr val="bg1">
                    <a:lumMod val="95000"/>
                    <a:lumOff val="5000"/>
                  </a:schemeClr>
                </a:solidFill>
              </a:rPr>
              <a:t>)</a:t>
            </a:r>
            <a:endParaRPr lang="en-US" sz="48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85850" y="3743316"/>
            <a:ext cx="9286940" cy="3114684"/>
          </a:xfrm>
        </p:spPr>
        <p:txBody>
          <a:bodyPr>
            <a:noAutofit/>
          </a:bodyPr>
          <a:lstStyle/>
          <a:p>
            <a:pPr rtl="1"/>
            <a:r>
              <a:rPr lang="fa-IR" sz="6000" dirty="0" err="1" smtClean="0">
                <a:solidFill>
                  <a:schemeClr val="bg1">
                    <a:lumMod val="95000"/>
                    <a:lumOff val="5000"/>
                  </a:schemeClr>
                </a:solidFill>
                <a:cs typeface="HREYHANE" pitchFamily="2" charset="-78"/>
              </a:rPr>
              <a:t>ولايت</a:t>
            </a:r>
            <a:r>
              <a:rPr lang="fa-IR" sz="6000" dirty="0" smtClean="0">
                <a:solidFill>
                  <a:schemeClr val="bg1">
                    <a:lumMod val="95000"/>
                    <a:lumOff val="5000"/>
                  </a:schemeClr>
                </a:solidFill>
                <a:cs typeface="HREYHANE" pitchFamily="2" charset="-78"/>
              </a:rPr>
              <a:t>:</a:t>
            </a:r>
            <a:r>
              <a:rPr lang="en-US" sz="6000" dirty="0" smtClean="0">
                <a:solidFill>
                  <a:schemeClr val="bg1">
                    <a:lumMod val="95000"/>
                    <a:lumOff val="5000"/>
                  </a:schemeClr>
                </a:solidFill>
              </a:rPr>
              <a:t/>
            </a:r>
            <a:br>
              <a:rPr lang="en-US" sz="6000" dirty="0" smtClean="0">
                <a:solidFill>
                  <a:schemeClr val="bg1">
                    <a:lumMod val="95000"/>
                    <a:lumOff val="5000"/>
                  </a:schemeClr>
                </a:solidFill>
              </a:rPr>
            </a:br>
            <a:r>
              <a:rPr lang="fa-IR" sz="6000" dirty="0" smtClean="0">
                <a:solidFill>
                  <a:schemeClr val="bg1">
                    <a:lumMod val="95000"/>
                    <a:lumOff val="5000"/>
                  </a:schemeClr>
                </a:solidFill>
                <a:cs typeface="B Lotus" pitchFamily="2" charset="-78"/>
              </a:rPr>
              <a:t>1- </a:t>
            </a:r>
            <a:r>
              <a:rPr lang="fa-IR" sz="3600" dirty="0" err="1" smtClean="0">
                <a:solidFill>
                  <a:schemeClr val="bg1">
                    <a:lumMod val="95000"/>
                    <a:lumOff val="5000"/>
                  </a:schemeClr>
                </a:solidFill>
                <a:cs typeface="HREYHANE" pitchFamily="2" charset="-78"/>
              </a:rPr>
              <a:t>رحماني</a:t>
            </a:r>
            <a:r>
              <a:rPr lang="en-US" sz="6000" dirty="0" smtClean="0">
                <a:solidFill>
                  <a:schemeClr val="bg1">
                    <a:lumMod val="95000"/>
                    <a:lumOff val="5000"/>
                  </a:schemeClr>
                </a:solidFill>
                <a:cs typeface="B Lotus" pitchFamily="2" charset="-78"/>
              </a:rPr>
              <a:t/>
            </a:r>
            <a:br>
              <a:rPr lang="en-US" sz="6000" dirty="0" smtClean="0">
                <a:solidFill>
                  <a:schemeClr val="bg1">
                    <a:lumMod val="95000"/>
                    <a:lumOff val="5000"/>
                  </a:schemeClr>
                </a:solidFill>
                <a:cs typeface="B Lotus" pitchFamily="2" charset="-78"/>
              </a:rPr>
            </a:br>
            <a:r>
              <a:rPr lang="fa-IR" sz="6000" dirty="0" smtClean="0">
                <a:solidFill>
                  <a:schemeClr val="bg1">
                    <a:lumMod val="95000"/>
                    <a:lumOff val="5000"/>
                  </a:schemeClr>
                </a:solidFill>
                <a:cs typeface="B Lotus" pitchFamily="2" charset="-78"/>
              </a:rPr>
              <a:t>*معجزه</a:t>
            </a:r>
            <a:r>
              <a:rPr lang="en-US" sz="6000" dirty="0" smtClean="0">
                <a:solidFill>
                  <a:schemeClr val="bg1">
                    <a:lumMod val="95000"/>
                    <a:lumOff val="5000"/>
                  </a:schemeClr>
                </a:solidFill>
                <a:cs typeface="B Lotus" pitchFamily="2" charset="-78"/>
              </a:rPr>
              <a:t/>
            </a:r>
            <a:br>
              <a:rPr lang="en-US" sz="6000" dirty="0" smtClean="0">
                <a:solidFill>
                  <a:schemeClr val="bg1">
                    <a:lumMod val="95000"/>
                    <a:lumOff val="5000"/>
                  </a:schemeClr>
                </a:solidFill>
                <a:cs typeface="B Lotus" pitchFamily="2" charset="-78"/>
              </a:rPr>
            </a:br>
            <a:r>
              <a:rPr lang="fa-IR" sz="6000" dirty="0" smtClean="0">
                <a:solidFill>
                  <a:schemeClr val="bg1">
                    <a:lumMod val="95000"/>
                    <a:lumOff val="5000"/>
                  </a:schemeClr>
                </a:solidFill>
                <a:cs typeface="B Lotus" pitchFamily="2" charset="-78"/>
              </a:rPr>
              <a:t>*</a:t>
            </a:r>
            <a:r>
              <a:rPr lang="fa-IR" sz="6000" dirty="0" err="1" smtClean="0">
                <a:solidFill>
                  <a:schemeClr val="bg1">
                    <a:lumMod val="95000"/>
                    <a:lumOff val="5000"/>
                  </a:schemeClr>
                </a:solidFill>
                <a:cs typeface="B Lotus" pitchFamily="2" charset="-78"/>
              </a:rPr>
              <a:t>كرامت</a:t>
            </a:r>
            <a:r>
              <a:rPr lang="en-US" sz="6000" dirty="0" smtClean="0">
                <a:solidFill>
                  <a:schemeClr val="bg1">
                    <a:lumMod val="95000"/>
                    <a:lumOff val="5000"/>
                  </a:schemeClr>
                </a:solidFill>
                <a:cs typeface="B Lotus" pitchFamily="2" charset="-78"/>
              </a:rPr>
              <a:t/>
            </a:r>
            <a:br>
              <a:rPr lang="en-US" sz="6000" dirty="0" smtClean="0">
                <a:solidFill>
                  <a:schemeClr val="bg1">
                    <a:lumMod val="95000"/>
                    <a:lumOff val="5000"/>
                  </a:schemeClr>
                </a:solidFill>
                <a:cs typeface="B Lotus" pitchFamily="2" charset="-78"/>
              </a:rPr>
            </a:br>
            <a:r>
              <a:rPr lang="fa-IR" sz="6000" dirty="0" smtClean="0">
                <a:solidFill>
                  <a:schemeClr val="bg1">
                    <a:lumMod val="95000"/>
                    <a:lumOff val="5000"/>
                  </a:schemeClr>
                </a:solidFill>
                <a:cs typeface="B Lotus" pitchFamily="2" charset="-78"/>
              </a:rPr>
              <a:t>*</a:t>
            </a:r>
            <a:r>
              <a:rPr lang="fa-IR" sz="6000" dirty="0" err="1" smtClean="0">
                <a:solidFill>
                  <a:schemeClr val="bg1">
                    <a:lumMod val="95000"/>
                    <a:lumOff val="5000"/>
                  </a:schemeClr>
                </a:solidFill>
                <a:cs typeface="B Lotus" pitchFamily="2" charset="-78"/>
              </a:rPr>
              <a:t>معونت</a:t>
            </a:r>
            <a:r>
              <a:rPr lang="en-US" sz="6000" dirty="0" smtClean="0">
                <a:solidFill>
                  <a:schemeClr val="bg1">
                    <a:lumMod val="95000"/>
                    <a:lumOff val="5000"/>
                  </a:schemeClr>
                </a:solidFill>
                <a:cs typeface="B Lotus" pitchFamily="2" charset="-78"/>
              </a:rPr>
              <a:t/>
            </a:r>
            <a:br>
              <a:rPr lang="en-US" sz="6000" dirty="0" smtClean="0">
                <a:solidFill>
                  <a:schemeClr val="bg1">
                    <a:lumMod val="95000"/>
                    <a:lumOff val="5000"/>
                  </a:schemeClr>
                </a:solidFill>
                <a:cs typeface="B Lotus" pitchFamily="2" charset="-78"/>
              </a:rPr>
            </a:br>
            <a:r>
              <a:rPr lang="en-US" sz="6000" dirty="0" smtClean="0">
                <a:solidFill>
                  <a:schemeClr val="bg1">
                    <a:lumMod val="95000"/>
                    <a:lumOff val="5000"/>
                  </a:schemeClr>
                </a:solidFill>
                <a:cs typeface="B Lotus" pitchFamily="2" charset="-78"/>
              </a:rPr>
              <a:t> </a:t>
            </a:r>
            <a:r>
              <a:rPr lang="en-US" sz="6000" dirty="0" smtClean="0">
                <a:solidFill>
                  <a:schemeClr val="bg1">
                    <a:lumMod val="95000"/>
                    <a:lumOff val="5000"/>
                  </a:schemeClr>
                </a:solidFill>
              </a:rPr>
              <a:t/>
            </a:r>
            <a:br>
              <a:rPr lang="en-US" sz="6000" dirty="0" smtClean="0">
                <a:solidFill>
                  <a:schemeClr val="bg1">
                    <a:lumMod val="95000"/>
                    <a:lumOff val="5000"/>
                  </a:schemeClr>
                </a:solidFill>
              </a:rPr>
            </a:br>
            <a:r>
              <a:rPr lang="en-US" sz="6000" dirty="0" smtClean="0">
                <a:solidFill>
                  <a:schemeClr val="bg1">
                    <a:lumMod val="95000"/>
                    <a:lumOff val="5000"/>
                  </a:schemeClr>
                </a:solidFill>
              </a:rPr>
              <a:t> </a:t>
            </a:r>
            <a:endParaRPr lang="en-US" sz="60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2643182"/>
            <a:ext cx="9286940" cy="3114684"/>
          </a:xfrm>
        </p:spPr>
        <p:txBody>
          <a:bodyPr>
            <a:noAutofit/>
          </a:bodyPr>
          <a:lstStyle/>
          <a:p>
            <a:pPr rtl="1"/>
            <a:r>
              <a:rPr lang="en-US" sz="4400" dirty="0" smtClean="0">
                <a:solidFill>
                  <a:schemeClr val="bg1">
                    <a:lumMod val="95000"/>
                    <a:lumOff val="5000"/>
                  </a:schemeClr>
                </a:solidFill>
              </a:rPr>
              <a:t> </a:t>
            </a:r>
            <a:br>
              <a:rPr lang="en-US" sz="4400" dirty="0" smtClean="0">
                <a:solidFill>
                  <a:schemeClr val="bg1">
                    <a:lumMod val="95000"/>
                    <a:lumOff val="5000"/>
                  </a:schemeClr>
                </a:solidFill>
              </a:rPr>
            </a:br>
            <a:r>
              <a:rPr lang="fa-IR" sz="4400" dirty="0" smtClean="0">
                <a:solidFill>
                  <a:schemeClr val="bg1">
                    <a:lumMod val="95000"/>
                    <a:lumOff val="5000"/>
                  </a:schemeClr>
                </a:solidFill>
                <a:cs typeface="HREYHANE" pitchFamily="2" charset="-78"/>
              </a:rPr>
              <a:t>2- </a:t>
            </a:r>
            <a:r>
              <a:rPr lang="fa-IR" sz="4400" dirty="0" err="1" smtClean="0">
                <a:solidFill>
                  <a:schemeClr val="bg1">
                    <a:lumMod val="95000"/>
                    <a:lumOff val="5000"/>
                  </a:schemeClr>
                </a:solidFill>
                <a:cs typeface="HREYHANE" pitchFamily="2" charset="-78"/>
              </a:rPr>
              <a:t>شيطاني</a:t>
            </a:r>
            <a:r>
              <a:rPr lang="fa-IR" sz="4400" dirty="0" smtClean="0">
                <a:solidFill>
                  <a:schemeClr val="bg1">
                    <a:lumMod val="95000"/>
                    <a:lumOff val="5000"/>
                  </a:schemeClr>
                </a:solidFill>
                <a:cs typeface="HREYHANE" pitchFamily="2" charset="-78"/>
              </a:rPr>
              <a:t> (اهانت)</a:t>
            </a:r>
            <a:r>
              <a:rPr lang="en-US" sz="4400" dirty="0" smtClean="0">
                <a:solidFill>
                  <a:schemeClr val="bg1">
                    <a:lumMod val="95000"/>
                    <a:lumOff val="5000"/>
                  </a:schemeClr>
                </a:solidFill>
              </a:rPr>
              <a:t/>
            </a:r>
            <a:br>
              <a:rPr lang="en-US" sz="4400" dirty="0" smtClean="0">
                <a:solidFill>
                  <a:schemeClr val="bg1">
                    <a:lumMod val="95000"/>
                    <a:lumOff val="5000"/>
                  </a:schemeClr>
                </a:solidFill>
              </a:rPr>
            </a:br>
            <a:r>
              <a:rPr lang="fa-IR" sz="4400" dirty="0" smtClean="0">
                <a:solidFill>
                  <a:schemeClr val="bg1">
                    <a:lumMod val="95000"/>
                    <a:lumOff val="5000"/>
                  </a:schemeClr>
                </a:solidFill>
                <a:cs typeface="B Lotus" pitchFamily="2" charset="-78"/>
              </a:rPr>
              <a:t>*طلسم</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*جادو</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*بستن بخت</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a:t>
            </a:r>
            <a:r>
              <a:rPr lang="fa-IR" sz="4400" dirty="0" err="1" smtClean="0">
                <a:solidFill>
                  <a:schemeClr val="bg1">
                    <a:lumMod val="95000"/>
                    <a:lumOff val="5000"/>
                  </a:schemeClr>
                </a:solidFill>
                <a:cs typeface="B Lotus" pitchFamily="2" charset="-78"/>
              </a:rPr>
              <a:t>مريض</a:t>
            </a:r>
            <a:r>
              <a:rPr lang="fa-IR" sz="4400" dirty="0" smtClean="0">
                <a:solidFill>
                  <a:schemeClr val="bg1">
                    <a:lumMod val="95000"/>
                    <a:lumOff val="5000"/>
                  </a:schemeClr>
                </a:solidFill>
                <a:cs typeface="B Lotus" pitchFamily="2" charset="-78"/>
              </a:rPr>
              <a:t> </a:t>
            </a:r>
            <a:r>
              <a:rPr lang="fa-IR" sz="4400" dirty="0" err="1" smtClean="0">
                <a:solidFill>
                  <a:schemeClr val="bg1">
                    <a:lumMod val="95000"/>
                    <a:lumOff val="5000"/>
                  </a:schemeClr>
                </a:solidFill>
                <a:cs typeface="B Lotus" pitchFamily="2" charset="-78"/>
              </a:rPr>
              <a:t>كردن</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fa-IR" sz="4400" dirty="0" smtClean="0">
                <a:solidFill>
                  <a:schemeClr val="bg1">
                    <a:lumMod val="95000"/>
                    <a:lumOff val="5000"/>
                  </a:schemeClr>
                </a:solidFill>
                <a:cs typeface="B Lotus" pitchFamily="2" charset="-78"/>
              </a:rPr>
              <a:t>*قتل نفس و ...</a:t>
            </a:r>
            <a:r>
              <a:rPr lang="en-US" sz="4400" dirty="0" smtClean="0">
                <a:solidFill>
                  <a:schemeClr val="bg1">
                    <a:lumMod val="95000"/>
                    <a:lumOff val="5000"/>
                  </a:schemeClr>
                </a:solidFill>
                <a:cs typeface="B Lotus" pitchFamily="2" charset="-78"/>
              </a:rPr>
              <a:t/>
            </a:r>
            <a:br>
              <a:rPr lang="en-US" sz="4400" dirty="0" smtClean="0">
                <a:solidFill>
                  <a:schemeClr val="bg1">
                    <a:lumMod val="95000"/>
                    <a:lumOff val="5000"/>
                  </a:schemeClr>
                </a:solidFill>
                <a:cs typeface="B Lotus" pitchFamily="2" charset="-78"/>
              </a:rPr>
            </a:br>
            <a:r>
              <a:rPr lang="en-US" sz="4400" dirty="0" smtClean="0">
                <a:solidFill>
                  <a:schemeClr val="bg1">
                    <a:lumMod val="95000"/>
                    <a:lumOff val="5000"/>
                  </a:schemeClr>
                </a:solidFill>
                <a:cs typeface="B Lotus" pitchFamily="2" charset="-78"/>
              </a:rPr>
              <a:t> </a:t>
            </a:r>
            <a:endParaRPr lang="en-US" sz="4400" dirty="0">
              <a:solidFill>
                <a:schemeClr val="bg1">
                  <a:lumMod val="95000"/>
                  <a:lumOff val="5000"/>
                </a:schemeClr>
              </a:solidFill>
              <a:cs typeface="B Lotus"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2643182"/>
            <a:ext cx="9286940" cy="3114684"/>
          </a:xfrm>
        </p:spPr>
        <p:txBody>
          <a:bodyPr>
            <a:noAutofit/>
          </a:bodyPr>
          <a:lstStyle/>
          <a:p>
            <a:pPr rtl="1"/>
            <a:r>
              <a:rPr lang="fa-IR" sz="3200" dirty="0" smtClean="0">
                <a:solidFill>
                  <a:schemeClr val="bg1">
                    <a:lumMod val="95000"/>
                    <a:lumOff val="5000"/>
                  </a:schemeClr>
                </a:solidFill>
                <a:latin typeface="Arial" pitchFamily="34" charset="0"/>
                <a:cs typeface="Arial" pitchFamily="34" charset="0"/>
              </a:rPr>
              <a:t>ولاية الله </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الف: تشريعا</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والله يهدي من يشاء الي صراط مستقيم  -      بقره/213</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ليس عليک هداهم و لکن الله يهدي من يشاء     -بقره/273</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ان الله يهدي من يريد       - حج/16</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انک لا تهدي من احببت و لکن الله يهدي من يشاء و هو اعلم بالمهتدين     -  قصص/56</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و من يضلل الله فما له من هاد           -زمر/23</a:t>
            </a:r>
            <a:br>
              <a:rPr lang="fa-IR" sz="3200" dirty="0" smtClean="0">
                <a:solidFill>
                  <a:schemeClr val="bg1">
                    <a:lumMod val="95000"/>
                    <a:lumOff val="5000"/>
                  </a:schemeClr>
                </a:solidFill>
                <a:latin typeface="Arial" pitchFamily="34" charset="0"/>
                <a:cs typeface="Arial" pitchFamily="34" charset="0"/>
              </a:rPr>
            </a:br>
            <a:r>
              <a:rPr lang="fa-IR" sz="3200" dirty="0" smtClean="0">
                <a:solidFill>
                  <a:schemeClr val="bg1">
                    <a:lumMod val="95000"/>
                    <a:lumOff val="5000"/>
                  </a:schemeClr>
                </a:solidFill>
                <a:latin typeface="Arial" pitchFamily="34" charset="0"/>
                <a:cs typeface="Arial" pitchFamily="34" charset="0"/>
              </a:rPr>
              <a:t>انّاهديناه السبيل امّاشاکرا و امّا کفورا       - انسان/3</a:t>
            </a:r>
            <a:br>
              <a:rPr lang="fa-IR" sz="3200" dirty="0" smtClean="0">
                <a:solidFill>
                  <a:schemeClr val="bg1">
                    <a:lumMod val="95000"/>
                    <a:lumOff val="5000"/>
                  </a:schemeClr>
                </a:solidFill>
                <a:latin typeface="Arial" pitchFamily="34" charset="0"/>
                <a:cs typeface="Arial" pitchFamily="34" charset="0"/>
              </a:rPr>
            </a:br>
            <a:endParaRPr lang="en-US" sz="32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1000108"/>
            <a:ext cx="9286940" cy="3114684"/>
          </a:xfrm>
        </p:spPr>
        <p:txBody>
          <a:bodyPr>
            <a:noAutofit/>
          </a:bodyPr>
          <a:lstStyle/>
          <a:p>
            <a:pPr rtl="1"/>
            <a:r>
              <a:rPr lang="fa-IR" sz="3600" dirty="0" smtClean="0">
                <a:solidFill>
                  <a:schemeClr val="bg1">
                    <a:lumMod val="95000"/>
                    <a:lumOff val="5000"/>
                  </a:schemeClr>
                </a:solidFill>
                <a:latin typeface="Arial" pitchFamily="34" charset="0"/>
                <a:cs typeface="Arial" pitchFamily="34" charset="0"/>
              </a:rPr>
              <a:t>اهدناالصراط المستقيم صراط الذين انعمت عليهم</a:t>
            </a:r>
            <a:br>
              <a:rPr lang="fa-IR" sz="3600" dirty="0" smtClean="0">
                <a:solidFill>
                  <a:schemeClr val="bg1">
                    <a:lumMod val="95000"/>
                    <a:lumOff val="5000"/>
                  </a:schemeClr>
                </a:solidFill>
                <a:latin typeface="Arial" pitchFamily="34" charset="0"/>
                <a:cs typeface="Arial" pitchFamily="34" charset="0"/>
              </a:rPr>
            </a:br>
            <a:r>
              <a:rPr lang="fa-IR" sz="3600" dirty="0" smtClean="0">
                <a:solidFill>
                  <a:schemeClr val="bg1">
                    <a:lumMod val="95000"/>
                    <a:lumOff val="5000"/>
                  </a:schemeClr>
                </a:solidFill>
                <a:latin typeface="Arial" pitchFamily="34" charset="0"/>
                <a:cs typeface="Arial" pitchFamily="34" charset="0"/>
              </a:rPr>
              <a:t>ذلک الکتاب لا ريب فيه هدي للمتقين      - بقره/2</a:t>
            </a:r>
            <a:br>
              <a:rPr lang="fa-IR" sz="3600" dirty="0" smtClean="0">
                <a:solidFill>
                  <a:schemeClr val="bg1">
                    <a:lumMod val="95000"/>
                    <a:lumOff val="5000"/>
                  </a:schemeClr>
                </a:solidFill>
                <a:latin typeface="Arial" pitchFamily="34" charset="0"/>
                <a:cs typeface="Arial" pitchFamily="34" charset="0"/>
              </a:rPr>
            </a:br>
            <a:r>
              <a:rPr lang="fa-IR" sz="3600" dirty="0" smtClean="0">
                <a:solidFill>
                  <a:schemeClr val="bg1">
                    <a:lumMod val="95000"/>
                    <a:lumOff val="5000"/>
                  </a:schemeClr>
                </a:solidFill>
                <a:latin typeface="Arial" pitchFamily="34" charset="0"/>
                <a:cs typeface="Arial" pitchFamily="34" charset="0"/>
              </a:rPr>
              <a:t>ما کناان لا نتوکل علي الله و قد هداناسبلنا  </a:t>
            </a:r>
            <a:br>
              <a:rPr lang="fa-IR" sz="3600" dirty="0" smtClean="0">
                <a:solidFill>
                  <a:schemeClr val="bg1">
                    <a:lumMod val="95000"/>
                    <a:lumOff val="5000"/>
                  </a:schemeClr>
                </a:solidFill>
                <a:latin typeface="Arial" pitchFamily="34" charset="0"/>
                <a:cs typeface="Arial" pitchFamily="34" charset="0"/>
              </a:rPr>
            </a:br>
            <a:r>
              <a:rPr lang="fa-IR" sz="3600" dirty="0" smtClean="0">
                <a:solidFill>
                  <a:schemeClr val="bg1">
                    <a:lumMod val="95000"/>
                    <a:lumOff val="5000"/>
                  </a:schemeClr>
                </a:solidFill>
                <a:latin typeface="Arial" pitchFamily="34" charset="0"/>
                <a:cs typeface="Arial" pitchFamily="34" charset="0"/>
              </a:rPr>
              <a:t>و لو لافضل الله عليکم و رحمته مازکي منکم من احد </a:t>
            </a:r>
            <a:br>
              <a:rPr lang="fa-IR" sz="3600" dirty="0" smtClean="0">
                <a:solidFill>
                  <a:schemeClr val="bg1">
                    <a:lumMod val="95000"/>
                    <a:lumOff val="5000"/>
                  </a:schemeClr>
                </a:solidFill>
                <a:latin typeface="Arial" pitchFamily="34" charset="0"/>
                <a:cs typeface="Arial" pitchFamily="34" charset="0"/>
              </a:rPr>
            </a:br>
            <a:r>
              <a:rPr lang="fa-IR" sz="3600" dirty="0" smtClean="0">
                <a:solidFill>
                  <a:schemeClr val="bg1">
                    <a:lumMod val="95000"/>
                    <a:lumOff val="5000"/>
                  </a:schemeClr>
                </a:solidFill>
                <a:latin typeface="Arial" pitchFamily="34" charset="0"/>
                <a:cs typeface="Arial" pitchFamily="34" charset="0"/>
              </a:rPr>
              <a:t>و لکن الله يزکّي من يشاء    – نور/21</a:t>
            </a:r>
            <a:endParaRPr lang="en-US" sz="36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85850" y="928670"/>
            <a:ext cx="9286940" cy="3114684"/>
          </a:xfrm>
        </p:spPr>
        <p:txBody>
          <a:bodyPr>
            <a:noAutofit/>
          </a:bodyPr>
          <a:lstStyle/>
          <a:p>
            <a:pPr rtl="1"/>
            <a:r>
              <a:rPr lang="fa-IR" sz="2400" dirty="0" smtClean="0">
                <a:solidFill>
                  <a:schemeClr val="bg1">
                    <a:lumMod val="95000"/>
                    <a:lumOff val="5000"/>
                  </a:schemeClr>
                </a:solidFill>
                <a:latin typeface="Arial" pitchFamily="34" charset="0"/>
                <a:cs typeface="Arial" pitchFamily="34" charset="0"/>
              </a:rPr>
              <a:t>به «بسم الله الرحمن الرحيم »است            که دل از شوق ديدارش دونيم است</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به «بسم الله الرحمن الرحيم »است           که دريايي که مولايت کريم است</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به «بسم الله الرحمن الرحيم »است           که عارف فارغ ازاميد وبيم است</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به «بسم الله الرحمن الرحيم »است          کنوزي کان الف ولام وميم است</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به «بسم الله الرحمن الرحيم »است          که لطفش برهمه عالم عميم است </a:t>
            </a: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571480"/>
            <a:ext cx="9286940" cy="3114684"/>
          </a:xfrm>
        </p:spPr>
        <p:txBody>
          <a:bodyPr>
            <a:noAutofit/>
          </a:bodyPr>
          <a:lstStyle/>
          <a:p>
            <a:pPr rtl="1"/>
            <a:r>
              <a:rPr lang="fa-IR" sz="2400" dirty="0" smtClean="0">
                <a:solidFill>
                  <a:schemeClr val="bg1">
                    <a:lumMod val="95000"/>
                    <a:lumOff val="5000"/>
                  </a:schemeClr>
                </a:solidFill>
                <a:latin typeface="Arial" pitchFamily="34" charset="0"/>
                <a:cs typeface="Arial" pitchFamily="34" charset="0"/>
              </a:rPr>
              <a:t>در اين کهن ايدل نباشد جاي شيونها            که صاحب ديرخودداندرسوم پروريدنها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خوشاآن مرغ لاهوتي که باآوازداوودي          بودرروضه رضوان همي اندرپريدنها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دل داناحسن آن بيت معموري است کاندروي   خداداردنظرهاو ملائک راست مسکنها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علامه حسن زاده آملي (مدظله العالي)</a:t>
            </a: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14412" y="928670"/>
            <a:ext cx="9286940" cy="3114684"/>
          </a:xfrm>
        </p:spPr>
        <p:txBody>
          <a:bodyPr>
            <a:noAutofit/>
          </a:bodyPr>
          <a:lstStyle/>
          <a:p>
            <a:pPr rtl="1"/>
            <a:r>
              <a:rPr lang="fa-IR" sz="2400" dirty="0" smtClean="0">
                <a:solidFill>
                  <a:schemeClr val="bg1">
                    <a:lumMod val="95000"/>
                    <a:lumOff val="5000"/>
                  </a:schemeClr>
                </a:solidFill>
                <a:latin typeface="Arial" pitchFamily="34" charset="0"/>
                <a:cs typeface="Arial" pitchFamily="34" charset="0"/>
              </a:rPr>
              <a:t>اي رهنماي گمشدگان اهدناالصراط           اي نورچشم راهروان اهدناالصراط</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از شارع هوي وهوس پانمي کشيم           گاهي در اين وگاهدرآن اهدناالصراط</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بگذشت عمردر لعب و لهو و بيخودي       شايد تدارکي بتوان اهدناالصراط</a:t>
            </a: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2643182"/>
            <a:ext cx="9286940" cy="3114684"/>
          </a:xfrm>
        </p:spPr>
        <p:txBody>
          <a:bodyPr>
            <a:noAutofit/>
          </a:bodyPr>
          <a:lstStyle/>
          <a:p>
            <a:pPr rtl="1"/>
            <a:r>
              <a:rPr lang="fa-IR" sz="2800" dirty="0" smtClean="0">
                <a:solidFill>
                  <a:schemeClr val="bg1">
                    <a:lumMod val="95000"/>
                    <a:lumOff val="5000"/>
                  </a:schemeClr>
                </a:solidFill>
                <a:latin typeface="Arial" pitchFamily="34" charset="0"/>
                <a:cs typeface="Arial" pitchFamily="34" charset="0"/>
              </a:rPr>
              <a:t>ولاية الله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ب: تکويني</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فالله هو الولي                    شوري/9</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وهوالولي الحميد                شوري/28</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له ملک السموات و الارض        بقره/107</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له ملک السموات والارض ...هويحيي و يميت       اعراف /158</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خلق کلّشي        - فرقان /2</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ان کل من في السموات و الارض الاآتي الرحمن عبدا      علق/93</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قل من بيده ملکوت کلشي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مامن دابة الاهوآخذ بناصيتها (زمام اختيارش)</a:t>
            </a:r>
            <a:br>
              <a:rPr lang="fa-IR" sz="2800" dirty="0" smtClean="0">
                <a:solidFill>
                  <a:schemeClr val="bg1">
                    <a:lumMod val="95000"/>
                    <a:lumOff val="5000"/>
                  </a:schemeClr>
                </a:solidFill>
                <a:latin typeface="Arial" pitchFamily="34" charset="0"/>
                <a:cs typeface="Arial" pitchFamily="34" charset="0"/>
              </a:rPr>
            </a:br>
            <a:endParaRPr lang="en-US" sz="28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1285860"/>
            <a:ext cx="9286940" cy="3114684"/>
          </a:xfrm>
        </p:spPr>
        <p:txBody>
          <a:bodyPr>
            <a:noAutofit/>
          </a:bodyPr>
          <a:lstStyle/>
          <a:p>
            <a:pPr rtl="1"/>
            <a:r>
              <a:rPr lang="fa-IR" sz="2800" dirty="0" smtClean="0">
                <a:solidFill>
                  <a:schemeClr val="bg1">
                    <a:lumMod val="95000"/>
                    <a:lumOff val="5000"/>
                  </a:schemeClr>
                </a:solidFill>
                <a:latin typeface="Arial" pitchFamily="34" charset="0"/>
                <a:cs typeface="Arial" pitchFamily="34" charset="0"/>
              </a:rPr>
              <a:t>اغيرالله اتخذوا ولياوهويطعم و لايطعم                  انعام/14</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قل لن يصيبنا الاماکتب الله لنلهومولانا               توبه/51</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اليه يرجع الامرکلّه                                   هود/123</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ماتوفيقي الابالله عليه توکلت اليه انيب               هود/88</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حضرت يوسف به خداوند عرض مي کند «والاتصرف عني کيدهن اصب اليهنّ(من به سوي آنهامايل خواهم شد)واکن من الجاهلين</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ان الحکم الا لله عليه توکلت                                 يوسف/68</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مالهم دونه من ولي و لايشرک في حکمه احدا         کهف/26</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واعتصموا بالله هو مولاکم                               حج/78</a:t>
            </a:r>
            <a:endParaRPr lang="en-US" sz="28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3143248"/>
            <a:ext cx="9286940" cy="3114684"/>
          </a:xfrm>
        </p:spPr>
        <p:txBody>
          <a:bodyPr>
            <a:noAutofit/>
          </a:bodyPr>
          <a:lstStyle/>
          <a:p>
            <a:pPr rtl="1"/>
            <a:r>
              <a:rPr lang="fa-IR" sz="2400" dirty="0" smtClean="0">
                <a:solidFill>
                  <a:schemeClr val="bg1">
                    <a:lumMod val="95000"/>
                    <a:lumOff val="5000"/>
                  </a:schemeClr>
                </a:solidFill>
                <a:latin typeface="Arial" pitchFamily="34" charset="0"/>
                <a:cs typeface="Arial" pitchFamily="34" charset="0"/>
              </a:rPr>
              <a:t>  چونکه داد اندرره نار آنچه داشت                  نارهم اوصاف خودروي گذاشت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t>
            </a:r>
            <a:r>
              <a:rPr lang="fa-IR" sz="2000" dirty="0" smtClean="0">
                <a:solidFill>
                  <a:schemeClr val="bg1">
                    <a:lumMod val="95000"/>
                    <a:lumOff val="5000"/>
                  </a:schemeClr>
                </a:solidFill>
                <a:latin typeface="Arial" pitchFamily="34" charset="0"/>
                <a:cs typeface="Arial" pitchFamily="34" charset="0"/>
              </a:rPr>
              <a:t>(تکويناو تشريعا)</a:t>
            </a: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آيينه چون جلو گاه روي جانان مي شود          روي جانان ظاهرو آيينه پنهان مي شود</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نيست شدچون آيينه حسن دلبرلاجرم              هرصفات دلبري در وي نمايان مي شود</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ايکه مشکلهابکارت هست پندم گوش کن         مشکل صدساله در تسليم آسان مي شود</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گردوصد تدبير در امري به پيش آري صغير     آنچه در روز ازل تقديرشدآن مي شود</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الا تا خويشتن بيني نبيني روي جانان را        بلي ابراز نظرپنهان کندخورشيدتابان را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صغيراصفهاني/218</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t>
            </a: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2000240"/>
            <a:ext cx="9286940" cy="3114684"/>
          </a:xfrm>
        </p:spPr>
        <p:txBody>
          <a:bodyPr>
            <a:noAutofit/>
          </a:bodyPr>
          <a:lstStyle/>
          <a:p>
            <a:pPr rtl="1"/>
            <a:r>
              <a:rPr lang="fa-IR" sz="2000" dirty="0" smtClean="0">
                <a:solidFill>
                  <a:schemeClr val="bg1">
                    <a:lumMod val="95000"/>
                    <a:lumOff val="5000"/>
                  </a:schemeClr>
                </a:solidFill>
                <a:latin typeface="Arial" pitchFamily="34" charset="0"/>
                <a:cs typeface="Arial" pitchFamily="34" charset="0"/>
              </a:rPr>
              <a:t>مقام وحدت است اينجاتوو جانان نمي گنجد       چنان منگر که خون بيني زخود بگذرببين آن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وصالش جوي در محنت که توام ساخته حکمت      طواف کعبه و پيمودن کوه و بيابان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توئي آنکس که حق گويد نفخت فيه من روحي       خودارناخوانده اي مپرس ازآنکوخواندقرآن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بسي جاي شگفت است اينکه بينم از تو اي انسان     که باآن روح رحماني بري فرمان شيطان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خط پرگاردوران نقطه اي اندر ميان دارد            بجو آن نقطه مرکز،مشوسرگشته دوران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اگرآن نقطه را جوئي برو اندر پي دائر(1)            مدار گنبد گردون نظام ملک امکان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زقرب و بعد آن نقطه است کايددر ميان صحبت      بيا سازند اهل دل چوشرح وصل و هجران را</a:t>
            </a:r>
            <a:br>
              <a:rPr lang="fa-IR" sz="2000" dirty="0" smtClean="0">
                <a:solidFill>
                  <a:schemeClr val="bg1">
                    <a:lumMod val="95000"/>
                    <a:lumOff val="5000"/>
                  </a:schemeClr>
                </a:solidFill>
                <a:latin typeface="Arial" pitchFamily="34" charset="0"/>
                <a:cs typeface="Arial" pitchFamily="34" charset="0"/>
              </a:rPr>
            </a:br>
            <a:r>
              <a:rPr lang="fa-IR" sz="2000" dirty="0" smtClean="0">
                <a:solidFill>
                  <a:schemeClr val="bg1">
                    <a:lumMod val="95000"/>
                    <a:lumOff val="5000"/>
                  </a:schemeClr>
                </a:solidFill>
                <a:latin typeface="Arial" pitchFamily="34" charset="0"/>
                <a:cs typeface="Arial" pitchFamily="34" charset="0"/>
              </a:rPr>
              <a:t>    </a:t>
            </a:r>
            <a:endParaRPr lang="en-US" sz="20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357222" y="1785926"/>
            <a:ext cx="9286940" cy="3114684"/>
          </a:xfrm>
        </p:spPr>
        <p:txBody>
          <a:bodyPr>
            <a:noAutofit/>
          </a:bodyPr>
          <a:lstStyle/>
          <a:p>
            <a:pPr rtl="1"/>
            <a:r>
              <a:rPr lang="fa-IR" sz="2400" dirty="0" smtClean="0">
                <a:solidFill>
                  <a:schemeClr val="bg1">
                    <a:lumMod val="95000"/>
                    <a:lumOff val="5000"/>
                  </a:schemeClr>
                </a:solidFill>
                <a:latin typeface="Arial" pitchFamily="34" charset="0"/>
                <a:cs typeface="Arial" pitchFamily="34" charset="0"/>
              </a:rPr>
              <a:t>اگر آن نقطه را خواهي بجواندر دل آنان        که ديو نفس کشتند و طلب کردند يزدان را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صغير اصفهاني/8</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روزي که آفريد تراصورت آفرين             در آفرين توبه خود گفت آفرين</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هرگزنيافريد چو تو صورت آفرين            بر صورت آفرين و بر اين صورت آفرين</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1)نقطه عشق نمودم بتوهان سهو مکن           ورنه تابنگري از دايره بيرون باش</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2)عدددائر پنج است (الله- محمد- پنج تن)</a:t>
            </a: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3143248"/>
            <a:ext cx="9286940" cy="3114684"/>
          </a:xfrm>
        </p:spPr>
        <p:txBody>
          <a:bodyPr>
            <a:noAutofit/>
          </a:bodyPr>
          <a:lstStyle/>
          <a:p>
            <a:pPr rtl="1"/>
            <a:r>
              <a:rPr lang="fa-IR" sz="2800" dirty="0" smtClean="0">
                <a:solidFill>
                  <a:schemeClr val="bg1">
                    <a:lumMod val="95000"/>
                    <a:lumOff val="5000"/>
                  </a:schemeClr>
                </a:solidFill>
                <a:latin typeface="Arial" pitchFamily="34" charset="0"/>
                <a:cs typeface="Arial" pitchFamily="34" charset="0"/>
              </a:rPr>
              <a:t>پس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 حسبي الله و کفي سمع الله لمن دعاليس وراءالله منتهي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انت الهي و سيدي و مولاي اغفر لاوليا و کف عنا اعدائنا و اشغلهم</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ان اذانا و اظهر کلمة الحق و اجعلها العليا وادحض کلمة الباطل و اجعلها السفلي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*نعم المولي و نعم النصير</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نعم المولي و نعم الوکيل</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و لا تقولن لشيئ اني فاعل ذلک غدا الا ان يشاءالله               کهف /24</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ليس لها (للنفوس) من دون الله ولي و لا شفيع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endParaRPr lang="en-US" sz="28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3743316"/>
            <a:ext cx="9286940" cy="3114684"/>
          </a:xfrm>
        </p:spPr>
        <p:txBody>
          <a:bodyPr>
            <a:noAutofit/>
          </a:bodyPr>
          <a:lstStyle/>
          <a:p>
            <a:pPr rtl="1"/>
            <a:r>
              <a:rPr lang="fa-IR" sz="2400" dirty="0" smtClean="0">
                <a:solidFill>
                  <a:schemeClr val="accent5">
                    <a:lumMod val="75000"/>
                  </a:schemeClr>
                </a:solidFill>
                <a:latin typeface="Arial" pitchFamily="34" charset="0"/>
                <a:cs typeface="Arial" pitchFamily="34" charset="0"/>
              </a:rPr>
              <a:t>ولايت پيامبر اکرم (صلي الله عليه و آله):</a:t>
            </a: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ان کنتم تحبون الله فاتبعوني يحببکم الله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ارسلناک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شاهدا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مبشرا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نذيرا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داعيا الي الله باذنه</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سراجا منيرا</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هوالذي ارسل رسوله بالهدي و دين الحق ليظهره علي الدين کله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هوالذي بعث في الاميين رسولا منهم يتلوا عليهم آياته و يزکيهم و يعلمهم الکتاب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و الحکمة و ان کانوا من قبل لفي ضلال مبين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
            </a:r>
            <a:br>
              <a:rPr lang="fa-IR" sz="2400" dirty="0" smtClean="0">
                <a:solidFill>
                  <a:schemeClr val="bg1">
                    <a:lumMod val="95000"/>
                    <a:lumOff val="5000"/>
                  </a:schemeClr>
                </a:solidFill>
                <a:latin typeface="Arial" pitchFamily="34" charset="0"/>
                <a:cs typeface="Arial" pitchFamily="34" charset="0"/>
              </a:rPr>
            </a:br>
            <a:r>
              <a:rPr lang="fa-IR" sz="2400" dirty="0" smtClean="0">
                <a:solidFill>
                  <a:schemeClr val="bg1">
                    <a:lumMod val="95000"/>
                    <a:lumOff val="5000"/>
                  </a:schemeClr>
                </a:solidFill>
                <a:latin typeface="Arial" pitchFamily="34" charset="0"/>
                <a:cs typeface="Arial" pitchFamily="34" charset="0"/>
              </a:rPr>
              <a:t>نگار من که به مکتب نرفت و خط ننوشت     به غمزه مسئله آموز صد مدرس شد</a:t>
            </a:r>
            <a:br>
              <a:rPr lang="fa-IR" sz="2400" dirty="0" smtClean="0">
                <a:solidFill>
                  <a:schemeClr val="bg1">
                    <a:lumMod val="95000"/>
                    <a:lumOff val="5000"/>
                  </a:schemeClr>
                </a:solidFill>
                <a:latin typeface="Arial" pitchFamily="34" charset="0"/>
                <a:cs typeface="Arial" pitchFamily="34" charset="0"/>
              </a:rPr>
            </a:br>
            <a:endParaRPr lang="en-US" sz="24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142852"/>
            <a:ext cx="9286940" cy="3114684"/>
          </a:xfrm>
        </p:spPr>
        <p:txBody>
          <a:bodyPr>
            <a:noAutofit/>
          </a:bodyPr>
          <a:lstStyle/>
          <a:p>
            <a:pPr rtl="1"/>
            <a:r>
              <a:rPr lang="fa-IR" sz="2800" dirty="0" smtClean="0">
                <a:solidFill>
                  <a:schemeClr val="bg1">
                    <a:lumMod val="95000"/>
                    <a:lumOff val="5000"/>
                  </a:schemeClr>
                </a:solidFill>
                <a:latin typeface="Arial" pitchFamily="34" charset="0"/>
                <a:cs typeface="Arial" pitchFamily="34" charset="0"/>
              </a:rPr>
              <a:t>وجود مقدس امام حسن عسکري (عليه السلام):</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لولامحمد و الاوصياء من ولده لکنتم صيادي کالبهائم لا تعرفون فرضا من الفرائض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بحارالانوار376/75</a:t>
            </a:r>
            <a:endParaRPr lang="en-US" sz="28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71536" y="2285992"/>
            <a:ext cx="9286940" cy="3114684"/>
          </a:xfrm>
        </p:spPr>
        <p:txBody>
          <a:bodyPr>
            <a:noAutofit/>
          </a:bodyPr>
          <a:lstStyle/>
          <a:p>
            <a:pPr rtl="1"/>
            <a:r>
              <a:rPr lang="fa-IR" sz="2800" dirty="0" smtClean="0">
                <a:solidFill>
                  <a:schemeClr val="bg1">
                    <a:lumMod val="95000"/>
                    <a:lumOff val="5000"/>
                  </a:schemeClr>
                </a:solidFill>
                <a:latin typeface="Arial" pitchFamily="34" charset="0"/>
                <a:cs typeface="Arial" pitchFamily="34" charset="0"/>
              </a:rPr>
              <a:t>ب : تکوينا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_ ورود پيامبر اکرم (ص) بر منزل ابوايوب و سيرشدن تمتم مهمانان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ابوايوب با کمتر از سه من گندم و يک گوسفند و زنده کردن گوسفند پايان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مهماني توسط پيامبر اکرم (ص)</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-سبزشدن درخت خشک سير طائف با طائف آب وضوي پيامبر(ص)</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-شق القمر</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-چسبيدن سنگ بدست ابي جهل</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-افتادن سنگ در گردن ابي جهل </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-تصرف تکويني پيامبر در حواس ابي جهل و وليد بن مغيره که داخل مسجد</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صداي پيامبر را مي شنيدند اما حضرت را نمي ديدند</a:t>
            </a:r>
            <a:br>
              <a:rPr lang="fa-IR" sz="2800" dirty="0" smtClean="0">
                <a:solidFill>
                  <a:schemeClr val="bg1">
                    <a:lumMod val="95000"/>
                    <a:lumOff val="5000"/>
                  </a:schemeClr>
                </a:solidFill>
                <a:latin typeface="Arial" pitchFamily="34" charset="0"/>
                <a:cs typeface="Arial" pitchFamily="34" charset="0"/>
              </a:rPr>
            </a:br>
            <a:r>
              <a:rPr lang="fa-IR" sz="2800" dirty="0" smtClean="0">
                <a:solidFill>
                  <a:schemeClr val="bg1">
                    <a:lumMod val="95000"/>
                    <a:lumOff val="5000"/>
                  </a:schemeClr>
                </a:solidFill>
                <a:latin typeface="Arial" pitchFamily="34" charset="0"/>
                <a:cs typeface="Arial" pitchFamily="34" charset="0"/>
              </a:rPr>
              <a:t>- تسبيح سنگريزه در دست حضرت</a:t>
            </a:r>
            <a:endParaRPr lang="en-US" sz="2800" dirty="0">
              <a:solidFill>
                <a:schemeClr val="bg1">
                  <a:lumMod val="95000"/>
                  <a:lumOff val="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642974" y="3143248"/>
            <a:ext cx="9286940" cy="3114684"/>
          </a:xfrm>
        </p:spPr>
        <p:txBody>
          <a:bodyPr>
            <a:noAutofit/>
          </a:bodyPr>
          <a:lstStyle/>
          <a:p>
            <a:pPr rtl="1"/>
            <a:r>
              <a:rPr lang="fa-IR" sz="2800" dirty="0" smtClean="0">
                <a:solidFill>
                  <a:schemeClr val="bg1">
                    <a:lumMod val="95000"/>
                    <a:lumOff val="5000"/>
                  </a:schemeClr>
                </a:solidFill>
                <a:latin typeface="Arial" pitchFamily="34" charset="0"/>
                <a:cs typeface="A Nazanin" pitchFamily="2" charset="-78"/>
              </a:rPr>
              <a:t>محمد له المحامد                              ماجل عن احصاءايّ حامد</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مزمل مدثر لابالردي                          بل بمحاسن العطاءو الندي</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وهو شفيع الکل في القيامه                  عليه تاج هذه الکرامه</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کلامه القرآن و الفرقان                       وهو لسر لذاته عنوان</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فيه اصول الکلمات المحکمه                 و کل ما في الصحف المکرمه</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و فيه بالنص الصريح و الاثر                کل صغير و کبير مستطر</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دلائل الاعجاز في آياته                        بذاته مصدق لذاته </a:t>
            </a:r>
            <a:br>
              <a:rPr lang="fa-IR" sz="2800" dirty="0" smtClean="0">
                <a:solidFill>
                  <a:schemeClr val="bg1">
                    <a:lumMod val="95000"/>
                    <a:lumOff val="5000"/>
                  </a:schemeClr>
                </a:solidFill>
                <a:latin typeface="Arial" pitchFamily="34" charset="0"/>
                <a:cs typeface="A Nazanin" pitchFamily="2" charset="-78"/>
              </a:rPr>
            </a:br>
            <a:endParaRPr lang="en-US" sz="2800" dirty="0">
              <a:solidFill>
                <a:schemeClr val="bg1">
                  <a:lumMod val="95000"/>
                  <a:lumOff val="5000"/>
                </a:schemeClr>
              </a:solidFill>
              <a:latin typeface="Arial" pitchFamily="34" charset="0"/>
              <a:cs typeface="A Nazanin"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928726" y="2285992"/>
            <a:ext cx="9286940" cy="3114684"/>
          </a:xfrm>
        </p:spPr>
        <p:txBody>
          <a:bodyPr>
            <a:noAutofit/>
          </a:bodyPr>
          <a:lstStyle/>
          <a:p>
            <a:pPr rtl="1"/>
            <a:r>
              <a:rPr lang="fa-IR" sz="2800" dirty="0" smtClean="0">
                <a:solidFill>
                  <a:schemeClr val="bg1">
                    <a:lumMod val="95000"/>
                    <a:lumOff val="5000"/>
                  </a:schemeClr>
                </a:solidFill>
                <a:latin typeface="Arial" pitchFamily="34" charset="0"/>
                <a:cs typeface="A Nazanin" pitchFamily="2" charset="-78"/>
              </a:rPr>
              <a:t>ذکر و نور و هدي و رحمه        عدل و فصل و امام الامّه</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و دينه في رتبة الکمال             شريعة الجلال و الجمال</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وليت شعري ما تقول الشعري     في مدح من مادحه رب الوري</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والشعر کالشعري رفيع المنزله  لکن لعظم قدره لا قدر له</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chemeClr val="bg1">
                    <a:lumMod val="95000"/>
                    <a:lumOff val="5000"/>
                  </a:schemeClr>
                </a:solidFill>
                <a:latin typeface="Arial" pitchFamily="34" charset="0"/>
                <a:cs typeface="A Nazanin" pitchFamily="2" charset="-78"/>
              </a:rPr>
              <a:t/>
            </a:r>
            <a:br>
              <a:rPr lang="fa-IR" sz="2800" dirty="0" smtClean="0">
                <a:solidFill>
                  <a:schemeClr val="bg1">
                    <a:lumMod val="95000"/>
                    <a:lumOff val="5000"/>
                  </a:schemeClr>
                </a:solidFill>
                <a:latin typeface="Arial" pitchFamily="34" charset="0"/>
                <a:cs typeface="A Nazanin" pitchFamily="2" charset="-78"/>
              </a:rPr>
            </a:br>
            <a:r>
              <a:rPr lang="fa-IR" sz="2800" dirty="0" smtClean="0">
                <a:solidFill>
                  <a:srgbClr val="7030A0"/>
                </a:solidFill>
                <a:latin typeface="Arial" pitchFamily="34" charset="0"/>
                <a:cs typeface="A Nazanin" pitchFamily="2" charset="-78"/>
              </a:rPr>
              <a:t>آنانکه خاک را به نظر کيميا کنند</a:t>
            </a:r>
            <a:br>
              <a:rPr lang="fa-IR" sz="2800" dirty="0" smtClean="0">
                <a:solidFill>
                  <a:srgbClr val="7030A0"/>
                </a:solidFill>
                <a:latin typeface="Arial" pitchFamily="34" charset="0"/>
                <a:cs typeface="A Nazanin" pitchFamily="2" charset="-78"/>
              </a:rPr>
            </a:br>
            <a:r>
              <a:rPr lang="fa-IR" sz="2800" dirty="0" smtClean="0">
                <a:solidFill>
                  <a:srgbClr val="7030A0"/>
                </a:solidFill>
                <a:latin typeface="Arial" pitchFamily="34" charset="0"/>
                <a:cs typeface="A Nazanin" pitchFamily="2" charset="-78"/>
              </a:rPr>
              <a:t>                                         آيا شود که گوشه چشمي به ما کنند</a:t>
            </a:r>
            <a:endParaRPr lang="en-US" sz="2800" dirty="0">
              <a:solidFill>
                <a:srgbClr val="7030A0"/>
              </a:solidFill>
              <a:latin typeface="Arial" pitchFamily="34" charset="0"/>
              <a:cs typeface="A Nazanin"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85850" y="1785926"/>
            <a:ext cx="9286940" cy="3114684"/>
          </a:xfrm>
        </p:spPr>
        <p:txBody>
          <a:bodyPr>
            <a:noAutofit/>
          </a:bodyPr>
          <a:lstStyle/>
          <a:p>
            <a:pPr rtl="1"/>
            <a:r>
              <a:rPr lang="fa-IR" sz="2800" dirty="0" smtClean="0">
                <a:solidFill>
                  <a:schemeClr val="bg1">
                    <a:lumMod val="95000"/>
                    <a:lumOff val="5000"/>
                  </a:schemeClr>
                </a:solidFill>
                <a:cs typeface="A Nazanin" pitchFamily="2" charset="-78"/>
              </a:rPr>
              <a:t>ولايت حضرت امير(ع):</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الف) تشريعاً</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قال رسول الله صلي‌الله عليه و آله و سلم:«انا مدينة العلم و علي بابها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و من اراد المدينة فليأت الباب»</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الصراط‌المستقيم 2/20</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فمدينة العلم الذي هو بابه		اضحي قسيم النار يوم مآبه</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فعدوه اشقي البريه في لظي            و وليه المحبور يوم حسابه</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قال رسول الله صلي‌الله عليه و آله و سلم:«انا مدينة العلم و علي بابها</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فمن اراد المحکمه فليأتها من بابها»</a:t>
            </a:r>
            <a:endParaRPr lang="en-US" sz="28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1071602" y="2285992"/>
            <a:ext cx="9286940" cy="3114684"/>
          </a:xfrm>
        </p:spPr>
        <p:txBody>
          <a:bodyPr>
            <a:noAutofit/>
          </a:bodyPr>
          <a:lstStyle/>
          <a:p>
            <a:pPr rtl="1"/>
            <a:r>
              <a:rPr lang="fa-IR" sz="4000" dirty="0" smtClean="0">
                <a:solidFill>
                  <a:schemeClr val="bg1">
                    <a:lumMod val="95000"/>
                    <a:lumOff val="5000"/>
                  </a:schemeClr>
                </a:solidFill>
                <a:cs typeface="A Nazanin" pitchFamily="2" charset="-78"/>
              </a:rPr>
              <a:t>اي دل فضائل اسدالله طاعت است      </a:t>
            </a:r>
            <a:br>
              <a:rPr lang="fa-IR"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مدح علي و آل شنيدن عبادت است</a:t>
            </a:r>
            <a:r>
              <a:rPr lang="en-US" sz="4000" dirty="0" smtClean="0">
                <a:solidFill>
                  <a:schemeClr val="bg1">
                    <a:lumMod val="95000"/>
                    <a:lumOff val="5000"/>
                  </a:schemeClr>
                </a:solidFill>
                <a:cs typeface="A Nazanin" pitchFamily="2" charset="-78"/>
              </a:rPr>
              <a:t/>
            </a:r>
            <a:br>
              <a:rPr lang="en-US"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بودن به ذکر حيدر کرار يک نفس       </a:t>
            </a:r>
            <a:br>
              <a:rPr lang="fa-IR"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حقاکه درمقابل صد سال طاعت است</a:t>
            </a:r>
            <a:r>
              <a:rPr lang="en-US" sz="4000" dirty="0" smtClean="0">
                <a:solidFill>
                  <a:schemeClr val="bg1">
                    <a:lumMod val="95000"/>
                    <a:lumOff val="5000"/>
                  </a:schemeClr>
                </a:solidFill>
                <a:cs typeface="A Nazanin" pitchFamily="2" charset="-78"/>
              </a:rPr>
              <a:t/>
            </a:r>
            <a:br>
              <a:rPr lang="en-US"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گفتم که خدايا برکاتي بفرست	          </a:t>
            </a:r>
            <a:br>
              <a:rPr lang="fa-IR"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گفتا که تو اوّل حسناتي بفرست</a:t>
            </a:r>
            <a:r>
              <a:rPr lang="en-US" sz="4000" dirty="0" smtClean="0">
                <a:solidFill>
                  <a:schemeClr val="bg1">
                    <a:lumMod val="95000"/>
                    <a:lumOff val="5000"/>
                  </a:schemeClr>
                </a:solidFill>
                <a:cs typeface="A Nazanin" pitchFamily="2" charset="-78"/>
              </a:rPr>
              <a:t/>
            </a:r>
            <a:br>
              <a:rPr lang="en-US"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گفتم حسنات من بود حبّ علي	</a:t>
            </a:r>
            <a:br>
              <a:rPr lang="fa-IR" sz="4000" dirty="0" smtClean="0">
                <a:solidFill>
                  <a:schemeClr val="bg1">
                    <a:lumMod val="95000"/>
                    <a:lumOff val="5000"/>
                  </a:schemeClr>
                </a:solidFill>
                <a:cs typeface="A Nazanin" pitchFamily="2" charset="-78"/>
              </a:rPr>
            </a:br>
            <a:r>
              <a:rPr lang="fa-IR" sz="4000" dirty="0" smtClean="0">
                <a:solidFill>
                  <a:schemeClr val="bg1">
                    <a:lumMod val="95000"/>
                    <a:lumOff val="5000"/>
                  </a:schemeClr>
                </a:solidFill>
                <a:cs typeface="A Nazanin" pitchFamily="2" charset="-78"/>
              </a:rPr>
              <a:t>گفتا بجمالش صلواتي بفرست</a:t>
            </a:r>
            <a:endParaRPr lang="en-US" sz="40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928726" y="2714620"/>
            <a:ext cx="9286940" cy="3114684"/>
          </a:xfrm>
        </p:spPr>
        <p:txBody>
          <a:bodyPr>
            <a:noAutofit/>
          </a:bodyPr>
          <a:lstStyle/>
          <a:p>
            <a:pPr rtl="1"/>
            <a:r>
              <a:rPr lang="fa-IR" sz="3600" dirty="0" smtClean="0">
                <a:solidFill>
                  <a:schemeClr val="bg1">
                    <a:lumMod val="95000"/>
                    <a:lumOff val="5000"/>
                  </a:schemeClr>
                </a:solidFill>
                <a:cs typeface="A Nazanin" pitchFamily="2" charset="-78"/>
              </a:rPr>
              <a:t>يا واصف المرتضي قدسرت في‌تيه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هيهات هيهات ممّا تمنّيه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تا چند اي مدعي در فکر و تنبيه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مهما تذکّرته فالعشق منسيه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غوص و نظر تا به کي در بحر و در گلستان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الورد في حدّه والدرّ في منه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دست از ترنج بشناس آنگه ملامتم کن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فذلکن الذي لمتضّني فيه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واجب‌گر خوانمش العقل ينهاني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ممکن گردانمش العشق يأبيه</a:t>
            </a:r>
            <a:endParaRPr lang="en-US" sz="36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1714488"/>
            <a:ext cx="9286940" cy="3114684"/>
          </a:xfrm>
        </p:spPr>
        <p:txBody>
          <a:bodyPr>
            <a:noAutofit/>
          </a:bodyPr>
          <a:lstStyle/>
          <a:p>
            <a:pPr rtl="1"/>
            <a:r>
              <a:rPr lang="fa-IR" sz="3600" dirty="0" smtClean="0">
                <a:solidFill>
                  <a:schemeClr val="bg1">
                    <a:lumMod val="95000"/>
                    <a:lumOff val="5000"/>
                  </a:schemeClr>
                </a:solidFill>
                <a:cs typeface="A Nazanin" pitchFamily="2" charset="-78"/>
              </a:rPr>
              <a:t>واجب ممکن نما ممکن واجب خصال</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هندسه الممکنات مظهر باريه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هو الذي کان بيت‌‌الله مولده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فصاحب البيت اورسي بالذي فيه</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پيامبر اکرم </a:t>
            </a:r>
            <a:r>
              <a:rPr lang="fa-IR" sz="2000" dirty="0" smtClean="0">
                <a:solidFill>
                  <a:schemeClr val="bg1">
                    <a:lumMod val="95000"/>
                    <a:lumOff val="5000"/>
                  </a:schemeClr>
                </a:solidFill>
                <a:cs typeface="A Nazanin" pitchFamily="2" charset="-78"/>
              </a:rPr>
              <a:t>(صلي‌الله عليه و آله و سلم) </a:t>
            </a:r>
            <a:r>
              <a:rPr lang="fa-IR" sz="3600" dirty="0" smtClean="0">
                <a:solidFill>
                  <a:schemeClr val="bg1">
                    <a:lumMod val="95000"/>
                    <a:lumOff val="5000"/>
                  </a:schemeClr>
                </a:solidFill>
                <a:cs typeface="A Nazanin" pitchFamily="2" charset="-78"/>
              </a:rPr>
              <a:t>هزار باب از ابواب علم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را براي حضرت گشود که از هر بابي هزار باب گشوده شد.</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								</a:t>
            </a:r>
            <a:br>
              <a:rPr lang="fa-IR" sz="3600" dirty="0" smtClean="0">
                <a:solidFill>
                  <a:schemeClr val="bg1">
                    <a:lumMod val="95000"/>
                    <a:lumOff val="5000"/>
                  </a:schemeClr>
                </a:solidFill>
                <a:cs typeface="A Nazanin" pitchFamily="2" charset="-78"/>
              </a:rPr>
            </a:br>
            <a:r>
              <a:rPr lang="fa-IR" sz="2400" dirty="0" smtClean="0">
                <a:solidFill>
                  <a:schemeClr val="bg1">
                    <a:lumMod val="95000"/>
                    <a:lumOff val="5000"/>
                  </a:schemeClr>
                </a:solidFill>
                <a:cs typeface="A Nazanin" pitchFamily="2" charset="-78"/>
              </a:rPr>
              <a:t>معاني‌الاخبار 2/250 و مهجه 8/276</a:t>
            </a:r>
            <a:endParaRPr lang="en-US" sz="36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928726" y="2285992"/>
            <a:ext cx="9286940" cy="3114684"/>
          </a:xfrm>
        </p:spPr>
        <p:txBody>
          <a:bodyPr>
            <a:noAutofit/>
          </a:bodyPr>
          <a:lstStyle/>
          <a:p>
            <a:pPr rtl="1"/>
            <a:r>
              <a:rPr lang="fa-IR" sz="3600" dirty="0" smtClean="0">
                <a:solidFill>
                  <a:schemeClr val="bg1">
                    <a:lumMod val="95000"/>
                    <a:lumOff val="5000"/>
                  </a:schemeClr>
                </a:solidFill>
                <a:cs typeface="A Nazanin" pitchFamily="2" charset="-78"/>
              </a:rPr>
              <a:t>اسلام رهين حُسن تدبير علي است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تيغي که نشد غلاف شمشير علي است</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از بعد گذشت چهارده قرن هنوز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در آينة غدير تصوير علي است</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 </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در عين علي علامت ايمان است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در لام علي لقاء حق تابان است</a:t>
            </a:r>
            <a:r>
              <a:rPr lang="en-US" sz="3600" dirty="0" smtClean="0">
                <a:solidFill>
                  <a:schemeClr val="bg1">
                    <a:lumMod val="95000"/>
                    <a:lumOff val="5000"/>
                  </a:schemeClr>
                </a:solidFill>
                <a:cs typeface="A Nazanin" pitchFamily="2" charset="-78"/>
              </a:rPr>
              <a:t/>
            </a:r>
            <a:br>
              <a:rPr lang="en-US"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درياي علي يافته‌ام قرآن را					</a:t>
            </a:r>
            <a:br>
              <a:rPr lang="fa-IR" sz="3600" dirty="0" smtClean="0">
                <a:solidFill>
                  <a:schemeClr val="bg1">
                    <a:lumMod val="95000"/>
                    <a:lumOff val="5000"/>
                  </a:schemeClr>
                </a:solidFill>
                <a:cs typeface="A Nazanin" pitchFamily="2" charset="-78"/>
              </a:rPr>
            </a:br>
            <a:r>
              <a:rPr lang="fa-IR" sz="3600" dirty="0" smtClean="0">
                <a:solidFill>
                  <a:schemeClr val="bg1">
                    <a:lumMod val="95000"/>
                    <a:lumOff val="5000"/>
                  </a:schemeClr>
                </a:solidFill>
                <a:cs typeface="A Nazanin" pitchFamily="2" charset="-78"/>
              </a:rPr>
              <a:t>چون معني آيه آيه قرآن است</a:t>
            </a:r>
            <a:endParaRPr lang="en-US" sz="36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357222" y="1000108"/>
            <a:ext cx="9286940" cy="3114684"/>
          </a:xfrm>
        </p:spPr>
        <p:txBody>
          <a:bodyPr>
            <a:noAutofit/>
          </a:bodyPr>
          <a:lstStyle/>
          <a:p>
            <a:pPr rtl="1"/>
            <a:r>
              <a:rPr lang="fa-IR" sz="3200" dirty="0" smtClean="0">
                <a:solidFill>
                  <a:schemeClr val="bg1">
                    <a:lumMod val="95000"/>
                    <a:lumOff val="5000"/>
                  </a:schemeClr>
                </a:solidFill>
                <a:cs typeface="A Nazanin" pitchFamily="2" charset="-78"/>
              </a:rPr>
              <a:t>قال علي عليه‌السلام:</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«لاخير في‌الدنيا الا لاحدر جلين (رجلٌ يزداد في کل يوم احساناً، و</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رجلٌ يتدارک منيتّه بالتوبه)»و اَنّي که بالتوبه فوالله لو سَجَدَ حتي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ينقطع عنقه ما قبل الله منه عملاً الاّ بولايتنا اهل‌البيت.</a:t>
            </a:r>
            <a:r>
              <a:rPr lang="en-US" sz="3200" dirty="0" smtClean="0">
                <a:solidFill>
                  <a:schemeClr val="bg1">
                    <a:lumMod val="95000"/>
                    <a:lumOff val="5000"/>
                  </a:schemeClr>
                </a:solidFill>
                <a:cs typeface="A Nazanin" pitchFamily="2" charset="-78"/>
              </a:rPr>
              <a:t/>
            </a:r>
            <a:br>
              <a:rPr lang="en-US"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مجموع </a:t>
            </a:r>
            <a:r>
              <a:rPr lang="fa-IR" sz="3200" dirty="0" err="1" smtClean="0">
                <a:solidFill>
                  <a:schemeClr val="bg1">
                    <a:lumMod val="95000"/>
                    <a:lumOff val="5000"/>
                  </a:schemeClr>
                </a:solidFill>
                <a:cs typeface="A Nazanin" pitchFamily="2" charset="-78"/>
              </a:rPr>
              <a:t>ورام</a:t>
            </a:r>
            <a:r>
              <a:rPr lang="fa-IR" sz="3200" dirty="0" smtClean="0">
                <a:solidFill>
                  <a:schemeClr val="bg1">
                    <a:lumMod val="95000"/>
                    <a:lumOff val="5000"/>
                  </a:schemeClr>
                </a:solidFill>
                <a:cs typeface="A Nazanin" pitchFamily="2" charset="-78"/>
              </a:rPr>
              <a:t> 2/137	</a:t>
            </a:r>
            <a:endParaRPr lang="en-US" sz="32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285784" y="3143248"/>
            <a:ext cx="9286940" cy="3114684"/>
          </a:xfrm>
        </p:spPr>
        <p:txBody>
          <a:bodyPr>
            <a:noAutofit/>
          </a:bodyPr>
          <a:lstStyle/>
          <a:p>
            <a:pPr rtl="1"/>
            <a:r>
              <a:rPr lang="fa-IR" sz="2800" dirty="0" smtClean="0">
                <a:solidFill>
                  <a:schemeClr val="bg1">
                    <a:lumMod val="95000"/>
                    <a:lumOff val="5000"/>
                  </a:schemeClr>
                </a:solidFill>
                <a:cs typeface="A Nazanin" pitchFamily="2" charset="-78"/>
              </a:rPr>
              <a:t>ب) تکويناً</a:t>
            </a:r>
            <a:br>
              <a:rPr lang="fa-IR"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اولين مبلّغ ولايت تشريعي و تکويني حضرت امير خداوند است. «</a:t>
            </a:r>
            <a:r>
              <a:rPr lang="fa-IR" sz="2800" dirty="0" err="1" smtClean="0">
                <a:solidFill>
                  <a:schemeClr val="bg1">
                    <a:lumMod val="95000"/>
                    <a:lumOff val="5000"/>
                  </a:schemeClr>
                </a:solidFill>
                <a:cs typeface="A Nazanin" pitchFamily="2" charset="-78"/>
              </a:rPr>
              <a:t>بلّغ</a:t>
            </a:r>
            <a:r>
              <a:rPr lang="fa-IR" sz="2800" dirty="0" smtClean="0">
                <a:solidFill>
                  <a:schemeClr val="bg1">
                    <a:lumMod val="95000"/>
                    <a:lumOff val="5000"/>
                  </a:schemeClr>
                </a:solidFill>
                <a:cs typeface="A Nazanin" pitchFamily="2" charset="-78"/>
              </a:rPr>
              <a:t>»</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سخن گفتن امام با خورشيد.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زنده کردن سام و حتي حضرت نوح براي قوم يهود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زنده کردم ام </a:t>
            </a:r>
            <a:r>
              <a:rPr lang="fa-IR" sz="2800" dirty="0" err="1" smtClean="0">
                <a:solidFill>
                  <a:schemeClr val="bg1">
                    <a:lumMod val="95000"/>
                    <a:lumOff val="5000"/>
                  </a:schemeClr>
                </a:solidFill>
                <a:cs typeface="A Nazanin" pitchFamily="2" charset="-78"/>
              </a:rPr>
              <a:t>فروه</a:t>
            </a:r>
            <a:r>
              <a:rPr lang="fa-IR" sz="2800" dirty="0" smtClean="0">
                <a:solidFill>
                  <a:schemeClr val="bg1">
                    <a:lumMod val="95000"/>
                    <a:lumOff val="5000"/>
                  </a:schemeClr>
                </a:solidFill>
                <a:cs typeface="A Nazanin" pitchFamily="2" charset="-78"/>
              </a:rPr>
              <a:t/>
            </a:r>
            <a:br>
              <a:rPr lang="fa-IR"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قشري از علماي شافعي در کتاب احسن الکبائرش مي‌نويسد: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اميرالمؤمنين بالاي بام منزل در 28 سالگي خرما تناول مي‌کردند و سلمان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در حياط خانه لباسش را مي‌دوخت. حضرت امير عليه‌السلام هسته خرما به طرف سلمان انداختند. سلمان گفت: شما جوان هستيد ومن از شما بزرگترم</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با من شوخي مي‌کنيد؟! </a:t>
            </a:r>
            <a:endParaRPr lang="en-US" sz="28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2357430"/>
            <a:ext cx="9286940" cy="3114684"/>
          </a:xfrm>
        </p:spPr>
        <p:txBody>
          <a:bodyPr>
            <a:noAutofit/>
          </a:bodyPr>
          <a:lstStyle/>
          <a:p>
            <a:pPr rtl="1"/>
            <a:r>
              <a:rPr lang="fa-IR" sz="2800" dirty="0" smtClean="0">
                <a:solidFill>
                  <a:schemeClr val="bg1">
                    <a:lumMod val="95000"/>
                    <a:lumOff val="5000"/>
                  </a:schemeClr>
                </a:solidFill>
                <a:cs typeface="A Nazanin" pitchFamily="2" charset="-78"/>
              </a:rPr>
              <a:t>حضرت امير عليه‌السلام فرمود:«حسبتَ نفسک کبيراً و رأيتني»</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اَنسيتَ دشت ارژن و من خلَّقتکَ من الاسد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سلمان به وحشت افتاد و عرض کرد، لطفاً آن جريان را برايم بگوئيد.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فرمود: «تو نياز به آب پيدا کردي در دشت ارژن وارد آب شدي تا غسل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کني شيري کنار لباسهايت ايستاد گفتي يا فارس الحجاز ادرکني سواري</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با شمشير شير را از وسط نصف کرد تو به پاس تشکر به سوار دسته گلي</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هديه کردي ... اين هم دسته گل».</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سلمان بي‌طاقت شد و خدمت پيامبر اکرم </a:t>
            </a:r>
            <a:r>
              <a:rPr lang="fa-IR" sz="2000" dirty="0" smtClean="0">
                <a:solidFill>
                  <a:schemeClr val="bg1">
                    <a:lumMod val="95000"/>
                    <a:lumOff val="5000"/>
                  </a:schemeClr>
                </a:solidFill>
                <a:cs typeface="A Nazanin" pitchFamily="2" charset="-78"/>
              </a:rPr>
              <a:t>صلي‌الله عليه و آله و سلم </a:t>
            </a:r>
            <a:r>
              <a:rPr lang="fa-IR" sz="2800" dirty="0" smtClean="0">
                <a:solidFill>
                  <a:schemeClr val="bg1">
                    <a:lumMod val="95000"/>
                    <a:lumOff val="5000"/>
                  </a:schemeClr>
                </a:solidFill>
                <a:cs typeface="A Nazanin" pitchFamily="2" charset="-78"/>
              </a:rPr>
              <a:t>رسيد و گفت</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:«آقا من اوصاف شما را در انجيل خوانده بودم و مخفيانه مسلمان شدم.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پدرم مطلع شد و نقشة کشتن مرا کشيد امّا دلسوزي مادرم مانع از اين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امر شد و بالاخره من مجبور شدم از منزل فرار کنم به دشت ارژن آمدم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خوابم برد بيدار شدم ديدم نياز به آب دارم ...»</a:t>
            </a:r>
            <a:endParaRPr lang="en-US" sz="28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357222" y="2071678"/>
            <a:ext cx="9286940" cy="3114684"/>
          </a:xfrm>
        </p:spPr>
        <p:txBody>
          <a:bodyPr>
            <a:noAutofit/>
          </a:bodyPr>
          <a:lstStyle/>
          <a:p>
            <a:pPr rtl="1"/>
            <a:r>
              <a:rPr lang="fa-IR" sz="2800" dirty="0" smtClean="0">
                <a:solidFill>
                  <a:schemeClr val="bg1">
                    <a:lumMod val="95000"/>
                    <a:lumOff val="5000"/>
                  </a:schemeClr>
                </a:solidFill>
                <a:cs typeface="A Nazanin" pitchFamily="2" charset="-78"/>
              </a:rPr>
              <a:t>از اين واقعه حدود سيصد سال مي‌گذرد و من هم اين جريان را براي احدي نگفتم امّا حضرت امير عليه‌السلام اين جريان را امروز برايم تعريف کرد.</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پيامبر اکرم صلي‌الله عليه و آله و سلم فرمود:«سلمان تعجب نکن،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من وقتي از سفر معراج برگشتم علي عليه‌السلام اوّل به من تبريک گفت و سپس از آنچه بين من و خدا گذشته بود، گزارش دارد. ضمناً بدان از اوّل</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خلقت تا آخر خلقت هر جا نبّي از انبياء يا ولي از اولياء دچار گرفتاري شده است به دست حضرت امير نجات يافته است.»</a:t>
            </a:r>
            <a:br>
              <a:rPr lang="fa-IR"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نفس الرحمن، محدث نوري، 27 و قطره 1/284.</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a:r>
            <a:br>
              <a:rPr lang="fa-IR" sz="2800" dirty="0" smtClean="0">
                <a:solidFill>
                  <a:schemeClr val="bg1">
                    <a:lumMod val="95000"/>
                    <a:lumOff val="5000"/>
                  </a:schemeClr>
                </a:solidFill>
                <a:cs typeface="A Nazanin" pitchFamily="2" charset="-78"/>
              </a:rPr>
            </a:br>
            <a:endParaRPr lang="en-US" sz="2800" dirty="0">
              <a:solidFill>
                <a:schemeClr val="bg1">
                  <a:lumMod val="95000"/>
                  <a:lumOff val="5000"/>
                </a:schemeClr>
              </a:solidFill>
              <a:latin typeface="Arial" pitchFamily="34" charset="0"/>
              <a:cs typeface="A Nazanin"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357222" y="2357430"/>
            <a:ext cx="9286940" cy="3114684"/>
          </a:xfrm>
        </p:spPr>
        <p:txBody>
          <a:bodyPr>
            <a:noAutofit/>
          </a:bodyPr>
          <a:lstStyle/>
          <a:p>
            <a:pPr rtl="1"/>
            <a:r>
              <a:rPr lang="fa-IR" sz="2800" dirty="0" smtClean="0">
                <a:solidFill>
                  <a:schemeClr val="bg1">
                    <a:lumMod val="95000"/>
                    <a:lumOff val="5000"/>
                  </a:schemeClr>
                </a:solidFill>
                <a:cs typeface="A Nazanin" pitchFamily="2" charset="-78"/>
              </a:rPr>
              <a:t>«</a:t>
            </a:r>
            <a:r>
              <a:rPr lang="fa-IR" sz="2800" dirty="0" err="1" smtClean="0">
                <a:solidFill>
                  <a:schemeClr val="bg1">
                    <a:lumMod val="95000"/>
                    <a:lumOff val="5000"/>
                  </a:schemeClr>
                </a:solidFill>
                <a:cs typeface="A Nazanin" pitchFamily="2" charset="-78"/>
              </a:rPr>
              <a:t>ابوا</a:t>
            </a:r>
            <a:r>
              <a:rPr lang="fa-IR" sz="2800" dirty="0" smtClean="0">
                <a:solidFill>
                  <a:schemeClr val="bg1">
                    <a:lumMod val="95000"/>
                    <a:lumOff val="5000"/>
                  </a:schemeClr>
                </a:solidFill>
                <a:cs typeface="A Nazanin" pitchFamily="2" charset="-78"/>
              </a:rPr>
              <a:t> </a:t>
            </a:r>
            <a:r>
              <a:rPr lang="fa-IR" sz="2800" dirty="0" err="1" smtClean="0">
                <a:solidFill>
                  <a:schemeClr val="bg1">
                    <a:lumMod val="95000"/>
                    <a:lumOff val="5000"/>
                  </a:schemeClr>
                </a:solidFill>
                <a:cs typeface="A Nazanin" pitchFamily="2" charset="-78"/>
              </a:rPr>
              <a:t>هذه</a:t>
            </a:r>
            <a:r>
              <a:rPr lang="fa-IR" sz="2800" dirty="0" smtClean="0">
                <a:solidFill>
                  <a:schemeClr val="bg1">
                    <a:lumMod val="95000"/>
                    <a:lumOff val="5000"/>
                  </a:schemeClr>
                </a:solidFill>
                <a:cs typeface="A Nazanin" pitchFamily="2" charset="-78"/>
              </a:rPr>
              <a:t> </a:t>
            </a:r>
            <a:r>
              <a:rPr lang="fa-IR" sz="2800" dirty="0" err="1" smtClean="0">
                <a:solidFill>
                  <a:schemeClr val="bg1">
                    <a:lumMod val="95000"/>
                    <a:lumOff val="5000"/>
                  </a:schemeClr>
                </a:solidFill>
                <a:cs typeface="A Nazanin" pitchFamily="2" charset="-78"/>
              </a:rPr>
              <a:t>الاُمَّه</a:t>
            </a:r>
            <a:r>
              <a:rPr lang="fa-IR" sz="2800" dirty="0" smtClean="0">
                <a:solidFill>
                  <a:schemeClr val="bg1">
                    <a:lumMod val="95000"/>
                    <a:lumOff val="5000"/>
                  </a:schemeClr>
                </a:solidFill>
                <a:cs typeface="A Nazanin" pitchFamily="2" charset="-78"/>
              </a:rPr>
              <a:t>»</a:t>
            </a:r>
            <a:r>
              <a:rPr lang="en-US" sz="2800" dirty="0" smtClean="0">
                <a:solidFill>
                  <a:schemeClr val="bg1">
                    <a:lumMod val="95000"/>
                    <a:lumOff val="5000"/>
                  </a:schemeClr>
                </a:solidFill>
                <a:cs typeface="A Nazanin" pitchFamily="2" charset="-78"/>
              </a:rPr>
              <a:t>:</a:t>
            </a:r>
            <a:br>
              <a:rPr lang="en-US" sz="2800" dirty="0" smtClean="0">
                <a:solidFill>
                  <a:schemeClr val="bg1">
                    <a:lumMod val="95000"/>
                    <a:lumOff val="5000"/>
                  </a:schemeClr>
                </a:solidFill>
                <a:cs typeface="A Nazanin" pitchFamily="2" charset="-78"/>
              </a:rPr>
            </a:b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قال حسين بن علي </a:t>
            </a:r>
            <a:r>
              <a:rPr lang="fa-IR" sz="2000" dirty="0" smtClean="0">
                <a:solidFill>
                  <a:schemeClr val="bg1">
                    <a:lumMod val="95000"/>
                    <a:lumOff val="5000"/>
                  </a:schemeClr>
                </a:solidFill>
                <a:cs typeface="A Nazanin" pitchFamily="2" charset="-78"/>
              </a:rPr>
              <a:t>عليهما‌السلام</a:t>
            </a:r>
            <a:r>
              <a:rPr lang="fa-IR" sz="2800" dirty="0" smtClean="0">
                <a:solidFill>
                  <a:schemeClr val="bg1">
                    <a:lumMod val="95000"/>
                    <a:lumOff val="5000"/>
                  </a:schemeClr>
                </a:solidFill>
                <a:cs typeface="A Nazanin" pitchFamily="2" charset="-78"/>
              </a:rPr>
              <a:t>:«من عرف حق ابويه الا فضلين محمد و علي صلوات‌الله عليها و اطاعهما حق طاعته قبل له تَبَحبَح (اُسکن) في اي الجنان شئت».	قطره 2/22</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قال الباقر عليه‌السلام:«من اراد اَن يعلم کيف قدره عندالله فلينظر کيف قدر ابويه الا فضلين محمد و علي صلوات‌ و سلامه عليهما.»</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قطره 2/22</a:t>
            </a:r>
            <a:r>
              <a:rPr lang="en-US" sz="2800" dirty="0" smtClean="0">
                <a:solidFill>
                  <a:schemeClr val="bg1">
                    <a:lumMod val="95000"/>
                    <a:lumOff val="5000"/>
                  </a:schemeClr>
                </a:solidFill>
                <a:cs typeface="A Nazanin" pitchFamily="2" charset="-78"/>
              </a:rPr>
              <a:t/>
            </a:r>
            <a:br>
              <a:rPr lang="en-US"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قال الصادق عليه‌السلام:«من دعي حق ابويه الا فضلين محمد و علي عليهما‌السلام لم يضره ما اضاع من حق ابوي نفسه و سامر عبادالله فاتهَّما يرضيانهم بسعيهما». </a:t>
            </a:r>
            <a:br>
              <a:rPr lang="fa-IR" sz="2800" dirty="0" smtClean="0">
                <a:solidFill>
                  <a:schemeClr val="bg1">
                    <a:lumMod val="95000"/>
                    <a:lumOff val="5000"/>
                  </a:schemeClr>
                </a:solidFill>
                <a:cs typeface="A Nazanin" pitchFamily="2" charset="-78"/>
              </a:rPr>
            </a:br>
            <a:r>
              <a:rPr lang="fa-IR" sz="2800" dirty="0" smtClean="0">
                <a:solidFill>
                  <a:schemeClr val="bg1">
                    <a:lumMod val="95000"/>
                    <a:lumOff val="5000"/>
                  </a:schemeClr>
                </a:solidFill>
                <a:cs typeface="A Nazanin" pitchFamily="2" charset="-78"/>
              </a:rPr>
              <a:t>                                                                           قطره 2/22</a:t>
            </a:r>
            <a:endParaRPr lang="en-US" sz="28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428660" y="1643050"/>
            <a:ext cx="9286940" cy="3114684"/>
          </a:xfrm>
        </p:spPr>
        <p:txBody>
          <a:bodyPr>
            <a:noAutofit/>
          </a:bodyPr>
          <a:lstStyle/>
          <a:p>
            <a:pPr rtl="1"/>
            <a:r>
              <a:rPr lang="fa-IR" sz="3200" dirty="0" smtClean="0">
                <a:solidFill>
                  <a:schemeClr val="bg1">
                    <a:lumMod val="95000"/>
                    <a:lumOff val="5000"/>
                  </a:schemeClr>
                </a:solidFill>
                <a:cs typeface="A Nazanin" pitchFamily="2" charset="-78"/>
              </a:rPr>
              <a:t>امام کاظم </a:t>
            </a:r>
            <a:r>
              <a:rPr lang="fa-IR" sz="2400" dirty="0" smtClean="0">
                <a:solidFill>
                  <a:schemeClr val="bg1">
                    <a:lumMod val="95000"/>
                    <a:lumOff val="5000"/>
                  </a:schemeClr>
                </a:solidFill>
                <a:cs typeface="A Nazanin" pitchFamily="2" charset="-78"/>
              </a:rPr>
              <a:t>عليه‌السلام</a:t>
            </a:r>
            <a:r>
              <a:rPr lang="fa-IR" sz="3200" dirty="0" smtClean="0">
                <a:solidFill>
                  <a:schemeClr val="bg1">
                    <a:lumMod val="95000"/>
                    <a:lumOff val="5000"/>
                  </a:schemeClr>
                </a:solidFill>
                <a:cs typeface="A Nazanin" pitchFamily="2" charset="-78"/>
              </a:rPr>
              <a:t>:«يعظم ثواب الصّلاة علي قدر تعظيم المصلّي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علي ابويه الا فضلين محمد و علي صلوات‌الله و سلامه عليهما»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قطره 2/23</a:t>
            </a:r>
            <a:r>
              <a:rPr lang="en-US" sz="3200" dirty="0" smtClean="0">
                <a:solidFill>
                  <a:schemeClr val="bg1">
                    <a:lumMod val="95000"/>
                    <a:lumOff val="5000"/>
                  </a:schemeClr>
                </a:solidFill>
                <a:cs typeface="A Nazanin" pitchFamily="2" charset="-78"/>
              </a:rPr>
              <a:t/>
            </a:r>
            <a:br>
              <a:rPr lang="en-US" sz="3200" dirty="0" smtClean="0">
                <a:solidFill>
                  <a:schemeClr val="bg1">
                    <a:lumMod val="95000"/>
                    <a:lumOff val="5000"/>
                  </a:schemeClr>
                </a:solidFill>
                <a:cs typeface="A Nazanin" pitchFamily="2" charset="-78"/>
              </a:rPr>
            </a:br>
            <a:r>
              <a:rPr lang="en-US" sz="3200" dirty="0" smtClean="0">
                <a:solidFill>
                  <a:schemeClr val="bg1">
                    <a:lumMod val="95000"/>
                    <a:lumOff val="5000"/>
                  </a:schemeClr>
                </a:solidFill>
                <a:cs typeface="A Nazanin" pitchFamily="2" charset="-78"/>
              </a:rPr>
              <a:t/>
            </a:r>
            <a:br>
              <a:rPr lang="en-US"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قال علي‌بن‌موسي‌الرضا عليهما‌السلام:«اما يکرهُ احدُکم اَن ينفي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عن ابويه و امّه الذين ولَّدهُ قالوا بلي. قال فليجتهد اَن ينفي عن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ابيه و امّه الذين هما ابواهُ الا فضل من ابوي نفسه» </a:t>
            </a:r>
            <a:endParaRPr lang="en-US" sz="3200" dirty="0">
              <a:solidFill>
                <a:schemeClr val="bg1">
                  <a:lumMod val="95000"/>
                  <a:lumOff val="5000"/>
                </a:schemeClr>
              </a:solidFill>
              <a:cs typeface="A Nazanin"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285784" y="2928934"/>
            <a:ext cx="9286940" cy="3114684"/>
          </a:xfrm>
        </p:spPr>
        <p:txBody>
          <a:bodyPr>
            <a:noAutofit/>
          </a:bodyPr>
          <a:lstStyle/>
          <a:p>
            <a:pPr rtl="1"/>
            <a:r>
              <a:rPr lang="fa-IR" sz="3200" dirty="0" smtClean="0">
                <a:solidFill>
                  <a:schemeClr val="bg1">
                    <a:lumMod val="95000"/>
                    <a:lumOff val="5000"/>
                  </a:schemeClr>
                </a:solidFill>
                <a:cs typeface="A Nazanin" pitchFamily="2" charset="-78"/>
              </a:rPr>
              <a:t>عن محمد بن علي الجواد عليهما السلام:«لاجرم ان محمداً و علياً معطياک من انفسهما ما تعطيها انت من نفسک انَّهما ليستدعيان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لک في يوم فصل القضا ما لا يَفي ما بذلته لهما بجزء من مآة الف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جزء (من ذلک)»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قطره 2/23</a:t>
            </a:r>
            <a:r>
              <a:rPr lang="en-US" sz="3200" dirty="0" smtClean="0">
                <a:solidFill>
                  <a:schemeClr val="bg1">
                    <a:lumMod val="95000"/>
                    <a:lumOff val="5000"/>
                  </a:schemeClr>
                </a:solidFill>
                <a:cs typeface="A Nazanin" pitchFamily="2" charset="-78"/>
              </a:rPr>
              <a:t/>
            </a:r>
            <a:br>
              <a:rPr lang="en-US"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قال الصادق عليه‌السلام:«</a:t>
            </a:r>
            <a:r>
              <a:rPr lang="fa-IR" sz="3200" dirty="0" smtClean="0">
                <a:solidFill>
                  <a:srgbClr val="00B050"/>
                </a:solidFill>
                <a:cs typeface="A Nazanin" pitchFamily="2" charset="-78"/>
              </a:rPr>
              <a:t>ولايتي لعلي بن ابيطالب </a:t>
            </a:r>
            <a:r>
              <a:rPr lang="fa-IR" sz="3200" dirty="0" smtClean="0">
                <a:solidFill>
                  <a:schemeClr val="bg1">
                    <a:lumMod val="95000"/>
                    <a:lumOff val="5000"/>
                  </a:schemeClr>
                </a:solidFill>
                <a:cs typeface="A Nazanin" pitchFamily="2" charset="-78"/>
              </a:rPr>
              <a:t>احب الي من </a:t>
            </a:r>
            <a:r>
              <a:rPr lang="fa-IR" sz="3200" dirty="0" smtClean="0">
                <a:solidFill>
                  <a:srgbClr val="00B050"/>
                </a:solidFill>
                <a:cs typeface="A Nazanin" pitchFamily="2" charset="-78"/>
              </a:rPr>
              <a:t>ولايتي</a:t>
            </a:r>
            <a:r>
              <a:rPr lang="fa-IR" sz="3200" dirty="0" smtClean="0">
                <a:solidFill>
                  <a:schemeClr val="bg1">
                    <a:lumMod val="95000"/>
                    <a:lumOff val="5000"/>
                  </a:schemeClr>
                </a:solidFill>
                <a:cs typeface="A Nazanin" pitchFamily="2" charset="-78"/>
              </a:rPr>
              <a:t> منه لانّ ولايتي لعليٍّ فرض و ولادتي من علي فضل»	</a:t>
            </a:r>
            <a:br>
              <a:rPr lang="fa-IR"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بحار 39/229 و قطره 1/288</a:t>
            </a:r>
            <a:r>
              <a:rPr lang="en-US" sz="3200" dirty="0" smtClean="0">
                <a:solidFill>
                  <a:schemeClr val="bg1">
                    <a:lumMod val="95000"/>
                    <a:lumOff val="5000"/>
                  </a:schemeClr>
                </a:solidFill>
                <a:cs typeface="A Nazanin" pitchFamily="2" charset="-78"/>
              </a:rPr>
              <a:t/>
            </a:r>
            <a:br>
              <a:rPr lang="en-US" sz="3200" dirty="0" smtClean="0">
                <a:solidFill>
                  <a:schemeClr val="bg1">
                    <a:lumMod val="95000"/>
                    <a:lumOff val="5000"/>
                  </a:schemeClr>
                </a:solidFill>
                <a:cs typeface="A Nazanin" pitchFamily="2" charset="-78"/>
              </a:rPr>
            </a:br>
            <a:r>
              <a:rPr lang="fa-IR" sz="3200" dirty="0" smtClean="0">
                <a:solidFill>
                  <a:schemeClr val="bg1">
                    <a:lumMod val="95000"/>
                    <a:lumOff val="5000"/>
                  </a:schemeClr>
                </a:solidFill>
                <a:cs typeface="A Nazanin" pitchFamily="2" charset="-78"/>
              </a:rPr>
              <a:t/>
            </a:r>
            <a:br>
              <a:rPr lang="fa-IR" sz="3200" dirty="0" smtClean="0">
                <a:solidFill>
                  <a:schemeClr val="bg1">
                    <a:lumMod val="95000"/>
                    <a:lumOff val="5000"/>
                  </a:schemeClr>
                </a:solidFill>
                <a:cs typeface="A Nazanin" pitchFamily="2" charset="-78"/>
              </a:rPr>
            </a:br>
            <a:endParaRPr lang="en-US" sz="3200" dirty="0">
              <a:solidFill>
                <a:schemeClr val="bg1">
                  <a:lumMod val="95000"/>
                  <a:lumOff val="5000"/>
                </a:schemeClr>
              </a:solidFill>
              <a:latin typeface="Arial" pitchFamily="34" charset="0"/>
              <a:cs typeface="A Nazanin"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fault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272</TotalTime>
  <Words>315</Words>
  <Application>Microsoft Office PowerPoint</Application>
  <PresentationFormat>On-screen Show (4:3)</PresentationFormat>
  <Paragraphs>46</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Default Theme</vt:lpstr>
      <vt:lpstr>معاني ولي : *نايب *محبوب *قرب *پهلو *سرپرست *مربي *ناصر *نگهبان   </vt:lpstr>
      <vt:lpstr>  *همراه *سامان‌دهنده *غالب *ضد دشمن *همسايه *داماد *آزادكننده</vt:lpstr>
      <vt:lpstr>*متكفل *سلطان *باران *تدبيركننده *قدرتمند *مالك *سيد (بزرگوار) *منعم (نعمت‌دهنده)</vt:lpstr>
      <vt:lpstr>*منعم عليه (نعمت داده شده) *هم قسم *هم پيمان  *عبد (انا عبد من عبيد محمد)</vt:lpstr>
      <vt:lpstr>ولي در قرآن:  ياور ما لكم من دون الله من ولي ولا نصير                                       (بقره / 107) معبود : الله ولي الذين آمنوا هادي و من يضلل فلن تجد له ولياً مرشداً  سرپرست من قُتِل مظلوماً فقد جعلنا لوليه سلطاناً                                                         (اسراء/33)</vt:lpstr>
      <vt:lpstr>معاني مولي:   *رب (انا رب الابل) *مالك (ولي عصر) *سيد و بزرگوار *منعم  *معتيق: آزادكننده *ناصر نعم المولي و نعم النصير *محب</vt:lpstr>
      <vt:lpstr>*تابع مولّي عليه *جار (همسايه) *ابن عم (پسرعمو) *حليف (هم قسم) *آزاد شده *صيهر: صُهر: داماد *منعم عليه *متصدي *مدبر</vt:lpstr>
      <vt:lpstr>معاني والي: *مالك *حاكم *دوستدار  علامة طباطبايي والاصل في معناها (ولي ـ موالي ـ والي)  ارتفاع الواسطة الحائل بين شئين بحيث لا يكون بينهما  ما ليس غيرهما  (الميزان / 6) حضرت امام (رحمة‌الله عليه) هم همين معني را در  مصباح الهدايه آورده است.</vt:lpstr>
      <vt:lpstr>ولايت: 1-كليه الهيه (مختص ذات احديت است) فالله هو الولي                                                      حج 62 وجوده من اعرف الاشياء و كنهه في غاية خفاء  هستي او بديهي است اما چيستي او بر احدي روشن نيست.  2-ولايت خليفة‌الله الف : معصوم *تكويني *تشريعي</vt:lpstr>
      <vt:lpstr>ب: غيرمعصوم *تكويني *تشريعي وَِلايت: 1- قرب و دوستي (وِلايت) 2- حاكميت (وَلايت) ولايت: الف : تكويني *خلق كردن  *ميراندن *مسخ كردن *شفا دادن</vt:lpstr>
      <vt:lpstr>موضوع ولايت تکويني : *جمادات *نباتات *حيوانات *انسان‌ها *مجردات ب : تشريعي (وضع قوانين) *در رابطه با خداوند *در رابطه با مخلوقات *در رابطه با خود</vt:lpstr>
      <vt:lpstr>اضافه: 1- اعتباري *موافقه الطرفين (برادري بين دو نفر) *مخالفة الطرفين (خواهر برادري) (پدر فرزندي) 2- حقيقي (اشراقي): ولايت از نوع اعتباري نيست بلكه از قسم حقيقي است يعني يك طرف نقش در حدوث  طرف ديگر دارد. مانند ما كه نسبت به تصورات خودمان چنين نقشي داريم.</vt:lpstr>
      <vt:lpstr>وِلايت قرب و دوستي (مثال آهن‌ربا):  *عام (اقرب اليكم من حب الوريد) *خاص (ان كنتم تحبون الله فاتبعوني يحببكم الله ) *اخص (قرب من الحسنين)</vt:lpstr>
      <vt:lpstr>وَلايت حاكميت (مثال دريا و ماه): *عام (فالله هو الولي) *خاص (الله ولي الذين آمنوا *اخص (انّ ولي الله الذي نزّل الكتاب و هو  يتولي الصالحين) ولايت و وَلايت نه تنها تباين نوعي دارند بلكه  جامع حقيقي دارند.</vt:lpstr>
      <vt:lpstr>امور خارق‌العاده: 1-معجزه *مدعي: نبوت يا امامت يا حقانيّت خاص *دعوت‌كننده: دعوت‌كننده به توحيد و  معارف الهي 2-كرامت *نه مدعي است  *نه دعوت خاصي دارد</vt:lpstr>
      <vt:lpstr>3-معونت و اعانت مانند مؤمني كه در حق كسي دعا مي‌كند.  4- اهانت (خرق عادت برخواسته از ولايت كاذبه (شيطاني)</vt:lpstr>
      <vt:lpstr>ولايت: 1- رحماني *معجزه *كرامت *معونت    </vt:lpstr>
      <vt:lpstr>  2- شيطاني (اهانت) *طلسم *جادو *بستن بخت *مريض كردن *قتل نفس و ...  </vt:lpstr>
      <vt:lpstr>ولاية الله  الف: تشريعا والله يهدي من يشاء الي صراط مستقيم  -      بقره/213 ليس عليک هداهم و لکن الله يهدي من يشاء     -بقره/273 ان الله يهدي من يريد       - حج/16 انک لا تهدي من احببت و لکن الله يهدي من يشاء و هو اعلم بالمهتدين     -  قصص/56 و من يضلل الله فما له من هاد           -زمر/23 انّاهديناه السبيل امّاشاکرا و امّا کفورا       - انسان/3 </vt:lpstr>
      <vt:lpstr>اهدناالصراط المستقيم صراط الذين انعمت عليهم ذلک الکتاب لا ريب فيه هدي للمتقين      - بقره/2 ما کناان لا نتوکل علي الله و قد هداناسبلنا   و لو لافضل الله عليکم و رحمته مازکي منکم من احد  و لکن الله يزکّي من يشاء    – نور/21</vt:lpstr>
      <vt:lpstr>به «بسم الله الرحمن الرحيم »است            که دل از شوق ديدارش دونيم است   به «بسم الله الرحمن الرحيم »است           که دريايي که مولايت کريم است   به «بسم الله الرحمن الرحيم »است           که عارف فارغ ازاميد وبيم است   به «بسم الله الرحمن الرحيم »است          کنوزي کان الف ولام وميم است   به «بسم الله الرحمن الرحيم »است          که لطفش برهمه عالم عميم است </vt:lpstr>
      <vt:lpstr>در اين کهن ايدل نباشد جاي شيونها            که صاحب ديرخودداندرسوم پروريدنها  خوشاآن مرغ لاهوتي که باآوازداوودي          بودرروضه رضوان همي اندرپريدنها  دل داناحسن آن بيت معموري است کاندروي   خداداردنظرهاو ملائک راست مسکنها                                                                                                          علامه حسن زاده آملي (مدظله العالي)</vt:lpstr>
      <vt:lpstr>اي رهنماي گمشدگان اهدناالصراط           اي نورچشم راهروان اهدناالصراط   از شارع هوي وهوس پانمي کشيم           گاهي در اين وگاهدرآن اهدناالصراط   بگذشت عمردر لعب و لهو و بيخودي       شايد تدارکي بتوان اهدناالصراط</vt:lpstr>
      <vt:lpstr>ولاية الله  ب: تکويني  فالله هو الولي                    شوري/9 وهوالولي الحميد                شوري/28 له ملک السموات و الارض        بقره/107 له ملک السموات والارض ...هويحيي و يميت       اعراف /158 خلق کلّشي        - فرقان /2 ان کل من في السموات و الارض الاآتي الرحمن عبدا      علق/93 قل من بيده ملکوت کلشي           مامن دابة الاهوآخذ بناصيتها (زمام اختيارش) </vt:lpstr>
      <vt:lpstr>اغيرالله اتخذوا ولياوهويطعم و لايطعم                  انعام/14 قل لن يصيبنا الاماکتب الله لنلهومولانا               توبه/51 اليه يرجع الامرکلّه                                   هود/123 ماتوفيقي الابالله عليه توکلت اليه انيب               هود/88 حضرت يوسف به خداوند عرض مي کند «والاتصرف عني کيدهن اصب اليهنّ(من به سوي آنهامايل خواهم شد)واکن من الجاهلين ان الحکم الا لله عليه توکلت                                 يوسف/68 مالهم دونه من ولي و لايشرک في حکمه احدا         کهف/26 واعتصموا بالله هو مولاکم                               حج/78</vt:lpstr>
      <vt:lpstr>  چونکه داد اندرره نار آنچه داشت                  نارهم اوصاف خودروي گذاشت                                                                                    (تکويناو تشريعا)  آيينه چون جلو گاه روي جانان مي شود          روي جانان ظاهرو آيينه پنهان مي شود  نيست شدچون آيينه حسن دلبرلاجرم              هرصفات دلبري در وي نمايان مي شود  ايکه مشکلهابکارت هست پندم گوش کن         مشکل صدساله در تسليم آسان مي شود  گردوصد تدبير در امري به پيش آري صغير     آنچه در روز ازل تقديرشدآن مي شود  الا تا خويشتن بيني نبيني روي جانان را        بلي ابراز نظرپنهان کندخورشيدتابان را                                                                             صغيراصفهاني/218     </vt:lpstr>
      <vt:lpstr>مقام وحدت است اينجاتوو جانان نمي گنجد       چنان منگر که خون بيني زخود بگذرببين آن را   وصالش جوي در محنت که توام ساخته حکمت      طواف کعبه و پيمودن کوه و بيابان را  توئي آنکس که حق گويد نفخت فيه من روحي       خودارناخوانده اي مپرس ازآنکوخواندقرآن را  بسي جاي شگفت است اينکه بينم از تو اي انسان     که باآن روح رحماني بري فرمان شيطان را  خط پرگاردوران نقطه اي اندر ميان دارد            بجو آن نقطه مرکز،مشوسرگشته دوران را  اگرآن نقطه را جوئي برو اندر پي دائر(1)            مدار گنبد گردون نظام ملک امکان را  زقرب و بعد آن نقطه است کايددر ميان صحبت      بيا سازند اهل دل چوشرح وصل و هجران را     </vt:lpstr>
      <vt:lpstr>اگر آن نقطه را خواهي بجواندر دل آنان        که ديو نفس کشتند و طلب کردند يزدان را                                                                                     صغير اصفهاني/8  روزي که آفريد تراصورت آفرين             در آفرين توبه خود گفت آفرين  هرگزنيافريد چو تو صورت آفرين            بر صورت آفرين و بر اين صورت آفرين  1)نقطه عشق نمودم بتوهان سهو مکن           ورنه تابنگري از دايره بيرون باش  2)عدددائر پنج است (الله- محمد- پنج تن)</vt:lpstr>
      <vt:lpstr>پس :  * حسبي الله و کفي سمع الله لمن دعاليس وراءالله منتهي  * انت الهي و سيدي و مولاي اغفر لاوليا و کف عنا اعدائنا و اشغلهم * ان اذانا و اظهر کلمة الحق و اجعلها العليا وادحض کلمة الباطل و اجعلها السفلي   *نعم المولي و نعم النصير * نعم المولي و نعم الوکيل     و لا تقولن لشيئ اني فاعل ذلک غدا الا ان يشاءالله               کهف /24 ليس لها (للنفوس) من دون الله ولي و لا شفيع   </vt:lpstr>
      <vt:lpstr>ولايت پيامبر اکرم (صلي الله عليه و آله):  ان کنتم تحبون الله فاتبعوني يحببکم الله  ارسلناک : شاهدا مبشرا نذيرا داعيا الي الله باذنه سراجا منيرا   هوالذي ارسل رسوله بالهدي و دين الحق ليظهره علي الدين کله   هوالذي بعث في الاميين رسولا منهم يتلوا عليهم آياته و يزکيهم و يعلمهم الکتاب  و الحکمة و ان کانوا من قبل لفي ضلال مبين   نگار من که به مکتب نرفت و خط ننوشت     به غمزه مسئله آموز صد مدرس شد </vt:lpstr>
      <vt:lpstr>وجود مقدس امام حسن عسکري (عليه السلام):   لولامحمد و الاوصياء من ولده لکنتم صيادي کالبهائم لا تعرفون فرضا من الفرائض             بحارالانوار376/75</vt:lpstr>
      <vt:lpstr>ب : تکوينا  _ ورود پيامبر اکرم (ص) بر منزل ابوايوب و سيرشدن تمتم مهمانان  ، ابوايوب با کمتر از سه من گندم و يک گوسفند و زنده کردن گوسفند پايان  مهماني توسط پيامبر اکرم (ص) -سبزشدن درخت خشک سير طائف با طائف آب وضوي پيامبر(ص) -شق القمر -چسبيدن سنگ بدست ابي جهل -افتادن سنگ در گردن ابي جهل  -تصرف تکويني پيامبر در حواس ابي جهل و وليد بن مغيره که داخل مسجد صداي پيامبر را مي شنيدند اما حضرت را نمي ديدند - تسبيح سنگريزه در دست حضرت</vt:lpstr>
      <vt:lpstr>محمد له المحامد                              ماجل عن احصاءايّ حامد  مزمل مدثر لابالردي                          بل بمحاسن العطاءو الندي   وهو شفيع الکل في القيامه                  عليه تاج هذه الکرامه  کلامه القرآن و الفرقان                       وهو لسر لذاته عنوان  فيه اصول الکلمات المحکمه                 و کل ما في الصحف المکرمه  و فيه بالنص الصريح و الاثر                کل صغير و کبير مستطر  دلائل الاعجاز في آياته                        بذاته مصدق لذاته  </vt:lpstr>
      <vt:lpstr>ذکر و نور و هدي و رحمه        عدل و فصل و امام الامّه  و دينه في رتبة الکمال             شريعة الجلال و الجمال   وليت شعري ما تقول الشعري     في مدح من مادحه رب الوري  والشعر کالشعري رفيع المنزله  لکن لعظم قدره لا قدر له    آنانکه خاک را به نظر کيميا کنند                                          آيا شود که گوشه چشمي به ما کنند</vt:lpstr>
      <vt:lpstr>ولايت حضرت امير(ع): الف) تشريعاً قال رسول الله صلي‌الله عليه و آله و سلم:«انا مدينة العلم و علي بابها  و من اراد المدينة فليأت الباب»                  الصراط‌المستقيم 2/20 فمدينة العلم الذي هو بابه  اضحي قسيم النار يوم مآبه فعدوه اشقي البريه في لظي            و وليه المحبور يوم حسابه قال رسول الله صلي‌الله عليه و آله و سلم:«انا مدينة العلم و علي بابها  فمن اراد المحکمه فليأتها من بابها»</vt:lpstr>
      <vt:lpstr>اي دل فضائل اسدالله طاعت است       مدح علي و آل شنيدن عبادت است بودن به ذکر حيدر کرار يک نفس        حقاکه درمقابل صد سال طاعت است گفتم که خدايا برکاتي بفرست            گفتا که تو اوّل حسناتي بفرست گفتم حسنات من بود حبّ علي  گفتا بجمالش صلواتي بفرست</vt:lpstr>
      <vt:lpstr>يا واصف المرتضي قدسرت في‌تيه    هيهات هيهات ممّا تمنّيه تا چند اي مدعي در فکر و تنبيه     مهما تذکّرته فالعشق منسيه غوص و نظر تا به کي در بحر و در گلستان   الورد في حدّه والدرّ في منه دست از ترنج بشناس آنگه ملامتم کن    فذلکن الذي لمتضّني فيه واجب‌گر خوانمش العقل ينهاني    ممکن گردانمش العشق يأبيه</vt:lpstr>
      <vt:lpstr>واجب ممکن نما ممکن واجب خصال هندسه الممکنات مظهر باريه هو الذي کان بيت‌‌الله مولده فصاحب البيت اورسي بالذي فيه پيامبر اکرم (صلي‌الله عليه و آله و سلم) هزار باب از ابواب علم  را براي حضرت گشود که از هر بابي هزار باب گشوده شد.          معاني‌الاخبار 2/250 و مهجه 8/276</vt:lpstr>
      <vt:lpstr>اسلام رهين حُسن تدبير علي است    تيغي که نشد غلاف شمشير علي است از بعد گذشت چهارده قرن هنوز    در آينة غدير تصوير علي است   در عين علي علامت ايمان است    در لام علي لقاء حق تابان است درياي علي يافته‌ام قرآن را      چون معني آيه آيه قرآن است</vt:lpstr>
      <vt:lpstr>قال علي عليه‌السلام:  «لاخير في‌الدنيا الا لاحدر جلين (رجلٌ يزداد في کل يوم احساناً، و  رجلٌ يتدارک منيتّه بالتوبه)»و اَنّي که بالتوبه فوالله لو سَجَدَ حتي  ينقطع عنقه ما قبل الله منه عملاً الاّ بولايتنا اهل‌البيت.                                                                 مجموع ورام 2/137 </vt:lpstr>
      <vt:lpstr>ب) تکويناً  اولين مبلّغ ولايت تشريعي و تکويني حضرت امير خداوند است. «بلّغ» سخن گفتن امام با خورشيد.  زنده کردن سام و حتي حضرت نوح براي قوم يهود  زنده کردم ام فروه  قشري از علماي شافعي در کتاب احسن الکبائرش مي‌نويسد: اميرالمؤمنين بالاي بام منزل در 28 سالگي خرما تناول مي‌کردند و سلمان  در حياط خانه لباسش را مي‌دوخت. حضرت امير عليه‌السلام هسته خرما به طرف سلمان انداختند. سلمان گفت: شما جوان هستيد ومن از شما بزرگترم  با من شوخي مي‌کنيد؟! </vt:lpstr>
      <vt:lpstr>حضرت امير عليه‌السلام فرمود:«حسبتَ نفسک کبيراً و رأيتني» اَنسيتَ دشت ارژن و من خلَّقتکَ من الاسد سلمان به وحشت افتاد و عرض کرد، لطفاً آن جريان را برايم بگوئيد. فرمود: «تو نياز به آب پيدا کردي در دشت ارژن وارد آب شدي تا غسل  کني شيري کنار لباسهايت ايستاد گفتي يا فارس الحجاز ادرکني سواري  با شمشير شير را از وسط نصف کرد تو به پاس تشکر به سوار دسته گلي  هديه کردي ... اين هم دسته گل». سلمان بي‌طاقت شد و خدمت پيامبر اکرم صلي‌الله عليه و آله و سلم رسيد و گفت :«آقا من اوصاف شما را در انجيل خوانده بودم و مخفيانه مسلمان شدم.  پدرم مطلع شد و نقشة کشتن مرا کشيد امّا دلسوزي مادرم مانع از اين  امر شد و بالاخره من مجبور شدم از منزل فرار کنم به دشت ارژن آمدم  خوابم برد بيدار شدم ديدم نياز به آب دارم ...»</vt:lpstr>
      <vt:lpstr>از اين واقعه حدود سيصد سال مي‌گذرد و من هم اين جريان را براي احدي نگفتم امّا حضرت امير عليه‌السلام اين جريان را امروز برايم تعريف کرد. پيامبر اکرم صلي‌الله عليه و آله و سلم فرمود:«سلمان تعجب نکن،  من وقتي از سفر معراج برگشتم علي عليه‌السلام اوّل به من تبريک گفت و سپس از آنچه بين من و خدا گذشته بود، گزارش دارد. ضمناً بدان از اوّل  خلقت تا آخر خلقت هر جا نبّي از انبياء يا ولي از اولياء دچار گرفتاري شده است به دست حضرت امير نجات يافته است.»                                         نفس الرحمن، محدث نوري، 27 و قطره 1/284.  </vt:lpstr>
      <vt:lpstr>«ابوا هذه الاُمَّه»:  قال حسين بن علي عليهما‌السلام:«من عرف حق ابويه الا فضلين محمد و علي صلوات‌الله عليها و اطاعهما حق طاعته قبل له تَبَحبَح (اُسکن) في اي الجنان شئت». قطره 2/22 قال الباقر عليه‌السلام:«من اراد اَن يعلم کيف قدره عندالله فلينظر کيف قدر ابويه الا فضلين محمد و علي صلوات‌ و سلامه عليهما.»                                                                             قطره 2/22 قال الصادق عليه‌السلام:«من دعي حق ابويه الا فضلين محمد و علي عليهما‌السلام لم يضره ما اضاع من حق ابوي نفسه و سامر عبادالله فاتهَّما يرضيانهم بسعيهما».                                                                             قطره 2/22</vt:lpstr>
      <vt:lpstr>امام کاظم عليه‌السلام:«يعظم ثواب الصّلاة علي قدر تعظيم المصلّي  علي ابويه الا فضلين محمد و علي صلوات‌الله و سلامه عليهما»                                                                             قطره 2/23  قال علي‌بن‌موسي‌الرضا عليهما‌السلام:«اما يکرهُ احدُکم اَن ينفي  عن ابويه و امّه الذين ولَّدهُ قالوا بلي. قال فليجتهد اَن ينفي عن  ابيه و امّه الذين هما ابواهُ الا فضل من ابوي نفسه» </vt:lpstr>
      <vt:lpstr>عن محمد بن علي الجواد عليهما السلام:«لاجرم ان محمداً و علياً معطياک من انفسهما ما تعطيها انت من نفسک انَّهما ليستدعيان  لک في يوم فصل القضا ما لا يَفي ما بذلته لهما بجزء من مآة الف  جزء (من ذلک)»                                                                                       قطره 2/23 قال الصادق عليه‌السلام:«ولايتي لعلي بن ابيطالب احب الي من ولايتي منه لانّ ولايتي لعليٍّ فرض و ولادتي من علي فضل»                                                    بحار 39/229 و قطره 1/288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ولايت </dc:title>
  <dc:creator>kosar</dc:creator>
  <cp:lastModifiedBy>m</cp:lastModifiedBy>
  <cp:revision>142</cp:revision>
  <dcterms:created xsi:type="dcterms:W3CDTF">2010-01-13T12:42:16Z</dcterms:created>
  <dcterms:modified xsi:type="dcterms:W3CDTF">2010-04-15T05:00:21Z</dcterms:modified>
</cp:coreProperties>
</file>