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6" r:id="rId1"/>
  </p:sldMasterIdLst>
  <p:notesMasterIdLst>
    <p:notesMasterId r:id="rId40"/>
  </p:notesMasterIdLst>
  <p:sldIdLst>
    <p:sldId id="590" r:id="rId2"/>
    <p:sldId id="316" r:id="rId3"/>
    <p:sldId id="336" r:id="rId4"/>
    <p:sldId id="415" r:id="rId5"/>
    <p:sldId id="413" r:id="rId6"/>
    <p:sldId id="412" r:id="rId7"/>
    <p:sldId id="411" r:id="rId8"/>
    <p:sldId id="406" r:id="rId9"/>
    <p:sldId id="587" r:id="rId10"/>
    <p:sldId id="588" r:id="rId11"/>
    <p:sldId id="418" r:id="rId12"/>
    <p:sldId id="539" r:id="rId13"/>
    <p:sldId id="538" r:id="rId14"/>
    <p:sldId id="537" r:id="rId15"/>
    <p:sldId id="536" r:id="rId16"/>
    <p:sldId id="535" r:id="rId17"/>
    <p:sldId id="534" r:id="rId18"/>
    <p:sldId id="533" r:id="rId19"/>
    <p:sldId id="532" r:id="rId20"/>
    <p:sldId id="521" r:id="rId21"/>
    <p:sldId id="476" r:id="rId22"/>
    <p:sldId id="540" r:id="rId23"/>
    <p:sldId id="405" r:id="rId24"/>
    <p:sldId id="404" r:id="rId25"/>
    <p:sldId id="403" r:id="rId26"/>
    <p:sldId id="402" r:id="rId27"/>
    <p:sldId id="401" r:id="rId28"/>
    <p:sldId id="400" r:id="rId29"/>
    <p:sldId id="399" r:id="rId30"/>
    <p:sldId id="394" r:id="rId31"/>
    <p:sldId id="589" r:id="rId32"/>
    <p:sldId id="586" r:id="rId33"/>
    <p:sldId id="408" r:id="rId34"/>
    <p:sldId id="584" r:id="rId35"/>
    <p:sldId id="583" r:id="rId36"/>
    <p:sldId id="582" r:id="rId37"/>
    <p:sldId id="580" r:id="rId38"/>
    <p:sldId id="579" r:id="rId3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706" autoAdjust="0"/>
    <p:restoredTop sz="94660"/>
  </p:normalViewPr>
  <p:slideViewPr>
    <p:cSldViewPr>
      <p:cViewPr varScale="1">
        <p:scale>
          <a:sx n="69" d="100"/>
          <a:sy n="69" d="100"/>
        </p:scale>
        <p:origin x="142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5BE7DC-E2D9-4947-8408-4376F94A5C28}" type="doc">
      <dgm:prSet loTypeId="urn:microsoft.com/office/officeart/2005/8/layout/gear1" loCatId="cycle" qsTypeId="urn:microsoft.com/office/officeart/2005/8/quickstyle/simple1" qsCatId="simple" csTypeId="urn:microsoft.com/office/officeart/2005/8/colors/accent1_2" csCatId="accent1" phldr="0"/>
      <dgm:spPr/>
    </dgm:pt>
    <dgm:pt modelId="{3DA3BA5E-50E9-46A5-8A82-561AAD8A0B16}">
      <dgm:prSet phldrT="[Text]" phldr="1"/>
      <dgm:spPr/>
      <dgm:t>
        <a:bodyPr/>
        <a:lstStyle/>
        <a:p>
          <a:pPr rtl="1"/>
          <a:endParaRPr lang="fa-IR"/>
        </a:p>
      </dgm:t>
    </dgm:pt>
    <dgm:pt modelId="{C6D0F61F-729D-4CDE-82E4-302E71010FAC}" type="parTrans" cxnId="{6568B1FA-817E-48A1-8AD9-9A894682B75A}">
      <dgm:prSet/>
      <dgm:spPr/>
      <dgm:t>
        <a:bodyPr/>
        <a:lstStyle/>
        <a:p>
          <a:pPr rtl="1"/>
          <a:endParaRPr lang="fa-IR"/>
        </a:p>
      </dgm:t>
    </dgm:pt>
    <dgm:pt modelId="{B4F70D97-2395-497F-BF07-C6E069F33013}" type="sibTrans" cxnId="{6568B1FA-817E-48A1-8AD9-9A894682B75A}">
      <dgm:prSet/>
      <dgm:spPr/>
      <dgm:t>
        <a:bodyPr/>
        <a:lstStyle/>
        <a:p>
          <a:pPr rtl="1"/>
          <a:endParaRPr lang="fa-IR"/>
        </a:p>
      </dgm:t>
    </dgm:pt>
    <dgm:pt modelId="{DB7F6FC1-ABC7-4D26-8726-B5A162D91B39}">
      <dgm:prSet phldrT="[Text]" phldr="1"/>
      <dgm:spPr/>
      <dgm:t>
        <a:bodyPr/>
        <a:lstStyle/>
        <a:p>
          <a:pPr rtl="1"/>
          <a:endParaRPr lang="fa-IR"/>
        </a:p>
      </dgm:t>
    </dgm:pt>
    <dgm:pt modelId="{BFF3B7A3-7E26-4BB4-B4DA-5D80BC3C6FC5}" type="parTrans" cxnId="{DD280957-3FA1-402A-BF76-BE3CE52B9615}">
      <dgm:prSet/>
      <dgm:spPr/>
      <dgm:t>
        <a:bodyPr/>
        <a:lstStyle/>
        <a:p>
          <a:pPr rtl="1"/>
          <a:endParaRPr lang="fa-IR"/>
        </a:p>
      </dgm:t>
    </dgm:pt>
    <dgm:pt modelId="{B2A84E80-3FE2-4E10-942C-C75DCA49C0CE}" type="sibTrans" cxnId="{DD280957-3FA1-402A-BF76-BE3CE52B9615}">
      <dgm:prSet/>
      <dgm:spPr/>
      <dgm:t>
        <a:bodyPr/>
        <a:lstStyle/>
        <a:p>
          <a:pPr rtl="1"/>
          <a:endParaRPr lang="fa-IR"/>
        </a:p>
      </dgm:t>
    </dgm:pt>
    <dgm:pt modelId="{EF37716F-42C5-4A45-B7C6-7E6380226417}">
      <dgm:prSet phldrT="[Text]" phldr="1"/>
      <dgm:spPr/>
      <dgm:t>
        <a:bodyPr/>
        <a:lstStyle/>
        <a:p>
          <a:pPr rtl="1"/>
          <a:endParaRPr lang="fa-IR"/>
        </a:p>
      </dgm:t>
    </dgm:pt>
    <dgm:pt modelId="{FE96BAEC-FD4B-4A4B-A221-DFA860A08F5A}" type="parTrans" cxnId="{F7DB0DE7-8A68-4F3B-9634-8601E60F80F4}">
      <dgm:prSet/>
      <dgm:spPr/>
      <dgm:t>
        <a:bodyPr/>
        <a:lstStyle/>
        <a:p>
          <a:pPr rtl="1"/>
          <a:endParaRPr lang="fa-IR"/>
        </a:p>
      </dgm:t>
    </dgm:pt>
    <dgm:pt modelId="{D8E3B99D-633E-4A17-A469-E0952A6B355E}" type="sibTrans" cxnId="{F7DB0DE7-8A68-4F3B-9634-8601E60F80F4}">
      <dgm:prSet/>
      <dgm:spPr/>
      <dgm:t>
        <a:bodyPr/>
        <a:lstStyle/>
        <a:p>
          <a:pPr rtl="1"/>
          <a:endParaRPr lang="fa-IR"/>
        </a:p>
      </dgm:t>
    </dgm:pt>
    <dgm:pt modelId="{6E984C68-6201-4D72-B82F-3D917C58C36A}" type="pres">
      <dgm:prSet presAssocID="{5C5BE7DC-E2D9-4947-8408-4376F94A5C28}" presName="composite" presStyleCnt="0">
        <dgm:presLayoutVars>
          <dgm:chMax val="3"/>
          <dgm:animLvl val="lvl"/>
          <dgm:resizeHandles val="exact"/>
        </dgm:presLayoutVars>
      </dgm:prSet>
      <dgm:spPr/>
    </dgm:pt>
    <dgm:pt modelId="{784F7335-5A75-46F8-850E-F5BBF6B8C7C6}" type="pres">
      <dgm:prSet presAssocID="{3DA3BA5E-50E9-46A5-8A82-561AAD8A0B16}" presName="gear1" presStyleLbl="node1" presStyleIdx="0" presStyleCnt="3">
        <dgm:presLayoutVars>
          <dgm:chMax val="1"/>
          <dgm:bulletEnabled val="1"/>
        </dgm:presLayoutVars>
      </dgm:prSet>
      <dgm:spPr/>
      <dgm:t>
        <a:bodyPr/>
        <a:lstStyle/>
        <a:p>
          <a:pPr rtl="1"/>
          <a:endParaRPr lang="fa-IR"/>
        </a:p>
      </dgm:t>
    </dgm:pt>
    <dgm:pt modelId="{639208C3-0419-4A19-912A-433338D74AEE}" type="pres">
      <dgm:prSet presAssocID="{3DA3BA5E-50E9-46A5-8A82-561AAD8A0B16}" presName="gear1srcNode" presStyleLbl="node1" presStyleIdx="0" presStyleCnt="3"/>
      <dgm:spPr/>
      <dgm:t>
        <a:bodyPr/>
        <a:lstStyle/>
        <a:p>
          <a:pPr rtl="1"/>
          <a:endParaRPr lang="fa-IR"/>
        </a:p>
      </dgm:t>
    </dgm:pt>
    <dgm:pt modelId="{F2C9041A-923E-41B3-AAE6-0106A939D4E5}" type="pres">
      <dgm:prSet presAssocID="{3DA3BA5E-50E9-46A5-8A82-561AAD8A0B16}" presName="gear1dstNode" presStyleLbl="node1" presStyleIdx="0" presStyleCnt="3"/>
      <dgm:spPr/>
      <dgm:t>
        <a:bodyPr/>
        <a:lstStyle/>
        <a:p>
          <a:pPr rtl="1"/>
          <a:endParaRPr lang="fa-IR"/>
        </a:p>
      </dgm:t>
    </dgm:pt>
    <dgm:pt modelId="{70D700A7-AE5C-44D1-8085-0536C966D1B3}" type="pres">
      <dgm:prSet presAssocID="{DB7F6FC1-ABC7-4D26-8726-B5A162D91B39}" presName="gear2" presStyleLbl="node1" presStyleIdx="1" presStyleCnt="3">
        <dgm:presLayoutVars>
          <dgm:chMax val="1"/>
          <dgm:bulletEnabled val="1"/>
        </dgm:presLayoutVars>
      </dgm:prSet>
      <dgm:spPr/>
      <dgm:t>
        <a:bodyPr/>
        <a:lstStyle/>
        <a:p>
          <a:pPr rtl="1"/>
          <a:endParaRPr lang="fa-IR"/>
        </a:p>
      </dgm:t>
    </dgm:pt>
    <dgm:pt modelId="{E0E1BDB1-2519-49E9-AA00-677BE91ECEFC}" type="pres">
      <dgm:prSet presAssocID="{DB7F6FC1-ABC7-4D26-8726-B5A162D91B39}" presName="gear2srcNode" presStyleLbl="node1" presStyleIdx="1" presStyleCnt="3"/>
      <dgm:spPr/>
      <dgm:t>
        <a:bodyPr/>
        <a:lstStyle/>
        <a:p>
          <a:pPr rtl="1"/>
          <a:endParaRPr lang="fa-IR"/>
        </a:p>
      </dgm:t>
    </dgm:pt>
    <dgm:pt modelId="{AF5D12C8-932E-44E0-BC07-55A19E77FE5D}" type="pres">
      <dgm:prSet presAssocID="{DB7F6FC1-ABC7-4D26-8726-B5A162D91B39}" presName="gear2dstNode" presStyleLbl="node1" presStyleIdx="1" presStyleCnt="3"/>
      <dgm:spPr/>
      <dgm:t>
        <a:bodyPr/>
        <a:lstStyle/>
        <a:p>
          <a:pPr rtl="1"/>
          <a:endParaRPr lang="fa-IR"/>
        </a:p>
      </dgm:t>
    </dgm:pt>
    <dgm:pt modelId="{3CF57E60-2C12-47E1-9C08-D642448B6BD9}" type="pres">
      <dgm:prSet presAssocID="{EF37716F-42C5-4A45-B7C6-7E6380226417}" presName="gear3" presStyleLbl="node1" presStyleIdx="2" presStyleCnt="3"/>
      <dgm:spPr/>
      <dgm:t>
        <a:bodyPr/>
        <a:lstStyle/>
        <a:p>
          <a:pPr rtl="1"/>
          <a:endParaRPr lang="fa-IR"/>
        </a:p>
      </dgm:t>
    </dgm:pt>
    <dgm:pt modelId="{5012EF6B-6EFC-4FE4-B334-B85AD0548871}" type="pres">
      <dgm:prSet presAssocID="{EF37716F-42C5-4A45-B7C6-7E6380226417}" presName="gear3tx" presStyleLbl="node1" presStyleIdx="2" presStyleCnt="3">
        <dgm:presLayoutVars>
          <dgm:chMax val="1"/>
          <dgm:bulletEnabled val="1"/>
        </dgm:presLayoutVars>
      </dgm:prSet>
      <dgm:spPr/>
      <dgm:t>
        <a:bodyPr/>
        <a:lstStyle/>
        <a:p>
          <a:pPr rtl="1"/>
          <a:endParaRPr lang="fa-IR"/>
        </a:p>
      </dgm:t>
    </dgm:pt>
    <dgm:pt modelId="{B3434244-87C0-45CA-8EC7-3CC5868BA914}" type="pres">
      <dgm:prSet presAssocID="{EF37716F-42C5-4A45-B7C6-7E6380226417}" presName="gear3srcNode" presStyleLbl="node1" presStyleIdx="2" presStyleCnt="3"/>
      <dgm:spPr/>
      <dgm:t>
        <a:bodyPr/>
        <a:lstStyle/>
        <a:p>
          <a:pPr rtl="1"/>
          <a:endParaRPr lang="fa-IR"/>
        </a:p>
      </dgm:t>
    </dgm:pt>
    <dgm:pt modelId="{6951D99B-813B-46C1-B6CB-47B173B08214}" type="pres">
      <dgm:prSet presAssocID="{EF37716F-42C5-4A45-B7C6-7E6380226417}" presName="gear3dstNode" presStyleLbl="node1" presStyleIdx="2" presStyleCnt="3"/>
      <dgm:spPr/>
      <dgm:t>
        <a:bodyPr/>
        <a:lstStyle/>
        <a:p>
          <a:pPr rtl="1"/>
          <a:endParaRPr lang="fa-IR"/>
        </a:p>
      </dgm:t>
    </dgm:pt>
    <dgm:pt modelId="{1D7233FE-93FD-4F63-8F6C-14516F32F47C}" type="pres">
      <dgm:prSet presAssocID="{B4F70D97-2395-497F-BF07-C6E069F33013}" presName="connector1" presStyleLbl="sibTrans2D1" presStyleIdx="0" presStyleCnt="3"/>
      <dgm:spPr/>
      <dgm:t>
        <a:bodyPr/>
        <a:lstStyle/>
        <a:p>
          <a:pPr rtl="1"/>
          <a:endParaRPr lang="fa-IR"/>
        </a:p>
      </dgm:t>
    </dgm:pt>
    <dgm:pt modelId="{2BA7CA59-9CAB-4C83-84FA-F2AF9D10EB46}" type="pres">
      <dgm:prSet presAssocID="{B2A84E80-3FE2-4E10-942C-C75DCA49C0CE}" presName="connector2" presStyleLbl="sibTrans2D1" presStyleIdx="1" presStyleCnt="3"/>
      <dgm:spPr/>
      <dgm:t>
        <a:bodyPr/>
        <a:lstStyle/>
        <a:p>
          <a:pPr rtl="1"/>
          <a:endParaRPr lang="fa-IR"/>
        </a:p>
      </dgm:t>
    </dgm:pt>
    <dgm:pt modelId="{DD5AB0AD-0B6F-4538-8B3A-93B00163338E}" type="pres">
      <dgm:prSet presAssocID="{D8E3B99D-633E-4A17-A469-E0952A6B355E}" presName="connector3" presStyleLbl="sibTrans2D1" presStyleIdx="2" presStyleCnt="3"/>
      <dgm:spPr/>
      <dgm:t>
        <a:bodyPr/>
        <a:lstStyle/>
        <a:p>
          <a:pPr rtl="1"/>
          <a:endParaRPr lang="fa-IR"/>
        </a:p>
      </dgm:t>
    </dgm:pt>
  </dgm:ptLst>
  <dgm:cxnLst>
    <dgm:cxn modelId="{34199C48-EB3F-41E6-80EE-E79471BF31DF}" type="presOf" srcId="{DB7F6FC1-ABC7-4D26-8726-B5A162D91B39}" destId="{E0E1BDB1-2519-49E9-AA00-677BE91ECEFC}" srcOrd="1" destOrd="0" presId="urn:microsoft.com/office/officeart/2005/8/layout/gear1"/>
    <dgm:cxn modelId="{220F4C6D-E8C2-460C-886C-9D9E34B0CAAE}" type="presOf" srcId="{DB7F6FC1-ABC7-4D26-8726-B5A162D91B39}" destId="{70D700A7-AE5C-44D1-8085-0536C966D1B3}" srcOrd="0" destOrd="0" presId="urn:microsoft.com/office/officeart/2005/8/layout/gear1"/>
    <dgm:cxn modelId="{1AED315D-1B41-467F-ADDB-F4372C408C5C}" type="presOf" srcId="{B4F70D97-2395-497F-BF07-C6E069F33013}" destId="{1D7233FE-93FD-4F63-8F6C-14516F32F47C}" srcOrd="0" destOrd="0" presId="urn:microsoft.com/office/officeart/2005/8/layout/gear1"/>
    <dgm:cxn modelId="{554EF3D5-7967-4138-A7E2-6515741659C7}" type="presOf" srcId="{3DA3BA5E-50E9-46A5-8A82-561AAD8A0B16}" destId="{784F7335-5A75-46F8-850E-F5BBF6B8C7C6}" srcOrd="0" destOrd="0" presId="urn:microsoft.com/office/officeart/2005/8/layout/gear1"/>
    <dgm:cxn modelId="{999A4493-F3D9-4BAA-868E-3167E3D53BD2}" type="presOf" srcId="{5C5BE7DC-E2D9-4947-8408-4376F94A5C28}" destId="{6E984C68-6201-4D72-B82F-3D917C58C36A}" srcOrd="0" destOrd="0" presId="urn:microsoft.com/office/officeart/2005/8/layout/gear1"/>
    <dgm:cxn modelId="{F7DB0DE7-8A68-4F3B-9634-8601E60F80F4}" srcId="{5C5BE7DC-E2D9-4947-8408-4376F94A5C28}" destId="{EF37716F-42C5-4A45-B7C6-7E6380226417}" srcOrd="2" destOrd="0" parTransId="{FE96BAEC-FD4B-4A4B-A221-DFA860A08F5A}" sibTransId="{D8E3B99D-633E-4A17-A469-E0952A6B355E}"/>
    <dgm:cxn modelId="{DD280957-3FA1-402A-BF76-BE3CE52B9615}" srcId="{5C5BE7DC-E2D9-4947-8408-4376F94A5C28}" destId="{DB7F6FC1-ABC7-4D26-8726-B5A162D91B39}" srcOrd="1" destOrd="0" parTransId="{BFF3B7A3-7E26-4BB4-B4DA-5D80BC3C6FC5}" sibTransId="{B2A84E80-3FE2-4E10-942C-C75DCA49C0CE}"/>
    <dgm:cxn modelId="{23625BD2-8E30-4339-AC83-C2A63AC4C8CD}" type="presOf" srcId="{EF37716F-42C5-4A45-B7C6-7E6380226417}" destId="{3CF57E60-2C12-47E1-9C08-D642448B6BD9}" srcOrd="0" destOrd="0" presId="urn:microsoft.com/office/officeart/2005/8/layout/gear1"/>
    <dgm:cxn modelId="{5E16620F-5C78-405B-AC31-FFF98C56B55D}" type="presOf" srcId="{DB7F6FC1-ABC7-4D26-8726-B5A162D91B39}" destId="{AF5D12C8-932E-44E0-BC07-55A19E77FE5D}" srcOrd="2" destOrd="0" presId="urn:microsoft.com/office/officeart/2005/8/layout/gear1"/>
    <dgm:cxn modelId="{2BCD8138-EB6A-4D8E-AFD5-E1ACAFE4ED7D}" type="presOf" srcId="{B2A84E80-3FE2-4E10-942C-C75DCA49C0CE}" destId="{2BA7CA59-9CAB-4C83-84FA-F2AF9D10EB46}" srcOrd="0" destOrd="0" presId="urn:microsoft.com/office/officeart/2005/8/layout/gear1"/>
    <dgm:cxn modelId="{D932F6EE-2E72-4D93-9ECE-BD4AF902B05B}" type="presOf" srcId="{D8E3B99D-633E-4A17-A469-E0952A6B355E}" destId="{DD5AB0AD-0B6F-4538-8B3A-93B00163338E}" srcOrd="0" destOrd="0" presId="urn:microsoft.com/office/officeart/2005/8/layout/gear1"/>
    <dgm:cxn modelId="{6568B1FA-817E-48A1-8AD9-9A894682B75A}" srcId="{5C5BE7DC-E2D9-4947-8408-4376F94A5C28}" destId="{3DA3BA5E-50E9-46A5-8A82-561AAD8A0B16}" srcOrd="0" destOrd="0" parTransId="{C6D0F61F-729D-4CDE-82E4-302E71010FAC}" sibTransId="{B4F70D97-2395-497F-BF07-C6E069F33013}"/>
    <dgm:cxn modelId="{FB924728-61D3-4DC9-A7C9-43CDE7922F6B}" type="presOf" srcId="{EF37716F-42C5-4A45-B7C6-7E6380226417}" destId="{B3434244-87C0-45CA-8EC7-3CC5868BA914}" srcOrd="2" destOrd="0" presId="urn:microsoft.com/office/officeart/2005/8/layout/gear1"/>
    <dgm:cxn modelId="{518E8C81-48DD-40C9-BD97-B436624B5EFB}" type="presOf" srcId="{3DA3BA5E-50E9-46A5-8A82-561AAD8A0B16}" destId="{F2C9041A-923E-41B3-AAE6-0106A939D4E5}" srcOrd="2" destOrd="0" presId="urn:microsoft.com/office/officeart/2005/8/layout/gear1"/>
    <dgm:cxn modelId="{4C528BC7-1341-467D-BF74-9B81A3422E87}" type="presOf" srcId="{EF37716F-42C5-4A45-B7C6-7E6380226417}" destId="{5012EF6B-6EFC-4FE4-B334-B85AD0548871}" srcOrd="1" destOrd="0" presId="urn:microsoft.com/office/officeart/2005/8/layout/gear1"/>
    <dgm:cxn modelId="{9BE6FF01-0F71-41F1-8A27-9864E905794E}" type="presOf" srcId="{3DA3BA5E-50E9-46A5-8A82-561AAD8A0B16}" destId="{639208C3-0419-4A19-912A-433338D74AEE}" srcOrd="1" destOrd="0" presId="urn:microsoft.com/office/officeart/2005/8/layout/gear1"/>
    <dgm:cxn modelId="{F52C6F71-D47E-4988-A3A6-17C8F9E85C0C}" type="presOf" srcId="{EF37716F-42C5-4A45-B7C6-7E6380226417}" destId="{6951D99B-813B-46C1-B6CB-47B173B08214}" srcOrd="3" destOrd="0" presId="urn:microsoft.com/office/officeart/2005/8/layout/gear1"/>
    <dgm:cxn modelId="{A4A92F56-B4E1-4010-93F3-71A4DA0836C1}" type="presParOf" srcId="{6E984C68-6201-4D72-B82F-3D917C58C36A}" destId="{784F7335-5A75-46F8-850E-F5BBF6B8C7C6}" srcOrd="0" destOrd="0" presId="urn:microsoft.com/office/officeart/2005/8/layout/gear1"/>
    <dgm:cxn modelId="{70086176-8A72-44BF-9AA0-ADF5BCEFB817}" type="presParOf" srcId="{6E984C68-6201-4D72-B82F-3D917C58C36A}" destId="{639208C3-0419-4A19-912A-433338D74AEE}" srcOrd="1" destOrd="0" presId="urn:microsoft.com/office/officeart/2005/8/layout/gear1"/>
    <dgm:cxn modelId="{F2327E3E-60AC-44DE-9F7C-562BE854E6D4}" type="presParOf" srcId="{6E984C68-6201-4D72-B82F-3D917C58C36A}" destId="{F2C9041A-923E-41B3-AAE6-0106A939D4E5}" srcOrd="2" destOrd="0" presId="urn:microsoft.com/office/officeart/2005/8/layout/gear1"/>
    <dgm:cxn modelId="{3C33D50C-EDFD-4C5A-98E4-1C2633FCFD75}" type="presParOf" srcId="{6E984C68-6201-4D72-B82F-3D917C58C36A}" destId="{70D700A7-AE5C-44D1-8085-0536C966D1B3}" srcOrd="3" destOrd="0" presId="urn:microsoft.com/office/officeart/2005/8/layout/gear1"/>
    <dgm:cxn modelId="{D8ADB49E-1AA6-4877-97DF-2984E7DD8740}" type="presParOf" srcId="{6E984C68-6201-4D72-B82F-3D917C58C36A}" destId="{E0E1BDB1-2519-49E9-AA00-677BE91ECEFC}" srcOrd="4" destOrd="0" presId="urn:microsoft.com/office/officeart/2005/8/layout/gear1"/>
    <dgm:cxn modelId="{F4DB219A-529B-48AC-AB6E-059922F8D2B0}" type="presParOf" srcId="{6E984C68-6201-4D72-B82F-3D917C58C36A}" destId="{AF5D12C8-932E-44E0-BC07-55A19E77FE5D}" srcOrd="5" destOrd="0" presId="urn:microsoft.com/office/officeart/2005/8/layout/gear1"/>
    <dgm:cxn modelId="{588B02F7-6564-4150-A4A8-494695A425B9}" type="presParOf" srcId="{6E984C68-6201-4D72-B82F-3D917C58C36A}" destId="{3CF57E60-2C12-47E1-9C08-D642448B6BD9}" srcOrd="6" destOrd="0" presId="urn:microsoft.com/office/officeart/2005/8/layout/gear1"/>
    <dgm:cxn modelId="{EBB0A22D-1CE2-46CD-9B7F-55DA2D6444CE}" type="presParOf" srcId="{6E984C68-6201-4D72-B82F-3D917C58C36A}" destId="{5012EF6B-6EFC-4FE4-B334-B85AD0548871}" srcOrd="7" destOrd="0" presId="urn:microsoft.com/office/officeart/2005/8/layout/gear1"/>
    <dgm:cxn modelId="{6BDAA43D-D0B2-4165-9301-7039C0629845}" type="presParOf" srcId="{6E984C68-6201-4D72-B82F-3D917C58C36A}" destId="{B3434244-87C0-45CA-8EC7-3CC5868BA914}" srcOrd="8" destOrd="0" presId="urn:microsoft.com/office/officeart/2005/8/layout/gear1"/>
    <dgm:cxn modelId="{44017455-3402-49A7-A08C-D9246134BD50}" type="presParOf" srcId="{6E984C68-6201-4D72-B82F-3D917C58C36A}" destId="{6951D99B-813B-46C1-B6CB-47B173B08214}" srcOrd="9" destOrd="0" presId="urn:microsoft.com/office/officeart/2005/8/layout/gear1"/>
    <dgm:cxn modelId="{A1E2AD98-7E75-43F1-8EAC-750653ECB861}" type="presParOf" srcId="{6E984C68-6201-4D72-B82F-3D917C58C36A}" destId="{1D7233FE-93FD-4F63-8F6C-14516F32F47C}" srcOrd="10" destOrd="0" presId="urn:microsoft.com/office/officeart/2005/8/layout/gear1"/>
    <dgm:cxn modelId="{466FDC3D-4B79-4D76-8671-338F37E2CE68}" type="presParOf" srcId="{6E984C68-6201-4D72-B82F-3D917C58C36A}" destId="{2BA7CA59-9CAB-4C83-84FA-F2AF9D10EB46}" srcOrd="11" destOrd="0" presId="urn:microsoft.com/office/officeart/2005/8/layout/gear1"/>
    <dgm:cxn modelId="{5F66BA18-5C69-4EB7-97A6-F4CE9A2B9498}" type="presParOf" srcId="{6E984C68-6201-4D72-B82F-3D917C58C36A}" destId="{DD5AB0AD-0B6F-4538-8B3A-93B00163338E}"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F7335-5A75-46F8-850E-F5BBF6B8C7C6}">
      <dsp:nvSpPr>
        <dsp:cNvPr id="0" name=""/>
        <dsp:cNvSpPr/>
      </dsp:nvSpPr>
      <dsp:spPr>
        <a:xfrm>
          <a:off x="3888501" y="2036683"/>
          <a:ext cx="2489279" cy="2489279"/>
        </a:xfrm>
        <a:prstGeom prst="gear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690" tIns="59690" rIns="59690" bIns="59690" numCol="1" spcCol="1270" anchor="ctr" anchorCtr="0">
          <a:noAutofit/>
        </a:bodyPr>
        <a:lstStyle/>
        <a:p>
          <a:pPr lvl="0" algn="ctr" defTabSz="2089150" rtl="1">
            <a:lnSpc>
              <a:spcPct val="90000"/>
            </a:lnSpc>
            <a:spcBef>
              <a:spcPct val="0"/>
            </a:spcBef>
            <a:spcAft>
              <a:spcPct val="35000"/>
            </a:spcAft>
          </a:pPr>
          <a:endParaRPr lang="fa-IR" sz="4700" kern="1200"/>
        </a:p>
      </dsp:txBody>
      <dsp:txXfrm>
        <a:off x="4388957" y="2619785"/>
        <a:ext cx="1488367" cy="1279541"/>
      </dsp:txXfrm>
    </dsp:sp>
    <dsp:sp modelId="{70D700A7-AE5C-44D1-8085-0536C966D1B3}">
      <dsp:nvSpPr>
        <dsp:cNvPr id="0" name=""/>
        <dsp:cNvSpPr/>
      </dsp:nvSpPr>
      <dsp:spPr>
        <a:xfrm>
          <a:off x="2440193" y="1448308"/>
          <a:ext cx="1810385" cy="1810385"/>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rtl="1">
            <a:lnSpc>
              <a:spcPct val="90000"/>
            </a:lnSpc>
            <a:spcBef>
              <a:spcPct val="0"/>
            </a:spcBef>
            <a:spcAft>
              <a:spcPct val="35000"/>
            </a:spcAft>
          </a:pPr>
          <a:endParaRPr lang="fa-IR" sz="2800" kern="1200"/>
        </a:p>
      </dsp:txBody>
      <dsp:txXfrm>
        <a:off x="2895963" y="1906833"/>
        <a:ext cx="898845" cy="893335"/>
      </dsp:txXfrm>
    </dsp:sp>
    <dsp:sp modelId="{3CF57E60-2C12-47E1-9C08-D642448B6BD9}">
      <dsp:nvSpPr>
        <dsp:cNvPr id="0" name=""/>
        <dsp:cNvSpPr/>
      </dsp:nvSpPr>
      <dsp:spPr>
        <a:xfrm rot="20700000">
          <a:off x="3454194" y="199327"/>
          <a:ext cx="1773807" cy="1773807"/>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rtl="1">
            <a:lnSpc>
              <a:spcPct val="90000"/>
            </a:lnSpc>
            <a:spcBef>
              <a:spcPct val="0"/>
            </a:spcBef>
            <a:spcAft>
              <a:spcPct val="35000"/>
            </a:spcAft>
          </a:pPr>
          <a:endParaRPr lang="fa-IR" sz="3100" kern="1200"/>
        </a:p>
      </dsp:txBody>
      <dsp:txXfrm rot="-20700000">
        <a:off x="3843242" y="588375"/>
        <a:ext cx="995711" cy="995711"/>
      </dsp:txXfrm>
    </dsp:sp>
    <dsp:sp modelId="{1D7233FE-93FD-4F63-8F6C-14516F32F47C}">
      <dsp:nvSpPr>
        <dsp:cNvPr id="0" name=""/>
        <dsp:cNvSpPr/>
      </dsp:nvSpPr>
      <dsp:spPr>
        <a:xfrm>
          <a:off x="3700746" y="1658974"/>
          <a:ext cx="3186277" cy="3186277"/>
        </a:xfrm>
        <a:prstGeom prst="circularArrow">
          <a:avLst>
            <a:gd name="adj1" fmla="val 4687"/>
            <a:gd name="adj2" fmla="val 299029"/>
            <a:gd name="adj3" fmla="val 2523572"/>
            <a:gd name="adj4" fmla="val 15845412"/>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A7CA59-9CAB-4C83-84FA-F2AF9D10EB46}">
      <dsp:nvSpPr>
        <dsp:cNvPr id="0" name=""/>
        <dsp:cNvSpPr/>
      </dsp:nvSpPr>
      <dsp:spPr>
        <a:xfrm>
          <a:off x="2119577" y="1046315"/>
          <a:ext cx="2315030" cy="2315030"/>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D5AB0AD-0B6F-4538-8B3A-93B00163338E}">
      <dsp:nvSpPr>
        <dsp:cNvPr id="0" name=""/>
        <dsp:cNvSpPr/>
      </dsp:nvSpPr>
      <dsp:spPr>
        <a:xfrm>
          <a:off x="3043894" y="-190626"/>
          <a:ext cx="2496068" cy="2496068"/>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0F9479F-E5C5-4E96-B5F8-2E5F8FBD8669}" type="datetimeFigureOut">
              <a:rPr lang="fa-IR" smtClean="0"/>
              <a:pPr/>
              <a:t>01/07/1441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DEF75F2-5BA1-4D74-AE9F-060A39C3DB2D}" type="slidenum">
              <a:rPr lang="fa-IR" smtClean="0"/>
              <a:pPr/>
              <a:t>‹#›</a:t>
            </a:fld>
            <a:endParaRPr lang="fa-IR"/>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3</a:t>
            </a:fld>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5</a:t>
            </a:fld>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6</a:t>
            </a:fld>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7</a:t>
            </a:fld>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8</a:t>
            </a:fld>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9</a:t>
            </a:fld>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10</a:t>
            </a:fld>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15</a:t>
            </a:fld>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18</a:t>
            </a:fld>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23</a:t>
            </a:fld>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24</a:t>
            </a:fld>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25</a:t>
            </a:fld>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26</a:t>
            </a:fld>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27</a:t>
            </a:fld>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28</a:t>
            </a:fld>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29</a:t>
            </a:fld>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30</a:t>
            </a:fld>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31</a:t>
            </a:fld>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33</a:t>
            </a:fld>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DEF75F2-5BA1-4D74-AE9F-060A39C3DB2D}" type="slidenum">
              <a:rPr lang="fa-IR" smtClean="0"/>
              <a:pPr/>
              <a:t>37</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3603115-2841-4F5A-9CE0-7A3F65EF92AE}" type="datetimeFigureOut">
              <a:rPr lang="fa-IR" smtClean="0"/>
              <a:pPr/>
              <a:t>01/07/1441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F558D31-A2AA-42EA-8A75-B0CC53AA2BF7}" type="slidenum">
              <a:rPr lang="fa-IR" smtClean="0"/>
              <a:pPr/>
              <a:t>‹#›</a:t>
            </a:fld>
            <a:endParaRPr lang="fa-IR"/>
          </a:p>
        </p:txBody>
      </p:sp>
    </p:spTree>
  </p:cSld>
  <p:clrMapOvr>
    <a:masterClrMapping/>
  </p:clrMapOvr>
  <p:transition spd="slow" advTm="13000">
    <p:wheel spokes="2"/>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3603115-2841-4F5A-9CE0-7A3F65EF92AE}" type="datetimeFigureOut">
              <a:rPr lang="fa-IR" smtClean="0"/>
              <a:pPr/>
              <a:t>01/07/1441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F558D31-A2AA-42EA-8A75-B0CC53AA2BF7}"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spd="slow" advTm="13000">
    <p:wheel spokes="2"/>
  </p:transition>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972857871"/>
      </p:ext>
    </p:extLst>
  </p:cSld>
  <p:clrMapOvr>
    <a:masterClrMapping/>
  </p:clrMapOvr>
  <p:transition spd="slow" advTm="13000">
    <p:wheel spokes="2"/>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429720" cy="7858108"/>
          </a:xfrm>
          <a:prstGeom prst="rect">
            <a:avLst/>
          </a:prstGeom>
          <a:gradFill>
            <a:gsLst>
              <a:gs pos="0">
                <a:srgbClr val="000000"/>
              </a:gs>
              <a:gs pos="39999">
                <a:srgbClr val="0A128C"/>
              </a:gs>
              <a:gs pos="70000">
                <a:srgbClr val="181CC7"/>
              </a:gs>
              <a:gs pos="88000">
                <a:srgbClr val="7005D4"/>
              </a:gs>
              <a:gs pos="100000">
                <a:srgbClr val="8C3D91"/>
              </a:gs>
            </a:gsLst>
            <a:lin ang="5400000" scaled="0"/>
          </a:gradFill>
        </p:spPr>
        <p:txBody>
          <a:bodyPr vert="horz" lIns="91440" tIns="45720" rIns="91440" bIns="45720" numCol="2" rtlCol="1">
            <a:normAutofit/>
          </a:bodyPr>
          <a:lstStyle/>
          <a:p>
            <a:pPr marL="342900" lvl="0" indent="-342900" algn="l">
              <a:spcBef>
                <a:spcPct val="20000"/>
              </a:spcBef>
              <a:defRPr/>
            </a:pPr>
            <a:endParaRPr lang="fa-IR" sz="9600" b="1" dirty="0">
              <a:cs typeface="Andalus" pitchFamily="2" charset="-78"/>
            </a:endParaRPr>
          </a:p>
        </p:txBody>
      </p:sp>
      <p:sp>
        <p:nvSpPr>
          <p:cNvPr id="7" name="Sun 6"/>
          <p:cNvSpPr/>
          <p:nvPr/>
        </p:nvSpPr>
        <p:spPr>
          <a:xfrm>
            <a:off x="1714480" y="1714488"/>
            <a:ext cx="5500726" cy="5143512"/>
          </a:xfrm>
          <a:prstGeom prst="su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6000" dirty="0" smtClean="0">
                <a:solidFill>
                  <a:srgbClr val="FF0000"/>
                </a:solidFill>
              </a:rPr>
              <a:t>معارف</a:t>
            </a:r>
            <a:r>
              <a:rPr lang="fa-IR" sz="5400" b="1" dirty="0" smtClean="0">
                <a:solidFill>
                  <a:srgbClr val="FFFF00"/>
                </a:solidFill>
              </a:rPr>
              <a:t>ف</a:t>
            </a:r>
            <a:endParaRPr lang="fa-IR" sz="5400" b="1" dirty="0">
              <a:solidFill>
                <a:srgbClr val="FFFF0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l" defTabSz="914400" rtl="1" eaLnBrk="1" fontAlgn="auto" latinLnBrk="0" hangingPunct="1">
              <a:lnSpc>
                <a:spcPct val="100000"/>
              </a:lnSpc>
              <a:spcBef>
                <a:spcPct val="20000"/>
              </a:spcBef>
              <a:spcAft>
                <a:spcPts val="0"/>
              </a:spcAft>
              <a:buClrTx/>
              <a:buSzTx/>
              <a:tabLst/>
              <a:defRPr/>
            </a:pP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1" eaLnBrk="1" fontAlgn="auto" latinLnBrk="0" hangingPunct="1">
              <a:lnSpc>
                <a:spcPct val="100000"/>
              </a:lnSpc>
              <a:spcBef>
                <a:spcPct val="20000"/>
              </a:spcBef>
              <a:spcAft>
                <a:spcPts val="0"/>
              </a:spcAft>
              <a:buClrTx/>
              <a:buSzTx/>
              <a:tabLst/>
              <a:defRPr/>
            </a:pPr>
            <a:endParaRPr lang="fa-IR" sz="3200" dirty="0" smtClean="0"/>
          </a:p>
          <a:p>
            <a:pPr marL="800100" lvl="1" indent="-342900">
              <a:spcBef>
                <a:spcPct val="20000"/>
              </a:spcBef>
              <a:defRPr/>
            </a:pPr>
            <a:r>
              <a:rPr kumimoji="0" lang="fa-IR" sz="3200" b="1" i="0" u="none" strike="noStrike" kern="1200" cap="none" spc="0" normalizeH="0" baseline="0" noProof="0" dirty="0" smtClean="0">
                <a:ln>
                  <a:noFill/>
                </a:ln>
                <a:solidFill>
                  <a:schemeClr val="tx1"/>
                </a:solidFill>
                <a:effectLst/>
                <a:uLnTx/>
                <a:uFillTx/>
                <a:latin typeface="+mn-lt"/>
                <a:ea typeface="+mn-ea"/>
                <a:cs typeface="+mn-cs"/>
              </a:rPr>
              <a:t>   علامت نکره معمولا</a:t>
            </a:r>
            <a:r>
              <a:rPr kumimoji="0" lang="fa-IR" sz="3200" b="1" i="0" u="none" strike="noStrike" kern="1200" cap="none" spc="0" normalizeH="0" baseline="0" noProof="0" dirty="0" smtClean="0">
                <a:ln>
                  <a:noFill/>
                </a:ln>
                <a:solidFill>
                  <a:srgbClr val="FF0000"/>
                </a:solidFill>
                <a:effectLst/>
                <a:uLnTx/>
                <a:uFillTx/>
                <a:latin typeface="+mn-lt"/>
                <a:ea typeface="+mn-ea"/>
                <a:cs typeface="+mn-cs"/>
              </a:rPr>
              <a:t> تنوین </a:t>
            </a:r>
            <a:r>
              <a:rPr kumimoji="0" lang="fa-IR" sz="3200" b="1" i="0" u="none" strike="noStrike" kern="1200" cap="none" spc="0" normalizeH="0" baseline="0" noProof="0" dirty="0" smtClean="0">
                <a:ln>
                  <a:noFill/>
                </a:ln>
                <a:solidFill>
                  <a:schemeClr val="tx1"/>
                </a:solidFill>
                <a:effectLst/>
                <a:uLnTx/>
                <a:uFillTx/>
                <a:latin typeface="+mn-lt"/>
                <a:ea typeface="+mn-ea"/>
                <a:cs typeface="+mn-cs"/>
              </a:rPr>
              <a:t>در اسمهای عام است</a:t>
            </a:r>
            <a:r>
              <a:rPr kumimoji="0" lang="fa-IR" sz="3200" b="1" i="0" u="none" strike="noStrike" kern="1200" cap="none" spc="0" normalizeH="0" noProof="0" dirty="0" smtClean="0">
                <a:ln>
                  <a:noFill/>
                </a:ln>
                <a:solidFill>
                  <a:schemeClr val="tx1"/>
                </a:solidFill>
                <a:effectLst/>
                <a:uLnTx/>
                <a:uFillTx/>
                <a:latin typeface="+mn-lt"/>
                <a:ea typeface="+mn-ea"/>
                <a:cs typeface="+mn-cs"/>
              </a:rPr>
              <a:t> .                        </a:t>
            </a:r>
          </a:p>
          <a:p>
            <a:pPr marL="342900" marR="0" lvl="0" indent="-342900" algn="l" defTabSz="914400" rtl="1" eaLnBrk="1" fontAlgn="auto" latinLnBrk="0" hangingPunct="1">
              <a:lnSpc>
                <a:spcPct val="100000"/>
              </a:lnSpc>
              <a:spcBef>
                <a:spcPct val="20000"/>
              </a:spcBef>
              <a:spcAft>
                <a:spcPts val="0"/>
              </a:spcAft>
              <a:buClrTx/>
              <a:buSzTx/>
              <a:tabLst/>
              <a:defRPr/>
            </a:pPr>
            <a:endParaRPr lang="fa-IR" sz="3200" b="1" dirty="0"/>
          </a:p>
          <a:p>
            <a:pPr marL="342900" marR="0" lvl="0" indent="-342900" defTabSz="914400" rtl="1" eaLnBrk="1" fontAlgn="auto" latinLnBrk="0" hangingPunct="1">
              <a:lnSpc>
                <a:spcPct val="200000"/>
              </a:lnSpc>
              <a:spcBef>
                <a:spcPct val="20000"/>
              </a:spcBef>
              <a:spcAft>
                <a:spcPts val="0"/>
              </a:spcAft>
              <a:buClrTx/>
              <a:buSzTx/>
              <a:tabLst/>
              <a:defRPr/>
            </a:pPr>
            <a:r>
              <a:rPr kumimoji="0" lang="fa-IR" sz="3200" b="1" i="0" u="none" strike="noStrike" kern="1200" cap="none" spc="0" normalizeH="0" noProof="0" dirty="0" smtClean="0">
                <a:ln>
                  <a:noFill/>
                </a:ln>
                <a:solidFill>
                  <a:srgbClr val="FF0000"/>
                </a:solidFill>
                <a:effectLst/>
                <a:uLnTx/>
                <a:uFillTx/>
                <a:latin typeface="+mn-lt"/>
                <a:ea typeface="+mn-ea"/>
                <a:cs typeface="+mn-cs"/>
              </a:rPr>
              <a:t>نکته</a:t>
            </a:r>
            <a:r>
              <a:rPr kumimoji="0" lang="fa-IR" sz="3200" b="1" i="0" u="none" strike="noStrike" kern="1200" cap="none" spc="0" normalizeH="0" noProof="0" dirty="0" smtClean="0">
                <a:ln>
                  <a:noFill/>
                </a:ln>
                <a:solidFill>
                  <a:schemeClr val="tx1"/>
                </a:solidFill>
                <a:effectLst/>
                <a:uLnTx/>
                <a:uFillTx/>
                <a:latin typeface="+mn-lt"/>
                <a:ea typeface="+mn-ea"/>
                <a:cs typeface="+mn-cs"/>
              </a:rPr>
              <a:t>:تنوین در آخر اسمهای خاص علامت نکره بودن نیست.               رایتُ عَلَیا فی المَسْجِدِ .    </a:t>
            </a:r>
          </a:p>
          <a:p>
            <a:pPr marL="342900" marR="0" lvl="0" indent="-342900" algn="l" defTabSz="914400" rtl="1" eaLnBrk="1" fontAlgn="auto" latinLnBrk="0" hangingPunct="1">
              <a:lnSpc>
                <a:spcPct val="100000"/>
              </a:lnSpc>
              <a:spcBef>
                <a:spcPct val="20000"/>
              </a:spcBef>
              <a:spcAft>
                <a:spcPts val="0"/>
              </a:spcAft>
              <a:buClrTx/>
              <a:buSzTx/>
              <a:tabLst/>
              <a:defRPr/>
            </a:pPr>
            <a:endParaRPr kumimoji="0" lang="fa-IR" sz="3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xEl>
                                              <p:pRg st="2" end="2"/>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5">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6" name="Content Placeholder 2"/>
          <p:cNvSpPr txBox="1">
            <a:spLocks/>
          </p:cNvSpPr>
          <p:nvPr/>
        </p:nvSpPr>
        <p:spPr>
          <a:xfrm>
            <a:off x="0" y="-357214"/>
            <a:ext cx="9144000" cy="7500990"/>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2"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a:p>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rgbClr val="FF0000"/>
                </a:solidFill>
                <a:effectLst/>
                <a:uLnTx/>
                <a:uFillTx/>
                <a:latin typeface="+mn-lt"/>
                <a:ea typeface="+mn-ea"/>
                <a:cs typeface="+mn-cs"/>
              </a:rPr>
              <a:t>معرفه</a:t>
            </a:r>
            <a:r>
              <a:rPr kumimoji="0" lang="fa-IR" sz="3200" b="0" i="0" u="none" strike="noStrike" kern="1200" cap="none" spc="0" normalizeH="0" baseline="0" noProof="0" dirty="0" smtClean="0">
                <a:ln>
                  <a:noFill/>
                </a:ln>
                <a:solidFill>
                  <a:schemeClr val="tx1"/>
                </a:solidFill>
                <a:effectLst/>
                <a:uLnTx/>
                <a:uFillTx/>
                <a:latin typeface="+mn-lt"/>
                <a:ea typeface="+mn-ea"/>
                <a:cs typeface="+mn-cs"/>
              </a:rPr>
              <a:t>:اسمی که بر شخص یا شیءخاصی دلالت می کند     سَافََرَ حَمِیدُ</a:t>
            </a:r>
            <a:r>
              <a:rPr kumimoji="0" lang="fa-IR" sz="3200" b="0" i="0" u="none" strike="noStrike" kern="1200" cap="none" spc="0" normalizeH="0" noProof="0" dirty="0" smtClean="0">
                <a:ln>
                  <a:noFill/>
                </a:ln>
                <a:solidFill>
                  <a:schemeClr val="tx1"/>
                </a:solidFill>
                <a:effectLst/>
                <a:uLnTx/>
                <a:uFillTx/>
                <a:latin typeface="+mn-lt"/>
                <a:ea typeface="+mn-ea"/>
                <a:cs typeface="+mn-cs"/>
              </a:rPr>
              <a:t> اِلی مَکَه</a:t>
            </a: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smtClean="0"/>
          </a:p>
          <a:p>
            <a:pPr marL="342900" marR="0" lvl="0" indent="-342900" algn="r" defTabSz="914400" rtl="1" eaLnBrk="1" fontAlgn="auto" latinLnBrk="0" hangingPunct="1">
              <a:lnSpc>
                <a:spcPct val="100000"/>
              </a:lnSpc>
              <a:spcBef>
                <a:spcPct val="20000"/>
              </a:spcBef>
              <a:spcAft>
                <a:spcPts val="0"/>
              </a:spcAft>
              <a:buClrTx/>
              <a:buSzTx/>
              <a:tabLst/>
              <a:defRPr/>
            </a:pPr>
            <a:endParaRPr kumimoji="0" lang="fa-IR" sz="3200" b="0" i="0" u="none" strike="noStrike" kern="1200" cap="none" spc="0" normalizeH="0" noProof="0" dirty="0" smtClean="0">
              <a:ln>
                <a:noFill/>
              </a:ln>
              <a:solidFill>
                <a:schemeClr val="tx1"/>
              </a:solidFill>
              <a:effectLst/>
              <a:uLnTx/>
              <a:uFillTx/>
              <a:latin typeface="+mn-lt"/>
              <a:ea typeface="+mn-ea"/>
              <a:cs typeface="+mn-cs"/>
            </a:endParaRP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smtClean="0"/>
          </a:p>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noProof="0" dirty="0" smtClean="0">
                <a:ln>
                  <a:noFill/>
                </a:ln>
                <a:solidFill>
                  <a:srgbClr val="FF0000"/>
                </a:solidFill>
                <a:effectLst/>
                <a:uLnTx/>
                <a:uFillTx/>
                <a:latin typeface="+mn-lt"/>
                <a:ea typeface="+mn-ea"/>
                <a:cs typeface="+mn-cs"/>
              </a:rPr>
              <a:t>نکره</a:t>
            </a:r>
            <a:r>
              <a:rPr kumimoji="0" lang="fa-IR" sz="3200" b="0" i="0" u="none" strike="noStrike" kern="1200" cap="none" spc="0" normalizeH="0" noProof="0" dirty="0" smtClean="0">
                <a:ln>
                  <a:noFill/>
                </a:ln>
                <a:solidFill>
                  <a:schemeClr val="tx1"/>
                </a:solidFill>
                <a:effectLst/>
                <a:uLnTx/>
                <a:uFillTx/>
                <a:latin typeface="+mn-lt"/>
                <a:ea typeface="+mn-ea"/>
                <a:cs typeface="+mn-cs"/>
              </a:rPr>
              <a:t>: بر شخص یا شیء نامشخص دلالت می کند.</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029" name="Picture 5" descr="C:\Program Files\Microsoft Office\MEDIA\CAGCAT10\j0301050.wmf"/>
          <p:cNvPicPr>
            <a:picLocks noChangeAspect="1" noChangeArrowheads="1"/>
          </p:cNvPicPr>
          <p:nvPr/>
        </p:nvPicPr>
        <p:blipFill>
          <a:blip r:embed="rId2"/>
          <a:srcRect/>
          <a:stretch>
            <a:fillRect/>
          </a:stretch>
        </p:blipFill>
        <p:spPr bwMode="auto">
          <a:xfrm>
            <a:off x="1000100" y="571480"/>
            <a:ext cx="2428892" cy="2857520"/>
          </a:xfrm>
          <a:prstGeom prst="rect">
            <a:avLst/>
          </a:prstGeom>
          <a:noFill/>
        </p:spPr>
      </p:pic>
      <p:pic>
        <p:nvPicPr>
          <p:cNvPr id="1030" name="Picture 6" descr="C:\Program Files\Microsoft Office\MEDIA\CAGCAT10\j0332364.wmf"/>
          <p:cNvPicPr>
            <a:picLocks noChangeAspect="1" noChangeArrowheads="1"/>
          </p:cNvPicPr>
          <p:nvPr/>
        </p:nvPicPr>
        <p:blipFill>
          <a:blip r:embed="rId3"/>
          <a:srcRect/>
          <a:stretch>
            <a:fillRect/>
          </a:stretch>
        </p:blipFill>
        <p:spPr bwMode="auto">
          <a:xfrm>
            <a:off x="1214414" y="4286256"/>
            <a:ext cx="2286016" cy="2000264"/>
          </a:xfrm>
          <a:prstGeom prst="rect">
            <a:avLst/>
          </a:prstGeom>
          <a:noFill/>
        </p:spPr>
      </p:pic>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diamond(in)">
                                      <p:cBhvr>
                                        <p:cTn id="7" dur="20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6">
                                            <p:txEl>
                                              <p:pRg st="6" end="6"/>
                                            </p:txEl>
                                          </p:spTgt>
                                        </p:tgtEl>
                                        <p:attrNameLst>
                                          <p:attrName>style.visibility</p:attrName>
                                        </p:attrNameLst>
                                      </p:cBhvr>
                                      <p:to>
                                        <p:strVal val="visible"/>
                                      </p:to>
                                    </p:set>
                                    <p:anim calcmode="lin" valueType="num">
                                      <p:cBhvr>
                                        <p:cTn id="12" dur="1000" fill="hold"/>
                                        <p:tgtEl>
                                          <p:spTgt spid="6">
                                            <p:txEl>
                                              <p:pRg st="6" end="6"/>
                                            </p:txEl>
                                          </p:spTgt>
                                        </p:tgtEl>
                                        <p:attrNameLst>
                                          <p:attrName>ppt_w</p:attrName>
                                        </p:attrNameLst>
                                      </p:cBhvr>
                                      <p:tavLst>
                                        <p:tav tm="0">
                                          <p:val>
                                            <p:strVal val="#ppt_w*0.70"/>
                                          </p:val>
                                        </p:tav>
                                        <p:tav tm="100000">
                                          <p:val>
                                            <p:strVal val="#ppt_w"/>
                                          </p:val>
                                        </p:tav>
                                      </p:tavLst>
                                    </p:anim>
                                    <p:anim calcmode="lin" valueType="num">
                                      <p:cBhvr>
                                        <p:cTn id="13" dur="1000" fill="hold"/>
                                        <p:tgtEl>
                                          <p:spTgt spid="6">
                                            <p:txEl>
                                              <p:pRg st="6" end="6"/>
                                            </p:txEl>
                                          </p:spTgt>
                                        </p:tgtEl>
                                        <p:attrNameLst>
                                          <p:attrName>ppt_h</p:attrName>
                                        </p:attrNameLst>
                                      </p:cBhvr>
                                      <p:tavLst>
                                        <p:tav tm="0">
                                          <p:val>
                                            <p:strVal val="#ppt_h"/>
                                          </p:val>
                                        </p:tav>
                                        <p:tav tm="100000">
                                          <p:val>
                                            <p:strVal val="#ppt_h"/>
                                          </p:val>
                                        </p:tav>
                                      </p:tavLst>
                                    </p:anim>
                                    <p:animEffect transition="in" filter="fade">
                                      <p:cBhvr>
                                        <p:cTn id="14" dur="1000"/>
                                        <p:tgtEl>
                                          <p:spTgt spid="6">
                                            <p:txEl>
                                              <p:pRg st="6" end="6"/>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1029"/>
                                        </p:tgtEl>
                                        <p:attrNameLst>
                                          <p:attrName>style.visibility</p:attrName>
                                        </p:attrNameLst>
                                      </p:cBhvr>
                                      <p:to>
                                        <p:strVal val="visible"/>
                                      </p:to>
                                    </p:set>
                                    <p:anim calcmode="lin" valueType="num">
                                      <p:cBhvr>
                                        <p:cTn id="19" dur="3000" fill="hold"/>
                                        <p:tgtEl>
                                          <p:spTgt spid="1029"/>
                                        </p:tgtEl>
                                        <p:attrNameLst>
                                          <p:attrName>ppt_w</p:attrName>
                                        </p:attrNameLst>
                                      </p:cBhvr>
                                      <p:tavLst>
                                        <p:tav tm="0">
                                          <p:val>
                                            <p:strVal val="#ppt_w*0.70"/>
                                          </p:val>
                                        </p:tav>
                                        <p:tav tm="100000">
                                          <p:val>
                                            <p:strVal val="#ppt_w"/>
                                          </p:val>
                                        </p:tav>
                                      </p:tavLst>
                                    </p:anim>
                                    <p:anim calcmode="lin" valueType="num">
                                      <p:cBhvr>
                                        <p:cTn id="20" dur="3000" fill="hold"/>
                                        <p:tgtEl>
                                          <p:spTgt spid="1029"/>
                                        </p:tgtEl>
                                        <p:attrNameLst>
                                          <p:attrName>ppt_h</p:attrName>
                                        </p:attrNameLst>
                                      </p:cBhvr>
                                      <p:tavLst>
                                        <p:tav tm="0">
                                          <p:val>
                                            <p:strVal val="#ppt_h"/>
                                          </p:val>
                                        </p:tav>
                                        <p:tav tm="100000">
                                          <p:val>
                                            <p:strVal val="#ppt_h"/>
                                          </p:val>
                                        </p:tav>
                                      </p:tavLst>
                                    </p:anim>
                                    <p:animEffect transition="in" filter="fade">
                                      <p:cBhvr>
                                        <p:cTn id="21" dur="3000"/>
                                        <p:tgtEl>
                                          <p:spTgt spid="1029"/>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1030"/>
                                        </p:tgtEl>
                                        <p:attrNameLst>
                                          <p:attrName>style.visibility</p:attrName>
                                        </p:attrNameLst>
                                      </p:cBhvr>
                                      <p:to>
                                        <p:strVal val="visible"/>
                                      </p:to>
                                    </p:set>
                                    <p:anim calcmode="lin" valueType="num">
                                      <p:cBhvr>
                                        <p:cTn id="26" dur="500" fill="hold"/>
                                        <p:tgtEl>
                                          <p:spTgt spid="1030"/>
                                        </p:tgtEl>
                                        <p:attrNameLst>
                                          <p:attrName>ppt_w</p:attrName>
                                        </p:attrNameLst>
                                      </p:cBhvr>
                                      <p:tavLst>
                                        <p:tav tm="0">
                                          <p:val>
                                            <p:fltVal val="0"/>
                                          </p:val>
                                        </p:tav>
                                        <p:tav tm="100000">
                                          <p:val>
                                            <p:strVal val="#ppt_w"/>
                                          </p:val>
                                        </p:tav>
                                      </p:tavLst>
                                    </p:anim>
                                    <p:anim calcmode="lin" valueType="num">
                                      <p:cBhvr>
                                        <p:cTn id="27" dur="500" fill="hold"/>
                                        <p:tgtEl>
                                          <p:spTgt spid="1030"/>
                                        </p:tgtEl>
                                        <p:attrNameLst>
                                          <p:attrName>ppt_h</p:attrName>
                                        </p:attrNameLst>
                                      </p:cBhvr>
                                      <p:tavLst>
                                        <p:tav tm="0">
                                          <p:val>
                                            <p:fltVal val="0"/>
                                          </p:val>
                                        </p:tav>
                                        <p:tav tm="100000">
                                          <p:val>
                                            <p:strVal val="#ppt_h"/>
                                          </p:val>
                                        </p:tav>
                                      </p:tavLst>
                                    </p:anim>
                                    <p:animEffect transition="in" filter="fade">
                                      <p:cBhvr>
                                        <p:cTn id="28"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457200" y="1600200"/>
            <a:ext cx="8229600" cy="584775"/>
          </a:xfrm>
        </p:spPr>
        <p:txBody>
          <a:bodyPr>
            <a:spAutoFit/>
          </a:bodyPr>
          <a:lstStyle/>
          <a:p>
            <a:endParaRPr lang="fa-IR" dirty="0"/>
          </a:p>
        </p:txBody>
      </p:sp>
      <p:sp>
        <p:nvSpPr>
          <p:cNvPr id="7" name="Sun 6"/>
          <p:cNvSpPr/>
          <p:nvPr/>
        </p:nvSpPr>
        <p:spPr>
          <a:xfrm>
            <a:off x="3143240" y="1714488"/>
            <a:ext cx="4000528" cy="3357586"/>
          </a:xfrm>
          <a:prstGeom prst="su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اقسام معارف</a:t>
            </a:r>
            <a:endParaRPr lang="fa-IR" dirty="0">
              <a:solidFill>
                <a:schemeClr val="tx1"/>
              </a:solidFill>
            </a:endParaRPr>
          </a:p>
        </p:txBody>
      </p:sp>
      <p:sp>
        <p:nvSpPr>
          <p:cNvPr id="8" name="4-Point Star 7"/>
          <p:cNvSpPr/>
          <p:nvPr/>
        </p:nvSpPr>
        <p:spPr>
          <a:xfrm>
            <a:off x="714348" y="3643314"/>
            <a:ext cx="3000396" cy="1714512"/>
          </a:xfrm>
          <a:prstGeom prst="star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rPr>
              <a:t>علم</a:t>
            </a:r>
            <a:endParaRPr lang="fa-IR" b="1" dirty="0">
              <a:solidFill>
                <a:schemeClr val="tx1"/>
              </a:solidFill>
            </a:endParaRPr>
          </a:p>
        </p:txBody>
      </p:sp>
      <p:sp>
        <p:nvSpPr>
          <p:cNvPr id="9" name="4-Point Star 8"/>
          <p:cNvSpPr/>
          <p:nvPr/>
        </p:nvSpPr>
        <p:spPr>
          <a:xfrm>
            <a:off x="5072066" y="357166"/>
            <a:ext cx="2214578" cy="1571636"/>
          </a:xfrm>
          <a:prstGeom prst="star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موصول</a:t>
            </a:r>
            <a:endParaRPr lang="fa-IR" dirty="0">
              <a:solidFill>
                <a:schemeClr val="tx1"/>
              </a:solidFill>
            </a:endParaRPr>
          </a:p>
        </p:txBody>
      </p:sp>
      <p:sp>
        <p:nvSpPr>
          <p:cNvPr id="10" name="4-Point Star 9"/>
          <p:cNvSpPr/>
          <p:nvPr/>
        </p:nvSpPr>
        <p:spPr>
          <a:xfrm>
            <a:off x="7072330" y="714356"/>
            <a:ext cx="2428892" cy="2428892"/>
          </a:xfrm>
          <a:prstGeom prst="star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ا</a:t>
            </a:r>
            <a:r>
              <a:rPr lang="fa-IR" b="1" dirty="0" smtClean="0">
                <a:solidFill>
                  <a:schemeClr val="tx1"/>
                </a:solidFill>
              </a:rPr>
              <a:t>ضاف</a:t>
            </a:r>
            <a:r>
              <a:rPr lang="fa-IR" dirty="0" smtClean="0">
                <a:solidFill>
                  <a:schemeClr val="tx1"/>
                </a:solidFill>
              </a:rPr>
              <a:t>ه</a:t>
            </a:r>
            <a:endParaRPr lang="fa-IR" dirty="0">
              <a:solidFill>
                <a:schemeClr val="tx1"/>
              </a:solidFill>
            </a:endParaRPr>
          </a:p>
        </p:txBody>
      </p:sp>
      <p:sp>
        <p:nvSpPr>
          <p:cNvPr id="11" name="4-Point Star 10"/>
          <p:cNvSpPr/>
          <p:nvPr/>
        </p:nvSpPr>
        <p:spPr>
          <a:xfrm>
            <a:off x="1071538" y="571480"/>
            <a:ext cx="2786082" cy="1857388"/>
          </a:xfrm>
          <a:prstGeom prst="star4">
            <a:avLst>
              <a:gd name="adj" fmla="val 12500"/>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rPr>
              <a:t>ضمیر</a:t>
            </a:r>
            <a:endParaRPr lang="fa-IR" b="1" dirty="0">
              <a:solidFill>
                <a:schemeClr val="tx1"/>
              </a:solidFill>
            </a:endParaRPr>
          </a:p>
        </p:txBody>
      </p:sp>
      <p:sp>
        <p:nvSpPr>
          <p:cNvPr id="12" name="4-Point Star 11"/>
          <p:cNvSpPr/>
          <p:nvPr/>
        </p:nvSpPr>
        <p:spPr>
          <a:xfrm>
            <a:off x="3214678" y="4857760"/>
            <a:ext cx="2928958" cy="1643074"/>
          </a:xfrm>
          <a:prstGeom prst="star4">
            <a:avLst>
              <a:gd name="adj" fmla="val 12500"/>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ا</a:t>
            </a:r>
            <a:r>
              <a:rPr lang="fa-IR" dirty="0" smtClean="0">
                <a:solidFill>
                  <a:schemeClr val="tx1"/>
                </a:solidFill>
              </a:rPr>
              <a:t>شاره</a:t>
            </a:r>
            <a:endParaRPr lang="fa-IR" dirty="0">
              <a:solidFill>
                <a:schemeClr val="tx1"/>
              </a:solidFill>
            </a:endParaRPr>
          </a:p>
        </p:txBody>
      </p:sp>
      <p:sp>
        <p:nvSpPr>
          <p:cNvPr id="14" name="4-Point Star 13"/>
          <p:cNvSpPr/>
          <p:nvPr/>
        </p:nvSpPr>
        <p:spPr>
          <a:xfrm>
            <a:off x="7643802" y="3857628"/>
            <a:ext cx="1500198" cy="1057276"/>
          </a:xfrm>
          <a:prstGeom prst="star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ال</a:t>
            </a:r>
            <a:endParaRPr lang="fa-IR" dirty="0">
              <a:solidFill>
                <a:schemeClr val="tx1"/>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1"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2" grpId="1"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214290"/>
            <a:ext cx="9144000" cy="692948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971550" lvl="1" indent="-514350">
              <a:lnSpc>
                <a:spcPct val="200000"/>
              </a:lnSpc>
              <a:spcBef>
                <a:spcPct val="20000"/>
              </a:spcBef>
              <a:buFont typeface="+mj-lt"/>
              <a:buAutoNum type="arabicPeriod"/>
              <a:defRPr/>
            </a:pPr>
            <a:r>
              <a:rPr lang="fa-IR" sz="3200" b="1" dirty="0" smtClean="0">
                <a:solidFill>
                  <a:srgbClr val="FF0000"/>
                </a:solidFill>
              </a:rPr>
              <a:t>1.اسم علم(</a:t>
            </a:r>
            <a:r>
              <a:rPr lang="fa-IR" sz="3200" b="1" dirty="0" smtClean="0"/>
              <a:t>خاص)اسامی اشخاص شهرها وکشورهامعرفه به علم می باشد .مثال شاهدتْ نیلوفر شیراز واصفهان فی السفر    2</a:t>
            </a:r>
            <a:r>
              <a:rPr lang="fa-IR" sz="3200" b="1" dirty="0" smtClean="0">
                <a:solidFill>
                  <a:srgbClr val="FF0000"/>
                </a:solidFill>
              </a:rPr>
              <a:t>.ضمایر</a:t>
            </a:r>
            <a:r>
              <a:rPr lang="fa-IR" sz="3200" b="1" dirty="0" smtClean="0"/>
              <a:t>:تمام ضمیرهای منفصل ومتصل معرفه هستند.     هم یجاهدون وانا اطلب  من ربی التوفیق لهم                      </a:t>
            </a:r>
            <a:r>
              <a:rPr lang="fa-IR" sz="3200" b="1" dirty="0" smtClean="0">
                <a:solidFill>
                  <a:srgbClr val="FF0000"/>
                </a:solidFill>
              </a:rPr>
              <a:t>3.اسم اشاره</a:t>
            </a:r>
            <a:r>
              <a:rPr lang="fa-IR" sz="3200" b="1" dirty="0" smtClean="0"/>
              <a:t>:مانند هذا-هذه-ذلک-تلک-هولاء-اولئک                           </a:t>
            </a:r>
            <a:r>
              <a:rPr lang="fa-IR" sz="3200" b="1" dirty="0" smtClean="0">
                <a:solidFill>
                  <a:srgbClr val="FF0000"/>
                </a:solidFill>
              </a:rPr>
              <a:t>4.اسم موصول</a:t>
            </a:r>
            <a:r>
              <a:rPr lang="fa-IR" sz="3200" b="1" dirty="0" smtClean="0"/>
              <a:t>:الذی-التی –اللاتی- اللذین –من-ما        مثال:الحمدلله الذی له ما فی السموات وما فی الارض</a:t>
            </a:r>
            <a:endParaRPr kumimoji="0" lang="fa-IR" sz="3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285728"/>
            <a:ext cx="9144000" cy="7929594"/>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defTabSz="914400" rtl="1" eaLnBrk="1" fontAlgn="auto" latinLnBrk="0" hangingPunct="1">
              <a:lnSpc>
                <a:spcPct val="200000"/>
              </a:lnSpc>
              <a:spcBef>
                <a:spcPct val="20000"/>
              </a:spcBef>
              <a:spcAft>
                <a:spcPts val="0"/>
              </a:spcAft>
              <a:buClrTx/>
              <a:buSzTx/>
              <a:tabLst/>
              <a:defRPr/>
            </a:pPr>
            <a:r>
              <a:rPr kumimoji="0" lang="fa-IR" sz="3200" b="0" i="0" u="none" strike="noStrike" kern="1200" cap="none" spc="0" normalizeH="0" baseline="0" noProof="0" dirty="0" smtClean="0">
                <a:ln>
                  <a:noFill/>
                </a:ln>
                <a:solidFill>
                  <a:srgbClr val="FF0000"/>
                </a:solidFill>
                <a:effectLst/>
                <a:uLnTx/>
                <a:uFillTx/>
                <a:latin typeface="+mn-lt"/>
                <a:ea typeface="+mn-ea"/>
                <a:cs typeface="+mn-cs"/>
              </a:rPr>
              <a:t>معرفه به ال:</a:t>
            </a:r>
            <a:r>
              <a:rPr kumimoji="0" lang="fa-IR" sz="3200" b="0" i="0" u="none" strike="noStrike" kern="1200" cap="none" spc="0" normalizeH="0" baseline="0" noProof="0" dirty="0" smtClean="0">
                <a:ln>
                  <a:noFill/>
                </a:ln>
                <a:effectLst/>
                <a:uLnTx/>
                <a:uFillTx/>
                <a:latin typeface="+mn-lt"/>
                <a:ea typeface="+mn-ea"/>
                <a:cs typeface="+mn-cs"/>
              </a:rPr>
              <a:t>اسمهایی</a:t>
            </a:r>
            <a:r>
              <a:rPr kumimoji="0" lang="fa-IR" sz="3200" b="0" i="0" u="none" strike="noStrike" kern="1200" cap="none" spc="0" normalizeH="0" baseline="0" noProof="0" dirty="0" smtClean="0">
                <a:ln>
                  <a:noFill/>
                </a:ln>
                <a:solidFill>
                  <a:srgbClr val="FF0000"/>
                </a:solidFill>
                <a:effectLst/>
                <a:uLnTx/>
                <a:uFillTx/>
                <a:latin typeface="+mn-lt"/>
                <a:ea typeface="+mn-ea"/>
                <a:cs typeface="+mn-cs"/>
              </a:rPr>
              <a:t> </a:t>
            </a:r>
            <a:r>
              <a:rPr kumimoji="0" lang="fa-IR" sz="3200" b="0" i="0" u="none" strike="noStrike" kern="1200" cap="none" spc="0" normalizeH="0" baseline="0" noProof="0" dirty="0" smtClean="0">
                <a:ln>
                  <a:noFill/>
                </a:ln>
                <a:solidFill>
                  <a:schemeClr val="tx1"/>
                </a:solidFill>
                <a:effectLst/>
                <a:uLnTx/>
                <a:uFillTx/>
                <a:latin typeface="+mn-lt"/>
                <a:ea typeface="+mn-ea"/>
                <a:cs typeface="+mn-cs"/>
              </a:rPr>
              <a:t>که با ال شروع می شوند.                            مثال:الغیبهُ</a:t>
            </a:r>
            <a:r>
              <a:rPr kumimoji="0" lang="fa-IR" sz="3200" b="0" i="0" u="none" strike="noStrike" kern="1200" cap="none" spc="0" normalizeH="0" noProof="0" dirty="0" smtClean="0">
                <a:ln>
                  <a:noFill/>
                </a:ln>
                <a:solidFill>
                  <a:schemeClr val="tx1"/>
                </a:solidFill>
                <a:effectLst/>
                <a:uLnTx/>
                <a:uFillTx/>
                <a:latin typeface="+mn-lt"/>
                <a:ea typeface="+mn-ea"/>
                <a:cs typeface="+mn-cs"/>
              </a:rPr>
              <a:t> اجْتهادُ العَاجِز                                                   </a:t>
            </a:r>
            <a:r>
              <a:rPr kumimoji="0" lang="fa-IR" sz="3200" b="0" i="0" u="none" strike="noStrike" kern="1200" cap="none" spc="0" normalizeH="0" noProof="0" dirty="0" smtClean="0">
                <a:ln>
                  <a:noFill/>
                </a:ln>
                <a:solidFill>
                  <a:srgbClr val="C00000"/>
                </a:solidFill>
                <a:effectLst/>
                <a:uLnTx/>
                <a:uFillTx/>
                <a:latin typeface="+mn-lt"/>
                <a:ea typeface="+mn-ea"/>
                <a:cs typeface="+mn-cs"/>
              </a:rPr>
              <a:t>معرفه به اضافه:هرگاه </a:t>
            </a:r>
            <a:r>
              <a:rPr kumimoji="0" lang="fa-IR" sz="3200" b="0" i="0" u="none" strike="noStrike" kern="1200" cap="none" spc="0" normalizeH="0" noProof="0" dirty="0" smtClean="0">
                <a:ln>
                  <a:noFill/>
                </a:ln>
                <a:solidFill>
                  <a:schemeClr val="tx1"/>
                </a:solidFill>
                <a:effectLst/>
                <a:uLnTx/>
                <a:uFillTx/>
                <a:latin typeface="+mn-lt"/>
                <a:ea typeface="+mn-ea"/>
                <a:cs typeface="+mn-cs"/>
              </a:rPr>
              <a:t>نکره ای به یک اسم معرفه اضافه شود آن را معرفه به اضافه می گویند.                                                             </a:t>
            </a:r>
            <a:r>
              <a:rPr kumimoji="0" lang="fa-IR" sz="3200" b="0" i="0" u="none" strike="noStrike" kern="1200" cap="none" spc="0" normalizeH="0" noProof="0" dirty="0" smtClean="0">
                <a:ln>
                  <a:noFill/>
                </a:ln>
                <a:solidFill>
                  <a:srgbClr val="C00000"/>
                </a:solidFill>
                <a:effectLst/>
                <a:uLnTx/>
                <a:uFillTx/>
                <a:latin typeface="+mn-lt"/>
                <a:ea typeface="+mn-ea"/>
                <a:cs typeface="+mn-cs"/>
              </a:rPr>
              <a:t>اگر اسمی هیچ یک از معرفه های بالا نباشد نکره خواهد بود</a:t>
            </a:r>
            <a:endParaRPr kumimoji="0" lang="fa-IR" sz="3200" b="0" i="0" u="none" strike="noStrike" kern="1200" cap="none" spc="0" normalizeH="0" baseline="0" noProof="0" dirty="0" smtClean="0">
              <a:ln>
                <a:noFill/>
              </a:ln>
              <a:solidFill>
                <a:srgbClr val="C00000"/>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428660" y="0"/>
            <a:ext cx="957266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fontScale="92500" lnSpcReduction="10000"/>
          </a:bodyPr>
          <a:lstStyle/>
          <a:p>
            <a:pPr marL="342900" marR="0" lvl="0" indent="-342900" algn="r" defTabSz="914400" rtl="1" eaLnBrk="1" fontAlgn="auto" latinLnBrk="0" hangingPunct="1">
              <a:lnSpc>
                <a:spcPct val="2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اگر بلا فاصله بعد از اسم اشاره اسم معرفه به ال بیاید در این حالت اسم اشاره به صورت مفرد ترجمه می شود                                      اما اگربعداز اسم اشاره اسم بدون ال بیاید در این صو رت                       اسم اشاره با توجه به صیغه</a:t>
            </a:r>
            <a:r>
              <a:rPr kumimoji="0" lang="fa-IR" sz="3200" b="0" i="0" u="none" strike="noStrike" kern="1200" cap="none" spc="0" normalizeH="0" noProof="0" dirty="0" smtClean="0">
                <a:ln>
                  <a:noFill/>
                </a:ln>
                <a:solidFill>
                  <a:schemeClr val="tx1"/>
                </a:solidFill>
                <a:effectLst/>
                <a:uLnTx/>
                <a:uFillTx/>
                <a:latin typeface="+mn-lt"/>
                <a:ea typeface="+mn-ea"/>
                <a:cs typeface="+mn-cs"/>
              </a:rPr>
              <a:t> خود ترجمه می شود</a:t>
            </a:r>
            <a:r>
              <a:rPr kumimoji="0" lang="fa-IR" sz="3200" b="0" i="0" u="none" strike="noStrike" kern="1200" cap="none" spc="0" normalizeH="0" baseline="0" noProof="0" dirty="0" smtClean="0">
                <a:ln>
                  <a:noFill/>
                </a:ln>
                <a:solidFill>
                  <a:schemeClr val="tx1"/>
                </a:solidFill>
                <a:effectLst/>
                <a:uLnTx/>
                <a:uFillTx/>
                <a:latin typeface="+mn-lt"/>
                <a:ea typeface="+mn-ea"/>
                <a:cs typeface="+mn-cs"/>
              </a:rPr>
              <a:t> مانند:                        هولاء</a:t>
            </a:r>
            <a:r>
              <a:rPr kumimoji="0" lang="fa-IR" sz="3200" b="0" i="0" u="none" strike="noStrike" kern="1200" cap="none" spc="0" normalizeH="0" noProof="0" dirty="0" smtClean="0">
                <a:ln>
                  <a:noFill/>
                </a:ln>
                <a:solidFill>
                  <a:schemeClr val="tx1"/>
                </a:solidFill>
                <a:effectLst/>
                <a:uLnTx/>
                <a:uFillTx/>
                <a:latin typeface="+mn-lt"/>
                <a:ea typeface="+mn-ea"/>
                <a:cs typeface="+mn-cs"/>
              </a:rPr>
              <a:t>  </a:t>
            </a:r>
            <a:r>
              <a:rPr kumimoji="0" lang="fa-IR" sz="3200" b="0" i="0" u="none" strike="noStrike" kern="1200" cap="none" spc="0" normalizeH="0" noProof="0" dirty="0" smtClean="0">
                <a:ln>
                  <a:noFill/>
                </a:ln>
                <a:solidFill>
                  <a:srgbClr val="FF0000"/>
                </a:solidFill>
                <a:effectLst/>
                <a:uLnTx/>
                <a:uFillTx/>
                <a:latin typeface="+mn-lt"/>
                <a:ea typeface="+mn-ea"/>
                <a:cs typeface="+mn-cs"/>
              </a:rPr>
              <a:t>ال</a:t>
            </a:r>
            <a:r>
              <a:rPr kumimoji="0" lang="fa-IR" sz="3200" b="0" i="0" u="none" strike="noStrike" kern="1200" cap="none" spc="0" normalizeH="0" noProof="0" dirty="0" smtClean="0">
                <a:ln>
                  <a:noFill/>
                </a:ln>
                <a:solidFill>
                  <a:schemeClr val="tx1"/>
                </a:solidFill>
                <a:effectLst/>
                <a:uLnTx/>
                <a:uFillTx/>
                <a:latin typeface="+mn-lt"/>
                <a:ea typeface="+mn-ea"/>
                <a:cs typeface="+mn-cs"/>
              </a:rPr>
              <a:t>فلاحون یخدمون الوطن.این کشاورزان به کشور خود خدمت می کنند                                                                           هولاء فلاحون یخدمون الوطن:اینان کشاورزانی هستند که به وطن خدمت می کنند</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6" name="Horizontal Scroll 5"/>
          <p:cNvSpPr/>
          <p:nvPr/>
        </p:nvSpPr>
        <p:spPr>
          <a:xfrm rot="18391325">
            <a:off x="-452765" y="1425940"/>
            <a:ext cx="2214578" cy="1233502"/>
          </a:xfrm>
          <a:prstGeom prst="horizontalScroll">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250000"/>
              </a:lnSpc>
            </a:pPr>
            <a:r>
              <a:rPr lang="fa-IR" sz="2000" b="1" dirty="0" smtClean="0">
                <a:solidFill>
                  <a:schemeClr val="tx1"/>
                </a:solidFill>
              </a:rPr>
              <a:t>توجه</a:t>
            </a:r>
            <a:endParaRPr lang="fa-IR" sz="2000" b="1" dirty="0">
              <a:solidFill>
                <a:schemeClr val="tx1"/>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5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15" dur="5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16" dur="5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285776"/>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50000"/>
              </a:lnSpc>
              <a:spcBef>
                <a:spcPct val="20000"/>
              </a:spcBef>
              <a:spcAft>
                <a:spcPts val="0"/>
              </a:spcAft>
              <a:buClrTx/>
              <a:buSzTx/>
              <a:tabLst/>
              <a:defRPr/>
            </a:pPr>
            <a:r>
              <a:rPr lang="fa-IR" sz="3200" dirty="0" smtClean="0"/>
              <a:t>عین اقسام المعارف:                                                            1.رَبَنَا لا تُزِغْ قُلوبَنَا                                                        2.اَلْحَمْدُللهِ الَذِی اَدْعُوهُ فَیُجِیبُنِی                                            کَانَ مِیْثمُ التَمارُ جهادَهُ عَظیم                                                       4.هَاتَانِ الطَالِبَتَانِ تعتمدانِ عَلَی انفسِهما                                  5.الحسینُ مصباح ُالهدی                                                  6.هذه آیاتُ الله نَتلوها علیک                                             7.التلمیذاتُ اللاتِی یحْفَظْنَ حِجَابَکُن</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5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1.کدام اسم موصول جمله: الله یدافع عن...........آمنوا</a:t>
            </a:r>
            <a:r>
              <a:rPr kumimoji="0" lang="fa-IR" sz="3200" b="0" i="0" u="none" strike="noStrike" kern="1200" cap="none" spc="0" normalizeH="0" noProof="0" dirty="0" smtClean="0">
                <a:ln>
                  <a:noFill/>
                </a:ln>
                <a:solidFill>
                  <a:schemeClr val="tx1"/>
                </a:solidFill>
                <a:effectLst/>
                <a:uLnTx/>
                <a:uFillTx/>
                <a:latin typeface="+mn-lt"/>
                <a:ea typeface="+mn-ea"/>
                <a:cs typeface="+mn-cs"/>
              </a:rPr>
              <a:t> را کامل می کند.1.الذی         2.الذین          3.اللاتی      4.اللذان                 2.</a:t>
            </a:r>
            <a:r>
              <a:rPr lang="fa-IR" sz="3200" dirty="0" smtClean="0"/>
              <a:t>.....یُسَافِرُونَ البِحَار یَهْتَدونَ بِالنُجومِ.                                1.الذی      2.اللذان       3الذین          4.هولاء                      3.در عبارت: (هوَ مَشْغُول بِمُراقِبهِ الطفْلِ الَذی یَلْعَبُ )چند اسم معرفه وجود دارد.1-3            2-4         3-3         4-5              4.کدام کلمه معرفه نیست.                                      1.فلسطین 2.اخت   3.هولاء   4.مواطن</a:t>
            </a:r>
            <a:endParaRPr kumimoji="0" lang="fa-IR" sz="3200" b="0" i="0" u="none" strike="noStrike" kern="1200" cap="none" spc="0" normalizeH="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flip="none" rotWithShape="1">
            <a:gsLst>
              <a:gs pos="0">
                <a:srgbClr val="000000"/>
              </a:gs>
              <a:gs pos="20000">
                <a:srgbClr val="000040"/>
              </a:gs>
              <a:gs pos="50000">
                <a:srgbClr val="400040"/>
              </a:gs>
              <a:gs pos="75000">
                <a:srgbClr val="8F0040"/>
              </a:gs>
              <a:gs pos="89999">
                <a:srgbClr val="F27300"/>
              </a:gs>
              <a:gs pos="100000">
                <a:srgbClr val="FFBF00"/>
              </a:gs>
            </a:gsLst>
            <a:lin ang="2700000" scaled="1"/>
            <a:tileRect/>
          </a:gradFill>
        </p:spPr>
        <p:txBody>
          <a:bodyPr>
            <a:normAutofit/>
          </a:bodyPr>
          <a:lstStyle/>
          <a:p>
            <a:pPr algn="ctr">
              <a:buNone/>
            </a:pPr>
            <a:endParaRPr lang="fa-IR" sz="8000" b="1" dirty="0" smtClean="0">
              <a:solidFill>
                <a:srgbClr val="92D050"/>
              </a:solidFill>
            </a:endParaRPr>
          </a:p>
          <a:p>
            <a:pPr algn="ctr">
              <a:buNone/>
            </a:pPr>
            <a:endParaRPr lang="fa-IR" sz="8000" b="1" dirty="0" smtClean="0">
              <a:solidFill>
                <a:srgbClr val="92D050"/>
              </a:solidFill>
            </a:endParaRPr>
          </a:p>
          <a:p>
            <a:pPr algn="ctr">
              <a:buNone/>
            </a:pPr>
            <a:r>
              <a:rPr lang="fa-IR" sz="8000" b="1" dirty="0" smtClean="0">
                <a:solidFill>
                  <a:srgbClr val="92D050"/>
                </a:solidFill>
              </a:rPr>
              <a:t>اقسام اعراب</a:t>
            </a:r>
            <a:endParaRPr lang="fa-IR" sz="8000" b="1" dirty="0">
              <a:solidFill>
                <a:srgbClr val="92D05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pPr>
              <a:buNone/>
            </a:pPr>
            <a:r>
              <a:rPr lang="en-US" dirty="0" smtClean="0">
                <a:solidFill>
                  <a:schemeClr val="bg1"/>
                </a:solidFill>
              </a:rPr>
              <a:t> </a:t>
            </a:r>
            <a:r>
              <a:rPr lang="fa-IR" dirty="0" smtClean="0">
                <a:solidFill>
                  <a:schemeClr val="bg1"/>
                </a:solidFill>
              </a:rPr>
              <a:t>اعراب در یک تقسیم کلی بر دو قسم می باشد:</a:t>
            </a:r>
            <a:endParaRPr lang="fa-IR" dirty="0">
              <a:solidFill>
                <a:schemeClr val="bg1"/>
              </a:solidFill>
            </a:endParaRPr>
          </a:p>
        </p:txBody>
      </p:sp>
      <p:sp>
        <p:nvSpPr>
          <p:cNvPr id="4" name="Sun 3"/>
          <p:cNvSpPr/>
          <p:nvPr/>
        </p:nvSpPr>
        <p:spPr>
          <a:xfrm>
            <a:off x="4357686" y="1428736"/>
            <a:ext cx="3857652" cy="4786346"/>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اصلی  َ  ِ   ُ</a:t>
            </a:r>
            <a:endParaRPr lang="fa-IR" dirty="0"/>
          </a:p>
        </p:txBody>
      </p:sp>
      <p:sp>
        <p:nvSpPr>
          <p:cNvPr id="6" name="Sun 5"/>
          <p:cNvSpPr/>
          <p:nvPr/>
        </p:nvSpPr>
        <p:spPr>
          <a:xfrm>
            <a:off x="214282" y="1214422"/>
            <a:ext cx="3700482" cy="2557474"/>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فرعی</a:t>
            </a:r>
            <a:endParaRPr lang="fa-IR" dirty="0"/>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bg/>
                                          </p:spTgt>
                                        </p:tgtEl>
                                        <p:attrNameLst>
                                          <p:attrName>style.visibility</p:attrName>
                                        </p:attrNameLst>
                                      </p:cBhvr>
                                      <p:to>
                                        <p:strVal val="visible"/>
                                      </p:to>
                                    </p:set>
                                    <p:anim calcmode="lin" valueType="num">
                                      <p:cBhvr additive="base">
                                        <p:cTn id="13" dur="500" fill="hold"/>
                                        <p:tgtEl>
                                          <p:spTgt spid="4">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4">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additive="base">
                                        <p:cTn id="1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to="" calcmode="lin" valueType="num">
                                      <p:cBhvr>
                                        <p:cTn id="23" dur="1" fill="hold"/>
                                        <p:tgtEl>
                                          <p:spTgt spid="6"/>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8" presetClass="emph" presetSubtype="0" fill="hold" grpId="1" nodeType="clickEffect">
                                  <p:stCondLst>
                                    <p:cond delay="0"/>
                                  </p:stCondLst>
                                  <p:childTnLst>
                                    <p:animRot by="21600000">
                                      <p:cBhvr>
                                        <p:cTn id="27" dur="2000" fill="hold"/>
                                        <p:tgtEl>
                                          <p:spTgt spid="6"/>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8" presetClass="emph" presetSubtype="0" fill="hold" nodeType="clickEffect">
                                  <p:stCondLst>
                                    <p:cond delay="0"/>
                                  </p:stCondLst>
                                  <p:childTnLst>
                                    <p:animRot by="21600000">
                                      <p:cBhvr>
                                        <p:cTn id="31" dur="2000" fill="hold"/>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6" grpId="0" animBg="1"/>
      <p:bldP spid="6"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r>
              <a:rPr lang="fa-IR" dirty="0" smtClean="0"/>
              <a:t>ا</a:t>
            </a:r>
            <a:r>
              <a:rPr lang="fa-IR" dirty="0" smtClean="0">
                <a:solidFill>
                  <a:schemeClr val="bg1"/>
                </a:solidFill>
              </a:rPr>
              <a:t>اعراب اصلی رفع   </a:t>
            </a:r>
            <a:r>
              <a:rPr lang="fa-IR" u="sng" dirty="0" smtClean="0">
                <a:solidFill>
                  <a:schemeClr val="bg1"/>
                </a:solidFill>
              </a:rPr>
              <a:t> ُ      </a:t>
            </a:r>
            <a:r>
              <a:rPr lang="fa-IR" dirty="0" smtClean="0">
                <a:solidFill>
                  <a:schemeClr val="bg1"/>
                </a:solidFill>
              </a:rPr>
              <a:t>نصب   </a:t>
            </a:r>
            <a:r>
              <a:rPr lang="fa-IR" u="sng" dirty="0" smtClean="0">
                <a:solidFill>
                  <a:schemeClr val="bg1"/>
                </a:solidFill>
              </a:rPr>
              <a:t> َ        </a:t>
            </a:r>
            <a:r>
              <a:rPr lang="fa-IR" dirty="0" smtClean="0">
                <a:solidFill>
                  <a:schemeClr val="bg1"/>
                </a:solidFill>
              </a:rPr>
              <a:t>جر     ِ  می باشد بنابراین هر جا این علا متها را ببینیم اعراب اصلی می باشد         </a:t>
            </a:r>
          </a:p>
          <a:p>
            <a:endParaRPr lang="fa-IR" dirty="0" smtClean="0">
              <a:solidFill>
                <a:schemeClr val="bg1"/>
              </a:solidFill>
            </a:endParaRPr>
          </a:p>
          <a:p>
            <a:r>
              <a:rPr lang="fa-IR" dirty="0" smtClean="0">
                <a:solidFill>
                  <a:srgbClr val="00B050"/>
                </a:solidFill>
              </a:rPr>
              <a:t>اعراب فرعی:عبارتند از                                                        </a:t>
            </a:r>
          </a:p>
          <a:p>
            <a:r>
              <a:rPr lang="fa-IR" dirty="0" smtClean="0">
                <a:solidFill>
                  <a:srgbClr val="00B050"/>
                </a:solidFill>
              </a:rPr>
              <a:t>1.مثنی                                         </a:t>
            </a:r>
          </a:p>
          <a:p>
            <a:endParaRPr lang="fa-IR" dirty="0" smtClean="0">
              <a:solidFill>
                <a:srgbClr val="00B050"/>
              </a:solidFill>
            </a:endParaRPr>
          </a:p>
          <a:p>
            <a:r>
              <a:rPr lang="fa-IR" dirty="0" smtClean="0">
                <a:solidFill>
                  <a:srgbClr val="00B050"/>
                </a:solidFill>
              </a:rPr>
              <a:t>2.جمع مذکر سالم                                                     3.اسماءخمسه                                      </a:t>
            </a:r>
          </a:p>
          <a:p>
            <a:endParaRPr lang="fa-IR" dirty="0" smtClean="0">
              <a:solidFill>
                <a:srgbClr val="00B050"/>
              </a:solidFill>
            </a:endParaRPr>
          </a:p>
          <a:p>
            <a:r>
              <a:rPr lang="fa-IR" dirty="0" smtClean="0">
                <a:solidFill>
                  <a:srgbClr val="00B050"/>
                </a:solidFill>
              </a:rPr>
              <a:t>4.جمع مونث سالم                                                         5.اسماءغیر منصرف</a:t>
            </a:r>
            <a:endParaRPr lang="fa-IR" dirty="0">
              <a:solidFill>
                <a:srgbClr val="00B05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0" fill="hold"/>
                                        <p:tgtEl>
                                          <p:spTgt spid="3">
                                            <p:txEl>
                                              <p:pRg st="2" end="2"/>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0" fill="hold"/>
                                        <p:tgtEl>
                                          <p:spTgt spid="3">
                                            <p:txEl>
                                              <p:pRg st="3" end="3"/>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calcmode="lin" valueType="num">
                                      <p:cBhvr additive="base">
                                        <p:cTn id="22" dur="5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3" dur="5000" fill="hold"/>
                                        <p:tgtEl>
                                          <p:spTgt spid="3">
                                            <p:txEl>
                                              <p:pRg st="5" end="5"/>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 calcmode="lin" valueType="num">
                                      <p:cBhvr additive="base">
                                        <p:cTn id="26" dur="5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7" dur="5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endParaRPr lang="fa-IR" dirty="0" smtClean="0"/>
          </a:p>
          <a:p>
            <a:endParaRPr lang="fa-IR" dirty="0" smtClean="0"/>
          </a:p>
          <a:p>
            <a:r>
              <a:rPr lang="fa-IR" b="1" dirty="0" smtClean="0"/>
              <a:t>م</a:t>
            </a:r>
            <a:r>
              <a:rPr lang="fa-IR" sz="5400" dirty="0" smtClean="0">
                <a:solidFill>
                  <a:srgbClr val="FFFF00"/>
                </a:solidFill>
              </a:rPr>
              <a:t>مثنی</a:t>
            </a:r>
            <a:r>
              <a:rPr lang="fa-IR" b="1" dirty="0" smtClean="0">
                <a:solidFill>
                  <a:schemeClr val="bg1"/>
                </a:solidFill>
              </a:rPr>
              <a:t>:اگر اسم مثنی در نقشهای مرفوعی واقع شود علا مت رفع آن با الف واگر در نقشهای منصوبی ومجروری واقع شود علامت نصب وجر آن با ی نشان داده می شود. مثال                              نظر </a:t>
            </a:r>
            <a:r>
              <a:rPr lang="fa-IR" b="1" dirty="0" smtClean="0">
                <a:solidFill>
                  <a:srgbClr val="FFFF00"/>
                </a:solidFill>
              </a:rPr>
              <a:t>الغزالُ</a:t>
            </a:r>
            <a:r>
              <a:rPr lang="fa-IR" b="1" dirty="0" smtClean="0">
                <a:solidFill>
                  <a:schemeClr val="bg1"/>
                </a:solidFill>
              </a:rPr>
              <a:t> الی الصیاد  </a:t>
            </a:r>
            <a:r>
              <a:rPr lang="fa-IR" b="1" dirty="0" smtClean="0">
                <a:solidFill>
                  <a:srgbClr val="FFFF00"/>
                </a:solidFill>
              </a:rPr>
              <a:t>مثنی</a:t>
            </a:r>
            <a:r>
              <a:rPr lang="fa-IR" b="1" dirty="0" smtClean="0">
                <a:solidFill>
                  <a:schemeClr val="bg1"/>
                </a:solidFill>
              </a:rPr>
              <a:t> نظر </a:t>
            </a:r>
            <a:r>
              <a:rPr lang="fa-IR" b="1" dirty="0" smtClean="0">
                <a:solidFill>
                  <a:srgbClr val="FFFF00"/>
                </a:solidFill>
              </a:rPr>
              <a:t>الغزا لانِ </a:t>
            </a:r>
            <a:r>
              <a:rPr lang="fa-IR" b="1" dirty="0" smtClean="0">
                <a:solidFill>
                  <a:schemeClr val="bg1"/>
                </a:solidFill>
              </a:rPr>
              <a:t>الی الصیاد                  رسمتُ </a:t>
            </a:r>
            <a:r>
              <a:rPr lang="fa-IR" b="1" dirty="0" smtClean="0">
                <a:solidFill>
                  <a:srgbClr val="FFFF00"/>
                </a:solidFill>
              </a:rPr>
              <a:t>غزالا</a:t>
            </a:r>
            <a:r>
              <a:rPr lang="fa-IR" b="1" dirty="0" smtClean="0">
                <a:solidFill>
                  <a:schemeClr val="bg1"/>
                </a:solidFill>
              </a:rPr>
              <a:t>                 رسمتُ </a:t>
            </a:r>
            <a:r>
              <a:rPr lang="fa-IR" b="1" dirty="0" smtClean="0">
                <a:solidFill>
                  <a:srgbClr val="FFFF00"/>
                </a:solidFill>
              </a:rPr>
              <a:t>غزالین                               </a:t>
            </a:r>
            <a:r>
              <a:rPr lang="fa-IR" b="1" dirty="0" smtClean="0">
                <a:solidFill>
                  <a:schemeClr val="bg1"/>
                </a:solidFill>
              </a:rPr>
              <a:t>نظرتُ الی </a:t>
            </a:r>
            <a:r>
              <a:rPr lang="fa-IR" b="1" dirty="0" smtClean="0">
                <a:solidFill>
                  <a:srgbClr val="FFFF00"/>
                </a:solidFill>
              </a:rPr>
              <a:t>غزالٍ   </a:t>
            </a:r>
            <a:r>
              <a:rPr lang="fa-IR" b="1" dirty="0" smtClean="0">
                <a:solidFill>
                  <a:schemeClr val="bg1"/>
                </a:solidFill>
              </a:rPr>
              <a:t>          نظرتُ الی </a:t>
            </a:r>
            <a:r>
              <a:rPr lang="fa-IR" b="1" dirty="0" smtClean="0">
                <a:solidFill>
                  <a:srgbClr val="FFFF00"/>
                </a:solidFill>
              </a:rPr>
              <a:t>غزالین</a:t>
            </a:r>
            <a:endParaRPr lang="fa-IR" b="1" dirty="0">
              <a:solidFill>
                <a:srgbClr val="FFFF0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r>
              <a:rPr lang="fa-IR" dirty="0" smtClean="0">
                <a:solidFill>
                  <a:srgbClr val="FFFF00"/>
                </a:solidFill>
              </a:rPr>
              <a:t>جمع مذکر سالم:</a:t>
            </a:r>
            <a:r>
              <a:rPr lang="fa-IR" dirty="0" smtClean="0">
                <a:solidFill>
                  <a:schemeClr val="bg1"/>
                </a:solidFill>
              </a:rPr>
              <a:t>در</a:t>
            </a:r>
            <a:r>
              <a:rPr lang="fa-IR" dirty="0" smtClean="0">
                <a:solidFill>
                  <a:srgbClr val="FFFF00"/>
                </a:solidFill>
              </a:rPr>
              <a:t> </a:t>
            </a:r>
            <a:r>
              <a:rPr lang="fa-IR" dirty="0" smtClean="0">
                <a:solidFill>
                  <a:schemeClr val="bg1"/>
                </a:solidFill>
              </a:rPr>
              <a:t>جمع مذکر سالم علامت رفع با واو و علامت نصب وجر با ی نشان داده می شود.                              مثال:المجتهدُ ناجح      المجتهدون ناجحونَ                            ساعدتُ المظلومَ         ساعدتُ المظلو مینَ                             احسنْ الی المحرومِ     احسنْ الی محرومینَ                            </a:t>
            </a:r>
            <a:r>
              <a:rPr lang="fa-IR" dirty="0" smtClean="0">
                <a:solidFill>
                  <a:srgbClr val="FFFF00"/>
                </a:solidFill>
              </a:rPr>
              <a:t>نکته:اگر مثنی یا جمع مذکر سالم مضاف واقع شوند در این صورت حرف نون از آخر آنها حذف می شود.                       </a:t>
            </a:r>
          </a:p>
          <a:p>
            <a:endParaRPr lang="fa-IR" dirty="0" smtClean="0">
              <a:solidFill>
                <a:srgbClr val="FFFF00"/>
              </a:solidFill>
            </a:endParaRPr>
          </a:p>
          <a:p>
            <a:r>
              <a:rPr lang="fa-IR" dirty="0" smtClean="0">
                <a:solidFill>
                  <a:srgbClr val="FFFF00"/>
                </a:solidFill>
              </a:rPr>
              <a:t>مثال :نحْنُ نُدافعُ عَنْ </a:t>
            </a:r>
            <a:r>
              <a:rPr lang="fa-IR" dirty="0" smtClean="0">
                <a:solidFill>
                  <a:srgbClr val="0070C0"/>
                </a:solidFill>
              </a:rPr>
              <a:t>مظلو می </a:t>
            </a:r>
            <a:r>
              <a:rPr lang="fa-IR" dirty="0" smtClean="0">
                <a:solidFill>
                  <a:srgbClr val="FFFF00"/>
                </a:solidFill>
              </a:rPr>
              <a:t>العالمِ                                </a:t>
            </a:r>
            <a:r>
              <a:rPr lang="fa-IR" dirty="0" smtClean="0">
                <a:solidFill>
                  <a:srgbClr val="0070C0"/>
                </a:solidFill>
              </a:rPr>
              <a:t>فلاحو</a:t>
            </a:r>
            <a:r>
              <a:rPr lang="fa-IR" dirty="0" smtClean="0">
                <a:solidFill>
                  <a:srgbClr val="FFFF00"/>
                </a:solidFill>
              </a:rPr>
              <a:t> القریهِ یزرعونَ الارضَ</a:t>
            </a:r>
            <a:endParaRPr lang="fa-IR" dirty="0">
              <a:solidFill>
                <a:srgbClr val="FFFF0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 to="" calcmode="lin" valueType="num">
                                      <p:cBhvr>
                                        <p:cTn id="10"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r>
              <a:rPr lang="fa-IR" dirty="0" smtClean="0">
                <a:solidFill>
                  <a:schemeClr val="bg1"/>
                </a:solidFill>
              </a:rPr>
              <a:t>اسماءخمسه:اسماء خمسه                                               </a:t>
            </a:r>
          </a:p>
          <a:p>
            <a:r>
              <a:rPr lang="fa-IR" dirty="0" smtClean="0">
                <a:solidFill>
                  <a:schemeClr val="bg1"/>
                </a:solidFill>
              </a:rPr>
              <a:t>رفعشان با</a:t>
            </a:r>
            <a:r>
              <a:rPr lang="fa-IR" dirty="0" smtClean="0">
                <a:solidFill>
                  <a:srgbClr val="FFFF00"/>
                </a:solidFill>
              </a:rPr>
              <a:t> واو                                                     </a:t>
            </a:r>
          </a:p>
          <a:p>
            <a:r>
              <a:rPr lang="fa-IR" dirty="0" smtClean="0">
                <a:solidFill>
                  <a:schemeClr val="bg1"/>
                </a:solidFill>
              </a:rPr>
              <a:t>نصبشان با </a:t>
            </a:r>
            <a:r>
              <a:rPr lang="fa-IR" dirty="0" smtClean="0">
                <a:solidFill>
                  <a:srgbClr val="FFFF00"/>
                </a:solidFill>
              </a:rPr>
              <a:t>الف</a:t>
            </a:r>
            <a:r>
              <a:rPr lang="fa-IR" dirty="0" smtClean="0">
                <a:solidFill>
                  <a:schemeClr val="bg1"/>
                </a:solidFill>
              </a:rPr>
              <a:t>                                                                </a:t>
            </a:r>
          </a:p>
          <a:p>
            <a:r>
              <a:rPr lang="fa-IR" dirty="0" smtClean="0">
                <a:solidFill>
                  <a:schemeClr val="bg1"/>
                </a:solidFill>
              </a:rPr>
              <a:t>جرشان با </a:t>
            </a:r>
            <a:r>
              <a:rPr lang="fa-IR" dirty="0" smtClean="0">
                <a:solidFill>
                  <a:srgbClr val="FFFF00"/>
                </a:solidFill>
              </a:rPr>
              <a:t>ی</a:t>
            </a:r>
            <a:r>
              <a:rPr lang="fa-IR" dirty="0" smtClean="0">
                <a:solidFill>
                  <a:schemeClr val="bg1"/>
                </a:solidFill>
              </a:rPr>
              <a:t> می باشد  مانند:اب</a:t>
            </a:r>
            <a:r>
              <a:rPr lang="fa-IR" dirty="0" smtClean="0">
                <a:solidFill>
                  <a:srgbClr val="FFFF00"/>
                </a:solidFill>
              </a:rPr>
              <a:t>و</a:t>
            </a:r>
            <a:r>
              <a:rPr lang="fa-IR" dirty="0" smtClean="0">
                <a:solidFill>
                  <a:schemeClr val="bg1"/>
                </a:solidFill>
              </a:rPr>
              <a:t>ک ذو افکار رائع                           اکرم </a:t>
            </a:r>
            <a:r>
              <a:rPr lang="fa-IR" dirty="0" smtClean="0">
                <a:solidFill>
                  <a:srgbClr val="FFFF00"/>
                </a:solidFill>
              </a:rPr>
              <a:t>ابا</a:t>
            </a:r>
            <a:r>
              <a:rPr lang="fa-IR" dirty="0" smtClean="0">
                <a:solidFill>
                  <a:schemeClr val="bg1"/>
                </a:solidFill>
              </a:rPr>
              <a:t>ک    احسن الی </a:t>
            </a:r>
            <a:r>
              <a:rPr lang="fa-IR" dirty="0" smtClean="0">
                <a:solidFill>
                  <a:srgbClr val="FFFF00"/>
                </a:solidFill>
              </a:rPr>
              <a:t>ابی</a:t>
            </a:r>
            <a:r>
              <a:rPr lang="fa-IR" dirty="0" smtClean="0">
                <a:solidFill>
                  <a:schemeClr val="bg1"/>
                </a:solidFill>
              </a:rPr>
              <a:t>ک                                                            ا</a:t>
            </a:r>
          </a:p>
          <a:p>
            <a:r>
              <a:rPr lang="fa-IR" dirty="0" smtClean="0">
                <a:solidFill>
                  <a:schemeClr val="bg1"/>
                </a:solidFill>
              </a:rPr>
              <a:t>اسماءخمسه در صورتی اعرابشان فرعی                                  است که:اولا مفرد باشند  ثانیا:مضاف باشند                               ثالثا به ضمیر ی متصل نباشند اگر هریک از سه موارد بالا نقض شود اعرابشان فرعی نخواهد بود:1                                           . شجع الابُ ولده         2.اخِی محبوب  3.شاهدت اِخوانک</a:t>
            </a:r>
            <a:endParaRPr lang="fa-IR" dirty="0">
              <a:solidFill>
                <a:schemeClr val="bg1"/>
              </a:solidFill>
            </a:endParaRPr>
          </a:p>
        </p:txBody>
      </p:sp>
      <p:sp>
        <p:nvSpPr>
          <p:cNvPr id="4" name="Sun 3"/>
          <p:cNvSpPr/>
          <p:nvPr/>
        </p:nvSpPr>
        <p:spPr>
          <a:xfrm>
            <a:off x="357158" y="2500306"/>
            <a:ext cx="3429024" cy="1500198"/>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rgbClr val="FF0000"/>
                </a:solidFill>
              </a:rPr>
              <a:t>توجه</a:t>
            </a:r>
            <a:endParaRPr lang="fa-IR" dirty="0">
              <a:solidFill>
                <a:srgbClr val="FF000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357158"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normAutofit/>
          </a:bodyPr>
          <a:lstStyle/>
          <a:p>
            <a:pPr>
              <a:lnSpc>
                <a:spcPct val="150000"/>
              </a:lnSpc>
            </a:pPr>
            <a:r>
              <a:rPr lang="fa-IR" sz="4000" b="1" dirty="0" smtClean="0">
                <a:solidFill>
                  <a:schemeClr val="bg1"/>
                </a:solidFill>
              </a:rPr>
              <a:t>جمع مونث سالم :جمع مونث سالم در نقشهای مرفوعی ومجروری اعراب اصلی دارد در نقش منصوبی اعراب فرعی جانشینی دارد. مانند:</a:t>
            </a:r>
            <a:r>
              <a:rPr lang="fa-IR" sz="4000" b="1" dirty="0" smtClean="0">
                <a:solidFill>
                  <a:srgbClr val="FFFF00"/>
                </a:solidFill>
              </a:rPr>
              <a:t>المعلماتُ</a:t>
            </a:r>
            <a:r>
              <a:rPr lang="fa-IR" sz="4000" b="1" dirty="0" smtClean="0">
                <a:solidFill>
                  <a:schemeClr val="bg1"/>
                </a:solidFill>
              </a:rPr>
              <a:t> یرشدن</a:t>
            </a:r>
            <a:r>
              <a:rPr lang="fa-IR" sz="4000" b="1" dirty="0" smtClean="0">
                <a:solidFill>
                  <a:srgbClr val="FF0000"/>
                </a:solidFill>
              </a:rPr>
              <a:t> </a:t>
            </a:r>
            <a:r>
              <a:rPr lang="fa-IR" sz="4000" b="1" dirty="0" smtClean="0">
                <a:solidFill>
                  <a:schemeClr val="bg1"/>
                </a:solidFill>
              </a:rPr>
              <a:t>الطالباتِ   </a:t>
            </a:r>
            <a:r>
              <a:rPr lang="fa-IR" sz="4000" b="1" dirty="0" smtClean="0">
                <a:solidFill>
                  <a:srgbClr val="FF0000"/>
                </a:solidFill>
              </a:rPr>
              <a:t>                                        </a:t>
            </a:r>
            <a:r>
              <a:rPr lang="fa-IR" sz="4000" b="1" dirty="0" smtClean="0">
                <a:solidFill>
                  <a:srgbClr val="FFFF00"/>
                </a:solidFill>
              </a:rPr>
              <a:t>للامهاتِ</a:t>
            </a:r>
            <a:r>
              <a:rPr lang="fa-IR" sz="4000" b="1" dirty="0" smtClean="0">
                <a:solidFill>
                  <a:srgbClr val="FF0000"/>
                </a:solidFill>
              </a:rPr>
              <a:t> </a:t>
            </a:r>
            <a:r>
              <a:rPr lang="fa-IR" sz="4000" b="1" dirty="0" smtClean="0">
                <a:solidFill>
                  <a:schemeClr val="bg1"/>
                </a:solidFill>
              </a:rPr>
              <a:t>حق عظیم علینا                                لا تبطلوا </a:t>
            </a:r>
            <a:r>
              <a:rPr lang="fa-IR" sz="4000" b="1" dirty="0" smtClean="0">
                <a:solidFill>
                  <a:srgbClr val="FFFF00"/>
                </a:solidFill>
              </a:rPr>
              <a:t>صدقا</a:t>
            </a:r>
            <a:r>
              <a:rPr lang="fa-IR" sz="4000" b="1" dirty="0" smtClean="0">
                <a:solidFill>
                  <a:schemeClr val="bg1"/>
                </a:solidFill>
              </a:rPr>
              <a:t>تِکم بالمن والاذی</a:t>
            </a:r>
            <a:endParaRPr lang="fa-IR" sz="4000" b="1" dirty="0">
              <a:solidFill>
                <a:schemeClr val="bg1"/>
              </a:solidFill>
            </a:endParaRPr>
          </a:p>
        </p:txBody>
      </p:sp>
    </p:spTree>
  </p:cSld>
  <p:clrMapOvr>
    <a:masterClrMapping/>
  </p:clrMapOvr>
  <p:transition spd="slow" advTm="13000">
    <p:wheel spokes="2"/>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pPr>
              <a:lnSpc>
                <a:spcPct val="150000"/>
              </a:lnSpc>
            </a:pPr>
            <a:r>
              <a:rPr lang="fa-IR" dirty="0" smtClean="0">
                <a:solidFill>
                  <a:schemeClr val="bg1"/>
                </a:solidFill>
              </a:rPr>
              <a:t>اسماءغیر منصرف</a:t>
            </a:r>
            <a:r>
              <a:rPr lang="en-US" dirty="0" smtClean="0">
                <a:solidFill>
                  <a:schemeClr val="bg1"/>
                </a:solidFill>
              </a:rPr>
              <a:t>:</a:t>
            </a:r>
            <a:r>
              <a:rPr lang="fa-IR" dirty="0" smtClean="0">
                <a:solidFill>
                  <a:schemeClr val="bg1"/>
                </a:solidFill>
              </a:rPr>
              <a:t>غیر منصرف به اسمهایی گفته می شود که تنوین وکسره نمی پذیرد.1-اسمهای علم مونث مانند.:فاطمه           2.اسامی شهرها وکشورها مانند.:ایران-مکه                                 3.صفت تفضیلی بر وزن افعل:افضل-اکمل                            4.اسمهایی که به الف وهمزه زائد ختم می شوند.:خضراء-شعراء                             5.اسمهای علم غیر عربی:فرعون-ادیسون                              6. جمعهای مکسر بر وزن مفاعل-مفاعیل می باشند:محافل-اسالیب  7.اسمهای مفردی که به الف ونون زائد ختم می شوند.غضبان-کسلان-عطشان             </a:t>
            </a:r>
            <a:endParaRPr lang="fa-IR" dirty="0">
              <a:solidFill>
                <a:schemeClr val="bg1"/>
              </a:solidFill>
            </a:endParaRPr>
          </a:p>
        </p:txBody>
      </p:sp>
    </p:spTree>
  </p:cSld>
  <p:clrMapOvr>
    <a:masterClrMapping/>
  </p:clrMapOvr>
  <p:transition spd="slow" advTm="13000">
    <p:wheel spokes="2"/>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r>
              <a:rPr lang="fa-IR" dirty="0" smtClean="0">
                <a:solidFill>
                  <a:srgbClr val="00B050"/>
                </a:solidFill>
              </a:rPr>
              <a:t>اعراب اسمهای غیر منصرف:اسمهای غیر منصرف در نقشهای مرفوعی ومنصوبی اعراب اصلی دارند اما در نقشهای مجروری اعراب آنها فرعی است یعنی جر آنها به جای کسره فتحه است.مانند:سافرت </a:t>
            </a:r>
            <a:r>
              <a:rPr lang="fa-IR" u="sng" dirty="0" smtClean="0">
                <a:solidFill>
                  <a:srgbClr val="00B050"/>
                </a:solidFill>
              </a:rPr>
              <a:t> مریم </a:t>
            </a:r>
            <a:r>
              <a:rPr lang="fa-IR" dirty="0" smtClean="0">
                <a:solidFill>
                  <a:srgbClr val="00B050"/>
                </a:solidFill>
              </a:rPr>
              <a:t>الی </a:t>
            </a:r>
            <a:r>
              <a:rPr lang="fa-IR" u="sng" dirty="0" smtClean="0">
                <a:solidFill>
                  <a:srgbClr val="00B050"/>
                </a:solidFill>
              </a:rPr>
              <a:t>مشهد    </a:t>
            </a:r>
            <a:r>
              <a:rPr lang="fa-IR" dirty="0" smtClean="0">
                <a:solidFill>
                  <a:srgbClr val="00B050"/>
                </a:solidFill>
              </a:rPr>
              <a:t>     رایت </a:t>
            </a:r>
            <a:r>
              <a:rPr lang="fa-IR" u="sng" dirty="0" smtClean="0">
                <a:solidFill>
                  <a:srgbClr val="00B050"/>
                </a:solidFill>
              </a:rPr>
              <a:t>بهزاد</a:t>
            </a:r>
            <a:r>
              <a:rPr lang="fa-IR" dirty="0" smtClean="0">
                <a:solidFill>
                  <a:srgbClr val="00B050"/>
                </a:solidFill>
              </a:rPr>
              <a:t> فی السوق    </a:t>
            </a:r>
            <a:r>
              <a:rPr lang="fa-IR" sz="4400" b="1" dirty="0" smtClean="0">
                <a:solidFill>
                  <a:srgbClr val="FF0000"/>
                </a:solidFill>
              </a:rPr>
              <a:t>توجه</a:t>
            </a:r>
            <a:r>
              <a:rPr lang="fa-IR" sz="4400" b="1" dirty="0" smtClean="0">
                <a:solidFill>
                  <a:srgbClr val="00B0F0"/>
                </a:solidFill>
              </a:rPr>
              <a:t>:اسمهای غیر منصرف در دو حالت می توانند کسره بپذیرند                                 </a:t>
            </a:r>
            <a:r>
              <a:rPr lang="fa-IR" sz="3600" b="1" dirty="0" smtClean="0">
                <a:solidFill>
                  <a:srgbClr val="00B0F0"/>
                </a:solidFill>
              </a:rPr>
              <a:t>الف</a:t>
            </a:r>
            <a:r>
              <a:rPr lang="fa-IR" sz="4800" b="1" dirty="0" smtClean="0">
                <a:solidFill>
                  <a:srgbClr val="00B0F0"/>
                </a:solidFill>
              </a:rPr>
              <a:t> .</a:t>
            </a:r>
            <a:r>
              <a:rPr lang="fa-IR" sz="3600" b="1" dirty="0" smtClean="0">
                <a:solidFill>
                  <a:srgbClr val="00B0F0"/>
                </a:solidFill>
              </a:rPr>
              <a:t>اگر ال داشته باشند  مثال:یعمل الفلا حون فی المزارعِ                                                                 ب.اگر مضاف باشند مثال:یعمل الفلحون فی مزارعِهم</a:t>
            </a:r>
            <a:endParaRPr lang="fa-IR" sz="3600" b="1" dirty="0">
              <a:solidFill>
                <a:srgbClr val="00B0F0"/>
              </a:solidFill>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lstStyle/>
          <a:p>
            <a:pPr>
              <a:lnSpc>
                <a:spcPct val="150000"/>
              </a:lnSpc>
              <a:buNone/>
            </a:pPr>
            <a:r>
              <a:rPr lang="fa-IR" dirty="0" smtClean="0">
                <a:solidFill>
                  <a:schemeClr val="bg1"/>
                </a:solidFill>
              </a:rPr>
              <a:t>عین الکلمات التی علامات فرعیه واذکر نوع الاعراب:                  1.رایتُ اَبَاکَ فِی الْمدرسهِ                                                            2.قَتَلَ قابیلُ اَخَاه ظَالِما                                                    3.مَا عَزََّ ذو باطل                                                        4.نصَرَکُم اللهَ فی مواطنَ کثیرهٍ                                         5.التلمیذانِ یذهبان ِاِلی المدرسهِ                                          6.المومنونَ یصلونَ النبی وآلِه</a:t>
            </a:r>
            <a:endParaRPr lang="fa-IR" dirty="0">
              <a:solidFill>
                <a:schemeClr val="bg1"/>
              </a:solidFill>
            </a:endParaRPr>
          </a:p>
        </p:txBody>
      </p:sp>
    </p:spTree>
  </p:cSld>
  <p:clrMapOvr>
    <a:masterClrMapping/>
  </p:clrMapOvr>
  <p:transition spd="slow" advTm="13000">
    <p:wheel spokes="2"/>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normAutofit/>
          </a:bodyPr>
          <a:lstStyle/>
          <a:p>
            <a:pPr>
              <a:lnSpc>
                <a:spcPct val="150000"/>
              </a:lnSpc>
              <a:buNone/>
            </a:pPr>
            <a:r>
              <a:rPr lang="fa-IR" dirty="0" smtClean="0">
                <a:solidFill>
                  <a:srgbClr val="FFFF00"/>
                </a:solidFill>
              </a:rPr>
              <a:t>1.عبارت المومن......المومن.با کدام کلمه کامل می شود.              </a:t>
            </a:r>
            <a:r>
              <a:rPr lang="fa-IR" dirty="0" smtClean="0">
                <a:solidFill>
                  <a:schemeClr val="bg1"/>
                </a:solidFill>
              </a:rPr>
              <a:t>1.اخو          2.اخا            3.اخی            4.اخ               </a:t>
            </a:r>
            <a:r>
              <a:rPr lang="fa-IR" dirty="0" smtClean="0">
                <a:solidFill>
                  <a:srgbClr val="FFFF00"/>
                </a:solidFill>
              </a:rPr>
              <a:t>2.ماهو اعراب  الطالبات( رایتُ </a:t>
            </a:r>
            <a:r>
              <a:rPr lang="fa-IR" u="sng" dirty="0" smtClean="0">
                <a:solidFill>
                  <a:srgbClr val="FFFF00"/>
                </a:solidFill>
              </a:rPr>
              <a:t>الطالبات</a:t>
            </a:r>
            <a:r>
              <a:rPr lang="fa-IR" dirty="0" smtClean="0">
                <a:solidFill>
                  <a:srgbClr val="FFFF00"/>
                </a:solidFill>
              </a:rPr>
              <a:t> وهن یطالعن دروسهن</a:t>
            </a:r>
            <a:r>
              <a:rPr lang="fa-IR" dirty="0" smtClean="0">
                <a:solidFill>
                  <a:schemeClr val="bg1"/>
                </a:solidFill>
              </a:rPr>
              <a:t>) </a:t>
            </a:r>
            <a:r>
              <a:rPr lang="fa-IR" sz="2400" dirty="0" smtClean="0">
                <a:solidFill>
                  <a:schemeClr val="bg1"/>
                </a:solidFill>
              </a:rPr>
              <a:t>1.مجرور بافتحه      2.منصوب با فتحه     3.مجرور با کسره       4.منصوب با کسره                  </a:t>
            </a:r>
            <a:r>
              <a:rPr lang="fa-IR" sz="2400" dirty="0" smtClean="0">
                <a:solidFill>
                  <a:srgbClr val="FFFF00"/>
                </a:solidFill>
              </a:rPr>
              <a:t>3.فی ای جمله الفاعل </a:t>
            </a:r>
            <a:r>
              <a:rPr lang="fa-IR" dirty="0" smtClean="0">
                <a:solidFill>
                  <a:srgbClr val="FFFF00"/>
                </a:solidFill>
              </a:rPr>
              <a:t>من الاسماء غیر منصرف:                                                      </a:t>
            </a:r>
            <a:r>
              <a:rPr lang="fa-IR" sz="2400" dirty="0" smtClean="0">
                <a:solidFill>
                  <a:schemeClr val="bg1"/>
                </a:solidFill>
              </a:rPr>
              <a:t>1.ذهب الطلاب الی سفره علمیه  2.شاهدت طهران جمیله  3. سجل شبابنا بطوله رائعه     </a:t>
            </a:r>
            <a:r>
              <a:rPr lang="fa-IR" dirty="0" smtClean="0">
                <a:solidFill>
                  <a:srgbClr val="FFFF00"/>
                </a:solidFill>
              </a:rPr>
              <a:t>4.در کدام گزینه اعراب فرعی به کار نرفته است.                    </a:t>
            </a:r>
            <a:r>
              <a:rPr lang="fa-IR" dirty="0" smtClean="0">
                <a:solidFill>
                  <a:schemeClr val="bg1"/>
                </a:solidFill>
              </a:rPr>
              <a:t>1.العلمُ خزانه مفتاحها السوال         2 .ما عز ذو باطل                         3.المسلمونَ هادفونَ فی اعمالهم    4.انت تعتمدین علی ثقافتکِ</a:t>
            </a:r>
            <a:endParaRPr lang="fa-IR" dirty="0">
              <a:solidFill>
                <a:schemeClr val="bg1"/>
              </a:solidFill>
            </a:endParaRPr>
          </a:p>
        </p:txBody>
      </p:sp>
    </p:spTree>
  </p:cSld>
  <p:clrMapOvr>
    <a:masterClrMapping/>
  </p:clrMapOvr>
  <p:transition spd="slow" advTm="13000">
    <p:wheel spokes="2"/>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0" y="0"/>
            <a:ext cx="9144000" cy="6858000"/>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normAutofit/>
          </a:bodyPr>
          <a:lstStyle/>
          <a:p>
            <a:pPr algn="ctr">
              <a:lnSpc>
                <a:spcPct val="300000"/>
              </a:lnSpc>
            </a:pPr>
            <a:r>
              <a:rPr lang="fa-IR" sz="9600" dirty="0" smtClean="0">
                <a:solidFill>
                  <a:srgbClr val="00B050"/>
                </a:solidFill>
              </a:rPr>
              <a:t>پایان</a:t>
            </a:r>
            <a:endParaRPr lang="fa-IR" sz="9600" dirty="0">
              <a:solidFill>
                <a:srgbClr val="00B050"/>
              </a:solidFill>
            </a:endParaRPr>
          </a:p>
        </p:txBody>
      </p:sp>
    </p:spTree>
  </p:cSld>
  <p:clrMapOvr>
    <a:masterClrMapping/>
  </p:clrMapOvr>
  <p:transition spd="slow" advTm="13000">
    <p:wheel spokes="2"/>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60366"/>
            <a:ext cx="8229600" cy="1143000"/>
          </a:xfrm>
        </p:spPr>
        <p:txBody>
          <a:bodyPr/>
          <a:lstStyle/>
          <a:p>
            <a:endParaRPr lang="fa-IR"/>
          </a:p>
        </p:txBody>
      </p:sp>
      <p:sp>
        <p:nvSpPr>
          <p:cNvPr id="3" name="Content Placeholder 2"/>
          <p:cNvSpPr>
            <a:spLocks noGrp="1"/>
          </p:cNvSpPr>
          <p:nvPr>
            <p:ph idx="1"/>
          </p:nvPr>
        </p:nvSpPr>
        <p:spPr>
          <a:xfrm>
            <a:off x="457200" y="1885928"/>
            <a:ext cx="8229600" cy="4525963"/>
          </a:xfrm>
        </p:spPr>
        <p:txBody>
          <a:bodyPr/>
          <a:lstStyle/>
          <a:p>
            <a:endParaRPr lang="fa-IR"/>
          </a:p>
        </p:txBody>
      </p:sp>
      <p:sp>
        <p:nvSpPr>
          <p:cNvPr id="4" name="Rectangle 3"/>
          <p:cNvSpPr/>
          <p:nvPr/>
        </p:nvSpPr>
        <p:spPr>
          <a:xfrm>
            <a:off x="3807208" y="3530062"/>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285728"/>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ctr" defTabSz="914400" rtl="0" eaLnBrk="1" fontAlgn="auto" latinLnBrk="0" hangingPunct="1">
              <a:lnSpc>
                <a:spcPct val="300000"/>
              </a:lnSpc>
              <a:spcBef>
                <a:spcPct val="20000"/>
              </a:spcBef>
              <a:spcAft>
                <a:spcPts val="0"/>
              </a:spcAft>
              <a:buClrTx/>
              <a:buSzTx/>
              <a:tabLst/>
              <a:defRPr/>
            </a:pPr>
            <a:r>
              <a:rPr kumimoji="0" lang="fa-IR" sz="9600" b="1" i="0" u="none" strike="noStrike" kern="1200" cap="none" spc="0" normalizeH="0" baseline="0" noProof="0" dirty="0" smtClean="0">
                <a:ln>
                  <a:noFill/>
                </a:ln>
                <a:solidFill>
                  <a:srgbClr val="FF0000"/>
                </a:solidFill>
                <a:effectLst/>
                <a:uLnTx/>
                <a:uFillTx/>
                <a:cs typeface="Andalus" pitchFamily="2" charset="-78"/>
              </a:rPr>
              <a:t>اعراب محلی -تقدیری</a:t>
            </a: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5">
                                            <p:bg/>
                                          </p:spTgt>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5">
                                            <p:txEl>
                                              <p:pRg st="0" end="0"/>
                                            </p:txEl>
                                          </p:spTgt>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2"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تقسیم اسم از لحاظ حرف آخر:</a:t>
            </a:r>
          </a:p>
        </p:txBody>
      </p:sp>
      <p:sp>
        <p:nvSpPr>
          <p:cNvPr id="1026" name="plant"/>
          <p:cNvSpPr>
            <a:spLocks noEditPoints="1" noChangeArrowheads="1"/>
          </p:cNvSpPr>
          <p:nvPr/>
        </p:nvSpPr>
        <p:spPr bwMode="auto">
          <a:xfrm>
            <a:off x="1643042" y="3357562"/>
            <a:ext cx="3024196" cy="2643206"/>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100 w 21600"/>
              <a:gd name="T17" fmla="*/ 10092 h 21600"/>
              <a:gd name="T18" fmla="*/ 14545 w 21600"/>
              <a:gd name="T19" fmla="*/ 1357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r>
              <a:rPr lang="fa-IR" dirty="0" smtClean="0"/>
              <a:t>صحیح الاخر</a:t>
            </a:r>
            <a:endParaRPr lang="fa-IR" dirty="0"/>
          </a:p>
        </p:txBody>
      </p:sp>
      <p:sp>
        <p:nvSpPr>
          <p:cNvPr id="8" name="plant"/>
          <p:cNvSpPr>
            <a:spLocks noEditPoints="1" noChangeArrowheads="1"/>
          </p:cNvSpPr>
          <p:nvPr/>
        </p:nvSpPr>
        <p:spPr bwMode="auto">
          <a:xfrm>
            <a:off x="2857488" y="714356"/>
            <a:ext cx="3071834" cy="180975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100 w 21600"/>
              <a:gd name="T17" fmla="*/ 10092 h 21600"/>
              <a:gd name="T18" fmla="*/ 14545 w 21600"/>
              <a:gd name="T19" fmla="*/ 1357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r>
              <a:rPr lang="fa-IR" dirty="0" smtClean="0"/>
              <a:t>منقوص</a:t>
            </a:r>
            <a:endParaRPr lang="fa-IR" dirty="0"/>
          </a:p>
        </p:txBody>
      </p:sp>
      <p:sp>
        <p:nvSpPr>
          <p:cNvPr id="9" name="plant"/>
          <p:cNvSpPr>
            <a:spLocks noEditPoints="1" noChangeArrowheads="1"/>
          </p:cNvSpPr>
          <p:nvPr/>
        </p:nvSpPr>
        <p:spPr bwMode="auto">
          <a:xfrm>
            <a:off x="285720" y="1928802"/>
            <a:ext cx="2166940" cy="180975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100 w 21600"/>
              <a:gd name="T17" fmla="*/ 10092 h 21600"/>
              <a:gd name="T18" fmla="*/ 14545 w 21600"/>
              <a:gd name="T19" fmla="*/ 1357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r>
              <a:rPr lang="fa-IR" dirty="0" smtClean="0"/>
              <a:t>ممدود</a:t>
            </a:r>
            <a:endParaRPr lang="fa-IR" dirty="0"/>
          </a:p>
        </p:txBody>
      </p:sp>
      <p:sp>
        <p:nvSpPr>
          <p:cNvPr id="10" name="plant"/>
          <p:cNvSpPr>
            <a:spLocks noEditPoints="1" noChangeArrowheads="1"/>
          </p:cNvSpPr>
          <p:nvPr/>
        </p:nvSpPr>
        <p:spPr bwMode="auto">
          <a:xfrm>
            <a:off x="5572132" y="2214554"/>
            <a:ext cx="2428892" cy="180975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100 w 21600"/>
              <a:gd name="T17" fmla="*/ 10092 h 21600"/>
              <a:gd name="T18" fmla="*/ 14545 w 21600"/>
              <a:gd name="T19" fmla="*/ 1357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r>
              <a:rPr lang="fa-IR" dirty="0" smtClean="0"/>
              <a:t>مقصور</a:t>
            </a:r>
            <a:endParaRPr lang="fa-IR" dirty="0"/>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8"/>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10"/>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1026"/>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644034"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1.مقصور:اسمی که به (</a:t>
            </a:r>
            <a:r>
              <a:rPr kumimoji="0" lang="fa-IR" sz="3200" b="0" i="0" u="none" strike="noStrike" kern="1200" cap="none" spc="0" normalizeH="0" baseline="0" noProof="0" dirty="0" smtClean="0">
                <a:ln>
                  <a:noFill/>
                </a:ln>
                <a:solidFill>
                  <a:srgbClr val="FF0000"/>
                </a:solidFill>
                <a:effectLst/>
                <a:uLnTx/>
                <a:uFillTx/>
                <a:latin typeface="+mn-lt"/>
                <a:ea typeface="+mn-ea"/>
                <a:cs typeface="+mn-cs"/>
              </a:rPr>
              <a:t>ا-ی</a:t>
            </a:r>
            <a:r>
              <a:rPr kumimoji="0" lang="fa-IR" sz="3200" b="0" i="0" u="none" strike="noStrike" kern="1200" cap="none" spc="0" normalizeH="0" baseline="0" noProof="0" dirty="0" smtClean="0">
                <a:ln>
                  <a:noFill/>
                </a:ln>
                <a:solidFill>
                  <a:schemeClr val="tx1"/>
                </a:solidFill>
                <a:effectLst/>
                <a:uLnTx/>
                <a:uFillTx/>
                <a:latin typeface="+mn-lt"/>
                <a:ea typeface="+mn-ea"/>
                <a:cs typeface="+mn-cs"/>
              </a:rPr>
              <a:t>)ختم می شودمانند :                        المومنُ یترکُ لذاتِ الدُنیا                                                  الشُکْرُ زینهُ</a:t>
            </a:r>
            <a:r>
              <a:rPr kumimoji="0" lang="fa-IR" sz="3200" b="0" i="0" u="none" strike="noStrike" kern="1200" cap="none" spc="0" normalizeH="0" noProof="0" dirty="0" smtClean="0">
                <a:ln>
                  <a:noFill/>
                </a:ln>
                <a:solidFill>
                  <a:schemeClr val="tx1"/>
                </a:solidFill>
                <a:effectLst/>
                <a:uLnTx/>
                <a:uFillTx/>
                <a:latin typeface="+mn-lt"/>
                <a:ea typeface="+mn-ea"/>
                <a:cs typeface="+mn-cs"/>
              </a:rPr>
              <a:t> الغِنی                                                           </a:t>
            </a: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smtClean="0"/>
          </a:p>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noProof="0" dirty="0" smtClean="0">
                <a:ln>
                  <a:noFill/>
                </a:ln>
                <a:solidFill>
                  <a:schemeClr val="tx1"/>
                </a:solidFill>
                <a:effectLst/>
                <a:uLnTx/>
                <a:uFillTx/>
                <a:latin typeface="+mn-lt"/>
                <a:ea typeface="+mn-ea"/>
                <a:cs typeface="+mn-cs"/>
              </a:rPr>
              <a:t>2.منقوص:اسمی که به </a:t>
            </a:r>
            <a:r>
              <a:rPr kumimoji="0" lang="fa-IR" sz="3200" b="0" i="0" u="none" strike="noStrike" kern="1200" cap="none" spc="0" normalizeH="0" noProof="0" dirty="0" smtClean="0">
                <a:ln>
                  <a:noFill/>
                </a:ln>
                <a:solidFill>
                  <a:srgbClr val="FF0000"/>
                </a:solidFill>
                <a:effectLst/>
                <a:uLnTx/>
                <a:uFillTx/>
                <a:latin typeface="+mn-lt"/>
                <a:ea typeface="+mn-ea"/>
                <a:cs typeface="+mn-cs"/>
              </a:rPr>
              <a:t>ی</a:t>
            </a:r>
            <a:r>
              <a:rPr kumimoji="0" lang="fa-IR" sz="3200" b="0" i="0" u="none" strike="noStrike" kern="1200" cap="none" spc="0" normalizeH="0" noProof="0" dirty="0" smtClean="0">
                <a:ln>
                  <a:noFill/>
                </a:ln>
                <a:solidFill>
                  <a:schemeClr val="tx1"/>
                </a:solidFill>
                <a:effectLst/>
                <a:uLnTx/>
                <a:uFillTx/>
                <a:latin typeface="+mn-lt"/>
                <a:ea typeface="+mn-ea"/>
                <a:cs typeface="+mn-cs"/>
              </a:rPr>
              <a:t> ماقبل مکسور ختم می شود.              القاضِی یحکمُ بالعدلِ                                                      الناسُ  یحبونَ القاضیَ العادلَ                                             </a:t>
            </a: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smtClean="0"/>
          </a:p>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noProof="0" dirty="0" smtClean="0">
                <a:ln>
                  <a:noFill/>
                </a:ln>
                <a:solidFill>
                  <a:schemeClr val="tx1"/>
                </a:solidFill>
                <a:effectLst/>
                <a:uLnTx/>
                <a:uFillTx/>
                <a:latin typeface="+mn-lt"/>
                <a:ea typeface="+mn-ea"/>
                <a:cs typeface="+mn-cs"/>
              </a:rPr>
              <a:t>3.اسم ممدود: به اسمی که به </a:t>
            </a:r>
            <a:r>
              <a:rPr kumimoji="0" lang="fa-IR" sz="3200" b="0" i="0" u="none" strike="noStrike" kern="1200" cap="none" spc="0" normalizeH="0" noProof="0" dirty="0" smtClean="0">
                <a:ln>
                  <a:noFill/>
                </a:ln>
                <a:solidFill>
                  <a:srgbClr val="FF0000"/>
                </a:solidFill>
                <a:effectLst/>
                <a:uLnTx/>
                <a:uFillTx/>
                <a:latin typeface="+mn-lt"/>
                <a:ea typeface="+mn-ea"/>
                <a:cs typeface="+mn-cs"/>
              </a:rPr>
              <a:t>اء </a:t>
            </a:r>
            <a:r>
              <a:rPr kumimoji="0" lang="fa-IR" sz="3200" b="0" i="0" u="none" strike="noStrike" kern="1200" cap="none" spc="0" normalizeH="0" noProof="0" dirty="0" smtClean="0">
                <a:ln>
                  <a:noFill/>
                </a:ln>
                <a:solidFill>
                  <a:schemeClr val="tx1"/>
                </a:solidFill>
                <a:effectLst/>
                <a:uLnTx/>
                <a:uFillTx/>
                <a:latin typeface="+mn-lt"/>
                <a:ea typeface="+mn-ea"/>
                <a:cs typeface="+mn-cs"/>
              </a:rPr>
              <a:t>ختم می شود می گویند                            4. صحیح الاخر :به اسمی که </a:t>
            </a:r>
            <a:r>
              <a:rPr kumimoji="0" lang="fa-IR" sz="3200" b="0" i="0" u="none" strike="noStrike" kern="1200" cap="none" spc="0" normalizeH="0" noProof="0" dirty="0" smtClean="0">
                <a:ln>
                  <a:noFill/>
                </a:ln>
                <a:solidFill>
                  <a:srgbClr val="FF0000"/>
                </a:solidFill>
                <a:effectLst/>
                <a:uLnTx/>
                <a:uFillTx/>
                <a:latin typeface="+mn-lt"/>
                <a:ea typeface="+mn-ea"/>
                <a:cs typeface="+mn-cs"/>
              </a:rPr>
              <a:t>ممدود- مقصور- منقوص </a:t>
            </a:r>
            <a:r>
              <a:rPr kumimoji="0" lang="fa-IR" sz="3200" b="0" i="0" u="none" strike="noStrike" kern="1200" cap="none" spc="0" normalizeH="0" noProof="0" dirty="0" smtClean="0">
                <a:ln>
                  <a:noFill/>
                </a:ln>
                <a:solidFill>
                  <a:schemeClr val="tx1"/>
                </a:solidFill>
                <a:effectLst/>
                <a:uLnTx/>
                <a:uFillTx/>
                <a:latin typeface="+mn-lt"/>
                <a:ea typeface="+mn-ea"/>
                <a:cs typeface="+mn-cs"/>
              </a:rPr>
              <a:t>نباشد.مانندحُسْنُ السُوالِ نصفُ العِلْمِ</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 calcmode="lin" valueType="num">
                                      <p:cBhvr>
                                        <p:cTn id="12"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5">
                                            <p:txEl>
                                              <p:pRg st="2" end="2"/>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p:cTn id="17"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18"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19"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اعراب تقدیری:این نوع اعراب در اسمهای معربی است که در نقشهای مرفوعی منصوبی ویا</a:t>
            </a:r>
            <a:r>
              <a:rPr kumimoji="0" lang="fa-IR" sz="3200" b="0" i="0" u="none" strike="noStrike" kern="1200" cap="none" spc="0" normalizeH="0" noProof="0" dirty="0" smtClean="0">
                <a:ln>
                  <a:noFill/>
                </a:ln>
                <a:solidFill>
                  <a:schemeClr val="tx1"/>
                </a:solidFill>
                <a:effectLst/>
                <a:uLnTx/>
                <a:uFillTx/>
                <a:latin typeface="+mn-lt"/>
                <a:ea typeface="+mn-ea"/>
                <a:cs typeface="+mn-cs"/>
              </a:rPr>
              <a:t> مجروری علامت های اعراب در آخر آنها ظاهر نمی شود.به عبارت دیگر  اسمهای معربی که به ا وی  وی ختم می شوند  اعرابشان تقدیری است                       </a:t>
            </a: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smtClean="0"/>
          </a:p>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noProof="0" dirty="0" smtClean="0">
                <a:ln>
                  <a:noFill/>
                </a:ln>
                <a:solidFill>
                  <a:schemeClr val="tx1"/>
                </a:solidFill>
                <a:effectLst/>
                <a:uLnTx/>
                <a:uFillTx/>
                <a:latin typeface="+mn-lt"/>
                <a:ea typeface="+mn-ea"/>
                <a:cs typeface="+mn-cs"/>
              </a:rPr>
              <a:t>1. اسم مقصور:اسمهای مقصور در هر سه حالت رفعی نصبی جری اعرابشان تقدیری است:مثال :                                      </a:t>
            </a:r>
            <a:r>
              <a:rPr kumimoji="0" lang="fa-IR" sz="3200" b="0" i="0" u="none" strike="noStrike" kern="1200" cap="none" spc="0" normalizeH="0" noProof="0" dirty="0" smtClean="0">
                <a:ln>
                  <a:noFill/>
                </a:ln>
                <a:solidFill>
                  <a:srgbClr val="FF0000"/>
                </a:solidFill>
                <a:effectLst/>
                <a:uLnTx/>
                <a:uFillTx/>
                <a:latin typeface="+mn-lt"/>
                <a:ea typeface="+mn-ea"/>
                <a:cs typeface="+mn-cs"/>
              </a:rPr>
              <a:t>الدنیا </a:t>
            </a:r>
            <a:r>
              <a:rPr kumimoji="0" lang="fa-IR" sz="3200" b="0" i="0" u="none" strike="noStrike" kern="1200" cap="none" spc="0" normalizeH="0" noProof="0" dirty="0" smtClean="0">
                <a:ln>
                  <a:noFill/>
                </a:ln>
                <a:solidFill>
                  <a:schemeClr val="tx1"/>
                </a:solidFill>
                <a:effectLst/>
                <a:uLnTx/>
                <a:uFillTx/>
                <a:latin typeface="+mn-lt"/>
                <a:ea typeface="+mn-ea"/>
                <a:cs typeface="+mn-cs"/>
              </a:rPr>
              <a:t>محفوفه بالبلایا                                                اترک </a:t>
            </a:r>
            <a:r>
              <a:rPr kumimoji="0" lang="fa-IR" sz="3200" b="0" i="0" u="none" strike="noStrike" kern="1200" cap="none" spc="0" normalizeH="0" noProof="0" dirty="0" smtClean="0">
                <a:ln>
                  <a:noFill/>
                </a:ln>
                <a:solidFill>
                  <a:srgbClr val="FF0000"/>
                </a:solidFill>
                <a:effectLst/>
                <a:uLnTx/>
                <a:uFillTx/>
                <a:latin typeface="+mn-lt"/>
                <a:ea typeface="+mn-ea"/>
                <a:cs typeface="+mn-cs"/>
              </a:rPr>
              <a:t>الدنیا</a:t>
            </a:r>
            <a:r>
              <a:rPr kumimoji="0" lang="fa-IR" sz="3200" b="0" i="0" u="none" strike="noStrike" kern="1200" cap="none" spc="0" normalizeH="0" noProof="0" dirty="0" smtClean="0">
                <a:ln>
                  <a:noFill/>
                </a:ln>
                <a:solidFill>
                  <a:schemeClr val="tx1"/>
                </a:solidFill>
                <a:effectLst/>
                <a:uLnTx/>
                <a:uFillTx/>
                <a:latin typeface="+mn-lt"/>
                <a:ea typeface="+mn-ea"/>
                <a:cs typeface="+mn-cs"/>
              </a:rPr>
              <a:t> ولذاتها                                                                حاسبوا انفسکم فی </a:t>
            </a:r>
            <a:r>
              <a:rPr kumimoji="0" lang="fa-IR" sz="3200" b="0" i="0" u="none" strike="noStrike" kern="1200" cap="none" spc="0" normalizeH="0" noProof="0" dirty="0" smtClean="0">
                <a:ln>
                  <a:noFill/>
                </a:ln>
                <a:solidFill>
                  <a:srgbClr val="FF0000"/>
                </a:solidFill>
                <a:effectLst/>
                <a:uLnTx/>
                <a:uFillTx/>
                <a:latin typeface="+mn-lt"/>
                <a:ea typeface="+mn-ea"/>
                <a:cs typeface="+mn-cs"/>
              </a:rPr>
              <a:t>الدنیا</a:t>
            </a:r>
            <a:endParaRPr kumimoji="0" lang="fa-IR" sz="3200" b="0" i="0" u="none" strike="noStrike" kern="1200" cap="none" spc="0" normalizeH="0" baseline="0" noProof="0" dirty="0" smtClean="0">
              <a:ln>
                <a:noFill/>
              </a:ln>
              <a:solidFill>
                <a:srgbClr val="FF0000"/>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 calcmode="lin" valueType="num">
                                      <p:cBhvr>
                                        <p:cTn id="12"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5">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p:cTn id="19"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5">
                                            <p:txEl>
                                              <p:pRg st="0" end="0"/>
                                            </p:txEl>
                                          </p:spTgt>
                                        </p:tgtEl>
                                      </p:cBhvr>
                                    </p:animEffect>
                                  </p:childTnLst>
                                </p:cTn>
                              </p:par>
                              <p:par>
                                <p:cTn id="22" presetID="55" presetClass="entr" presetSubtype="0" fill="hold" nodeType="with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 calcmode="lin" valueType="num">
                                      <p:cBhvr>
                                        <p:cTn id="24"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25"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42972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اسم مقصور اگر نکره باشد در نقشهای مختلف فقط با تنوین نصب نوشته میشود                                                                                          مثال:هوفتی ذکی                                                                نصحت فتی مذ نبا                                                                    استمعت الی فتی</a:t>
            </a:r>
            <a:r>
              <a:rPr kumimoji="0" lang="fa-IR" sz="3200" b="0" i="0" u="none" strike="noStrike" kern="1200" cap="none" spc="0" normalizeH="0" noProof="0" dirty="0" smtClean="0">
                <a:ln>
                  <a:noFill/>
                </a:ln>
                <a:solidFill>
                  <a:schemeClr val="tx1"/>
                </a:solidFill>
                <a:effectLst/>
                <a:uLnTx/>
                <a:uFillTx/>
                <a:latin typeface="+mn-lt"/>
                <a:ea typeface="+mn-ea"/>
                <a:cs typeface="+mn-cs"/>
              </a:rPr>
              <a:t> </a:t>
            </a:r>
            <a:r>
              <a:rPr kumimoji="0" lang="fa-IR" sz="3200" b="0" i="0" u="none" strike="noStrike" kern="1200" cap="none" spc="0" normalizeH="0" baseline="0" noProof="0" dirty="0" smtClean="0">
                <a:ln>
                  <a:noFill/>
                </a:ln>
                <a:solidFill>
                  <a:schemeClr val="tx1"/>
                </a:solidFill>
                <a:effectLst/>
                <a:uLnTx/>
                <a:uFillTx/>
                <a:latin typeface="+mn-lt"/>
                <a:ea typeface="+mn-ea"/>
                <a:cs typeface="+mn-cs"/>
              </a:rPr>
              <a:t>یخطب                                                   </a:t>
            </a:r>
          </a:p>
          <a:p>
            <a:pPr marL="342900" marR="0" lvl="0" indent="-342900" algn="r" defTabSz="914400" rtl="1" eaLnBrk="1" fontAlgn="auto" latinLnBrk="0" hangingPunct="1">
              <a:lnSpc>
                <a:spcPct val="100000"/>
              </a:lnSpc>
              <a:spcBef>
                <a:spcPct val="20000"/>
              </a:spcBef>
              <a:spcAft>
                <a:spcPts val="0"/>
              </a:spcAft>
              <a:buClrTx/>
              <a:buSzTx/>
              <a:tabLst/>
              <a:defRPr/>
            </a:pPr>
            <a:endParaRPr lang="fa-IR" sz="3200" dirty="0" smtClean="0"/>
          </a:p>
          <a:p>
            <a:pPr marL="342900" marR="0" lvl="0" indent="-342900" algn="r" defTabSz="914400" rtl="1" eaLnBrk="1" fontAlgn="auto" latinLnBrk="0" hangingPunct="1">
              <a:lnSpc>
                <a:spcPct val="100000"/>
              </a:lnSpc>
              <a:spcBef>
                <a:spcPct val="20000"/>
              </a:spcBef>
              <a:spcAft>
                <a:spcPts val="0"/>
              </a:spcAft>
              <a:buClrTx/>
              <a:buSzTx/>
              <a:tabLst/>
              <a:defRPr/>
            </a:pPr>
            <a:endParaRPr kumimoji="0" lang="fa-IR" sz="32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1" i="0" u="none" strike="noStrike" kern="1200" cap="none" spc="0" normalizeH="0" baseline="0" noProof="0" dirty="0" smtClean="0">
                <a:ln>
                  <a:noFill/>
                </a:ln>
                <a:solidFill>
                  <a:schemeClr val="tx1"/>
                </a:solidFill>
                <a:effectLst/>
                <a:uLnTx/>
                <a:uFillTx/>
                <a:latin typeface="+mn-lt"/>
                <a:ea typeface="+mn-ea"/>
                <a:cs typeface="+mn-cs"/>
              </a:rPr>
              <a:t>با دقت در مثالهای بالا می بینیم که کلمه فتی با این که نقشهای متفاوتی دارد چون نکره است فقط با تنوین – بکار رفته است</a:t>
            </a: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اسم منقوص:این اسمها فقط در نقشهای مرفوعی ومجروری</a:t>
            </a:r>
            <a:r>
              <a:rPr kumimoji="0" lang="fa-IR" sz="3200" b="0" i="0" u="none" strike="noStrike" kern="1200" cap="none" spc="0" normalizeH="0" noProof="0" dirty="0" smtClean="0">
                <a:ln>
                  <a:noFill/>
                </a:ln>
                <a:solidFill>
                  <a:schemeClr val="tx1"/>
                </a:solidFill>
                <a:effectLst/>
                <a:uLnTx/>
                <a:uFillTx/>
                <a:latin typeface="+mn-lt"/>
                <a:ea typeface="+mn-ea"/>
                <a:cs typeface="+mn-cs"/>
              </a:rPr>
              <a:t> اعراب تقدیری دارند اما در نقشهای منصوبی اعراب  آنها اصلی می باشد.مانند:                                                                         1.الوالِی العادلُ محبوبٌ                                               2.نحنُ بحاجهٍ الی القاضِی العادلِ                                            3.الناس لا یحبون الراضیَ عن نفسه                                          نکته:اسمهای منقوص اگر ال نداشته باشند یا مضاف نباشند حرف ی از آخر آنها حذف وبه جای آن تنوین کسره می گیرند                مانند: انا راضٍ عن والدی      انت ساعٍ فی الخیر        </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3.اسم</a:t>
            </a:r>
            <a:r>
              <a:rPr kumimoji="0" lang="fa-IR" sz="3200" b="0" i="0" u="none" strike="noStrike" kern="1200" cap="none" spc="0" normalizeH="0" noProof="0" dirty="0" smtClean="0">
                <a:ln>
                  <a:noFill/>
                </a:ln>
                <a:solidFill>
                  <a:schemeClr val="tx1"/>
                </a:solidFill>
                <a:effectLst/>
                <a:uLnTx/>
                <a:uFillTx/>
                <a:latin typeface="+mn-lt"/>
                <a:ea typeface="+mn-ea"/>
                <a:cs typeface="+mn-cs"/>
              </a:rPr>
              <a:t> مضاف به ی متکلم وحده اعرابشان تقدیری است البته در هر سه حالت </a:t>
            </a:r>
            <a:r>
              <a:rPr kumimoji="0" lang="fa-IR" sz="3200" b="0" i="0" u="none" strike="noStrike" kern="1200" cap="none" spc="0" normalizeH="0" noProof="0" dirty="0" smtClean="0">
                <a:ln>
                  <a:noFill/>
                </a:ln>
                <a:solidFill>
                  <a:srgbClr val="FF0000"/>
                </a:solidFill>
                <a:effectLst/>
                <a:uLnTx/>
                <a:uFillTx/>
                <a:latin typeface="+mn-lt"/>
                <a:ea typeface="+mn-ea"/>
                <a:cs typeface="+mn-cs"/>
              </a:rPr>
              <a:t>رفعی نصبی جری </a:t>
            </a:r>
            <a:r>
              <a:rPr kumimoji="0" lang="fa-IR" sz="3200" b="0" i="0" u="none" strike="noStrike" kern="1200" cap="none" spc="0" normalizeH="0" noProof="0" dirty="0" smtClean="0">
                <a:ln>
                  <a:noFill/>
                </a:ln>
                <a:solidFill>
                  <a:schemeClr val="tx1"/>
                </a:solidFill>
                <a:effectLst/>
                <a:uLnTx/>
                <a:uFillTx/>
                <a:latin typeface="+mn-lt"/>
                <a:ea typeface="+mn-ea"/>
                <a:cs typeface="+mn-cs"/>
              </a:rPr>
              <a:t>مثال:                                          هذا کتابی                                                                ب.طالعت کتابی بدقه                                                       رسمت خریطه فی کتابی</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50000"/>
              </a:lnSpc>
              <a:spcBef>
                <a:spcPct val="20000"/>
              </a:spcBef>
              <a:spcAft>
                <a:spcPts val="0"/>
              </a:spcAft>
              <a:buClrTx/>
              <a:buSzTx/>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fa-IR" sz="2400" b="0" i="0" u="none" strike="noStrike" kern="1200" cap="none" spc="0" normalizeH="0" baseline="0" noProof="0" dirty="0" smtClean="0">
                <a:ln>
                  <a:noFill/>
                </a:ln>
                <a:solidFill>
                  <a:schemeClr val="tx1"/>
                </a:solidFill>
                <a:effectLst/>
                <a:uLnTx/>
                <a:uFillTx/>
                <a:latin typeface="+mn-lt"/>
                <a:ea typeface="+mn-ea"/>
                <a:cs typeface="+mn-cs"/>
              </a:rPr>
              <a:t>1.ما</a:t>
            </a:r>
            <a:r>
              <a:rPr kumimoji="0" lang="fa-IR" sz="2400" b="0" i="0" u="none" strike="noStrike" kern="1200" cap="none" spc="0" normalizeH="0" noProof="0" dirty="0" smtClean="0">
                <a:ln>
                  <a:noFill/>
                </a:ln>
                <a:solidFill>
                  <a:schemeClr val="tx1"/>
                </a:solidFill>
                <a:effectLst/>
                <a:uLnTx/>
                <a:uFillTx/>
                <a:latin typeface="+mn-lt"/>
                <a:ea typeface="+mn-ea"/>
                <a:cs typeface="+mn-cs"/>
              </a:rPr>
              <a:t> هو اعراب فتی ونوعه فی العباره(کان بینهم فتی یعرف بالذکاء).                               1.منصوب-تقدیری     2.مرفوع-تقدیری   3.منصوب-ظاهری 4.منصوب-محلی                                   2.عین نوع الاعراب فی اسم انَّ وخبر انَّ (ان </a:t>
            </a:r>
            <a:r>
              <a:rPr kumimoji="0" lang="fa-IR" sz="2400" b="0" i="0" u="sng" strike="noStrike" kern="1200" cap="none" spc="0" normalizeH="0" noProof="0" dirty="0" smtClean="0">
                <a:ln>
                  <a:noFill/>
                </a:ln>
                <a:solidFill>
                  <a:schemeClr val="tx1"/>
                </a:solidFill>
                <a:effectLst/>
                <a:uLnTx/>
                <a:uFillTx/>
                <a:latin typeface="+mn-lt"/>
                <a:ea typeface="+mn-ea"/>
                <a:cs typeface="+mn-cs"/>
              </a:rPr>
              <a:t>اختی</a:t>
            </a:r>
            <a:r>
              <a:rPr kumimoji="0" lang="fa-IR" sz="2400" b="0" i="0" u="none" strike="noStrike" kern="1200" cap="none" spc="0" normalizeH="0" noProof="0" dirty="0" smtClean="0">
                <a:ln>
                  <a:noFill/>
                </a:ln>
                <a:solidFill>
                  <a:schemeClr val="tx1"/>
                </a:solidFill>
                <a:effectLst/>
                <a:uLnTx/>
                <a:uFillTx/>
                <a:latin typeface="+mn-lt"/>
                <a:ea typeface="+mn-ea"/>
                <a:cs typeface="+mn-cs"/>
              </a:rPr>
              <a:t> ستکتسب النجاح َان کانت مجتهده)</a:t>
            </a:r>
            <a:br>
              <a:rPr kumimoji="0" lang="fa-IR" sz="2400" b="0" i="0" u="none" strike="noStrike" kern="1200" cap="none" spc="0" normalizeH="0" noProof="0" dirty="0" smtClean="0">
                <a:ln>
                  <a:noFill/>
                </a:ln>
                <a:solidFill>
                  <a:schemeClr val="tx1"/>
                </a:solidFill>
                <a:effectLst/>
                <a:uLnTx/>
                <a:uFillTx/>
                <a:latin typeface="+mn-lt"/>
                <a:ea typeface="+mn-ea"/>
                <a:cs typeface="+mn-cs"/>
              </a:rPr>
            </a:br>
            <a:r>
              <a:rPr kumimoji="0" lang="fa-IR" sz="2400" b="0" i="0" u="none" strike="noStrike" kern="1200" cap="none" spc="0" normalizeH="0" noProof="0" dirty="0" smtClean="0">
                <a:ln>
                  <a:noFill/>
                </a:ln>
                <a:solidFill>
                  <a:schemeClr val="tx1"/>
                </a:solidFill>
                <a:effectLst/>
                <a:uLnTx/>
                <a:uFillTx/>
                <a:latin typeface="+mn-lt"/>
                <a:ea typeface="+mn-ea"/>
                <a:cs typeface="+mn-cs"/>
              </a:rPr>
              <a:t>1.مرفوع تقدیرا-مرفوع ظاهرا   2.منصوب محلا-منصوب بالفتحه                                3.مرفوع لفظا-مرفوع محلا          4.منصوب تقدیرا-منصوب ظاهرا                                                         3.ماهو الخطاء (العلاج ُالواقیُ خیر من الدواء الشافیَِ).                               1.العلاج-الواقی- الشافی                          2.الواقی-الشافی                   3.الشافی-خیر-الواقی                              4.العلاج-الشافی                                                  4.کدام اعراب به حروف ندارد .                                                                         .1.اخی                      2.اخوه               3.اخاه                   4.اخیه</a:t>
            </a:r>
            <a:endParaRPr kumimoji="0" lang="fa-IR"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txBody>
          <a:bodyPr vert="horz" lIns="91440" tIns="45720" rIns="91440" bIns="45720" numCol="1" rtlCol="1">
            <a:normAutofit/>
          </a:bodyPr>
          <a:lstStyle/>
          <a:p>
            <a:pPr marL="342900" marR="0" lvl="0" indent="-342900" algn="r" defTabSz="914400" rtl="1" eaLnBrk="1" fontAlgn="auto" latinLnBrk="0" hangingPunct="1">
              <a:lnSpc>
                <a:spcPct val="150000"/>
              </a:lnSpc>
              <a:spcBef>
                <a:spcPct val="20000"/>
              </a:spcBef>
              <a:spcAft>
                <a:spcPts val="0"/>
              </a:spcAft>
              <a:buClrTx/>
              <a:buSzTx/>
              <a:tabLst/>
              <a:defRPr/>
            </a:pPr>
            <a:r>
              <a:rPr kumimoji="0" lang="fa-IR" sz="3200" b="0" i="0" u="none" strike="noStrike" kern="1200" cap="none" spc="0" normalizeH="0" baseline="0" noProof="0" dirty="0" smtClean="0">
                <a:ln>
                  <a:noFill/>
                </a:ln>
                <a:solidFill>
                  <a:schemeClr val="tx1"/>
                </a:solidFill>
                <a:effectLst/>
                <a:uLnTx/>
                <a:uFillTx/>
                <a:latin typeface="+mn-lt"/>
                <a:ea typeface="+mn-ea"/>
                <a:cs typeface="+mn-cs"/>
              </a:rPr>
              <a:t>عین اعراب محلی وتقدیری:                                                   </a:t>
            </a:r>
            <a:r>
              <a:rPr kumimoji="0" lang="fa-IR" sz="3600" b="0" i="0" u="none" strike="noStrike" kern="1200" cap="none" spc="0" normalizeH="0" baseline="0" noProof="0" dirty="0" smtClean="0">
                <a:ln>
                  <a:noFill/>
                </a:ln>
                <a:solidFill>
                  <a:schemeClr val="tx1"/>
                </a:solidFill>
                <a:effectLst/>
                <a:uLnTx/>
                <a:uFillTx/>
                <a:latin typeface="+mn-lt"/>
                <a:ea typeface="+mn-ea"/>
                <a:cs typeface="+mn-cs"/>
              </a:rPr>
              <a:t>1.اسافر الی مدینتی                                                          2.هذا کتابک اشتریت من السوق                                         3.ارسل رسوله بالهدی                                                          4.ذلک ابوهن                                                             5.هولاء التلامیذ  فی الساحه</a:t>
            </a:r>
            <a:r>
              <a:rPr kumimoji="0" lang="fa-IR" sz="3600" b="0" i="0" u="none" strike="noStrike" kern="1200" cap="none" spc="0" normalizeH="0" noProof="0" dirty="0" smtClean="0">
                <a:ln>
                  <a:noFill/>
                </a:ln>
                <a:solidFill>
                  <a:schemeClr val="tx1"/>
                </a:solidFill>
                <a:effectLst/>
                <a:uLnTx/>
                <a:uFillTx/>
                <a:latin typeface="+mn-lt"/>
                <a:ea typeface="+mn-ea"/>
                <a:cs typeface="+mn-cs"/>
              </a:rPr>
              <a:t>                                      6.سلمت الی القاضی                                   </a:t>
            </a:r>
            <a:r>
              <a:rPr kumimoji="0" lang="fa-IR" sz="3600" b="0" i="0" u="none" strike="noStrike" kern="1200" cap="none" spc="0" normalizeH="0" baseline="0" noProof="0" dirty="0" smtClean="0">
                <a:ln>
                  <a:noFill/>
                </a:ln>
                <a:solidFill>
                  <a:schemeClr val="tx1"/>
                </a:solidFill>
                <a:effectLst/>
                <a:uLnTx/>
                <a:uFillTx/>
                <a:latin typeface="+mn-lt"/>
                <a:ea typeface="+mn-ea"/>
                <a:cs typeface="+mn-cs"/>
              </a:rPr>
              <a:t>          </a:t>
            </a:r>
            <a:endParaRPr kumimoji="0" lang="fa-IR"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Content Placeholder 2"/>
          <p:cNvSpPr txBox="1">
            <a:spLocks/>
          </p:cNvSpPr>
          <p:nvPr/>
        </p:nvSpPr>
        <p:spPr>
          <a:xfrm>
            <a:off x="0" y="0"/>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a:bodyPr>
          <a:lstStyle/>
          <a:p>
            <a:pPr marL="342900" marR="0" lvl="0" indent="-342900" algn="ctr" defTabSz="914400" rtl="1" eaLnBrk="1" fontAlgn="auto" latinLnBrk="0" hangingPunct="1">
              <a:lnSpc>
                <a:spcPct val="300000"/>
              </a:lnSpc>
              <a:spcBef>
                <a:spcPct val="20000"/>
              </a:spcBef>
              <a:spcAft>
                <a:spcPts val="0"/>
              </a:spcAft>
              <a:buClrTx/>
              <a:buSzTx/>
              <a:tabLst/>
              <a:defRPr/>
            </a:pPr>
            <a:endParaRPr lang="fa-IR" sz="4800" b="1" dirty="0" smtClean="0">
              <a:ln w="18000">
                <a:solidFill>
                  <a:schemeClr val="accent2">
                    <a:satMod val="140000"/>
                  </a:schemeClr>
                </a:solidFill>
                <a:prstDash val="solid"/>
                <a:miter lim="800000"/>
              </a:ln>
              <a:effectLst>
                <a:outerShdw blurRad="25500" dist="23000" dir="7020000" algn="tl">
                  <a:srgbClr val="000000">
                    <a:alpha val="50000"/>
                  </a:srgbClr>
                </a:outerShdw>
              </a:effectLst>
            </a:endParaRPr>
          </a:p>
          <a:p>
            <a:pPr marL="342900" marR="0" lvl="0" indent="-342900" algn="ctr" defTabSz="914400" rtl="1" eaLnBrk="1" fontAlgn="auto" latinLnBrk="0" hangingPunct="1">
              <a:lnSpc>
                <a:spcPct val="300000"/>
              </a:lnSpc>
              <a:spcBef>
                <a:spcPct val="20000"/>
              </a:spcBef>
              <a:spcAft>
                <a:spcPts val="0"/>
              </a:spcAft>
              <a:buClrTx/>
              <a:buSzTx/>
              <a:tabLst/>
              <a:defRPr/>
            </a:pPr>
            <a:r>
              <a:rPr lang="fa-IR" sz="48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اعراب فعل مضارع</a:t>
            </a:r>
            <a:endParaRPr kumimoji="0" lang="fa-IR" sz="4800" b="1" i="0" u="none" strike="noStrike" kern="1200" normalizeH="0" baseline="0" noProof="0" dirty="0" smtClean="0">
              <a:ln w="18000">
                <a:solidFill>
                  <a:schemeClr val="accent2">
                    <a:satMod val="140000"/>
                  </a:schemeClr>
                </a:solidFill>
                <a:prstDash val="solid"/>
                <a:miter lim="800000"/>
              </a:ln>
              <a:effectLst>
                <a:outerShdw blurRad="25500" dist="23000" dir="7020000" algn="tl">
                  <a:srgbClr val="000000">
                    <a:alpha val="50000"/>
                  </a:srgbClr>
                </a:outerShdw>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2000"/>
                                        <p:tgtEl>
                                          <p:spTgt spid="4">
                                            <p:txEl>
                                              <p:pRg st="1" end="1"/>
                                            </p:txEl>
                                          </p:spTgt>
                                        </p:tgtEl>
                                      </p:cBhvr>
                                    </p:animEffect>
                                    <p:anim calcmode="lin" valueType="num">
                                      <p:cBhvr>
                                        <p:cTn id="8"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807208" y="3244334"/>
            <a:ext cx="1529585" cy="369332"/>
          </a:xfrm>
          <a:prstGeom prst="rect">
            <a:avLst/>
          </a:prstGeom>
        </p:spPr>
        <p:txBody>
          <a:bodyPr wrap="none">
            <a:spAutoFit/>
          </a:bodyPr>
          <a:lstStyle/>
          <a:p>
            <a:r>
              <a:rPr lang="fa-IR" b="1" dirty="0" smtClean="0">
                <a:solidFill>
                  <a:srgbClr val="00B0F0"/>
                </a:solidFill>
              </a:rPr>
              <a:t>فعل+فاعل+مفعول</a:t>
            </a:r>
            <a:endParaRPr lang="fa-IR" dirty="0"/>
          </a:p>
        </p:txBody>
      </p:sp>
      <p:sp>
        <p:nvSpPr>
          <p:cNvPr id="5" name="Content Placeholder 2"/>
          <p:cNvSpPr txBox="1">
            <a:spLocks/>
          </p:cNvSpPr>
          <p:nvPr/>
        </p:nvSpPr>
        <p:spPr>
          <a:xfrm>
            <a:off x="0" y="0"/>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a:bodyPr>
          <a:lstStyle/>
          <a:p>
            <a:pPr marL="342900" marR="0" lvl="0" indent="-342900" algn="r" defTabSz="914400" rtl="1" eaLnBrk="1" fontAlgn="auto" latinLnBrk="0" hangingPunct="1">
              <a:lnSpc>
                <a:spcPct val="150000"/>
              </a:lnSpc>
              <a:spcBef>
                <a:spcPct val="20000"/>
              </a:spcBef>
              <a:spcAft>
                <a:spcPts val="0"/>
              </a:spcAft>
              <a:buClrTx/>
              <a:buSzTx/>
              <a:tabLst/>
              <a:defRPr/>
            </a:pPr>
            <a:r>
              <a:rPr lang="fa-IR" sz="3200" dirty="0" smtClean="0">
                <a:solidFill>
                  <a:schemeClr val="bg1"/>
                </a:solidFill>
              </a:rPr>
              <a:t>اعراب فعل مضارع:</a:t>
            </a:r>
            <a:r>
              <a:rPr lang="en-US" sz="3200" dirty="0" smtClean="0">
                <a:solidFill>
                  <a:schemeClr val="bg1"/>
                </a:solidFill>
              </a:rPr>
              <a:t>:</a:t>
            </a:r>
            <a:r>
              <a:rPr lang="fa-IR" sz="3200" dirty="0" smtClean="0">
                <a:solidFill>
                  <a:schemeClr val="bg1"/>
                </a:solidFill>
              </a:rPr>
              <a:t>فعل مضارع معرب است واعراب آن یکی از حالتهای زیر را دارد.1.مرفوع   2.منصوب  3.مجزوم             1. فعل مضارع مرفوع:اگر فعل مضارع همراه عوامل نصب یا جزم نباشد مر فوع می باشند. رفع در فعل مضارع با دو علامت نشان داده می شود  الف:ضمه   المعلم </a:t>
            </a:r>
            <a:r>
              <a:rPr lang="fa-IR" sz="3200" dirty="0" smtClean="0">
                <a:solidFill>
                  <a:srgbClr val="C00000"/>
                </a:solidFill>
              </a:rPr>
              <a:t>یشرحُ </a:t>
            </a:r>
            <a:r>
              <a:rPr lang="fa-IR" sz="3200" dirty="0" smtClean="0">
                <a:solidFill>
                  <a:schemeClr val="bg1"/>
                </a:solidFill>
              </a:rPr>
              <a:t>الدرس                       ب.آن دسته از صیغه های فعل  مضارع که به نون ختم میشوند به آنها مضارع مرفوع با ثبوت نون گفته می شود.                      انتما</a:t>
            </a:r>
            <a:r>
              <a:rPr lang="fa-IR" sz="3200" dirty="0" smtClean="0">
                <a:solidFill>
                  <a:srgbClr val="FF0000"/>
                </a:solidFill>
              </a:rPr>
              <a:t> تطالعان </a:t>
            </a:r>
            <a:r>
              <a:rPr lang="fa-IR" sz="3200" dirty="0" smtClean="0">
                <a:solidFill>
                  <a:schemeClr val="bg1"/>
                </a:solidFill>
              </a:rPr>
              <a:t>دروسکما</a:t>
            </a:r>
            <a:endParaRPr kumimoji="0" lang="fa-IR" sz="3200" b="0" i="0" u="none" strike="noStrike" kern="1200" cap="none" spc="0" normalizeH="0" baseline="0" noProof="0" dirty="0" smtClean="0">
              <a:ln>
                <a:noFill/>
              </a:ln>
              <a:solidFill>
                <a:schemeClr val="bg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3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Content Placeholder 2"/>
          <p:cNvSpPr txBox="1">
            <a:spLocks/>
          </p:cNvSpPr>
          <p:nvPr/>
        </p:nvSpPr>
        <p:spPr>
          <a:xfrm>
            <a:off x="0" y="0"/>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lang="fa-IR" sz="3200" dirty="0" smtClean="0">
                <a:solidFill>
                  <a:schemeClr val="bg1"/>
                </a:solidFill>
              </a:rPr>
              <a:t>مضارع منصوب:هرگاه فعل مضارع با یکی از حروف ناصبه باشد مضارع منصوب می باشد.حروف ناصبه عبارتند ازان-لن-کی-حتی-لن                                                                     </a:t>
            </a:r>
            <a:r>
              <a:rPr lang="fa-IR" sz="3200" dirty="0" smtClean="0">
                <a:solidFill>
                  <a:srgbClr val="FF0000"/>
                </a:solidFill>
              </a:rPr>
              <a:t>نکته:حروف ناصبه اولا اخر صیغه های مضارع را تبدیل به فتحه می کنند.ثانیانون اخر صیغه ها را حذف می کنند جزءنون مونث   بنا بر این علامت نصب یا فتحه یا حذف نون می باشد.               </a:t>
            </a:r>
            <a:r>
              <a:rPr lang="fa-IR" sz="3200" dirty="0" smtClean="0">
                <a:solidFill>
                  <a:schemeClr val="bg1"/>
                </a:solidFill>
              </a:rPr>
              <a:t>هرگاه فعل مضارع با یکی از حروف ان-کی-ل-حتی بیاید به صورت مضارع التزامی معنا می شود.                                 هرگاه فعل مضارع با لن بیاید به صورت اینده منفی تر جمه می شود.</a:t>
            </a:r>
            <a:endParaRPr kumimoji="0" lang="fa-IR" sz="3200" b="0" i="0" u="none" strike="noStrike" kern="1200" cap="none" spc="0" normalizeH="0" baseline="0" noProof="0" dirty="0" smtClean="0">
              <a:ln>
                <a:noFill/>
              </a:ln>
              <a:solidFill>
                <a:schemeClr val="bg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Content Placeholder 2"/>
          <p:cNvSpPr txBox="1">
            <a:spLocks/>
          </p:cNvSpPr>
          <p:nvPr/>
        </p:nvSpPr>
        <p:spPr>
          <a:xfrm>
            <a:off x="0" y="-285776"/>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lnSpcReduction="10000"/>
          </a:bodyPr>
          <a:lstStyle/>
          <a:p>
            <a:pPr marL="342900" marR="0" lvl="0" indent="-342900" algn="r" defTabSz="914400" rtl="1" eaLnBrk="1" fontAlgn="auto" latinLnBrk="0" hangingPunct="1">
              <a:lnSpc>
                <a:spcPct val="150000"/>
              </a:lnSpc>
              <a:spcBef>
                <a:spcPct val="20000"/>
              </a:spcBef>
              <a:spcAft>
                <a:spcPts val="0"/>
              </a:spcAft>
              <a:buClrTx/>
              <a:buSzTx/>
              <a:tabLst/>
              <a:defRPr/>
            </a:pPr>
            <a:r>
              <a:rPr lang="fa-IR" sz="3200" dirty="0" smtClean="0">
                <a:solidFill>
                  <a:schemeClr val="bg1"/>
                </a:solidFill>
              </a:rPr>
              <a:t>:مضارع مجزوم:فعل مضارعی را گویند که با یکی از حروف جازمه همراه باشد جازمه سه علامت دارد:1-ساکن2-حذف نون به جزءصیغه های جمع مونث3-حذف حرف عله در فعلهای ناقص مختوم به حرف عله.                                                        حروف جازمه عبارتند از:لم-( لما =هنوز)-(ل=باید)-لا نهی:نباید      مثال:هولاء الطلاب </a:t>
            </a:r>
            <a:r>
              <a:rPr lang="fa-IR" sz="3200" dirty="0" smtClean="0">
                <a:solidFill>
                  <a:srgbClr val="FFFF00"/>
                </a:solidFill>
              </a:rPr>
              <a:t>لم یهملوا </a:t>
            </a:r>
            <a:r>
              <a:rPr lang="fa-IR" sz="3200" dirty="0" smtClean="0">
                <a:solidFill>
                  <a:schemeClr val="bg1"/>
                </a:solidFill>
              </a:rPr>
              <a:t>فی اداءواجباتهم                          </a:t>
            </a:r>
            <a:r>
              <a:rPr lang="fa-IR" sz="3200" dirty="0" smtClean="0">
                <a:solidFill>
                  <a:srgbClr val="FFFF00"/>
                </a:solidFill>
              </a:rPr>
              <a:t>لاتشعر</a:t>
            </a:r>
            <a:r>
              <a:rPr lang="fa-IR" sz="3200" dirty="0" smtClean="0">
                <a:solidFill>
                  <a:schemeClr val="bg1"/>
                </a:solidFill>
              </a:rPr>
              <a:t> باالضعف                                                           ادوات شرط دو فعل را مجزوم می سازند. به اولی فعل شرط به دومی جواب شرط کفته می شود. مثال:                                              من</a:t>
            </a:r>
            <a:r>
              <a:rPr lang="fa-IR" sz="3200" u="sng" dirty="0" smtClean="0">
                <a:solidFill>
                  <a:schemeClr val="bg1"/>
                </a:solidFill>
              </a:rPr>
              <a:t> یکسل </a:t>
            </a:r>
            <a:r>
              <a:rPr lang="fa-IR" sz="3200" dirty="0" smtClean="0">
                <a:solidFill>
                  <a:schemeClr val="bg1"/>
                </a:solidFill>
              </a:rPr>
              <a:t>طول السنه </a:t>
            </a:r>
            <a:r>
              <a:rPr lang="fa-IR" sz="3200" b="1" u="sng" dirty="0" smtClean="0">
                <a:solidFill>
                  <a:schemeClr val="bg1"/>
                </a:solidFill>
              </a:rPr>
              <a:t>یندم</a:t>
            </a:r>
            <a:r>
              <a:rPr lang="fa-IR" sz="3200" b="1" dirty="0" smtClean="0">
                <a:solidFill>
                  <a:schemeClr val="bg1"/>
                </a:solidFill>
              </a:rPr>
              <a:t> </a:t>
            </a:r>
            <a:r>
              <a:rPr lang="fa-IR" sz="3200" dirty="0" smtClean="0">
                <a:solidFill>
                  <a:schemeClr val="bg1"/>
                </a:solidFill>
              </a:rPr>
              <a:t>       ما</a:t>
            </a:r>
            <a:r>
              <a:rPr lang="fa-IR" sz="3200" u="sng" dirty="0" smtClean="0">
                <a:solidFill>
                  <a:schemeClr val="bg1"/>
                </a:solidFill>
              </a:rPr>
              <a:t> تفعلوا </a:t>
            </a:r>
            <a:r>
              <a:rPr lang="fa-IR" sz="3200" dirty="0" smtClean="0">
                <a:solidFill>
                  <a:schemeClr val="bg1"/>
                </a:solidFill>
              </a:rPr>
              <a:t>فی الخلوات ی</a:t>
            </a:r>
            <a:r>
              <a:rPr lang="fa-IR" sz="3200" u="sng" dirty="0" smtClean="0">
                <a:solidFill>
                  <a:schemeClr val="bg1"/>
                </a:solidFill>
              </a:rPr>
              <a:t>علم</a:t>
            </a:r>
            <a:r>
              <a:rPr lang="fa-IR" sz="3200" dirty="0" smtClean="0">
                <a:solidFill>
                  <a:schemeClr val="bg1"/>
                </a:solidFill>
              </a:rPr>
              <a:t>ه الله</a:t>
            </a:r>
            <a:endParaRPr kumimoji="0" lang="fa-IR" sz="3200" b="0" i="0" u="none" strike="noStrike" kern="1200" cap="none" spc="0" normalizeH="0" baseline="0" noProof="0" dirty="0" smtClean="0">
              <a:ln>
                <a:noFill/>
              </a:ln>
              <a:solidFill>
                <a:schemeClr val="bg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Content Placeholder 2"/>
          <p:cNvSpPr txBox="1">
            <a:spLocks/>
          </p:cNvSpPr>
          <p:nvPr/>
        </p:nvSpPr>
        <p:spPr>
          <a:xfrm>
            <a:off x="0" y="0"/>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lnSpcReduction="10000"/>
          </a:bodyPr>
          <a:lstStyle/>
          <a:p>
            <a:pPr marL="342900" marR="0" lvl="0" indent="-342900" algn="r" defTabSz="914400" rtl="1" eaLnBrk="1" fontAlgn="auto" latinLnBrk="0" hangingPunct="1">
              <a:lnSpc>
                <a:spcPct val="150000"/>
              </a:lnSpc>
              <a:spcBef>
                <a:spcPct val="20000"/>
              </a:spcBef>
              <a:spcAft>
                <a:spcPts val="0"/>
              </a:spcAft>
              <a:buClrTx/>
              <a:buSzTx/>
              <a:tabLst/>
              <a:defRPr/>
            </a:pPr>
            <a:r>
              <a:rPr lang="fa-IR" sz="3200" dirty="0" smtClean="0">
                <a:solidFill>
                  <a:schemeClr val="bg1"/>
                </a:solidFill>
              </a:rPr>
              <a:t>:</a:t>
            </a:r>
            <a:r>
              <a:rPr lang="fa-IR" sz="3600" dirty="0" smtClean="0">
                <a:solidFill>
                  <a:srgbClr val="FFFF00"/>
                </a:solidFill>
              </a:rPr>
              <a:t>نکات مهم</a:t>
            </a:r>
            <a:r>
              <a:rPr lang="fa-IR" sz="3200" dirty="0" smtClean="0">
                <a:solidFill>
                  <a:srgbClr val="FFFF00"/>
                </a:solidFill>
              </a:rPr>
              <a:t>:1.ممکن </a:t>
            </a:r>
            <a:r>
              <a:rPr lang="fa-IR" sz="3200" dirty="0" smtClean="0">
                <a:solidFill>
                  <a:schemeClr val="bg1"/>
                </a:solidFill>
              </a:rPr>
              <a:t>است فعل شرط وجواب شرط از افعال ماضی باشد در این صورت به آن محلا مجزوم گفته می شود وان را به صورت مضارع ترجمه می کنیم                                       مثال:من </a:t>
            </a:r>
            <a:r>
              <a:rPr lang="fa-IR" sz="3200" dirty="0" smtClean="0">
                <a:solidFill>
                  <a:srgbClr val="FFFF00"/>
                </a:solidFill>
              </a:rPr>
              <a:t>زرع </a:t>
            </a:r>
            <a:r>
              <a:rPr lang="fa-IR" sz="3200" dirty="0" smtClean="0">
                <a:solidFill>
                  <a:schemeClr val="bg1"/>
                </a:solidFill>
              </a:rPr>
              <a:t>الخیر </a:t>
            </a:r>
            <a:r>
              <a:rPr lang="fa-IR" sz="3200" dirty="0" smtClean="0">
                <a:solidFill>
                  <a:srgbClr val="FFFF00"/>
                </a:solidFill>
              </a:rPr>
              <a:t>حصد </a:t>
            </a:r>
            <a:r>
              <a:rPr lang="fa-IR" sz="3200" dirty="0" smtClean="0">
                <a:solidFill>
                  <a:schemeClr val="bg1"/>
                </a:solidFill>
              </a:rPr>
              <a:t>الشکر                                          من </a:t>
            </a:r>
            <a:r>
              <a:rPr lang="fa-IR" sz="3200" dirty="0" smtClean="0">
                <a:solidFill>
                  <a:srgbClr val="FFFF00"/>
                </a:solidFill>
              </a:rPr>
              <a:t>کتم</a:t>
            </a:r>
            <a:r>
              <a:rPr lang="fa-IR" sz="3200" dirty="0" smtClean="0">
                <a:solidFill>
                  <a:schemeClr val="bg1"/>
                </a:solidFill>
              </a:rPr>
              <a:t> سره </a:t>
            </a:r>
            <a:r>
              <a:rPr lang="fa-IR" sz="3200" dirty="0" smtClean="0">
                <a:solidFill>
                  <a:srgbClr val="FFFF00"/>
                </a:solidFill>
              </a:rPr>
              <a:t>بلغ </a:t>
            </a:r>
            <a:r>
              <a:rPr lang="fa-IR" sz="3200" dirty="0" smtClean="0">
                <a:solidFill>
                  <a:schemeClr val="bg1"/>
                </a:solidFill>
              </a:rPr>
              <a:t>مراده                                                     2.در جملات شرطی معمولا فعل شرط مضارع التزامی وجواب شرط مضارع اخباری ترجمه می شود.                                  3. گاهی جواب شرط به صورت جمله اسمیه ترجمه می شود.  4.حرف جازمه لم معنی فعل مضارع را به ماضی ساده منفی –ماضی نقلی منفی تبدیل می کند</a:t>
            </a:r>
            <a:endParaRPr kumimoji="0" lang="fa-IR" sz="3200" b="0" i="0" u="none" strike="noStrike" kern="1200" cap="none" spc="0" normalizeH="0" baseline="0" noProof="0" dirty="0" smtClean="0">
              <a:ln>
                <a:noFill/>
              </a:ln>
              <a:solidFill>
                <a:schemeClr val="bg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Content Placeholder 2"/>
          <p:cNvSpPr txBox="1">
            <a:spLocks/>
          </p:cNvSpPr>
          <p:nvPr/>
        </p:nvSpPr>
        <p:spPr>
          <a:xfrm>
            <a:off x="0" y="0"/>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kumimoji="0" lang="fa-IR" sz="3600" b="0" i="0" u="none" strike="noStrike" kern="1200" cap="none" spc="0" normalizeH="0" baseline="0" noProof="0" dirty="0" smtClean="0">
                <a:ln>
                  <a:noFill/>
                </a:ln>
                <a:solidFill>
                  <a:schemeClr val="bg1"/>
                </a:solidFill>
                <a:effectLst/>
                <a:uLnTx/>
                <a:uFillTx/>
                <a:latin typeface="+mn-lt"/>
                <a:ea typeface="+mn-ea"/>
                <a:cs typeface="+mn-cs"/>
              </a:rPr>
              <a:t>1.ماهو</a:t>
            </a:r>
            <a:r>
              <a:rPr kumimoji="0" lang="fa-IR" sz="3600" b="0" i="0" u="none" strike="noStrike" kern="1200" cap="none" spc="0" normalizeH="0" noProof="0" dirty="0" smtClean="0">
                <a:ln>
                  <a:noFill/>
                </a:ln>
                <a:solidFill>
                  <a:schemeClr val="bg1"/>
                </a:solidFill>
                <a:effectLst/>
                <a:uLnTx/>
                <a:uFillTx/>
                <a:latin typeface="+mn-lt"/>
                <a:ea typeface="+mn-ea"/>
                <a:cs typeface="+mn-cs"/>
              </a:rPr>
              <a:t> اعراب یتوکل  فی الایه الشریفه:                               (عَلی اللهِ فلیتوکل ِالمومنونَ  )                                 1</a:t>
            </a:r>
            <a:r>
              <a:rPr kumimoji="0" lang="fa-IR" sz="3600" b="0" i="0" u="none" strike="noStrike" kern="1200" cap="none" spc="0" normalizeH="0" noProof="0" dirty="0" smtClean="0">
                <a:ln>
                  <a:noFill/>
                </a:ln>
                <a:solidFill>
                  <a:srgbClr val="FFFF00"/>
                </a:solidFill>
                <a:effectLst/>
                <a:uLnTx/>
                <a:uFillTx/>
                <a:latin typeface="+mn-lt"/>
                <a:ea typeface="+mn-ea"/>
                <a:cs typeface="+mn-cs"/>
              </a:rPr>
              <a:t>.جر  2.نصب     3.جزم       4.رفع                                </a:t>
            </a:r>
            <a:r>
              <a:rPr kumimoji="0" lang="fa-IR" sz="3600" b="0" i="0" u="none" strike="noStrike" kern="1200" cap="none" spc="0" normalizeH="0" noProof="0" dirty="0" smtClean="0">
                <a:ln>
                  <a:noFill/>
                </a:ln>
                <a:solidFill>
                  <a:schemeClr val="bg1"/>
                </a:solidFill>
                <a:effectLst/>
                <a:uLnTx/>
                <a:uFillTx/>
                <a:latin typeface="+mn-lt"/>
                <a:ea typeface="+mn-ea"/>
                <a:cs typeface="+mn-cs"/>
              </a:rPr>
              <a:t>2.ای الاعراب بالحروف الفرعی:                                       </a:t>
            </a:r>
            <a:r>
              <a:rPr kumimoji="0" lang="fa-IR" sz="3600" b="0" i="0" u="none" strike="noStrike" kern="1200" cap="none" spc="0" normalizeH="0" noProof="0" dirty="0" smtClean="0">
                <a:ln>
                  <a:noFill/>
                </a:ln>
                <a:solidFill>
                  <a:srgbClr val="FFFF00"/>
                </a:solidFill>
                <a:effectLst/>
                <a:uLnTx/>
                <a:uFillTx/>
                <a:latin typeface="+mn-lt"/>
                <a:ea typeface="+mn-ea"/>
                <a:cs typeface="+mn-cs"/>
              </a:rPr>
              <a:t>1.هذا       2.هذه     3.هولاء       4.هذان</a:t>
            </a:r>
            <a:r>
              <a:rPr kumimoji="0" lang="fa-IR" sz="3600" b="0" i="0" u="none" strike="noStrike" kern="1200" cap="none" spc="0" normalizeH="0" noProof="0" dirty="0" smtClean="0">
                <a:ln>
                  <a:noFill/>
                </a:ln>
                <a:solidFill>
                  <a:schemeClr val="bg1"/>
                </a:solidFill>
                <a:effectLst/>
                <a:uLnTx/>
                <a:uFillTx/>
                <a:latin typeface="+mn-lt"/>
                <a:ea typeface="+mn-ea"/>
                <a:cs typeface="+mn-cs"/>
              </a:rPr>
              <a:t>                             3.جمع مذکر مخاطب مضارع مجزوم سمعتم کدام است:             1</a:t>
            </a:r>
            <a:r>
              <a:rPr kumimoji="0" lang="fa-IR" sz="3600" b="0" i="0" u="none" strike="noStrike" kern="1200" cap="none" spc="0" normalizeH="0" noProof="0" dirty="0" smtClean="0">
                <a:ln>
                  <a:noFill/>
                </a:ln>
                <a:solidFill>
                  <a:srgbClr val="FFFF00"/>
                </a:solidFill>
                <a:effectLst/>
                <a:uLnTx/>
                <a:uFillTx/>
                <a:latin typeface="+mn-lt"/>
                <a:ea typeface="+mn-ea"/>
                <a:cs typeface="+mn-cs"/>
              </a:rPr>
              <a:t>.لم تسمعون    2.لم یسمعوا      .لم تسمعوا   4.لم یسمعن  </a:t>
            </a:r>
            <a:r>
              <a:rPr kumimoji="0" lang="fa-IR" sz="3600" b="0" i="0" u="none" strike="noStrike" kern="1200" cap="none" spc="0" normalizeH="0" noProof="0" dirty="0" smtClean="0">
                <a:ln>
                  <a:noFill/>
                </a:ln>
                <a:solidFill>
                  <a:schemeClr val="bg1"/>
                </a:solidFill>
                <a:effectLst/>
                <a:uLnTx/>
                <a:uFillTx/>
                <a:latin typeface="+mn-lt"/>
                <a:ea typeface="+mn-ea"/>
                <a:cs typeface="+mn-cs"/>
              </a:rPr>
              <a:t>4.کدام گزینه نادرست است:                                             1.ل</a:t>
            </a:r>
            <a:r>
              <a:rPr kumimoji="0" lang="fa-IR" sz="3600" b="0" i="0" u="none" strike="noStrike" kern="1200" cap="none" spc="0" normalizeH="0" noProof="0" dirty="0" smtClean="0">
                <a:ln>
                  <a:noFill/>
                </a:ln>
                <a:solidFill>
                  <a:srgbClr val="FFFF00"/>
                </a:solidFill>
                <a:effectLst/>
                <a:uLnTx/>
                <a:uFillTx/>
                <a:latin typeface="+mn-lt"/>
                <a:ea typeface="+mn-ea"/>
                <a:cs typeface="+mn-cs"/>
              </a:rPr>
              <a:t>م تطیری    2.لم یطیرْ    3.لم یطرن َ   4لم یطیروا              </a:t>
            </a:r>
            <a:r>
              <a:rPr kumimoji="0" lang="fa-IR" sz="3600" b="0" i="0" u="none" strike="noStrike" kern="1200" cap="none" spc="0" normalizeH="0" noProof="0" dirty="0" smtClean="0">
                <a:ln>
                  <a:noFill/>
                </a:ln>
                <a:solidFill>
                  <a:schemeClr val="bg1"/>
                </a:solidFill>
                <a:effectLst/>
                <a:uLnTx/>
                <a:uFillTx/>
                <a:latin typeface="+mn-lt"/>
                <a:ea typeface="+mn-ea"/>
                <a:cs typeface="+mn-cs"/>
              </a:rPr>
              <a:t>5. مضارع مجزوم تَشْفِی:                                                 </a:t>
            </a:r>
            <a:r>
              <a:rPr kumimoji="0" lang="fa-IR" sz="3600" b="0" i="0" u="none" strike="noStrike" kern="1200" cap="none" spc="0" normalizeH="0" noProof="0" dirty="0" smtClean="0">
                <a:ln>
                  <a:noFill/>
                </a:ln>
                <a:solidFill>
                  <a:srgbClr val="FFFF00"/>
                </a:solidFill>
                <a:effectLst/>
                <a:uLnTx/>
                <a:uFillTx/>
                <a:latin typeface="+mn-lt"/>
                <a:ea typeface="+mn-ea"/>
                <a:cs typeface="+mn-cs"/>
              </a:rPr>
              <a:t>1.لا تشفْ  2.لا تشفَ   3.لا تشفِ  4.لا تشفُ</a:t>
            </a:r>
            <a:endParaRPr kumimoji="0" lang="fa-IR" sz="3600" b="0" i="0" u="none" strike="noStrike" kern="1200" cap="none" spc="0" normalizeH="0" baseline="0" noProof="0" dirty="0" smtClean="0">
              <a:ln>
                <a:noFill/>
              </a:ln>
              <a:solidFill>
                <a:srgbClr val="FFFF00"/>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Content Placeholder 2"/>
          <p:cNvSpPr txBox="1">
            <a:spLocks/>
          </p:cNvSpPr>
          <p:nvPr/>
        </p:nvSpPr>
        <p:spPr>
          <a:xfrm>
            <a:off x="0" y="0"/>
            <a:ext cx="9144000" cy="7143776"/>
          </a:xfrm>
          <a:prstGeom prst="rect">
            <a:avLst/>
          </a:prstGeom>
          <a:gradFill flip="none" rotWithShape="1">
            <a:gsLst>
              <a:gs pos="0">
                <a:srgbClr val="000000"/>
              </a:gs>
              <a:gs pos="39999">
                <a:srgbClr val="0A128C"/>
              </a:gs>
              <a:gs pos="70000">
                <a:srgbClr val="181CC7"/>
              </a:gs>
              <a:gs pos="88000">
                <a:srgbClr val="7005D4"/>
              </a:gs>
              <a:gs pos="100000">
                <a:srgbClr val="8C3D91"/>
              </a:gs>
            </a:gsLst>
            <a:lin ang="13500000" scaled="0"/>
            <a:tileRect/>
          </a:gradFill>
        </p:spPr>
        <p:txBody>
          <a:bodyPr vert="horz" lIns="91440" tIns="45720" rIns="91440" bIns="45720" numCol="1" rtlCol="1">
            <a:normAutofit/>
          </a:bodyPr>
          <a:lstStyle/>
          <a:p>
            <a:pPr marL="342900" marR="0" lvl="0" indent="-342900" algn="r" defTabSz="914400" rtl="1" eaLnBrk="1" fontAlgn="auto" latinLnBrk="0" hangingPunct="1">
              <a:lnSpc>
                <a:spcPct val="100000"/>
              </a:lnSpc>
              <a:spcBef>
                <a:spcPct val="20000"/>
              </a:spcBef>
              <a:spcAft>
                <a:spcPts val="0"/>
              </a:spcAft>
              <a:buClrTx/>
              <a:buSzTx/>
              <a:tabLst/>
              <a:defRPr/>
            </a:pPr>
            <a:r>
              <a:rPr lang="fa-IR" sz="3200" b="1" dirty="0" smtClean="0">
                <a:solidFill>
                  <a:srgbClr val="FFFF00"/>
                </a:solidFill>
                <a:cs typeface="B Jadid" pitchFamily="2" charset="-78"/>
              </a:rPr>
              <a:t>عین افعال المضارع واذکر نوع الاعراب</a:t>
            </a:r>
            <a:r>
              <a:rPr lang="fa-IR" sz="3200" dirty="0" smtClean="0">
                <a:solidFill>
                  <a:schemeClr val="bg1"/>
                </a:solidFill>
              </a:rPr>
              <a:t>:                                       </a:t>
            </a:r>
            <a:r>
              <a:rPr lang="fa-IR" sz="3600" b="1" dirty="0" smtClean="0">
                <a:solidFill>
                  <a:schemeClr val="bg1"/>
                </a:solidFill>
              </a:rPr>
              <a:t>1.لن ینجح الکسلان                                                        2.من یکسل یندم آخره                                                      3.انتما تطالعان الدروس                                                     4.هل تحب ان تدرس فی جامعه طهران                                       5.علیکم ان تطلبوا العزه                                                    6.اجتهدوا حتی تبلغوا آمالکم                                             7.ان تدرس تنجح                                                              8.هولاء لم یهملوا  فی الدروس                                         9.اخوک لم یقصر فی مساعدتی                                              10.التلمیذان یجتهدان فی العربیه</a:t>
            </a:r>
            <a:endParaRPr kumimoji="0" lang="fa-IR" sz="3600" b="1" i="0" u="none" strike="noStrike" kern="1200" cap="none" spc="0" normalizeH="0" baseline="0" noProof="0" dirty="0" smtClean="0">
              <a:ln>
                <a:noFill/>
              </a:ln>
              <a:solidFill>
                <a:schemeClr val="bg1"/>
              </a:solidFill>
              <a:effectLst/>
              <a:uLnTx/>
              <a:uFillTx/>
              <a:latin typeface="+mn-lt"/>
              <a:ea typeface="+mn-ea"/>
              <a:cs typeface="+mn-cs"/>
            </a:endParaRPr>
          </a:p>
        </p:txBody>
      </p:sp>
    </p:spTree>
  </p:cSld>
  <p:clrMapOvr>
    <a:masterClrMapping/>
  </p:clrMapOvr>
  <p:transition spd="slow" advTm="13000">
    <p:wheel spokes="2"/>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533</TotalTime>
  <Words>1722</Words>
  <Application>Microsoft Office PowerPoint</Application>
  <PresentationFormat>On-screen Show (4:3)</PresentationFormat>
  <Paragraphs>127</Paragraphs>
  <Slides>38</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Andalus</vt:lpstr>
      <vt:lpstr>Arial</vt:lpstr>
      <vt:lpstr>B Jadid</vt:lpstr>
      <vt:lpstr>Calibri</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dc:creator>
  <cp:lastModifiedBy>Windows User</cp:lastModifiedBy>
  <cp:revision>148</cp:revision>
  <dcterms:created xsi:type="dcterms:W3CDTF">2012-01-03T02:24:23Z</dcterms:created>
  <dcterms:modified xsi:type="dcterms:W3CDTF">2020-02-24T16:27:44Z</dcterms:modified>
</cp:coreProperties>
</file>