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39"/>
  </p:notesMasterIdLst>
  <p:sldIdLst>
    <p:sldId id="285" r:id="rId2"/>
    <p:sldId id="256" r:id="rId3"/>
    <p:sldId id="284" r:id="rId4"/>
    <p:sldId id="257" r:id="rId5"/>
    <p:sldId id="258" r:id="rId6"/>
    <p:sldId id="259" r:id="rId7"/>
    <p:sldId id="260" r:id="rId8"/>
    <p:sldId id="261" r:id="rId9"/>
    <p:sldId id="262" r:id="rId10"/>
    <p:sldId id="263" r:id="rId11"/>
    <p:sldId id="264" r:id="rId12"/>
    <p:sldId id="265" r:id="rId13"/>
    <p:sldId id="266" r:id="rId14"/>
    <p:sldId id="267" r:id="rId15"/>
    <p:sldId id="289" r:id="rId16"/>
    <p:sldId id="268" r:id="rId17"/>
    <p:sldId id="269" r:id="rId18"/>
    <p:sldId id="270" r:id="rId19"/>
    <p:sldId id="271" r:id="rId20"/>
    <p:sldId id="272" r:id="rId21"/>
    <p:sldId id="273" r:id="rId22"/>
    <p:sldId id="274" r:id="rId23"/>
    <p:sldId id="275" r:id="rId24"/>
    <p:sldId id="276" r:id="rId25"/>
    <p:sldId id="277" r:id="rId26"/>
    <p:sldId id="283" r:id="rId27"/>
    <p:sldId id="286" r:id="rId28"/>
    <p:sldId id="287" r:id="rId29"/>
    <p:sldId id="288" r:id="rId30"/>
    <p:sldId id="290" r:id="rId31"/>
    <p:sldId id="291" r:id="rId32"/>
    <p:sldId id="292" r:id="rId33"/>
    <p:sldId id="293" r:id="rId34"/>
    <p:sldId id="294" r:id="rId35"/>
    <p:sldId id="295" r:id="rId36"/>
    <p:sldId id="296" r:id="rId37"/>
    <p:sldId id="297"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583" autoAdjust="0"/>
    <p:restoredTop sz="94709" autoAdjust="0"/>
  </p:normalViewPr>
  <p:slideViewPr>
    <p:cSldViewPr>
      <p:cViewPr varScale="1">
        <p:scale>
          <a:sx n="70" d="100"/>
          <a:sy n="70" d="100"/>
        </p:scale>
        <p:origin x="-516" y="-102"/>
      </p:cViewPr>
      <p:guideLst>
        <p:guide orient="horz" pos="2160"/>
        <p:guide pos="2880"/>
      </p:guideLst>
    </p:cSldViewPr>
  </p:slideViewPr>
  <p:outlineViewPr>
    <p:cViewPr>
      <p:scale>
        <a:sx n="33" d="100"/>
        <a:sy n="33" d="100"/>
      </p:scale>
      <p:origin x="30" y="37824"/>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6C0685B-9BBA-47B4-973C-1B4C7A7B1ED8}" type="datetimeFigureOut">
              <a:rPr lang="en-US" smtClean="0"/>
              <a:pPr/>
              <a:t>9/29/2011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337AD56-A634-43EB-A440-143369C3C890}"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337AD56-A634-43EB-A440-143369C3C890}" type="slidenum">
              <a:rPr lang="en-US" smtClean="0"/>
              <a:pPr/>
              <a:t>34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705600" y="4206240"/>
            <a:ext cx="960120" cy="457200"/>
          </a:xfrm>
        </p:spPr>
        <p:txBody>
          <a:bodyPr/>
          <a:lstStyle/>
          <a:p>
            <a:fld id="{1D8BD707-D9CF-40AE-B4C6-C98DA3205C09}" type="datetimeFigureOut">
              <a:rPr lang="en-US" smtClean="0"/>
              <a:pPr/>
              <a:t>9/29/2011</a:t>
            </a:fld>
            <a:endParaRPr lang="en-US"/>
          </a:p>
        </p:txBody>
      </p:sp>
      <p:sp>
        <p:nvSpPr>
          <p:cNvPr id="17" name="Footer Placeholder 16"/>
          <p:cNvSpPr>
            <a:spLocks noGrp="1"/>
          </p:cNvSpPr>
          <p:nvPr>
            <p:ph type="ftr" sz="quarter" idx="11"/>
          </p:nvPr>
        </p:nvSpPr>
        <p:spPr>
          <a:xfrm>
            <a:off x="5410200" y="4205288"/>
            <a:ext cx="1295400" cy="457200"/>
          </a:xfrm>
        </p:spPr>
        <p:txBody>
          <a:bodyPr/>
          <a:lstStyle/>
          <a:p>
            <a:endParaRPr lang="en-US"/>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9/29/2011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9/29/2011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9/29/2011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Date Placeholder 25"/>
          <p:cNvSpPr>
            <a:spLocks noGrp="1"/>
          </p:cNvSpPr>
          <p:nvPr>
            <p:ph type="dt" sz="half" idx="10"/>
          </p:nvPr>
        </p:nvSpPr>
        <p:spPr/>
        <p:txBody>
          <a:bodyPr rtlCol="0"/>
          <a:lstStyle/>
          <a:p>
            <a:fld id="{1D8BD707-D9CF-40AE-B4C6-C98DA3205C09}" type="datetimeFigureOut">
              <a:rPr lang="en-US" smtClean="0"/>
              <a:pPr/>
              <a:t>9/29/2011</a:t>
            </a:fld>
            <a:endParaRPr lang="en-US"/>
          </a:p>
        </p:txBody>
      </p:sp>
      <p:sp>
        <p:nvSpPr>
          <p:cNvPr id="27" name="Slide Number Placeholder 26"/>
          <p:cNvSpPr>
            <a:spLocks noGrp="1"/>
          </p:cNvSpPr>
          <p:nvPr>
            <p:ph type="sldNum" sz="quarter" idx="11"/>
          </p:nvPr>
        </p:nvSpPr>
        <p:spPr/>
        <p:txBody>
          <a:bodyPr rtlCol="0"/>
          <a:lstStyle/>
          <a:p>
            <a:fld id="{B6F15528-21DE-4FAA-801E-634DDDAF4B2B}" type="slidenum">
              <a:rPr lang="en-US" smtClean="0"/>
              <a:pPr/>
              <a:t>‹#›</a:t>
            </a:fld>
            <a:endParaRPr lang="en-US"/>
          </a:p>
        </p:txBody>
      </p:sp>
      <p:sp>
        <p:nvSpPr>
          <p:cNvPr id="28" name="Footer Placeholder 27"/>
          <p:cNvSpPr>
            <a:spLocks noGrp="1"/>
          </p:cNvSpPr>
          <p:nvPr>
            <p:ph type="ftr" sz="quarter" idx="12"/>
          </p:nvPr>
        </p:nvSpPr>
        <p:spPr/>
        <p:txBody>
          <a:bodyPr rtlCol="0"/>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a:xfrm>
            <a:off x="6583680" y="612648"/>
            <a:ext cx="957264" cy="457200"/>
          </a:xfrm>
        </p:spPr>
        <p:txBody>
          <a:bodyPr/>
          <a:lstStyle/>
          <a:p>
            <a:fld id="{1D8BD707-D9CF-40AE-B4C6-C98DA3205C09}" type="datetimeFigureOut">
              <a:rPr lang="en-US" smtClean="0"/>
              <a:pPr/>
              <a:t>9/29/2011</a:t>
            </a:fld>
            <a:endParaRPr lang="en-US"/>
          </a:p>
        </p:txBody>
      </p:sp>
      <p:sp>
        <p:nvSpPr>
          <p:cNvPr id="4" name="Footer Placeholder 3"/>
          <p:cNvSpPr>
            <a:spLocks noGrp="1"/>
          </p:cNvSpPr>
          <p:nvPr>
            <p:ph type="ftr" sz="quarter" idx="11"/>
          </p:nvPr>
        </p:nvSpPr>
        <p:spPr>
          <a:xfrm>
            <a:off x="5257800" y="612648"/>
            <a:ext cx="1325880" cy="457200"/>
          </a:xfrm>
        </p:spPr>
        <p:txBody>
          <a:bodyPr/>
          <a:lstStyle/>
          <a:p>
            <a:endParaRPr lang="en-US"/>
          </a:p>
        </p:txBody>
      </p:sp>
      <p:sp>
        <p:nvSpPr>
          <p:cNvPr id="5" name="Slide Number Placeholder 4"/>
          <p:cNvSpPr>
            <a:spLocks noGrp="1"/>
          </p:cNvSpPr>
          <p:nvPr>
            <p:ph type="sldNum" sz="quarter" idx="12"/>
          </p:nvPr>
        </p:nvSpPr>
        <p:spPr>
          <a:xfrm>
            <a:off x="8174736" y="2272"/>
            <a:ext cx="762000" cy="365760"/>
          </a:xfrm>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9/29/2011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800" b="1"/>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9/29/2011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9/29/2011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9/29/2011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143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9/29/2011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1143000"/>
            <a:ext cx="8229600" cy="10668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1D8BD707-D9CF-40AE-B4C6-C98DA3205C09}" type="datetimeFigureOut">
              <a:rPr lang="en-US" smtClean="0"/>
              <a:pPr/>
              <a:t>9/29/2011</a:t>
            </a:fld>
            <a:endParaRPr lang="en-US"/>
          </a:p>
        </p:txBody>
      </p:sp>
      <p:sp>
        <p:nvSpPr>
          <p:cNvPr id="3" name="Footer Placeholder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en-US"/>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sz="6600" dirty="0" smtClean="0"/>
              <a:t>حقیقت تلخ</a:t>
            </a:r>
            <a:endParaRPr lang="en-US" sz="6600" dirty="0"/>
          </a:p>
        </p:txBody>
      </p:sp>
      <p:sp>
        <p:nvSpPr>
          <p:cNvPr id="3" name="Text Placeholder 2"/>
          <p:cNvSpPr>
            <a:spLocks noGrp="1"/>
          </p:cNvSpPr>
          <p:nvPr>
            <p:ph type="body" idx="1"/>
          </p:nvPr>
        </p:nvSpPr>
        <p:spPr>
          <a:xfrm>
            <a:off x="609600" y="5181600"/>
            <a:ext cx="5943600" cy="1509712"/>
          </a:xfrm>
        </p:spPr>
        <p:txBody>
          <a:bodyPr>
            <a:normAutofit/>
          </a:bodyPr>
          <a:lstStyle/>
          <a:p>
            <a:pPr algn="r" rtl="1"/>
            <a:r>
              <a:rPr lang="fa-IR" sz="3200" dirty="0" smtClean="0">
                <a:solidFill>
                  <a:srgbClr val="FF0000"/>
                </a:solidFill>
                <a:cs typeface="B Jadid" pitchFamily="2" charset="-78"/>
              </a:rPr>
              <a:t>مظلومیت برترین بانو </a:t>
            </a:r>
          </a:p>
          <a:p>
            <a:pPr algn="r" rtl="1"/>
            <a:r>
              <a:rPr lang="fa-IR" sz="3200" dirty="0" smtClean="0">
                <a:solidFill>
                  <a:srgbClr val="FF0000"/>
                </a:solidFill>
                <a:cs typeface="B Jadid" pitchFamily="2" charset="-78"/>
              </a:rPr>
              <a:t>سند بطلان دستگاه خلافت</a:t>
            </a:r>
            <a:endParaRPr lang="en-US" sz="3200" dirty="0">
              <a:solidFill>
                <a:srgbClr val="FF0000"/>
              </a:solidFill>
              <a:cs typeface="B Jadid" pitchFamily="2" charset="-7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شهادت حضرت زهرا (سلام الله علیها)"/>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Title 1"/>
          <p:cNvSpPr>
            <a:spLocks noGrp="1"/>
          </p:cNvSpPr>
          <p:nvPr>
            <p:ph type="title"/>
          </p:nvPr>
        </p:nvSpPr>
        <p:spPr/>
        <p:txBody>
          <a:bodyPr>
            <a:normAutofit/>
          </a:bodyPr>
          <a:lstStyle/>
          <a:p>
            <a:pPr algn="r" rtl="1"/>
            <a:r>
              <a:rPr lang="fa-IR" sz="2400" dirty="0" smtClean="0">
                <a:solidFill>
                  <a:srgbClr val="FF0000"/>
                </a:solidFill>
                <a:cs typeface="B Badr" pitchFamily="2" charset="-78"/>
              </a:rPr>
              <a:t>گونه اول بررسی: بررسی اسناد به تنهایی</a:t>
            </a:r>
            <a:endParaRPr lang="en-US" sz="2400" dirty="0">
              <a:solidFill>
                <a:srgbClr val="FF0000"/>
              </a:solidFill>
              <a:cs typeface="B Badr"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ar-SA" sz="2400" b="1" dirty="0" smtClean="0">
                <a:solidFill>
                  <a:srgbClr val="C00000"/>
                </a:solidFill>
                <a:cs typeface="B Jadid" pitchFamily="2" charset="-78"/>
              </a:rPr>
              <a:t>ابوعبيد قاسم بن سلام (متوفاي 224) در کتاب نفيس خود به نام الاموال </a:t>
            </a:r>
            <a:endParaRPr lang="en-US" sz="2400" b="1" dirty="0">
              <a:solidFill>
                <a:srgbClr val="C00000"/>
              </a:solidFill>
              <a:cs typeface="B Jadid" pitchFamily="2" charset="-78"/>
            </a:endParaRPr>
          </a:p>
        </p:txBody>
      </p:sp>
      <p:sp>
        <p:nvSpPr>
          <p:cNvPr id="3" name="Content Placeholder 2"/>
          <p:cNvSpPr>
            <a:spLocks noGrp="1"/>
          </p:cNvSpPr>
          <p:nvPr>
            <p:ph idx="1"/>
          </p:nvPr>
        </p:nvSpPr>
        <p:spPr>
          <a:xfrm>
            <a:off x="457200" y="2249424"/>
            <a:ext cx="8229600" cy="3846576"/>
          </a:xfrm>
        </p:spPr>
        <p:style>
          <a:lnRef idx="3">
            <a:schemeClr val="lt1"/>
          </a:lnRef>
          <a:fillRef idx="1">
            <a:schemeClr val="accent1"/>
          </a:fillRef>
          <a:effectRef idx="1">
            <a:schemeClr val="accent1"/>
          </a:effectRef>
          <a:fontRef idx="minor">
            <a:schemeClr val="lt1"/>
          </a:fontRef>
        </p:style>
        <p:txBody>
          <a:bodyPr>
            <a:normAutofit/>
          </a:bodyPr>
          <a:lstStyle/>
          <a:p>
            <a:pPr algn="r" rtl="1"/>
            <a:r>
              <a:rPr lang="ar-SA" sz="2400" dirty="0" smtClean="0">
                <a:solidFill>
                  <a:srgbClr val="FF0000"/>
                </a:solidFill>
                <a:cs typeface="B Badr" pitchFamily="2" charset="-78"/>
              </a:rPr>
              <a:t>از عبدالرحمان بن عوف نقل مي‏کند که مي‏گويد: در بيماري ابوبکر، براي عيادتش ، وارد خانه‏ي او شدم. او پس از گفتگوي زياد، به من گفت: آرزو مي‏کنم کاش سه چيز را که انجام داده‏ام انجام نداده بودم همچنان که آرزو مي‏کنم کاش سه چيز را که انجام نداده‏ام انجام مي‏دادم. همچنين آرزو مي‏کنم سه چيز را از پيامبر سوال مي‏کردم. اما آن سه چيزي که انجام داده‏ام و آرزو مي‏کنم اي کاش انجام نمي‏دادم عبارتند از</a:t>
            </a:r>
            <a:r>
              <a:rPr lang="en-US" sz="2400" dirty="0" smtClean="0">
                <a:solidFill>
                  <a:srgbClr val="FF0000"/>
                </a:solidFill>
                <a:cs typeface="B Badr" pitchFamily="2" charset="-78"/>
              </a:rPr>
              <a:t>: </a:t>
            </a:r>
            <a:br>
              <a:rPr lang="en-US" sz="2400" dirty="0" smtClean="0">
                <a:solidFill>
                  <a:srgbClr val="FF0000"/>
                </a:solidFill>
                <a:cs typeface="B Badr" pitchFamily="2" charset="-78"/>
              </a:rPr>
            </a:br>
            <a:r>
              <a:rPr lang="en-US" sz="2400" dirty="0" smtClean="0">
                <a:solidFill>
                  <a:srgbClr val="FF0000"/>
                </a:solidFill>
                <a:cs typeface="B Badr" pitchFamily="2" charset="-78"/>
              </a:rPr>
              <a:t/>
            </a:r>
            <a:br>
              <a:rPr lang="en-US" sz="2400" dirty="0" smtClean="0">
                <a:solidFill>
                  <a:srgbClr val="FF0000"/>
                </a:solidFill>
                <a:cs typeface="B Badr" pitchFamily="2" charset="-78"/>
              </a:rPr>
            </a:br>
            <a:r>
              <a:rPr lang="ar-SA" sz="2400" dirty="0" smtClean="0">
                <a:solidFill>
                  <a:srgbClr val="FF0000"/>
                </a:solidFill>
                <a:cs typeface="B Badr" pitchFamily="2" charset="-78"/>
              </a:rPr>
              <a:t>وددت أنّي لم أکشف بيت فاطمة و ترکته وان اُغلِقَ علي الحرب. الأموال، ص195 ، چاپ نشر کليات ازهريه، الأموال، ص 174، چاپ بيروت، نيز ابن عبدربه در عقد الفريد 4/ 268 جمله‏هاي حذف شده را نقل کرده است چنانکه خواهد آمد</a:t>
            </a:r>
            <a:r>
              <a:rPr lang="en-US" sz="2400" dirty="0" smtClean="0">
                <a:solidFill>
                  <a:srgbClr val="FF0000"/>
                </a:solidFill>
                <a:cs typeface="B Badr" pitchFamily="2" charset="-78"/>
              </a:rPr>
              <a:t>.</a:t>
            </a:r>
            <a:br>
              <a:rPr lang="en-US" sz="2400" dirty="0" smtClean="0">
                <a:solidFill>
                  <a:srgbClr val="FF0000"/>
                </a:solidFill>
                <a:cs typeface="B Badr" pitchFamily="2" charset="-78"/>
              </a:rPr>
            </a:br>
            <a:endParaRPr lang="en-US" sz="2400" dirty="0">
              <a:solidFill>
                <a:srgbClr val="FF0000"/>
              </a:solidFill>
              <a:cs typeface="B Bad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endParaRPr lang="en-US" sz="2400">
              <a:solidFill>
                <a:srgbClr val="FF0000"/>
              </a:solidFill>
              <a:cs typeface="B Badr" pitchFamily="2" charset="-78"/>
            </a:endParaRPr>
          </a:p>
        </p:txBody>
      </p:sp>
      <p:sp>
        <p:nvSpPr>
          <p:cNvPr id="3" name="Content Placeholder 2"/>
          <p:cNvSpPr>
            <a:spLocks noGrp="1"/>
          </p:cNvSpPr>
          <p:nvPr>
            <p:ph idx="1"/>
          </p:nvPr>
        </p:nvSpPr>
        <p:spPr/>
        <p:style>
          <a:lnRef idx="1">
            <a:schemeClr val="accent6"/>
          </a:lnRef>
          <a:fillRef idx="3">
            <a:schemeClr val="accent6"/>
          </a:fillRef>
          <a:effectRef idx="2">
            <a:schemeClr val="accent6"/>
          </a:effectRef>
          <a:fontRef idx="minor">
            <a:schemeClr val="lt1"/>
          </a:fontRef>
        </p:style>
        <p:txBody>
          <a:bodyPr>
            <a:normAutofit/>
          </a:bodyPr>
          <a:lstStyle/>
          <a:p>
            <a:pPr algn="r" rtl="1"/>
            <a:r>
              <a:rPr lang="ar-SA" sz="2400" dirty="0" smtClean="0">
                <a:solidFill>
                  <a:srgbClr val="FF0000"/>
                </a:solidFill>
                <a:cs typeface="B Badr" pitchFamily="2" charset="-78"/>
              </a:rPr>
              <a:t>ابوعبيد هنگامي که به اينجا مي‏رسد به جاي جمله: لم اکشف بيت فاطمه و ترکته</a:t>
            </a:r>
            <a:r>
              <a:rPr lang="en-US" sz="2400" dirty="0" smtClean="0">
                <a:solidFill>
                  <a:srgbClr val="FF0000"/>
                </a:solidFill>
                <a:cs typeface="B Badr" pitchFamily="2" charset="-78"/>
              </a:rPr>
              <a:t>... </a:t>
            </a:r>
            <a:r>
              <a:rPr lang="ar-SA" sz="2400" dirty="0" smtClean="0">
                <a:solidFill>
                  <a:srgbClr val="FF0000"/>
                </a:solidFill>
                <a:cs typeface="B Badr" pitchFamily="2" charset="-78"/>
              </a:rPr>
              <a:t>مي‏گويد: کذا و کذا. و اضافه مي‏کند که من مايل به ذکر آن نيستم</a:t>
            </a:r>
            <a:r>
              <a:rPr lang="en-US" sz="2400" dirty="0" smtClean="0">
                <a:solidFill>
                  <a:srgbClr val="FF0000"/>
                </a:solidFill>
                <a:cs typeface="B Badr" pitchFamily="2" charset="-78"/>
              </a:rPr>
              <a:t>. </a:t>
            </a:r>
            <a:br>
              <a:rPr lang="en-US" sz="2400" dirty="0" smtClean="0">
                <a:solidFill>
                  <a:srgbClr val="FF0000"/>
                </a:solidFill>
                <a:cs typeface="B Badr" pitchFamily="2" charset="-78"/>
              </a:rPr>
            </a:br>
            <a:r>
              <a:rPr lang="en-US" sz="2400" dirty="0" smtClean="0">
                <a:solidFill>
                  <a:srgbClr val="FF0000"/>
                </a:solidFill>
                <a:cs typeface="B Badr" pitchFamily="2" charset="-78"/>
              </a:rPr>
              <a:t/>
            </a:r>
            <a:br>
              <a:rPr lang="en-US" sz="2400" dirty="0" smtClean="0">
                <a:solidFill>
                  <a:srgbClr val="FF0000"/>
                </a:solidFill>
                <a:cs typeface="B Badr" pitchFamily="2" charset="-78"/>
              </a:rPr>
            </a:br>
            <a:r>
              <a:rPr lang="ar-SA" sz="2400" dirty="0" smtClean="0">
                <a:solidFill>
                  <a:srgbClr val="FF0000"/>
                </a:solidFill>
                <a:cs typeface="B Badr" pitchFamily="2" charset="-78"/>
              </a:rPr>
              <a:t>ولي اگر ابوعبيد روي تعصب مذهبي يا علت ديگر از نقل حقيقت سر بر تافته، خوشبختانه محققان کتاب الاموال در پاورقي توضيح داده‏اند که: جمله‏هاي حذف شده‏ي فوق، در کتاب ميزان الاعتدال (به نحوي که بيان گرديد) وارد شده است و افزون بر آن، طبراني در معجم خود، ابن عبد ربه در عقد الفريد و افراد ديگر در جاهاي ديگر، عبارت حذف شده را آورده‏اند</a:t>
            </a:r>
            <a:r>
              <a:rPr lang="en-US" sz="2400" dirty="0" smtClean="0">
                <a:solidFill>
                  <a:srgbClr val="FF0000"/>
                </a:solidFill>
                <a:cs typeface="B Badr" pitchFamily="2" charset="-78"/>
              </a:rPr>
              <a:t>. </a:t>
            </a:r>
            <a:br>
              <a:rPr lang="en-US" sz="2400" dirty="0" smtClean="0">
                <a:solidFill>
                  <a:srgbClr val="FF0000"/>
                </a:solidFill>
                <a:cs typeface="B Badr" pitchFamily="2" charset="-78"/>
              </a:rPr>
            </a:br>
            <a:endParaRPr lang="en-US" sz="2400" dirty="0">
              <a:solidFill>
                <a:srgbClr val="FF0000"/>
              </a:solidFill>
              <a:cs typeface="B Bad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r>
              <a:rPr lang="fa-IR" sz="2400" b="1" dirty="0" smtClean="0">
                <a:solidFill>
                  <a:srgbClr val="C00000"/>
                </a:solidFill>
                <a:cs typeface="B Jadid" pitchFamily="2" charset="-78"/>
              </a:rPr>
              <a:t> </a:t>
            </a:r>
            <a:r>
              <a:rPr lang="ar-SA" sz="2400" b="1" dirty="0" smtClean="0">
                <a:solidFill>
                  <a:srgbClr val="C00000"/>
                </a:solidFill>
                <a:cs typeface="B Jadid" pitchFamily="2" charset="-78"/>
              </a:rPr>
              <a:t>محمد بن سعد و کتاب الطبقات الکبري</a:t>
            </a:r>
            <a:r>
              <a:rPr lang="fa-IR" sz="2400" b="1" dirty="0" smtClean="0">
                <a:solidFill>
                  <a:srgbClr val="C00000"/>
                </a:solidFill>
                <a:cs typeface="B Jadid" pitchFamily="2" charset="-78"/>
              </a:rPr>
              <a:t> </a:t>
            </a:r>
            <a:r>
              <a:rPr lang="ar-SA" sz="2400" b="1" dirty="0" smtClean="0">
                <a:solidFill>
                  <a:srgbClr val="C00000"/>
                </a:solidFill>
                <a:cs typeface="B Jadid" pitchFamily="2" charset="-78"/>
              </a:rPr>
              <a:t>محمد بن سعد (متوفاي 229) معروف به کاتب واقدي در اثر ارزشمند خود</a:t>
            </a:r>
            <a:endParaRPr lang="en-US" sz="2400" b="1" dirty="0" smtClean="0">
              <a:solidFill>
                <a:srgbClr val="C00000"/>
              </a:solidFill>
              <a:cs typeface="B Jadid" pitchFamily="2" charset="-78"/>
            </a:endParaRPr>
          </a:p>
        </p:txBody>
      </p:sp>
      <p:sp>
        <p:nvSpPr>
          <p:cNvPr id="3" name="Content Placeholder 2"/>
          <p:cNvSpPr>
            <a:spLocks noGrp="1"/>
          </p:cNvSpPr>
          <p:nvPr>
            <p:ph idx="1"/>
          </p:nvPr>
        </p:nvSpPr>
        <p:spPr/>
        <p:style>
          <a:lnRef idx="1">
            <a:schemeClr val="dk1"/>
          </a:lnRef>
          <a:fillRef idx="2">
            <a:schemeClr val="dk1"/>
          </a:fillRef>
          <a:effectRef idx="1">
            <a:schemeClr val="dk1"/>
          </a:effectRef>
          <a:fontRef idx="minor">
            <a:schemeClr val="dk1"/>
          </a:fontRef>
        </p:style>
        <p:txBody>
          <a:bodyPr>
            <a:normAutofit/>
          </a:bodyPr>
          <a:lstStyle/>
          <a:p>
            <a:pPr algn="r" rtl="1"/>
            <a:r>
              <a:rPr lang="ar-SA" sz="2400" dirty="0" smtClean="0">
                <a:solidFill>
                  <a:srgbClr val="FF0000"/>
                </a:solidFill>
                <a:cs typeface="B Badr" pitchFamily="2" charset="-78"/>
              </a:rPr>
              <a:t>ابوبکر آگاه که فاطمه بيار شد در خانه فاطمه عليهاالسلام آمد و اجازه خواست تا از او عيادت کند، علي عليه‏السلام استجازه ابوبکر را به فاطمه عليها السلام رسانيد</a:t>
            </a:r>
            <a:r>
              <a:rPr lang="en-US" sz="2400" dirty="0" smtClean="0">
                <a:solidFill>
                  <a:srgbClr val="FF0000"/>
                </a:solidFill>
                <a:cs typeface="B Badr" pitchFamily="2" charset="-78"/>
              </a:rPr>
              <a:t>. </a:t>
            </a:r>
            <a:br>
              <a:rPr lang="en-US" sz="2400" dirty="0" smtClean="0">
                <a:solidFill>
                  <a:srgbClr val="FF0000"/>
                </a:solidFill>
                <a:cs typeface="B Badr" pitchFamily="2" charset="-78"/>
              </a:rPr>
            </a:br>
            <a:r>
              <a:rPr lang="en-US" sz="2400" dirty="0" smtClean="0">
                <a:solidFill>
                  <a:srgbClr val="FF0000"/>
                </a:solidFill>
                <a:cs typeface="B Badr" pitchFamily="2" charset="-78"/>
              </a:rPr>
              <a:t/>
            </a:r>
            <a:br>
              <a:rPr lang="en-US" sz="2400" dirty="0" smtClean="0">
                <a:solidFill>
                  <a:srgbClr val="FF0000"/>
                </a:solidFill>
                <a:cs typeface="B Badr" pitchFamily="2" charset="-78"/>
              </a:rPr>
            </a:br>
            <a:r>
              <a:rPr lang="ar-SA" sz="2400" dirty="0" smtClean="0">
                <a:solidFill>
                  <a:srgbClr val="FF0000"/>
                </a:solidFill>
                <a:cs typeface="B Badr" pitchFamily="2" charset="-78"/>
              </a:rPr>
              <a:t>فاطمه عليهاالسلام فرمود: اختيار با شماست، علي عليه‏السلام اذن داد. آنگاه مي‏نويسد</a:t>
            </a:r>
            <a:r>
              <a:rPr lang="en-US" sz="2400" dirty="0" smtClean="0">
                <a:solidFill>
                  <a:srgbClr val="FF0000"/>
                </a:solidFill>
                <a:cs typeface="B Badr" pitchFamily="2" charset="-78"/>
              </a:rPr>
              <a:t>: </a:t>
            </a:r>
            <a:br>
              <a:rPr lang="en-US" sz="2400" dirty="0" smtClean="0">
                <a:solidFill>
                  <a:srgbClr val="FF0000"/>
                </a:solidFill>
                <a:cs typeface="B Badr" pitchFamily="2" charset="-78"/>
              </a:rPr>
            </a:br>
            <a:r>
              <a:rPr lang="en-US" sz="2400" dirty="0" smtClean="0">
                <a:solidFill>
                  <a:srgbClr val="FF0000"/>
                </a:solidFill>
                <a:cs typeface="B Badr" pitchFamily="2" charset="-78"/>
              </a:rPr>
              <a:t/>
            </a:r>
            <a:br>
              <a:rPr lang="en-US" sz="2400" dirty="0" smtClean="0">
                <a:solidFill>
                  <a:srgbClr val="FF0000"/>
                </a:solidFill>
                <a:cs typeface="B Badr" pitchFamily="2" charset="-78"/>
              </a:rPr>
            </a:br>
            <a:r>
              <a:rPr lang="ar-SA" sz="2400" dirty="0" smtClean="0">
                <a:solidFill>
                  <a:srgbClr val="FF0000"/>
                </a:solidFill>
                <a:cs typeface="B Badr" pitchFamily="2" charset="-78"/>
              </a:rPr>
              <a:t>فدخل عليها واعتذر إليها و کلّمها فرضيت عنه. </a:t>
            </a:r>
            <a:r>
              <a:rPr lang="en-US" sz="2400" dirty="0" smtClean="0">
                <a:solidFill>
                  <a:srgbClr val="FF0000"/>
                </a:solidFill>
                <a:cs typeface="B Badr" pitchFamily="2" charset="-78"/>
              </a:rPr>
              <a:t>2) </a:t>
            </a:r>
            <a:r>
              <a:rPr lang="ar-SA" sz="2400" dirty="0" smtClean="0">
                <a:solidFill>
                  <a:srgbClr val="FF0000"/>
                </a:solidFill>
                <a:cs typeface="B Badr" pitchFamily="2" charset="-78"/>
              </a:rPr>
              <a:t>طبقات 8/27، ط دار صادر</a:t>
            </a:r>
            <a:r>
              <a:rPr lang="en-US" sz="2400" dirty="0" smtClean="0">
                <a:solidFill>
                  <a:srgbClr val="FF0000"/>
                </a:solidFill>
                <a:cs typeface="B Badr" pitchFamily="2" charset="-78"/>
              </a:rPr>
              <a:t/>
            </a:r>
            <a:br>
              <a:rPr lang="en-US" sz="2400" dirty="0" smtClean="0">
                <a:solidFill>
                  <a:srgbClr val="FF0000"/>
                </a:solidFill>
                <a:cs typeface="B Badr" pitchFamily="2" charset="-78"/>
              </a:rPr>
            </a:br>
            <a:endParaRPr lang="en-US" sz="2400" dirty="0">
              <a:solidFill>
                <a:srgbClr val="FF0000"/>
              </a:solidFill>
              <a:cs typeface="B Badr"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r>
              <a:rPr lang="ar-SA" sz="2400" b="1" dirty="0" smtClean="0">
                <a:solidFill>
                  <a:srgbClr val="C00000"/>
                </a:solidFill>
                <a:cs typeface="B Jadid" pitchFamily="2" charset="-78"/>
              </a:rPr>
              <a:t>طبراني و المعجم الکبيرابوالقاسم سليمان بن احمد طبراني (260- 360) </a:t>
            </a:r>
            <a:r>
              <a:rPr lang="ar-SA" sz="2400" dirty="0" smtClean="0">
                <a:solidFill>
                  <a:srgbClr val="FF0000"/>
                </a:solidFill>
                <a:cs typeface="B Badr" pitchFamily="2" charset="-78"/>
              </a:rPr>
              <a:t>شخصيتي است که ذهبي در ميزان الاعتدال در حق او مي‏نويسد: حافظ و ثبت  ميزان الاعتدال 2/ 195</a:t>
            </a:r>
            <a:endParaRPr lang="en-US" sz="2400" dirty="0">
              <a:solidFill>
                <a:srgbClr val="FF0000"/>
              </a:solidFill>
              <a:cs typeface="B Badr" pitchFamily="2" charset="-78"/>
            </a:endParaRPr>
          </a:p>
        </p:txBody>
      </p:sp>
      <p:sp>
        <p:nvSpPr>
          <p:cNvPr id="3" name="Content Placeholder 2"/>
          <p:cNvSpPr>
            <a:spLocks noGrp="1"/>
          </p:cNvSpPr>
          <p:nvPr>
            <p:ph idx="1"/>
          </p:nvPr>
        </p:nvSpPr>
        <p:spPr/>
        <p:style>
          <a:lnRef idx="0">
            <a:scrgbClr r="0" g="0" b="0"/>
          </a:lnRef>
          <a:fillRef idx="1003">
            <a:schemeClr val="lt2"/>
          </a:fillRef>
          <a:effectRef idx="0">
            <a:scrgbClr r="0" g="0" b="0"/>
          </a:effectRef>
          <a:fontRef idx="major"/>
        </p:style>
        <p:txBody>
          <a:bodyPr>
            <a:noAutofit/>
          </a:bodyPr>
          <a:lstStyle/>
          <a:p>
            <a:pPr algn="r" rtl="1"/>
            <a:r>
              <a:rPr lang="ar-SA" sz="2400" dirty="0" smtClean="0">
                <a:solidFill>
                  <a:srgbClr val="FF0000"/>
                </a:solidFill>
                <a:cs typeface="B Badr" pitchFamily="2" charset="-78"/>
              </a:rPr>
              <a:t>ابي‏بکر به هنگام مرگ، آرزو کرد</a:t>
            </a:r>
            <a:r>
              <a:rPr lang="en-US" sz="2400" dirty="0" smtClean="0">
                <a:solidFill>
                  <a:srgbClr val="FF0000"/>
                </a:solidFill>
                <a:cs typeface="B Badr" pitchFamily="2" charset="-78"/>
              </a:rPr>
              <a:t>: </a:t>
            </a:r>
            <a:br>
              <a:rPr lang="en-US" sz="2400" dirty="0" smtClean="0">
                <a:solidFill>
                  <a:srgbClr val="FF0000"/>
                </a:solidFill>
                <a:cs typeface="B Badr" pitchFamily="2" charset="-78"/>
              </a:rPr>
            </a:br>
            <a:r>
              <a:rPr lang="en-US" sz="2400" dirty="0" smtClean="0">
                <a:solidFill>
                  <a:srgbClr val="FF0000"/>
                </a:solidFill>
                <a:cs typeface="B Badr" pitchFamily="2" charset="-78"/>
              </a:rPr>
              <a:t> </a:t>
            </a:r>
            <a:br>
              <a:rPr lang="en-US" sz="2400" dirty="0" smtClean="0">
                <a:solidFill>
                  <a:srgbClr val="FF0000"/>
                </a:solidFill>
                <a:cs typeface="B Badr" pitchFamily="2" charset="-78"/>
              </a:rPr>
            </a:br>
            <a:r>
              <a:rPr lang="ar-SA" sz="2400" dirty="0" smtClean="0">
                <a:solidFill>
                  <a:srgbClr val="FF0000"/>
                </a:solidFill>
                <a:cs typeface="B Badr" pitchFamily="2" charset="-78"/>
              </a:rPr>
              <a:t>کاش سه چيز را انجام نمي‏دادم</a:t>
            </a:r>
            <a:r>
              <a:rPr lang="en-US" sz="2400" dirty="0" smtClean="0">
                <a:solidFill>
                  <a:srgbClr val="FF0000"/>
                </a:solidFill>
                <a:cs typeface="B Badr" pitchFamily="2" charset="-78"/>
              </a:rPr>
              <a:t>. </a:t>
            </a:r>
            <a:br>
              <a:rPr lang="en-US" sz="2400" dirty="0" smtClean="0">
                <a:solidFill>
                  <a:srgbClr val="FF0000"/>
                </a:solidFill>
                <a:cs typeface="B Badr" pitchFamily="2" charset="-78"/>
              </a:rPr>
            </a:br>
            <a:r>
              <a:rPr lang="ar-SA" sz="2400" dirty="0" smtClean="0">
                <a:solidFill>
                  <a:srgbClr val="FF0000"/>
                </a:solidFill>
                <a:cs typeface="B Badr" pitchFamily="2" charset="-78"/>
              </a:rPr>
              <a:t>کاش سه چيز را انجام مي‏دادم</a:t>
            </a:r>
            <a:r>
              <a:rPr lang="en-US" sz="2400" dirty="0" smtClean="0">
                <a:solidFill>
                  <a:srgbClr val="FF0000"/>
                </a:solidFill>
                <a:cs typeface="B Badr" pitchFamily="2" charset="-78"/>
              </a:rPr>
              <a:t>. </a:t>
            </a:r>
            <a:br>
              <a:rPr lang="en-US" sz="2400" dirty="0" smtClean="0">
                <a:solidFill>
                  <a:srgbClr val="FF0000"/>
                </a:solidFill>
                <a:cs typeface="B Badr" pitchFamily="2" charset="-78"/>
              </a:rPr>
            </a:br>
            <a:r>
              <a:rPr lang="ar-SA" sz="2400" dirty="0" smtClean="0">
                <a:solidFill>
                  <a:srgbClr val="FF0000"/>
                </a:solidFill>
                <a:cs typeface="B Badr" pitchFamily="2" charset="-78"/>
              </a:rPr>
              <a:t>کاش سه چيز را از رسول خدا سوال مي‏کردم</a:t>
            </a:r>
            <a:r>
              <a:rPr lang="en-US" sz="2400" dirty="0" smtClean="0">
                <a:solidFill>
                  <a:srgbClr val="FF0000"/>
                </a:solidFill>
                <a:cs typeface="B Badr" pitchFamily="2" charset="-78"/>
              </a:rPr>
              <a:t>. </a:t>
            </a:r>
            <a:br>
              <a:rPr lang="en-US" sz="2400" dirty="0" smtClean="0">
                <a:solidFill>
                  <a:srgbClr val="FF0000"/>
                </a:solidFill>
                <a:cs typeface="B Badr" pitchFamily="2" charset="-78"/>
              </a:rPr>
            </a:br>
            <a:r>
              <a:rPr lang="en-US" sz="2400" dirty="0" smtClean="0">
                <a:solidFill>
                  <a:srgbClr val="FF0000"/>
                </a:solidFill>
                <a:cs typeface="B Badr" pitchFamily="2" charset="-78"/>
              </a:rPr>
              <a:t/>
            </a:r>
            <a:br>
              <a:rPr lang="en-US" sz="2400" dirty="0" smtClean="0">
                <a:solidFill>
                  <a:srgbClr val="FF0000"/>
                </a:solidFill>
                <a:cs typeface="B Badr" pitchFamily="2" charset="-78"/>
              </a:rPr>
            </a:br>
            <a:r>
              <a:rPr lang="ar-SA" sz="2400" dirty="0" smtClean="0">
                <a:solidFill>
                  <a:srgbClr val="FF0000"/>
                </a:solidFill>
                <a:cs typeface="B Badr" pitchFamily="2" charset="-78"/>
              </a:rPr>
              <a:t>سپس، درباره‏ي آن سه چيزي که ابوبکر آرزو مي‏کرد کاش آن را انجام نمي‏دادم، چنين مي‏گويد</a:t>
            </a:r>
            <a:r>
              <a:rPr lang="en-US" sz="2400" dirty="0" smtClean="0">
                <a:solidFill>
                  <a:srgbClr val="FF0000"/>
                </a:solidFill>
                <a:cs typeface="B Badr" pitchFamily="2" charset="-78"/>
              </a:rPr>
              <a:t>:</a:t>
            </a:r>
            <a:br>
              <a:rPr lang="en-US" sz="2400" dirty="0" smtClean="0">
                <a:solidFill>
                  <a:srgbClr val="FF0000"/>
                </a:solidFill>
                <a:cs typeface="B Badr" pitchFamily="2" charset="-78"/>
              </a:rPr>
            </a:br>
            <a:r>
              <a:rPr lang="en-US" sz="2400" dirty="0" smtClean="0">
                <a:solidFill>
                  <a:srgbClr val="FF0000"/>
                </a:solidFill>
                <a:cs typeface="B Badr" pitchFamily="2" charset="-78"/>
              </a:rPr>
              <a:t/>
            </a:r>
            <a:br>
              <a:rPr lang="en-US" sz="2400" dirty="0" smtClean="0">
                <a:solidFill>
                  <a:srgbClr val="FF0000"/>
                </a:solidFill>
                <a:cs typeface="B Badr" pitchFamily="2" charset="-78"/>
              </a:rPr>
            </a:br>
            <a:r>
              <a:rPr lang="ar-SA" sz="2400" dirty="0" smtClean="0">
                <a:solidFill>
                  <a:srgbClr val="FF0000"/>
                </a:solidFill>
                <a:cs typeface="B Badr" pitchFamily="2" charset="-78"/>
              </a:rPr>
              <a:t>فأمّا الثلاث اللاتي وددت أني لم أفعلهنّ، فوددت انّي لم أکن کشفت بيت فاطمة و ترکته  المعجم الکبير طبراني 1/ 62، شماره حديث 43، تحقيق حمدي عبدالمجيد سلفي</a:t>
            </a:r>
            <a:r>
              <a:rPr lang="en-US" sz="2400" dirty="0" smtClean="0">
                <a:solidFill>
                  <a:srgbClr val="FF0000"/>
                </a:solidFill>
                <a:cs typeface="B Badr" pitchFamily="2" charset="-78"/>
              </a:rPr>
              <a:t>.</a:t>
            </a:r>
            <a:br>
              <a:rPr lang="en-US" sz="2400" dirty="0" smtClean="0">
                <a:solidFill>
                  <a:srgbClr val="FF0000"/>
                </a:solidFill>
                <a:cs typeface="B Badr" pitchFamily="2" charset="-78"/>
              </a:rPr>
            </a:br>
            <a:endParaRPr lang="en-US" sz="2400" dirty="0">
              <a:solidFill>
                <a:srgbClr val="FF0000"/>
              </a:solidFill>
              <a:cs typeface="B Badr"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r>
              <a:rPr lang="ar-SA" sz="2400" b="1" dirty="0" smtClean="0">
                <a:solidFill>
                  <a:srgbClr val="C00000"/>
                </a:solidFill>
                <a:cs typeface="B Jadid" pitchFamily="2" charset="-78"/>
              </a:rPr>
              <a:t>ابن عبدربّه و العقد الفريد</a:t>
            </a:r>
            <a:r>
              <a:rPr lang="fa-IR" sz="2400" b="1" dirty="0" smtClean="0">
                <a:solidFill>
                  <a:srgbClr val="C00000"/>
                </a:solidFill>
                <a:cs typeface="B Jadid" pitchFamily="2" charset="-78"/>
              </a:rPr>
              <a:t> </a:t>
            </a:r>
            <a:r>
              <a:rPr lang="ar-SA" sz="2400" b="1" dirty="0" smtClean="0">
                <a:solidFill>
                  <a:srgbClr val="C00000"/>
                </a:solidFill>
                <a:cs typeface="B Jadid" pitchFamily="2" charset="-78"/>
              </a:rPr>
              <a:t>ابن عبد ربه اندلسي مولف کتاب العقد الفريد (متوفاي 463 ه</a:t>
            </a:r>
            <a:endParaRPr lang="en-US" sz="2400" b="1" dirty="0" smtClean="0">
              <a:solidFill>
                <a:srgbClr val="C00000"/>
              </a:solidFill>
              <a:cs typeface="B Jadid" pitchFamily="2" charset="-78"/>
            </a:endParaRPr>
          </a:p>
        </p:txBody>
      </p:sp>
      <p:sp>
        <p:nvSpPr>
          <p:cNvPr id="3" name="Content Placeholder 2"/>
          <p:cNvSpPr>
            <a:spLocks noGrp="1"/>
          </p:cNvSpPr>
          <p:nvPr>
            <p:ph idx="1"/>
          </p:nvPr>
        </p:nvSpPr>
        <p:spPr/>
        <p:style>
          <a:lnRef idx="0">
            <a:scrgbClr r="0" g="0" b="0"/>
          </a:lnRef>
          <a:fillRef idx="1001">
            <a:schemeClr val="dk2"/>
          </a:fillRef>
          <a:effectRef idx="0">
            <a:scrgbClr r="0" g="0" b="0"/>
          </a:effectRef>
          <a:fontRef idx="major"/>
        </p:style>
        <p:txBody>
          <a:bodyPr/>
          <a:lstStyle/>
          <a:p>
            <a:pPr algn="r" rtl="1"/>
            <a:r>
              <a:rPr lang="ar-SA" sz="2400" dirty="0" smtClean="0">
                <a:solidFill>
                  <a:srgbClr val="FF0000"/>
                </a:solidFill>
                <a:cs typeface="B Badr" pitchFamily="2" charset="-78"/>
              </a:rPr>
              <a:t>از عبدالرحمن بن عوف نقل مي‏کند که مي‏گويد: در بيماري ابي‏بکر بر او وارد شدم تا از او عبادت کنم، او گفت: آرزو مي‏کنم کاش سه چيز را انجام نمي‏دادم و يکي از آن سه چيز اين است</a:t>
            </a:r>
            <a:r>
              <a:rPr lang="en-US" sz="2400" dirty="0" smtClean="0">
                <a:solidFill>
                  <a:srgbClr val="FF0000"/>
                </a:solidFill>
                <a:cs typeface="B Badr" pitchFamily="2" charset="-78"/>
              </a:rPr>
              <a:t>: </a:t>
            </a:r>
            <a:br>
              <a:rPr lang="en-US" sz="2400" dirty="0" smtClean="0">
                <a:solidFill>
                  <a:srgbClr val="FF0000"/>
                </a:solidFill>
                <a:cs typeface="B Badr" pitchFamily="2" charset="-78"/>
              </a:rPr>
            </a:br>
            <a:r>
              <a:rPr lang="en-US" sz="2400" dirty="0" smtClean="0">
                <a:solidFill>
                  <a:srgbClr val="FF0000"/>
                </a:solidFill>
                <a:cs typeface="B Badr" pitchFamily="2" charset="-78"/>
              </a:rPr>
              <a:t/>
            </a:r>
            <a:br>
              <a:rPr lang="en-US" sz="2400" dirty="0" smtClean="0">
                <a:solidFill>
                  <a:srgbClr val="FF0000"/>
                </a:solidFill>
                <a:cs typeface="B Badr" pitchFamily="2" charset="-78"/>
              </a:rPr>
            </a:br>
            <a:r>
              <a:rPr lang="ar-SA" sz="2400" dirty="0" smtClean="0">
                <a:solidFill>
                  <a:srgbClr val="FF0000"/>
                </a:solidFill>
                <a:cs typeface="B Badr" pitchFamily="2" charset="-78"/>
              </a:rPr>
              <a:t>وددت انّي لم أکشف بيت فاطمة عن شي‏ء وإن کانوا اغلقوه علي الحرب  عقد الفريد 4/ 268، چاپ مکتبه الهلال</a:t>
            </a:r>
            <a:r>
              <a:rPr lang="en-US" sz="2400" dirty="0" smtClean="0">
                <a:solidFill>
                  <a:srgbClr val="FF0000"/>
                </a:solidFill>
                <a:cs typeface="B Badr" pitchFamily="2" charset="-78"/>
              </a:rPr>
              <a:t>..</a:t>
            </a:r>
            <a:br>
              <a:rPr lang="en-US" sz="2400" dirty="0" smtClean="0">
                <a:solidFill>
                  <a:srgbClr val="FF0000"/>
                </a:solidFill>
                <a:cs typeface="B Badr" pitchFamily="2" charset="-78"/>
              </a:rPr>
            </a:br>
            <a:endParaRPr lang="en-US" sz="2400" dirty="0">
              <a:solidFill>
                <a:srgbClr val="FF0000"/>
              </a:solidFill>
              <a:cs typeface="B Badr" pitchFamily="2"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rtl="1"/>
            <a:r>
              <a:rPr lang="ar-SA" sz="2700" b="1" dirty="0" smtClean="0">
                <a:solidFill>
                  <a:srgbClr val="C00000"/>
                </a:solidFill>
                <a:cs typeface="B Jadid" pitchFamily="2" charset="-78"/>
              </a:rPr>
              <a:t>سخن نظّام در کتاب الوافي بالوفيات</a:t>
            </a:r>
            <a:r>
              <a:rPr lang="fa-IR" sz="2700" b="1" dirty="0" smtClean="0">
                <a:solidFill>
                  <a:srgbClr val="C00000"/>
                </a:solidFill>
                <a:cs typeface="B Jadid" pitchFamily="2" charset="-78"/>
              </a:rPr>
              <a:t> </a:t>
            </a:r>
            <a:r>
              <a:rPr lang="ar-SA" sz="2700" b="1" dirty="0" smtClean="0">
                <a:solidFill>
                  <a:srgbClr val="C00000"/>
                </a:solidFill>
                <a:cs typeface="B Jadid" pitchFamily="2" charset="-78"/>
              </a:rPr>
              <a:t>ابراهيم بن سيار نظام معتزلي (160- 231) </a:t>
            </a:r>
            <a:r>
              <a:rPr lang="ar-SA" sz="2400" dirty="0" smtClean="0">
                <a:solidFill>
                  <a:srgbClr val="FF0000"/>
                </a:solidFill>
                <a:cs typeface="B Badr" pitchFamily="2" charset="-78"/>
              </a:rPr>
              <a:t>از ادبا و دانشمندان مشهور است که به علت زيبايي کلامش در نظم و نثر، به نظّام معروف شده است</a:t>
            </a:r>
            <a:r>
              <a:rPr lang="en-US" sz="2400" dirty="0" smtClean="0">
                <a:solidFill>
                  <a:srgbClr val="FF0000"/>
                </a:solidFill>
                <a:cs typeface="B Badr" pitchFamily="2" charset="-78"/>
              </a:rPr>
              <a:t>. </a:t>
            </a:r>
            <a:br>
              <a:rPr lang="en-US" sz="2400" dirty="0" smtClean="0">
                <a:solidFill>
                  <a:srgbClr val="FF0000"/>
                </a:solidFill>
                <a:cs typeface="B Badr" pitchFamily="2" charset="-78"/>
              </a:rPr>
            </a:br>
            <a:endParaRPr lang="en-US" sz="2400" dirty="0">
              <a:solidFill>
                <a:srgbClr val="FF0000"/>
              </a:solidFill>
              <a:cs typeface="B Badr" pitchFamily="2" charset="-78"/>
            </a:endParaRPr>
          </a:p>
        </p:txBody>
      </p:sp>
      <p:sp>
        <p:nvSpPr>
          <p:cNvPr id="3" name="Content Placeholder 2"/>
          <p:cNvSpPr>
            <a:spLocks noGrp="1"/>
          </p:cNvSpPr>
          <p:nvPr>
            <p:ph idx="1"/>
          </p:nvPr>
        </p:nvSpPr>
        <p:spPr/>
        <p:style>
          <a:lnRef idx="1">
            <a:schemeClr val="accent4"/>
          </a:lnRef>
          <a:fillRef idx="2">
            <a:schemeClr val="accent4"/>
          </a:fillRef>
          <a:effectRef idx="1">
            <a:schemeClr val="accent4"/>
          </a:effectRef>
          <a:fontRef idx="minor">
            <a:schemeClr val="dk1"/>
          </a:fontRef>
        </p:style>
        <p:txBody>
          <a:bodyPr>
            <a:normAutofit/>
          </a:bodyPr>
          <a:lstStyle/>
          <a:p>
            <a:pPr algn="r" rtl="1"/>
            <a:r>
              <a:rPr lang="ar-SA" sz="2400" dirty="0" smtClean="0">
                <a:solidFill>
                  <a:srgbClr val="FF0000"/>
                </a:solidFill>
                <a:cs typeface="B Badr" pitchFamily="2" charset="-78"/>
              </a:rPr>
              <a:t>در کتابهاي متعددي از نظّام، با اشاره به حضور خليفه ثاني نزد در خانه‏ي فاطمه عليهاالسلام، چنين آمده است</a:t>
            </a:r>
            <a:r>
              <a:rPr lang="en-US" sz="2400" dirty="0" smtClean="0">
                <a:solidFill>
                  <a:srgbClr val="FF0000"/>
                </a:solidFill>
                <a:cs typeface="B Badr" pitchFamily="2" charset="-78"/>
              </a:rPr>
              <a:t>: </a:t>
            </a:r>
            <a:br>
              <a:rPr lang="en-US" sz="2400" dirty="0" smtClean="0">
                <a:solidFill>
                  <a:srgbClr val="FF0000"/>
                </a:solidFill>
                <a:cs typeface="B Badr" pitchFamily="2" charset="-78"/>
              </a:rPr>
            </a:br>
            <a:r>
              <a:rPr lang="en-US" sz="2400" dirty="0" smtClean="0">
                <a:solidFill>
                  <a:srgbClr val="FF0000"/>
                </a:solidFill>
                <a:cs typeface="B Badr" pitchFamily="2" charset="-78"/>
              </a:rPr>
              <a:t/>
            </a:r>
            <a:br>
              <a:rPr lang="en-US" sz="2400" dirty="0" smtClean="0">
                <a:solidFill>
                  <a:srgbClr val="FF0000"/>
                </a:solidFill>
                <a:cs typeface="B Badr" pitchFamily="2" charset="-78"/>
              </a:rPr>
            </a:br>
            <a:r>
              <a:rPr lang="ar-SA" sz="2400" dirty="0" smtClean="0">
                <a:solidFill>
                  <a:srgbClr val="FF0000"/>
                </a:solidFill>
                <a:cs typeface="B Badr" pitchFamily="2" charset="-78"/>
              </a:rPr>
              <a:t>انّ عمر ضرب بطن فاطمة يوم البيعة حتي ألقت المحسن من بطنها   الوافي بالوفيات 6/ 17، شماره 2444؛ ملل و نحل شهرستاني 1/ 57، چاپ دارالمعرفه، بيروت. درترجمه نظام به کتاب بحوث في الملل والنحل 3/ 248- 255 مراجعه شود</a:t>
            </a:r>
            <a:r>
              <a:rPr lang="en-US" sz="2400" dirty="0" smtClean="0">
                <a:solidFill>
                  <a:srgbClr val="FF0000"/>
                </a:solidFill>
                <a:cs typeface="B Badr" pitchFamily="2" charset="-78"/>
              </a:rPr>
              <a:t>.</a:t>
            </a:r>
            <a:br>
              <a:rPr lang="en-US" sz="2400" dirty="0" smtClean="0">
                <a:solidFill>
                  <a:srgbClr val="FF0000"/>
                </a:solidFill>
                <a:cs typeface="B Badr" pitchFamily="2" charset="-78"/>
              </a:rPr>
            </a:br>
            <a:endParaRPr lang="en-US" sz="2400" dirty="0">
              <a:solidFill>
                <a:srgbClr val="FF0000"/>
              </a:solidFill>
              <a:cs typeface="B Badr" pitchFamily="2" charset="-7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rtl="1"/>
            <a:r>
              <a:rPr lang="ar-SA" sz="2700" b="1" dirty="0" smtClean="0">
                <a:solidFill>
                  <a:srgbClr val="C00000"/>
                </a:solidFill>
                <a:cs typeface="B Jadid" pitchFamily="2" charset="-78"/>
              </a:rPr>
              <a:t>مبرّد و کتاب کامل</a:t>
            </a:r>
            <a:r>
              <a:rPr lang="fa-IR" sz="2700" b="1" dirty="0" smtClean="0">
                <a:solidFill>
                  <a:srgbClr val="C00000"/>
                </a:solidFill>
                <a:cs typeface="B Jadid" pitchFamily="2" charset="-78"/>
              </a:rPr>
              <a:t> </a:t>
            </a:r>
            <a:r>
              <a:rPr lang="ar-SA" sz="2700" b="1" dirty="0" smtClean="0">
                <a:solidFill>
                  <a:srgbClr val="C00000"/>
                </a:solidFill>
                <a:cs typeface="B Jadid" pitchFamily="2" charset="-78"/>
              </a:rPr>
              <a:t>محمد بن يزيد بن عبدالأکبر بغدادي (210- 285) </a:t>
            </a:r>
            <a:r>
              <a:rPr lang="en-US" sz="2400" dirty="0" smtClean="0">
                <a:solidFill>
                  <a:srgbClr val="FF0000"/>
                </a:solidFill>
                <a:cs typeface="B Badr" pitchFamily="2" charset="-78"/>
              </a:rPr>
              <a:t/>
            </a:r>
            <a:br>
              <a:rPr lang="en-US" sz="2400" dirty="0" smtClean="0">
                <a:solidFill>
                  <a:srgbClr val="FF0000"/>
                </a:solidFill>
                <a:cs typeface="B Badr" pitchFamily="2" charset="-78"/>
              </a:rPr>
            </a:br>
            <a:endParaRPr lang="en-US" sz="2400" dirty="0">
              <a:solidFill>
                <a:srgbClr val="FF0000"/>
              </a:solidFill>
              <a:cs typeface="B Badr" pitchFamily="2" charset="-78"/>
            </a:endParaRPr>
          </a:p>
        </p:txBody>
      </p:sp>
      <p:sp>
        <p:nvSpPr>
          <p:cNvPr id="3" name="Content Placeholder 2"/>
          <p:cNvSpPr>
            <a:spLocks noGrp="1"/>
          </p:cNvSpPr>
          <p:nvPr>
            <p:ph idx="1"/>
          </p:nvPr>
        </p:nvSpPr>
        <p:spPr>
          <a:solidFill>
            <a:srgbClr val="FFC000"/>
          </a:solidFill>
          <a:ln>
            <a:solidFill>
              <a:schemeClr val="accent1">
                <a:lumMod val="60000"/>
                <a:lumOff val="40000"/>
              </a:schemeClr>
            </a:solidFill>
          </a:ln>
        </p:spPr>
        <p:style>
          <a:lnRef idx="2">
            <a:schemeClr val="accent2"/>
          </a:lnRef>
          <a:fillRef idx="1">
            <a:schemeClr val="lt1"/>
          </a:fillRef>
          <a:effectRef idx="0">
            <a:schemeClr val="accent2"/>
          </a:effectRef>
          <a:fontRef idx="minor">
            <a:schemeClr val="dk1"/>
          </a:fontRef>
        </p:style>
        <p:txBody>
          <a:bodyPr/>
          <a:lstStyle/>
          <a:p>
            <a:r>
              <a:rPr lang="ar-SA" dirty="0" smtClean="0">
                <a:solidFill>
                  <a:srgbClr val="FF0000"/>
                </a:solidFill>
                <a:cs typeface="B Badr" pitchFamily="2" charset="-78"/>
              </a:rPr>
              <a:t>وددت أني لم أکن کشفت عن بيت فاطمة و ترکته ولو أغلق علي الحرب </a:t>
            </a:r>
            <a:r>
              <a:rPr lang="en-US" dirty="0" smtClean="0">
                <a:solidFill>
                  <a:srgbClr val="FF0000"/>
                </a:solidFill>
                <a:cs typeface="B Badr" pitchFamily="2" charset="-78"/>
              </a:rPr>
              <a:t>7) </a:t>
            </a:r>
            <a:r>
              <a:rPr lang="ar-SA" dirty="0" smtClean="0">
                <a:solidFill>
                  <a:srgbClr val="FF0000"/>
                </a:solidFill>
                <a:cs typeface="B Badr" pitchFamily="2" charset="-78"/>
              </a:rPr>
              <a:t>شرح نهج‏البلاغه 2/ 47، چاپ مصر</a:t>
            </a:r>
            <a:r>
              <a:rPr lang="en-US" dirty="0" smtClean="0">
                <a:solidFill>
                  <a:srgbClr val="FF0000"/>
                </a:solidFill>
                <a:cs typeface="B Badr" pitchFamily="2" charset="-78"/>
              </a:rPr>
              <a:t>.</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ar-SA" sz="2700" b="1" dirty="0" smtClean="0">
                <a:solidFill>
                  <a:srgbClr val="C00000"/>
                </a:solidFill>
                <a:cs typeface="B Jadid" pitchFamily="2" charset="-78"/>
              </a:rPr>
              <a:t>مسعودي و مُروجُ الذهب</a:t>
            </a:r>
            <a:r>
              <a:rPr lang="fa-IR" sz="2700" b="1" dirty="0" smtClean="0">
                <a:solidFill>
                  <a:srgbClr val="C00000"/>
                </a:solidFill>
                <a:cs typeface="B Jadid" pitchFamily="2" charset="-78"/>
              </a:rPr>
              <a:t> </a:t>
            </a:r>
            <a:r>
              <a:rPr lang="ar-SA" sz="2700" b="1" dirty="0" smtClean="0">
                <a:solidFill>
                  <a:srgbClr val="C00000"/>
                </a:solidFill>
                <a:cs typeface="B Jadid" pitchFamily="2" charset="-78"/>
              </a:rPr>
              <a:t>ابوالفرج مسعودي (متوفاي 345) در مروج الذهب</a:t>
            </a:r>
            <a:endParaRPr lang="en-US" sz="2400" dirty="0">
              <a:solidFill>
                <a:srgbClr val="FF0000"/>
              </a:solidFill>
              <a:cs typeface="B Badr" pitchFamily="2" charset="-78"/>
            </a:endParaRPr>
          </a:p>
        </p:txBody>
      </p:sp>
      <p:sp>
        <p:nvSpPr>
          <p:cNvPr id="3" name="Content Placeholder 2"/>
          <p:cNvSpPr>
            <a:spLocks noGrp="1"/>
          </p:cNvSpPr>
          <p:nvPr>
            <p:ph idx="1"/>
          </p:nvPr>
        </p:nvSpPr>
        <p:spPr/>
        <p:style>
          <a:lnRef idx="0">
            <a:schemeClr val="accent4"/>
          </a:lnRef>
          <a:fillRef idx="3">
            <a:schemeClr val="accent4"/>
          </a:fillRef>
          <a:effectRef idx="3">
            <a:schemeClr val="accent4"/>
          </a:effectRef>
          <a:fontRef idx="minor">
            <a:schemeClr val="lt1"/>
          </a:fontRef>
        </p:style>
        <p:txBody>
          <a:bodyPr/>
          <a:lstStyle/>
          <a:p>
            <a:pPr algn="r" rtl="1"/>
            <a:r>
              <a:rPr lang="ar-SA" sz="2400" dirty="0" smtClean="0">
                <a:solidFill>
                  <a:srgbClr val="FF0000"/>
                </a:solidFill>
                <a:cs typeface="B Badr" pitchFamily="2" charset="-78"/>
              </a:rPr>
              <a:t>فوددت انّي لم أکن فتشت بيت فاطمة و ذکر في ذلک کلاماً کثيراً  </a:t>
            </a:r>
            <a:r>
              <a:rPr lang="en-US" sz="2400" dirty="0" smtClean="0">
                <a:solidFill>
                  <a:srgbClr val="FF0000"/>
                </a:solidFill>
                <a:cs typeface="B Badr" pitchFamily="2" charset="-78"/>
              </a:rPr>
              <a:t>8) </a:t>
            </a:r>
            <a:r>
              <a:rPr lang="ar-SA" sz="2400" dirty="0" smtClean="0">
                <a:solidFill>
                  <a:srgbClr val="FF0000"/>
                </a:solidFill>
                <a:cs typeface="B Badr" pitchFamily="2" charset="-78"/>
              </a:rPr>
              <a:t>مروج الذهب 2/ 301، چاپ داراندلس، بيروت</a:t>
            </a:r>
            <a:r>
              <a:rPr lang="en-US" sz="2400" dirty="0" smtClean="0">
                <a:solidFill>
                  <a:srgbClr val="FF0000"/>
                </a:solidFill>
                <a:cs typeface="B Badr" pitchFamily="2" charset="-78"/>
              </a:rPr>
              <a:t>.</a:t>
            </a:r>
            <a:br>
              <a:rPr lang="en-US" sz="2400" dirty="0" smtClean="0">
                <a:solidFill>
                  <a:srgbClr val="FF0000"/>
                </a:solidFill>
                <a:cs typeface="B Badr" pitchFamily="2" charset="-78"/>
              </a:rPr>
            </a:br>
            <a:endParaRPr lang="en-US" sz="2400" dirty="0">
              <a:solidFill>
                <a:srgbClr val="FF0000"/>
              </a:solidFill>
              <a:cs typeface="B Badr" pitchFamily="2" charset="-7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686800" cy="5715000"/>
          </a:xfrm>
        </p:spPr>
        <p:style>
          <a:lnRef idx="1">
            <a:schemeClr val="accent3"/>
          </a:lnRef>
          <a:fillRef idx="3">
            <a:schemeClr val="accent3"/>
          </a:fillRef>
          <a:effectRef idx="2">
            <a:schemeClr val="accent3"/>
          </a:effectRef>
          <a:fontRef idx="minor">
            <a:schemeClr val="lt1"/>
          </a:fontRef>
        </p:style>
        <p:txBody>
          <a:bodyPr/>
          <a:lstStyle/>
          <a:p>
            <a:pPr algn="r" rtl="1"/>
            <a:r>
              <a:rPr lang="ar-SA" sz="2400" dirty="0" smtClean="0">
                <a:solidFill>
                  <a:srgbClr val="FF0000"/>
                </a:solidFill>
                <a:cs typeface="B Badr" pitchFamily="2" charset="-78"/>
              </a:rPr>
              <a:t>به هر روي، ابن ابي‏دارم نقل مي‏کند که در محضر او اين خبر خوانده مي‏شود</a:t>
            </a:r>
            <a:r>
              <a:rPr lang="en-US" sz="2400" dirty="0" smtClean="0">
                <a:solidFill>
                  <a:srgbClr val="FF0000"/>
                </a:solidFill>
                <a:cs typeface="B Badr" pitchFamily="2" charset="-78"/>
              </a:rPr>
              <a:t>: </a:t>
            </a:r>
            <a:br>
              <a:rPr lang="en-US" sz="2400" dirty="0" smtClean="0">
                <a:solidFill>
                  <a:srgbClr val="FF0000"/>
                </a:solidFill>
                <a:cs typeface="B Badr" pitchFamily="2" charset="-78"/>
              </a:rPr>
            </a:br>
            <a:r>
              <a:rPr lang="en-US" sz="2400" dirty="0" smtClean="0">
                <a:solidFill>
                  <a:srgbClr val="FF0000"/>
                </a:solidFill>
                <a:cs typeface="B Badr" pitchFamily="2" charset="-78"/>
              </a:rPr>
              <a:t/>
            </a:r>
            <a:br>
              <a:rPr lang="en-US" sz="2400" dirty="0" smtClean="0">
                <a:solidFill>
                  <a:srgbClr val="FF0000"/>
                </a:solidFill>
                <a:cs typeface="B Badr" pitchFamily="2" charset="-78"/>
              </a:rPr>
            </a:br>
            <a:r>
              <a:rPr lang="ar-SA" sz="2400" dirty="0" smtClean="0">
                <a:solidFill>
                  <a:srgbClr val="FF0000"/>
                </a:solidFill>
                <a:cs typeface="B Badr" pitchFamily="2" charset="-78"/>
              </a:rPr>
              <a:t>انّ عمر رفس فاطمة حتي أسقطت بمحسن</a:t>
            </a:r>
            <a:r>
              <a:rPr lang="en-US" sz="2400" dirty="0" smtClean="0">
                <a:solidFill>
                  <a:srgbClr val="FF0000"/>
                </a:solidFill>
                <a:cs typeface="B Badr" pitchFamily="2" charset="-78"/>
              </a:rPr>
              <a:t>.  </a:t>
            </a:r>
            <a:br>
              <a:rPr lang="en-US" sz="2400" dirty="0" smtClean="0">
                <a:solidFill>
                  <a:srgbClr val="FF0000"/>
                </a:solidFill>
                <a:cs typeface="B Badr" pitchFamily="2" charset="-78"/>
              </a:rPr>
            </a:br>
            <a:r>
              <a:rPr lang="ar-SA" sz="2400" dirty="0" smtClean="0">
                <a:solidFill>
                  <a:srgbClr val="FF0000"/>
                </a:solidFill>
                <a:cs typeface="B Badr" pitchFamily="2" charset="-78"/>
              </a:rPr>
              <a:t>يعني: عمر لگدي بر فاطمه زد، در نتيجه او فرزندي که در رحم به نام محسن داشت سقط کرد. ميزان الاعتدال 1/ 139</a:t>
            </a:r>
            <a:endParaRPr lang="en-US" sz="2400" dirty="0">
              <a:solidFill>
                <a:srgbClr val="FF0000"/>
              </a:solidFill>
              <a:cs typeface="B Badr" pitchFamily="2" charset="-78"/>
            </a:endParaRPr>
          </a:p>
        </p:txBody>
      </p:sp>
      <p:sp>
        <p:nvSpPr>
          <p:cNvPr id="3" name="Content Placeholder 2"/>
          <p:cNvSpPr>
            <a:spLocks noGrp="1"/>
          </p:cNvSpPr>
          <p:nvPr>
            <p:ph idx="1"/>
          </p:nvPr>
        </p:nvSpPr>
        <p:spPr>
          <a:xfrm>
            <a:off x="457200" y="304800"/>
            <a:ext cx="8686800" cy="1295399"/>
          </a:xfrm>
        </p:spPr>
        <p:style>
          <a:lnRef idx="2">
            <a:schemeClr val="accent2"/>
          </a:lnRef>
          <a:fillRef idx="1">
            <a:schemeClr val="lt1"/>
          </a:fillRef>
          <a:effectRef idx="0">
            <a:schemeClr val="accent2"/>
          </a:effectRef>
          <a:fontRef idx="minor">
            <a:schemeClr val="dk1"/>
          </a:fontRef>
        </p:style>
        <p:txBody>
          <a:bodyPr>
            <a:noAutofit/>
          </a:bodyPr>
          <a:lstStyle/>
          <a:p>
            <a:pPr algn="r"/>
            <a:r>
              <a:rPr lang="ar-SA" sz="2700" b="1" dirty="0" smtClean="0">
                <a:solidFill>
                  <a:srgbClr val="C00000"/>
                </a:solidFill>
                <a:latin typeface="+mj-lt"/>
                <a:ea typeface="+mj-ea"/>
                <a:cs typeface="B Jadid" pitchFamily="2" charset="-78"/>
              </a:rPr>
              <a:t>ابن أبي‏دارم و کتاب ميزان الاعتدال</a:t>
            </a:r>
            <a:r>
              <a:rPr lang="fa-IR" sz="2700" b="1" dirty="0" smtClean="0">
                <a:solidFill>
                  <a:srgbClr val="C00000"/>
                </a:solidFill>
                <a:latin typeface="+mj-lt"/>
                <a:ea typeface="+mj-ea"/>
                <a:cs typeface="B Jadid" pitchFamily="2" charset="-78"/>
              </a:rPr>
              <a:t> </a:t>
            </a:r>
            <a:r>
              <a:rPr lang="ar-SA" sz="2700" b="1" dirty="0" smtClean="0">
                <a:solidFill>
                  <a:srgbClr val="C00000"/>
                </a:solidFill>
                <a:latin typeface="+mj-lt"/>
                <a:ea typeface="+mj-ea"/>
                <a:cs typeface="B Jadid" pitchFamily="2" charset="-78"/>
              </a:rPr>
              <a:t>احمد بن محمد معروف به ابن ابي‏دارم، </a:t>
            </a:r>
            <a:r>
              <a:rPr lang="ar-SA" sz="2400" dirty="0" smtClean="0">
                <a:solidFill>
                  <a:srgbClr val="FF0000"/>
                </a:solidFill>
                <a:cs typeface="B Badr" pitchFamily="2" charset="-78"/>
              </a:rPr>
              <a:t>محدّث کوفي (متوفاي 357)، کسي است که محمد بن أحمد بن حماد کوفي درباره‏ي او مي‏گويد: کان مستقيم الأمر عامة دهره؛ او در سراسر عمر خود، پوينده‏ي راه راست بود</a:t>
            </a:r>
            <a:r>
              <a:rPr lang="en-US" sz="2400" dirty="0" smtClean="0">
                <a:solidFill>
                  <a:srgbClr val="FF0000"/>
                </a:solidFill>
                <a:cs typeface="B Badr" pitchFamily="2" charset="-78"/>
              </a:rPr>
              <a:t>. </a:t>
            </a:r>
            <a:br>
              <a:rPr lang="en-US" sz="2400" dirty="0" smtClean="0">
                <a:solidFill>
                  <a:srgbClr val="FF0000"/>
                </a:solidFill>
                <a:cs typeface="B Badr" pitchFamily="2" charset="-78"/>
              </a:rPr>
            </a:br>
            <a:r>
              <a:rPr lang="ar-SA" sz="2400" dirty="0" smtClean="0">
                <a:solidFill>
                  <a:srgbClr val="FF0000"/>
                </a:solidFill>
                <a:cs typeface="B Badr" pitchFamily="2" charset="-78"/>
              </a:rPr>
              <a:t>ذهبي نيز مي‏نويسد</a:t>
            </a:r>
            <a:r>
              <a:rPr lang="en-US" sz="2400" dirty="0" smtClean="0">
                <a:solidFill>
                  <a:srgbClr val="FF0000"/>
                </a:solidFill>
                <a:cs typeface="B Badr" pitchFamily="2" charset="-78"/>
              </a:rPr>
              <a:t>: </a:t>
            </a:r>
            <a:r>
              <a:rPr lang="ar-SA" sz="2400" dirty="0" smtClean="0">
                <a:solidFill>
                  <a:srgbClr val="FF0000"/>
                </a:solidFill>
                <a:cs typeface="B Badr" pitchFamily="2" charset="-78"/>
              </a:rPr>
              <a:t>کان موصوفاً بالحفظ و المعرفة إلّا انّه يترفض   سير اعلام النبلاء 15/ 577، شماره ترجمه 349</a:t>
            </a:r>
            <a:r>
              <a:rPr lang="en-US" sz="2400" dirty="0" smtClean="0">
                <a:solidFill>
                  <a:srgbClr val="FF0000"/>
                </a:solidFill>
                <a:cs typeface="B Badr" pitchFamily="2" charset="-78"/>
              </a:rPr>
              <a:t>.</a:t>
            </a:r>
            <a:br>
              <a:rPr lang="en-US" sz="2400" dirty="0" smtClean="0">
                <a:solidFill>
                  <a:srgbClr val="FF0000"/>
                </a:solidFill>
                <a:cs typeface="B Badr" pitchFamily="2" charset="-78"/>
              </a:rPr>
            </a:br>
            <a:endParaRPr lang="en-US" sz="2400" dirty="0" smtClean="0">
              <a:solidFill>
                <a:srgbClr val="FF0000"/>
              </a:solidFill>
              <a:cs typeface="B Badr" pitchFamily="2" charset="-78"/>
            </a:endParaRPr>
          </a:p>
          <a:p>
            <a:pPr algn="r"/>
            <a:r>
              <a:rPr lang="ar-SA" sz="2400" dirty="0" smtClean="0">
                <a:solidFill>
                  <a:srgbClr val="FF0000"/>
                </a:solidFill>
                <a:cs typeface="B Badr" pitchFamily="2" charset="-78"/>
              </a:rPr>
              <a:t>به تشيع ميل داشته </a:t>
            </a:r>
            <a:r>
              <a:rPr lang="en-US" sz="2400" dirty="0" smtClean="0">
                <a:solidFill>
                  <a:srgbClr val="FF0000"/>
                </a:solidFill>
                <a:cs typeface="B Badr" pitchFamily="2" charset="-78"/>
              </a:rPr>
              <a:t/>
            </a:r>
            <a:br>
              <a:rPr lang="en-US" sz="2400" dirty="0" smtClean="0">
                <a:solidFill>
                  <a:srgbClr val="FF0000"/>
                </a:solidFill>
                <a:cs typeface="B Badr" pitchFamily="2" charset="-78"/>
              </a:rPr>
            </a:br>
            <a:endParaRPr lang="fa-IR" sz="2400" dirty="0" smtClean="0">
              <a:solidFill>
                <a:srgbClr val="FF0000"/>
              </a:solidFill>
              <a:cs typeface="B Badr" pitchFamily="2" charset="-78"/>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rtl="1"/>
            <a:r>
              <a:rPr lang="ar-SA" sz="3000" b="1" dirty="0" smtClean="0">
                <a:solidFill>
                  <a:srgbClr val="C00000"/>
                </a:solidFill>
                <a:cs typeface="B Jadid" pitchFamily="2" charset="-78"/>
              </a:rPr>
              <a:t>محمّد بن مکرم و مختصر تاريخ دمشق</a:t>
            </a:r>
            <a:r>
              <a:rPr lang="fa-IR" sz="3000" b="1" dirty="0" smtClean="0">
                <a:solidFill>
                  <a:srgbClr val="C00000"/>
                </a:solidFill>
                <a:cs typeface="B Jadid" pitchFamily="2" charset="-78"/>
              </a:rPr>
              <a:t> </a:t>
            </a:r>
            <a:r>
              <a:rPr lang="ar-SA" sz="3000" b="1" dirty="0" smtClean="0">
                <a:solidFill>
                  <a:srgbClr val="C00000"/>
                </a:solidFill>
                <a:cs typeface="B Jadid" pitchFamily="2" charset="-78"/>
              </a:rPr>
              <a:t>علي بن حسن بن هبة الله معروف به ابن عساکر دمشقي (متوفاي 571) </a:t>
            </a:r>
            <a:r>
              <a:rPr lang="ar-SA" sz="2400" dirty="0" smtClean="0">
                <a:solidFill>
                  <a:srgbClr val="FF0000"/>
                </a:solidFill>
                <a:cs typeface="B Badr" pitchFamily="2" charset="-78"/>
              </a:rPr>
              <a:t>کتابي در تاريخ دمشق تأليف نموده که اخيراً در هشتاد جلد منتشر شده است، سپس اين موسوعه را محمد بن مکرم معروف به ابن منظور (630- 711) تلخيص کرده</a:t>
            </a:r>
            <a:endParaRPr lang="en-US" sz="2400" dirty="0">
              <a:solidFill>
                <a:srgbClr val="FF0000"/>
              </a:solidFill>
              <a:cs typeface="B Badr" pitchFamily="2" charset="-78"/>
            </a:endParaRPr>
          </a:p>
        </p:txBody>
      </p:sp>
      <p:sp>
        <p:nvSpPr>
          <p:cNvPr id="3" name="Content Placeholder 2"/>
          <p:cNvSpPr>
            <a:spLocks noGrp="1"/>
          </p:cNvSpPr>
          <p:nvPr>
            <p:ph idx="1"/>
          </p:nvPr>
        </p:nvSpPr>
        <p:spPr>
          <a:xfrm>
            <a:off x="457200" y="3124200"/>
            <a:ext cx="8229600" cy="2057400"/>
          </a:xfrm>
        </p:spPr>
        <p:style>
          <a:lnRef idx="1">
            <a:schemeClr val="accent1"/>
          </a:lnRef>
          <a:fillRef idx="3">
            <a:schemeClr val="accent1"/>
          </a:fillRef>
          <a:effectRef idx="2">
            <a:schemeClr val="accent1"/>
          </a:effectRef>
          <a:fontRef idx="minor">
            <a:schemeClr val="lt1"/>
          </a:fontRef>
        </p:style>
        <p:txBody>
          <a:bodyPr/>
          <a:lstStyle/>
          <a:p>
            <a:pPr algn="r" rtl="1"/>
            <a:r>
              <a:rPr lang="ar-SA" sz="2400" dirty="0" smtClean="0">
                <a:solidFill>
                  <a:srgbClr val="FF0000"/>
                </a:solidFill>
                <a:cs typeface="B Badr" pitchFamily="2" charset="-78"/>
              </a:rPr>
              <a:t>علي شي‏ء من الدنيا إلّا علي ثلاث فعلتُهنَّ وددت أنّي لو ترکتهنَّ</a:t>
            </a:r>
            <a:r>
              <a:rPr lang="en-US" sz="2400" dirty="0" smtClean="0">
                <a:solidFill>
                  <a:srgbClr val="FF0000"/>
                </a:solidFill>
                <a:cs typeface="B Badr" pitchFamily="2" charset="-78"/>
              </a:rPr>
              <a:t>... </a:t>
            </a:r>
            <a:r>
              <a:rPr lang="ar-SA" sz="2400" dirty="0" smtClean="0">
                <a:solidFill>
                  <a:srgbClr val="FF0000"/>
                </a:solidFill>
                <a:cs typeface="B Badr" pitchFamily="2" charset="-78"/>
              </a:rPr>
              <a:t>وددت أنّي لم أکن کشفتُ بيت فاطمة عن شي‏ء مع انّهم اغلقوه علي الحرب مختصر تاريخ دمشق 13/ 122، چاپ دارالفکر، سال 1989</a:t>
            </a:r>
            <a:r>
              <a:rPr lang="en-US" sz="2400" dirty="0" smtClean="0">
                <a:solidFill>
                  <a:srgbClr val="FF0000"/>
                </a:solidFill>
                <a:cs typeface="B Badr" pitchFamily="2" charset="-78"/>
              </a:rPr>
              <a:t/>
            </a:r>
            <a:br>
              <a:rPr lang="en-US" sz="2400" dirty="0" smtClean="0">
                <a:solidFill>
                  <a:srgbClr val="FF0000"/>
                </a:solidFill>
                <a:cs typeface="B Badr" pitchFamily="2" charset="-78"/>
              </a:rPr>
            </a:br>
            <a:endParaRPr lang="en-US" sz="2400" dirty="0">
              <a:solidFill>
                <a:srgbClr val="FF0000"/>
              </a:solidFill>
              <a:cs typeface="B Badr" pitchFamily="2" charset="-7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2514600"/>
          </a:xfrm>
        </p:spPr>
        <p:txBody>
          <a:bodyPr>
            <a:noAutofit/>
          </a:bodyPr>
          <a:lstStyle/>
          <a:p>
            <a:pPr algn="r" rtl="1"/>
            <a:r>
              <a:rPr lang="ar-SA" sz="2700" b="1" dirty="0" smtClean="0">
                <a:solidFill>
                  <a:srgbClr val="C00000"/>
                </a:solidFill>
                <a:cs typeface="B Jadid" pitchFamily="2" charset="-78"/>
              </a:rPr>
              <a:t>ابن ابي‏ الحديد و شرح نهج‏ البلاغه</a:t>
            </a:r>
            <a:r>
              <a:rPr lang="fa-IR" sz="2700" b="1" dirty="0" smtClean="0">
                <a:solidFill>
                  <a:srgbClr val="C00000"/>
                </a:solidFill>
                <a:cs typeface="B Jadid" pitchFamily="2" charset="-78"/>
              </a:rPr>
              <a:t>  </a:t>
            </a:r>
            <a:r>
              <a:rPr lang="ar-SA" sz="2700" b="1" dirty="0" smtClean="0">
                <a:solidFill>
                  <a:srgbClr val="C00000"/>
                </a:solidFill>
                <a:cs typeface="B Jadid" pitchFamily="2" charset="-78"/>
              </a:rPr>
              <a:t>عبدالحميد بن هبه الله مدائني معتزلي (متوفاي 655) مورخ و نويسنده‏ي توانا</a:t>
            </a:r>
            <a:r>
              <a:rPr lang="fa-IR" sz="2700" b="1" dirty="0" smtClean="0">
                <a:solidFill>
                  <a:srgbClr val="C00000"/>
                </a:solidFill>
                <a:cs typeface="B Jadid" pitchFamily="2" charset="-78"/>
              </a:rPr>
              <a:t>:</a:t>
            </a:r>
            <a:br>
              <a:rPr lang="fa-IR" sz="2700" b="1" dirty="0" smtClean="0">
                <a:solidFill>
                  <a:srgbClr val="C00000"/>
                </a:solidFill>
                <a:cs typeface="B Jadid" pitchFamily="2" charset="-78"/>
              </a:rPr>
            </a:br>
            <a:r>
              <a:rPr lang="ar-SA" sz="2400" dirty="0" smtClean="0">
                <a:solidFill>
                  <a:srgbClr val="FF0000"/>
                </a:solidFill>
                <a:cs typeface="B Badr" pitchFamily="2" charset="-78"/>
              </a:rPr>
              <a:t> </a:t>
            </a:r>
            <a:r>
              <a:rPr lang="en-US" sz="2400" dirty="0" smtClean="0">
                <a:solidFill>
                  <a:srgbClr val="FF0000"/>
                </a:solidFill>
                <a:cs typeface="B Badr" pitchFamily="2" charset="-78"/>
              </a:rPr>
              <a:t/>
            </a:r>
            <a:br>
              <a:rPr lang="en-US" sz="2400" dirty="0" smtClean="0">
                <a:solidFill>
                  <a:srgbClr val="FF0000"/>
                </a:solidFill>
                <a:cs typeface="B Badr" pitchFamily="2" charset="-78"/>
              </a:rPr>
            </a:br>
            <a:r>
              <a:rPr lang="en-US" sz="2400" dirty="0" smtClean="0">
                <a:solidFill>
                  <a:srgbClr val="FF0000"/>
                </a:solidFill>
                <a:cs typeface="B Badr" pitchFamily="2" charset="-78"/>
              </a:rPr>
              <a:t/>
            </a:r>
            <a:br>
              <a:rPr lang="en-US" sz="2400" dirty="0" smtClean="0">
                <a:solidFill>
                  <a:srgbClr val="FF0000"/>
                </a:solidFill>
                <a:cs typeface="B Badr" pitchFamily="2" charset="-78"/>
              </a:rPr>
            </a:br>
            <a:endParaRPr lang="en-US" sz="2400" dirty="0">
              <a:solidFill>
                <a:srgbClr val="FF0000"/>
              </a:solidFill>
              <a:cs typeface="B Badr" pitchFamily="2" charset="-78"/>
            </a:endParaRPr>
          </a:p>
        </p:txBody>
      </p:sp>
      <p:sp>
        <p:nvSpPr>
          <p:cNvPr id="3" name="Content Placeholder 2"/>
          <p:cNvSpPr>
            <a:spLocks noGrp="1"/>
          </p:cNvSpPr>
          <p:nvPr>
            <p:ph idx="1"/>
          </p:nvPr>
        </p:nvSpPr>
        <p:spPr>
          <a:xfrm>
            <a:off x="381000" y="2362200"/>
            <a:ext cx="8229600" cy="4303776"/>
          </a:xfrm>
        </p:spPr>
        <p:style>
          <a:lnRef idx="1">
            <a:schemeClr val="accent1"/>
          </a:lnRef>
          <a:fillRef idx="3">
            <a:schemeClr val="accent1"/>
          </a:fillRef>
          <a:effectRef idx="2">
            <a:schemeClr val="accent1"/>
          </a:effectRef>
          <a:fontRef idx="minor">
            <a:schemeClr val="lt1"/>
          </a:fontRef>
        </p:style>
        <p:txBody>
          <a:bodyPr>
            <a:normAutofit fontScale="92500" lnSpcReduction="10000"/>
          </a:bodyPr>
          <a:lstStyle/>
          <a:p>
            <a:pPr algn="r" rtl="1"/>
            <a:r>
              <a:rPr lang="ar-SA" dirty="0" smtClean="0">
                <a:solidFill>
                  <a:srgbClr val="FF0000"/>
                </a:solidFill>
                <a:cs typeface="B Badr" pitchFamily="2" charset="-78"/>
              </a:rPr>
              <a:t>پيامبر اسلام صلي الله عليه و آله و سلم خون هبار بن اسود را حلال شمرد، زيرا او کسي بود که با نيزه به کجاوه‏ي دختر پيامبر </a:t>
            </a:r>
            <a:r>
              <a:rPr lang="en-US" dirty="0" smtClean="0">
                <a:solidFill>
                  <a:srgbClr val="FF0000"/>
                </a:solidFill>
                <a:cs typeface="B Badr" pitchFamily="2" charset="-78"/>
              </a:rPr>
              <a:t>(</a:t>
            </a:r>
            <a:r>
              <a:rPr lang="ar-SA" dirty="0" smtClean="0">
                <a:solidFill>
                  <a:srgbClr val="FF0000"/>
                </a:solidFill>
                <a:cs typeface="B Badr" pitchFamily="2" charset="-78"/>
              </a:rPr>
              <a:t>زينب) زد و او فرزند خود را سقط کرد</a:t>
            </a:r>
            <a:r>
              <a:rPr lang="en-US" dirty="0" smtClean="0">
                <a:solidFill>
                  <a:srgbClr val="FF0000"/>
                </a:solidFill>
                <a:cs typeface="B Badr" pitchFamily="2" charset="-78"/>
              </a:rPr>
              <a:t>. </a:t>
            </a:r>
            <a:br>
              <a:rPr lang="en-US" dirty="0" smtClean="0">
                <a:solidFill>
                  <a:srgbClr val="FF0000"/>
                </a:solidFill>
                <a:cs typeface="B Badr" pitchFamily="2" charset="-78"/>
              </a:rPr>
            </a:br>
            <a:r>
              <a:rPr lang="fa-IR" dirty="0" smtClean="0">
                <a:solidFill>
                  <a:srgbClr val="FF0000"/>
                </a:solidFill>
                <a:cs typeface="B Badr" pitchFamily="2" charset="-78"/>
              </a:rPr>
              <a:t> </a:t>
            </a:r>
            <a:r>
              <a:rPr lang="ar-SA" dirty="0" smtClean="0">
                <a:solidFill>
                  <a:srgbClr val="FF0000"/>
                </a:solidFill>
                <a:cs typeface="B Badr" pitchFamily="2" charset="-78"/>
              </a:rPr>
              <a:t>ابن ابي‏ الحديد مي‏گويد</a:t>
            </a:r>
            <a:r>
              <a:rPr lang="en-US" dirty="0" smtClean="0">
                <a:solidFill>
                  <a:srgbClr val="FF0000"/>
                </a:solidFill>
                <a:cs typeface="B Badr" pitchFamily="2" charset="-78"/>
              </a:rPr>
              <a:t>: </a:t>
            </a:r>
            <a:br>
              <a:rPr lang="en-US" dirty="0" smtClean="0">
                <a:solidFill>
                  <a:srgbClr val="FF0000"/>
                </a:solidFill>
                <a:cs typeface="B Badr" pitchFamily="2" charset="-78"/>
              </a:rPr>
            </a:br>
            <a:r>
              <a:rPr lang="ar-SA" dirty="0" smtClean="0">
                <a:solidFill>
                  <a:srgbClr val="FF0000"/>
                </a:solidFill>
                <a:cs typeface="B Badr" pitchFamily="2" charset="-78"/>
              </a:rPr>
              <a:t>اين داستان را براي استادم، نقيب ابوجعفر، نقل کردم، او روايت را تصديق کرد، سپس به او گفتم اجازه مي‏دهي من اين تاريخ را که: فاطمه از ترس، محسن خود را سقط کرد و اگر پيامبر زنده بود خون سکي را که سبب سقط جنين او شده بود، حلال مي‏شمرد را از شما نقل کنم؟ </a:t>
            </a:r>
            <a:r>
              <a:rPr lang="en-US" dirty="0" smtClean="0">
                <a:solidFill>
                  <a:srgbClr val="FF0000"/>
                </a:solidFill>
                <a:cs typeface="B Badr" pitchFamily="2" charset="-78"/>
              </a:rPr>
              <a:t/>
            </a:r>
            <a:br>
              <a:rPr lang="en-US" dirty="0" smtClean="0">
                <a:solidFill>
                  <a:srgbClr val="FF0000"/>
                </a:solidFill>
                <a:cs typeface="B Badr" pitchFamily="2" charset="-78"/>
              </a:rPr>
            </a:br>
            <a:r>
              <a:rPr lang="en-US" dirty="0" smtClean="0">
                <a:solidFill>
                  <a:srgbClr val="FF0000"/>
                </a:solidFill>
                <a:cs typeface="B Badr" pitchFamily="2" charset="-78"/>
              </a:rPr>
              <a:t/>
            </a:r>
            <a:br>
              <a:rPr lang="en-US" dirty="0" smtClean="0">
                <a:solidFill>
                  <a:srgbClr val="FF0000"/>
                </a:solidFill>
                <a:cs typeface="B Badr" pitchFamily="2" charset="-78"/>
              </a:rPr>
            </a:br>
            <a:r>
              <a:rPr lang="ar-SA" dirty="0" smtClean="0">
                <a:solidFill>
                  <a:srgbClr val="FF0000"/>
                </a:solidFill>
                <a:cs typeface="B Badr" pitchFamily="2" charset="-78"/>
              </a:rPr>
              <a:t>استاد در پاسخ گفت: از من نقل نکن، همچنين خلاف آن را نيز از من نقل نکن، من در اين مساله نظر قاطع ندارم، چون روايات در اين زمينه اختلاف دارند (14</a:t>
            </a:r>
            <a:endParaRPr lang="en-US" dirty="0"/>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66800"/>
            <a:ext cx="8229600" cy="1066800"/>
          </a:xfrm>
        </p:spPr>
        <p:txBody>
          <a:bodyPr>
            <a:normAutofit fontScale="90000"/>
          </a:bodyPr>
          <a:lstStyle/>
          <a:p>
            <a:pPr algn="r" rtl="1"/>
            <a:r>
              <a:rPr lang="ar-SA" sz="3000" b="1" dirty="0" smtClean="0">
                <a:solidFill>
                  <a:srgbClr val="C00000"/>
                </a:solidFill>
                <a:cs typeface="B Jadid" pitchFamily="2" charset="-78"/>
              </a:rPr>
              <a:t>جويني و کتاب فرائد السمطين</a:t>
            </a:r>
            <a:r>
              <a:rPr lang="fa-IR" sz="3000" b="1" dirty="0" smtClean="0">
                <a:solidFill>
                  <a:srgbClr val="C00000"/>
                </a:solidFill>
                <a:cs typeface="B Jadid" pitchFamily="2" charset="-78"/>
              </a:rPr>
              <a:t> </a:t>
            </a:r>
            <a:r>
              <a:rPr lang="ar-SA" sz="3000" b="1" dirty="0" smtClean="0">
                <a:solidFill>
                  <a:srgbClr val="C00000"/>
                </a:solidFill>
                <a:cs typeface="B Jadid" pitchFamily="2" charset="-78"/>
              </a:rPr>
              <a:t>ابراهيم بن محمد بن المويد معروف به جويني (متوفاي 722) </a:t>
            </a:r>
            <a:r>
              <a:rPr lang="ar-SA" sz="2400" dirty="0" smtClean="0">
                <a:solidFill>
                  <a:srgbClr val="FF0000"/>
                </a:solidFill>
                <a:cs typeface="B Badr" pitchFamily="2" charset="-78"/>
              </a:rPr>
              <a:t>از مشايخ ذهبي است (15</a:t>
            </a:r>
            <a:r>
              <a:rPr lang="en-US" sz="2400" dirty="0" smtClean="0">
                <a:solidFill>
                  <a:srgbClr val="FF0000"/>
                </a:solidFill>
                <a:cs typeface="B Badr" pitchFamily="2" charset="-78"/>
              </a:rPr>
              <a:t>)</a:t>
            </a:r>
            <a:r>
              <a:rPr lang="ar-SA" sz="2400" dirty="0" smtClean="0">
                <a:solidFill>
                  <a:srgbClr val="FF0000"/>
                </a:solidFill>
                <a:cs typeface="B Badr" pitchFamily="2" charset="-78"/>
              </a:rPr>
              <a:t>، ذهبي در حق استادش جويني چنين مي‏گويد: امام، محدث يگانه، فخر الاسلام، صدر الدين</a:t>
            </a:r>
            <a:r>
              <a:rPr lang="en-US" sz="2400" dirty="0" smtClean="0">
                <a:solidFill>
                  <a:srgbClr val="FF0000"/>
                </a:solidFill>
                <a:cs typeface="B Badr" pitchFamily="2" charset="-78"/>
              </a:rPr>
              <a:t>. </a:t>
            </a:r>
            <a:br>
              <a:rPr lang="en-US" sz="2400" dirty="0" smtClean="0">
                <a:solidFill>
                  <a:srgbClr val="FF0000"/>
                </a:solidFill>
                <a:cs typeface="B Badr" pitchFamily="2" charset="-78"/>
              </a:rPr>
            </a:br>
            <a:endParaRPr lang="en-US" sz="2400" dirty="0">
              <a:solidFill>
                <a:srgbClr val="FF0000"/>
              </a:solidFill>
              <a:cs typeface="B Badr" pitchFamily="2" charset="-78"/>
            </a:endParaRPr>
          </a:p>
        </p:txBody>
      </p:sp>
      <p:sp>
        <p:nvSpPr>
          <p:cNvPr id="3" name="Content Placeholder 2"/>
          <p:cNvSpPr>
            <a:spLocks noGrp="1"/>
          </p:cNvSpPr>
          <p:nvPr>
            <p:ph idx="1"/>
          </p:nvPr>
        </p:nvSpPr>
        <p:spPr/>
        <p:style>
          <a:lnRef idx="1">
            <a:schemeClr val="accent5"/>
          </a:lnRef>
          <a:fillRef idx="2">
            <a:schemeClr val="accent5"/>
          </a:fillRef>
          <a:effectRef idx="1">
            <a:schemeClr val="accent5"/>
          </a:effectRef>
          <a:fontRef idx="minor">
            <a:schemeClr val="dk1"/>
          </a:fontRef>
        </p:style>
        <p:txBody>
          <a:bodyPr>
            <a:normAutofit/>
          </a:bodyPr>
          <a:lstStyle/>
          <a:p>
            <a:pPr algn="r" rtl="1"/>
            <a:r>
              <a:rPr lang="ar-SA" sz="2400" dirty="0" smtClean="0">
                <a:solidFill>
                  <a:srgbClr val="FF0000"/>
                </a:solidFill>
                <a:cs typeface="B Badr" pitchFamily="2" charset="-78"/>
              </a:rPr>
              <a:t>به طور مستن</a:t>
            </a:r>
            <a:r>
              <a:rPr lang="fa-IR" sz="2400" dirty="0" smtClean="0">
                <a:solidFill>
                  <a:srgbClr val="FF0000"/>
                </a:solidFill>
                <a:cs typeface="B Badr" pitchFamily="2" charset="-78"/>
              </a:rPr>
              <a:t>د</a:t>
            </a:r>
            <a:r>
              <a:rPr lang="ar-SA" sz="2400" dirty="0" smtClean="0">
                <a:solidFill>
                  <a:srgbClr val="FF0000"/>
                </a:solidFill>
                <a:cs typeface="B Badr" pitchFamily="2" charset="-78"/>
              </a:rPr>
              <a:t> از ابن عباس نقل مي‏کند که او گفته: روزي پيامبر صلي الله عليه و آله و سلم نشسته بود، حسن بن علي بر او وارد شد، ديدگان پيامبر که بر حسن افتاد اشک آلود شد. سپس حسين بن علي بر آن حضرت وارد شد، مجددا پيامبر گريست. در پي آن دو، فاطمه و علي عليهماالسلام بر پيامبر وارد شدند، اشک پيامبر با ديدن آن دو نيز جاري شد، وقتي از پيامبر علت گريه بر فاطمه عليهاالسلام را پرسيدند، فرمود</a:t>
            </a:r>
            <a:r>
              <a:rPr lang="en-US" sz="2400" dirty="0" smtClean="0">
                <a:solidFill>
                  <a:srgbClr val="FF0000"/>
                </a:solidFill>
                <a:cs typeface="B Badr" pitchFamily="2" charset="-78"/>
              </a:rPr>
              <a:t>: </a:t>
            </a:r>
            <a:br>
              <a:rPr lang="en-US" sz="2400" dirty="0" smtClean="0">
                <a:solidFill>
                  <a:srgbClr val="FF0000"/>
                </a:solidFill>
                <a:cs typeface="B Badr" pitchFamily="2" charset="-78"/>
              </a:rPr>
            </a:br>
            <a:r>
              <a:rPr lang="en-US" sz="2400" dirty="0" smtClean="0">
                <a:solidFill>
                  <a:srgbClr val="FF0000"/>
                </a:solidFill>
                <a:cs typeface="B Badr" pitchFamily="2" charset="-78"/>
              </a:rPr>
              <a:t/>
            </a:r>
            <a:br>
              <a:rPr lang="en-US" sz="2400" dirty="0" smtClean="0">
                <a:solidFill>
                  <a:srgbClr val="FF0000"/>
                </a:solidFill>
                <a:cs typeface="B Badr" pitchFamily="2" charset="-78"/>
              </a:rPr>
            </a:br>
            <a:r>
              <a:rPr lang="ar-SA" sz="2400" dirty="0" smtClean="0">
                <a:solidFill>
                  <a:srgbClr val="FF0000"/>
                </a:solidFill>
                <a:cs typeface="B Badr" pitchFamily="2" charset="-78"/>
              </a:rPr>
              <a:t>انّي لما رأيتها ذکرتُ ما يصنع بها بعدي کأنّي بها وقد دخل الذُّلّ بيتها وانتهکت حرمتُها و غصب حقّها و منعت ارثها و کُسر جنبها و اسقطت جنينها، و هي تنادي يا محمّداه فلا تجاب و تستغيث فلا تغاث فرائد السمطين 2/34، چاپ بيروت</a:t>
            </a:r>
            <a:r>
              <a:rPr lang="en-US" sz="2400" dirty="0" smtClean="0">
                <a:solidFill>
                  <a:srgbClr val="FF0000"/>
                </a:solidFill>
                <a:cs typeface="B Badr" pitchFamily="2" charset="-78"/>
              </a:rPr>
              <a:t>.</a:t>
            </a:r>
            <a:br>
              <a:rPr lang="en-US" sz="2400" dirty="0" smtClean="0">
                <a:solidFill>
                  <a:srgbClr val="FF0000"/>
                </a:solidFill>
                <a:cs typeface="B Badr" pitchFamily="2" charset="-78"/>
              </a:rPr>
            </a:br>
            <a:endParaRPr lang="en-US" sz="2400" dirty="0">
              <a:solidFill>
                <a:srgbClr val="FF0000"/>
              </a:solidFill>
              <a:cs typeface="B Badr" pitchFamily="2" charset="-7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نقل کاملتر</a:t>
            </a:r>
            <a:endParaRPr lang="en-US" dirty="0"/>
          </a:p>
        </p:txBody>
      </p:sp>
      <p:sp>
        <p:nvSpPr>
          <p:cNvPr id="3" name="Content Placeholder 2"/>
          <p:cNvSpPr>
            <a:spLocks noGrp="1"/>
          </p:cNvSpPr>
          <p:nvPr>
            <p:ph idx="1"/>
          </p:nvPr>
        </p:nvSpPr>
        <p:spPr/>
        <p:style>
          <a:lnRef idx="0">
            <a:scrgbClr r="0" g="0" b="0"/>
          </a:lnRef>
          <a:fillRef idx="1003">
            <a:schemeClr val="dk2"/>
          </a:fillRef>
          <a:effectRef idx="0">
            <a:scrgbClr r="0" g="0" b="0"/>
          </a:effectRef>
          <a:fontRef idx="major"/>
        </p:style>
        <p:txBody>
          <a:bodyPr>
            <a:normAutofit/>
          </a:bodyPr>
          <a:lstStyle/>
          <a:p>
            <a:pPr algn="r" rtl="1"/>
            <a:r>
              <a:rPr lang="fa-IR" sz="2600" dirty="0" smtClean="0">
                <a:solidFill>
                  <a:srgbClr val="FF0000"/>
                </a:solidFill>
                <a:cs typeface="B Badr" pitchFamily="2" charset="-78"/>
              </a:rPr>
              <a:t>وَ أَنِّي لَمَّا رَأَيْتُهَا ذَكَرْتُ مَا يُصْنَعُ بِهَا بَعْدِي كَأَنِّي بِهَا وَ قَدْ دَخَلَ الذُّلُّ في بَيْتَهَا وَ انْتُهِكَتْ حُرْمَتُهَا وَ غُصِبَتْ حَقَّهَا وَ مُنِعَتْ‏ إِرْثَهَا وَ كُسِرَ جَنْبُهَا [وَ كُسِرَتْ جَنْبَتُهَا] وَ أَسْقَطَتْ جَنِينَهَا وَ هِيَ تُنَادِي يَا مُحَمَّدَاهْ فَلَا تُجَابُ وَ تَسْتَغِيثُ فَلَا تُغَاثُ ... فَتَكُونُ أَوَّلَ مَنْ يَلْحَقُنِي مِنْ أَهْلِ بَيْتِي فَتَقْدَمُ عَلَيَّ مَحْزُونَةً مَكْرُوبَةً مَغْمُومَةً مَغْصُوبَةً مَقْتُولَة .</a:t>
            </a:r>
            <a:br>
              <a:rPr lang="fa-IR" sz="2600" dirty="0" smtClean="0">
                <a:solidFill>
                  <a:srgbClr val="FF0000"/>
                </a:solidFill>
                <a:cs typeface="B Badr" pitchFamily="2" charset="-78"/>
              </a:rPr>
            </a:br>
            <a:endParaRPr lang="en-US" sz="2600" dirty="0" smtClean="0">
              <a:solidFill>
                <a:srgbClr val="FF0000"/>
              </a:solidFill>
              <a:cs typeface="B Badr" pitchFamily="2" charset="-78"/>
            </a:endParaRPr>
          </a:p>
          <a:p>
            <a:pPr algn="r" rtl="1"/>
            <a:r>
              <a:rPr lang="fa-IR" sz="2600" dirty="0" smtClean="0">
                <a:solidFill>
                  <a:srgbClr val="FF0000"/>
                </a:solidFill>
                <a:cs typeface="B Badr" pitchFamily="2" charset="-78"/>
              </a:rPr>
              <a:t>فَأَقُولُ عِنْدَ ذَلِكَ اللَّهُمَّ الْعَنْ مَنْ ظَلَمَهَا وَ عَاقِبْ مَنْ غَصَبَهَا وَ ذَلِّلْ مَنْ أَذَلَّهَا وَ خَلِّدْ فِي نَارِكَ مَنْ ضَرَبَ جَنْبَهَا حَتَّى أَلْقَتْ وَلَدَهَا فَتَقُولُ الْمَلَائِكَةُ عِنْدَ ذَلِكَ آمِين‏ .</a:t>
            </a:r>
            <a:br>
              <a:rPr lang="fa-IR" sz="2600" dirty="0" smtClean="0">
                <a:solidFill>
                  <a:srgbClr val="FF0000"/>
                </a:solidFill>
                <a:cs typeface="B Badr" pitchFamily="2" charset="-78"/>
              </a:rPr>
            </a:br>
            <a:endParaRPr lang="en-US" sz="2600" dirty="0" smtClean="0">
              <a:solidFill>
                <a:srgbClr val="FF0000"/>
              </a:solidFill>
              <a:cs typeface="B Badr" pitchFamily="2" charset="-78"/>
            </a:endParaRPr>
          </a:p>
          <a:p>
            <a:pPr algn="r" rtl="1"/>
            <a:r>
              <a:rPr lang="fa-IR" sz="2600" dirty="0" smtClean="0">
                <a:solidFill>
                  <a:srgbClr val="FF0000"/>
                </a:solidFill>
                <a:cs typeface="B Badr" pitchFamily="2" charset="-78"/>
              </a:rPr>
              <a:t>فرائد السمطين ج2، ص 34 و 35 </a:t>
            </a:r>
            <a:r>
              <a:rPr lang="fa-IR" dirty="0" smtClean="0"/>
              <a:t>.</a:t>
            </a:r>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r>
              <a:rPr lang="ar-SA" sz="2700" b="1" dirty="0" smtClean="0">
                <a:solidFill>
                  <a:srgbClr val="C00000"/>
                </a:solidFill>
                <a:cs typeface="B Jadid" pitchFamily="2" charset="-78"/>
              </a:rPr>
              <a:t>شمس الدين ذهبي و تاريخ الاسلام</a:t>
            </a:r>
            <a:r>
              <a:rPr lang="fa-IR" sz="2700" b="1" dirty="0" smtClean="0">
                <a:solidFill>
                  <a:srgbClr val="C00000"/>
                </a:solidFill>
                <a:cs typeface="B Jadid" pitchFamily="2" charset="-78"/>
              </a:rPr>
              <a:t> </a:t>
            </a:r>
            <a:r>
              <a:rPr lang="ar-SA" sz="2700" b="1" dirty="0" smtClean="0">
                <a:solidFill>
                  <a:srgbClr val="C00000"/>
                </a:solidFill>
                <a:cs typeface="B Jadid" pitchFamily="2" charset="-78"/>
              </a:rPr>
              <a:t>شمس الدين محمد بن احمد ذهبي (متوفاي 748) در کتاب تاريخ الاسلام در تاريخ زندگي ابوبکر</a:t>
            </a:r>
            <a:endParaRPr lang="en-US" sz="2700" b="1" dirty="0" smtClean="0">
              <a:solidFill>
                <a:srgbClr val="C00000"/>
              </a:solidFill>
              <a:cs typeface="B Jadid" pitchFamily="2" charset="-78"/>
            </a:endParaRPr>
          </a:p>
        </p:txBody>
      </p:sp>
      <p:sp>
        <p:nvSpPr>
          <p:cNvPr id="3" name="Content Placeholder 2"/>
          <p:cNvSpPr>
            <a:spLocks noGrp="1"/>
          </p:cNvSpPr>
          <p:nvPr>
            <p:ph idx="1"/>
          </p:nvPr>
        </p:nvSpPr>
        <p:spPr/>
        <p:style>
          <a:lnRef idx="1">
            <a:schemeClr val="accent6"/>
          </a:lnRef>
          <a:fillRef idx="3">
            <a:schemeClr val="accent6"/>
          </a:fillRef>
          <a:effectRef idx="2">
            <a:schemeClr val="accent6"/>
          </a:effectRef>
          <a:fontRef idx="minor">
            <a:schemeClr val="lt1"/>
          </a:fontRef>
        </p:style>
        <p:txBody>
          <a:bodyPr/>
          <a:lstStyle/>
          <a:p>
            <a:pPr algn="r" rtl="1"/>
            <a:r>
              <a:rPr lang="ar-SA" sz="2400" dirty="0" smtClean="0">
                <a:solidFill>
                  <a:srgbClr val="FF0000"/>
                </a:solidFill>
                <a:cs typeface="B Badr" pitchFamily="2" charset="-78"/>
              </a:rPr>
              <a:t>امّا انّي لا آسي علي شي‏ء، إلّا علي ثلاث فعلتهنّ، و ثلاث لم أفعلهنّ، و ثلاث ودِدْتُ انّي سألت رسول‏اللَّه صَلَّي اللَّهُ عَلَيْه وَ اله وَ سَلَمَ عنهنّ: ودِدْتُ انّي لم أکن کشفتُ بيت فاطمة و ترکتُه وإن أُغلق علي الحرب   تاريخ الإسلام، چاپ دارالکتاب العربي، تحقيق دکتر تدمري، ج 3، ص 117- 118</a:t>
            </a:r>
            <a:r>
              <a:rPr lang="en-US" sz="2400" dirty="0" smtClean="0">
                <a:solidFill>
                  <a:srgbClr val="FF0000"/>
                </a:solidFill>
                <a:cs typeface="B Badr" pitchFamily="2" charset="-78"/>
              </a:rPr>
              <a:t>.</a:t>
            </a:r>
            <a:br>
              <a:rPr lang="en-US" sz="2400" dirty="0" smtClean="0">
                <a:solidFill>
                  <a:srgbClr val="FF0000"/>
                </a:solidFill>
                <a:cs typeface="B Badr" pitchFamily="2" charset="-78"/>
              </a:rPr>
            </a:br>
            <a:endParaRPr lang="en-US" sz="2400" dirty="0">
              <a:solidFill>
                <a:srgbClr val="FF0000"/>
              </a:solidFill>
              <a:cs typeface="B Badr" pitchFamily="2" charset="-78"/>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rtl="1"/>
            <a:r>
              <a:rPr lang="ar-SA" sz="3000" b="1" dirty="0" smtClean="0">
                <a:solidFill>
                  <a:srgbClr val="C00000"/>
                </a:solidFill>
                <a:cs typeface="B Jadid" pitchFamily="2" charset="-78"/>
              </a:rPr>
              <a:t>علي بن ابي‏بکر هيثمي و مجمع الزوائد</a:t>
            </a:r>
            <a:r>
              <a:rPr lang="fa-IR" sz="3000" b="1" dirty="0" smtClean="0">
                <a:solidFill>
                  <a:srgbClr val="C00000"/>
                </a:solidFill>
                <a:cs typeface="B Jadid" pitchFamily="2" charset="-78"/>
              </a:rPr>
              <a:t> </a:t>
            </a:r>
            <a:r>
              <a:rPr lang="ar-SA" sz="3000" b="1" dirty="0" smtClean="0">
                <a:solidFill>
                  <a:srgbClr val="C00000"/>
                </a:solidFill>
                <a:cs typeface="B Jadid" pitchFamily="2" charset="-78"/>
              </a:rPr>
              <a:t>نور الدين علي بن ابي‏بکر هيثمي (متوفاي 807) مولف کتاب مجمع الزوائد و منبع الفوائد، وي در باب کراهه الولايه چنين مي‏نويسد</a:t>
            </a:r>
            <a:r>
              <a:rPr lang="en-US" sz="3000" b="1" dirty="0" smtClean="0">
                <a:solidFill>
                  <a:srgbClr val="C00000"/>
                </a:solidFill>
                <a:cs typeface="B Jadid" pitchFamily="2" charset="-78"/>
              </a:rPr>
              <a:t>: </a:t>
            </a:r>
            <a:r>
              <a:rPr lang="en-US" sz="2400" dirty="0" smtClean="0">
                <a:solidFill>
                  <a:srgbClr val="FF0000"/>
                </a:solidFill>
                <a:cs typeface="B Badr" pitchFamily="2" charset="-78"/>
              </a:rPr>
              <a:t/>
            </a:r>
            <a:br>
              <a:rPr lang="en-US" sz="2400" dirty="0" smtClean="0">
                <a:solidFill>
                  <a:srgbClr val="FF0000"/>
                </a:solidFill>
                <a:cs typeface="B Badr" pitchFamily="2" charset="-78"/>
              </a:rPr>
            </a:br>
            <a:endParaRPr lang="en-US" sz="2400" dirty="0">
              <a:solidFill>
                <a:srgbClr val="FF0000"/>
              </a:solidFill>
              <a:cs typeface="B Badr" pitchFamily="2" charset="-78"/>
            </a:endParaRPr>
          </a:p>
        </p:txBody>
      </p:sp>
      <p:sp>
        <p:nvSpPr>
          <p:cNvPr id="3" name="Content Placeholder 2"/>
          <p:cNvSpPr>
            <a:spLocks noGrp="1"/>
          </p:cNvSpPr>
          <p:nvPr>
            <p:ph idx="1"/>
          </p:nvPr>
        </p:nvSpPr>
        <p:spPr/>
        <p:style>
          <a:lnRef idx="1">
            <a:schemeClr val="accent1"/>
          </a:lnRef>
          <a:fillRef idx="2">
            <a:schemeClr val="accent1"/>
          </a:fillRef>
          <a:effectRef idx="1">
            <a:schemeClr val="accent1"/>
          </a:effectRef>
          <a:fontRef idx="minor">
            <a:schemeClr val="dk1"/>
          </a:fontRef>
        </p:style>
        <p:txBody>
          <a:bodyPr/>
          <a:lstStyle/>
          <a:p>
            <a:pPr algn="r" rtl="1"/>
            <a:r>
              <a:rPr lang="ar-SA" sz="2400" dirty="0" smtClean="0">
                <a:solidFill>
                  <a:srgbClr val="FF0000"/>
                </a:solidFill>
                <a:cs typeface="B Badr" pitchFamily="2" charset="-78"/>
              </a:rPr>
              <a:t>امّا انّي لا آسي علي شي‏ء إلّا علي ثلاث فعلتهن وَدِدْت انّي لم أفعلهنّ، و ثلاث لم أفعلهنّ ودِدْتُ أنّي فعلتهنّ، و ثلاث ودِدْتُ انّي سألت رسول‏اللَّه صَلَّي اللَّهُ عَلَيْه وَ اله وَ سَلَمَ عنهنّ، فأمّا الثلاث الّتي وددت انّي لم أفعلهن فوددت انّي لم أکن کشفت بيت فاطمة و ترکته و إن أغلق علي الحرب  مجمع الزوائد و منبع الفوائد 5/ 202- 203، چاپ سوم، سال 1402</a:t>
            </a:r>
            <a:r>
              <a:rPr lang="en-US" sz="2400" dirty="0" smtClean="0">
                <a:solidFill>
                  <a:srgbClr val="FF0000"/>
                </a:solidFill>
                <a:cs typeface="B Badr" pitchFamily="2" charset="-78"/>
              </a:rPr>
              <a:t>.</a:t>
            </a:r>
            <a:br>
              <a:rPr lang="en-US" sz="2400" dirty="0" smtClean="0">
                <a:solidFill>
                  <a:srgbClr val="FF0000"/>
                </a:solidFill>
                <a:cs typeface="B Badr" pitchFamily="2" charset="-78"/>
              </a:rPr>
            </a:br>
            <a:endParaRPr lang="en-US" sz="2400" dirty="0">
              <a:solidFill>
                <a:srgbClr val="FF0000"/>
              </a:solidFill>
              <a:cs typeface="B Badr" pitchFamily="2" charset="-78"/>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r>
              <a:rPr lang="ar-SA" sz="2700" b="1" dirty="0" smtClean="0">
                <a:solidFill>
                  <a:srgbClr val="C00000"/>
                </a:solidFill>
                <a:cs typeface="B Jadid" pitchFamily="2" charset="-78"/>
              </a:rPr>
              <a:t>ابن حجر عسقلاني و لسان الميزان</a:t>
            </a:r>
            <a:r>
              <a:rPr lang="fa-IR" sz="2700" b="1" dirty="0" smtClean="0">
                <a:solidFill>
                  <a:srgbClr val="C00000"/>
                </a:solidFill>
                <a:cs typeface="B Jadid" pitchFamily="2" charset="-78"/>
              </a:rPr>
              <a:t> </a:t>
            </a:r>
            <a:r>
              <a:rPr lang="ar-SA" sz="2700" b="1" dirty="0" smtClean="0">
                <a:solidFill>
                  <a:srgbClr val="C00000"/>
                </a:solidFill>
                <a:cs typeface="B Jadid" pitchFamily="2" charset="-78"/>
              </a:rPr>
              <a:t>احمد بن علي بن حجر عسقلاني (متوفاي 852) در کتاب لسان الميزان</a:t>
            </a:r>
            <a:endParaRPr lang="en-US" sz="2700" b="1" dirty="0" smtClean="0">
              <a:solidFill>
                <a:srgbClr val="C00000"/>
              </a:solidFill>
              <a:cs typeface="B Jadid" pitchFamily="2" charset="-78"/>
            </a:endParaRPr>
          </a:p>
        </p:txBody>
      </p:sp>
      <p:sp>
        <p:nvSpPr>
          <p:cNvPr id="3" name="Content Placeholder 2"/>
          <p:cNvSpPr>
            <a:spLocks noGrp="1"/>
          </p:cNvSpPr>
          <p:nvPr>
            <p:ph idx="1"/>
          </p:nvPr>
        </p:nvSpPr>
        <p:spPr/>
        <p:style>
          <a:lnRef idx="1">
            <a:schemeClr val="accent6"/>
          </a:lnRef>
          <a:fillRef idx="2">
            <a:schemeClr val="accent6"/>
          </a:fillRef>
          <a:effectRef idx="1">
            <a:schemeClr val="accent6"/>
          </a:effectRef>
          <a:fontRef idx="minor">
            <a:schemeClr val="dk1"/>
          </a:fontRef>
        </p:style>
        <p:txBody>
          <a:bodyPr/>
          <a:lstStyle/>
          <a:p>
            <a:pPr algn="r" rtl="1"/>
            <a:r>
              <a:rPr lang="ar-SA" sz="2400" dirty="0" smtClean="0">
                <a:solidFill>
                  <a:srgbClr val="FF0000"/>
                </a:solidFill>
                <a:cs typeface="B Badr" pitchFamily="2" charset="-78"/>
              </a:rPr>
              <a:t>انّي لا آسي علي شي‏ء إلّا علي ثلاث وددت انّي لم أفعلهنّ وددت انّي لم أکشف بيت فاطمة و ترکته و إن أغلق علي الحرب  لسان الميزان 4/189، چاپ حيدرآباد دکن، 13330 ه</a:t>
            </a:r>
            <a:r>
              <a:rPr lang="en-US" sz="2400" dirty="0" smtClean="0">
                <a:solidFill>
                  <a:srgbClr val="FF0000"/>
                </a:solidFill>
                <a:cs typeface="B Badr" pitchFamily="2" charset="-78"/>
              </a:rPr>
              <a:t>.</a:t>
            </a:r>
            <a:br>
              <a:rPr lang="en-US" sz="2400" dirty="0" smtClean="0">
                <a:solidFill>
                  <a:srgbClr val="FF0000"/>
                </a:solidFill>
                <a:cs typeface="B Badr" pitchFamily="2" charset="-78"/>
              </a:rPr>
            </a:br>
            <a:endParaRPr lang="en-US" sz="2400" dirty="0">
              <a:solidFill>
                <a:srgbClr val="FF0000"/>
              </a:solidFill>
              <a:cs typeface="B Badr" pitchFamily="2" charset="-78"/>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r>
              <a:rPr lang="ar-SA" sz="2700" b="1" dirty="0" smtClean="0">
                <a:solidFill>
                  <a:srgbClr val="C00000"/>
                </a:solidFill>
                <a:cs typeface="B Jadid" pitchFamily="2" charset="-78"/>
              </a:rPr>
              <a:t>متّقي هندي و کنز العمّال</a:t>
            </a:r>
            <a:r>
              <a:rPr lang="fa-IR" sz="2700" b="1" dirty="0" smtClean="0">
                <a:solidFill>
                  <a:srgbClr val="C00000"/>
                </a:solidFill>
                <a:cs typeface="B Jadid" pitchFamily="2" charset="-78"/>
              </a:rPr>
              <a:t> </a:t>
            </a:r>
            <a:r>
              <a:rPr lang="ar-SA" sz="2700" b="1" dirty="0" smtClean="0">
                <a:solidFill>
                  <a:srgbClr val="C00000"/>
                </a:solidFill>
                <a:cs typeface="B Jadid" pitchFamily="2" charset="-78"/>
              </a:rPr>
              <a:t>علاء الدين علي متقي هندي (متوفاي 975) در دائره المعارف حديثي خود</a:t>
            </a:r>
            <a:endParaRPr lang="en-US" sz="2700" b="1" dirty="0" smtClean="0">
              <a:solidFill>
                <a:srgbClr val="C00000"/>
              </a:solidFill>
              <a:cs typeface="B Jadid" pitchFamily="2" charset="-78"/>
            </a:endParaRPr>
          </a:p>
        </p:txBody>
      </p:sp>
      <p:sp>
        <p:nvSpPr>
          <p:cNvPr id="3" name="Content Placeholder 2"/>
          <p:cNvSpPr>
            <a:spLocks noGrp="1"/>
          </p:cNvSpPr>
          <p:nvPr>
            <p:ph idx="1"/>
          </p:nvPr>
        </p:nvSpPr>
        <p:spPr/>
        <p:style>
          <a:lnRef idx="0">
            <a:scrgbClr r="0" g="0" b="0"/>
          </a:lnRef>
          <a:fillRef idx="1002">
            <a:schemeClr val="dk2"/>
          </a:fillRef>
          <a:effectRef idx="0">
            <a:scrgbClr r="0" g="0" b="0"/>
          </a:effectRef>
          <a:fontRef idx="major"/>
        </p:style>
        <p:txBody>
          <a:bodyPr/>
          <a:lstStyle/>
          <a:p>
            <a:pPr algn="r" rtl="1"/>
            <a:r>
              <a:rPr lang="ar-SA" sz="2400" dirty="0" smtClean="0">
                <a:solidFill>
                  <a:srgbClr val="FF0000"/>
                </a:solidFill>
                <a:cs typeface="B Badr" pitchFamily="2" charset="-78"/>
              </a:rPr>
              <a:t>آرزوهاي خليفه را در مورد نه گانه به روشني بيان کرده است. از جمله آن که مي‏گويد</a:t>
            </a:r>
            <a:r>
              <a:rPr lang="en-US" sz="2400" dirty="0" smtClean="0">
                <a:solidFill>
                  <a:srgbClr val="FF0000"/>
                </a:solidFill>
                <a:cs typeface="B Badr" pitchFamily="2" charset="-78"/>
              </a:rPr>
              <a:t>: </a:t>
            </a:r>
            <a:br>
              <a:rPr lang="en-US" sz="2400" dirty="0" smtClean="0">
                <a:solidFill>
                  <a:srgbClr val="FF0000"/>
                </a:solidFill>
                <a:cs typeface="B Badr" pitchFamily="2" charset="-78"/>
              </a:rPr>
            </a:br>
            <a:r>
              <a:rPr lang="ar-SA" sz="2400" dirty="0" smtClean="0">
                <a:solidFill>
                  <a:srgbClr val="FF0000"/>
                </a:solidFill>
                <a:cs typeface="B Badr" pitchFamily="2" charset="-78"/>
              </a:rPr>
              <a:t>يکي از سه چيزي که آرزو مي‏کردم کاش انجام نمي‏دادم، اين است که</a:t>
            </a:r>
            <a:r>
              <a:rPr lang="en-US" sz="2400" dirty="0" smtClean="0">
                <a:solidFill>
                  <a:srgbClr val="FF0000"/>
                </a:solidFill>
                <a:cs typeface="B Badr" pitchFamily="2" charset="-78"/>
              </a:rPr>
              <a:t>: </a:t>
            </a:r>
            <a:br>
              <a:rPr lang="en-US" sz="2400" dirty="0" smtClean="0">
                <a:solidFill>
                  <a:srgbClr val="FF0000"/>
                </a:solidFill>
                <a:cs typeface="B Badr" pitchFamily="2" charset="-78"/>
              </a:rPr>
            </a:br>
            <a:r>
              <a:rPr lang="en-US" sz="2400" dirty="0" smtClean="0">
                <a:solidFill>
                  <a:srgbClr val="FF0000"/>
                </a:solidFill>
                <a:cs typeface="B Badr" pitchFamily="2" charset="-78"/>
              </a:rPr>
              <a:t/>
            </a:r>
            <a:br>
              <a:rPr lang="en-US" sz="2400" dirty="0" smtClean="0">
                <a:solidFill>
                  <a:srgbClr val="FF0000"/>
                </a:solidFill>
                <a:cs typeface="B Badr" pitchFamily="2" charset="-78"/>
              </a:rPr>
            </a:br>
            <a:r>
              <a:rPr lang="ar-SA" sz="2400" dirty="0" smtClean="0">
                <a:solidFill>
                  <a:srgbClr val="FF0000"/>
                </a:solidFill>
                <a:cs typeface="B Badr" pitchFamily="2" charset="-78"/>
              </a:rPr>
              <a:t>وددت انّي لم أکن أکشفُ بيتَ فاطمةَ و ترکتُه و إن کانوا قد غلّقوه علي الحرب کنزالعمال 5/631، حديث شماره 14113</a:t>
            </a:r>
            <a:r>
              <a:rPr lang="en-US" sz="2400" dirty="0" smtClean="0">
                <a:solidFill>
                  <a:srgbClr val="FF0000"/>
                </a:solidFill>
                <a:cs typeface="B Badr" pitchFamily="2" charset="-78"/>
              </a:rPr>
              <a:t>.</a:t>
            </a:r>
            <a:br>
              <a:rPr lang="en-US" sz="2400" dirty="0" smtClean="0">
                <a:solidFill>
                  <a:srgbClr val="FF0000"/>
                </a:solidFill>
                <a:cs typeface="B Badr" pitchFamily="2" charset="-78"/>
              </a:rPr>
            </a:br>
            <a:endParaRPr lang="en-US" sz="2400" dirty="0">
              <a:solidFill>
                <a:srgbClr val="FF0000"/>
              </a:solidFill>
              <a:cs typeface="B Badr" pitchFamily="2" charset="-78"/>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rtl="1"/>
            <a:r>
              <a:rPr lang="ar-SA" sz="3000" b="1" dirty="0" smtClean="0">
                <a:solidFill>
                  <a:srgbClr val="C00000"/>
                </a:solidFill>
                <a:cs typeface="B Jadid" pitchFamily="2" charset="-78"/>
              </a:rPr>
              <a:t>عبدالفتّاح عبدالمقصود و کتاب الإمام علي</a:t>
            </a:r>
            <a:r>
              <a:rPr lang="fa-IR" sz="3000" b="1" dirty="0" smtClean="0">
                <a:solidFill>
                  <a:srgbClr val="C00000"/>
                </a:solidFill>
                <a:cs typeface="B Jadid" pitchFamily="2" charset="-78"/>
              </a:rPr>
              <a:t> </a:t>
            </a:r>
            <a:r>
              <a:rPr lang="ar-SA" sz="3000" b="1" dirty="0" smtClean="0">
                <a:solidFill>
                  <a:srgbClr val="C00000"/>
                </a:solidFill>
                <a:cs typeface="B Jadid" pitchFamily="2" charset="-78"/>
              </a:rPr>
              <a:t>اين دانشمند خبير و شهير مصري</a:t>
            </a:r>
            <a:r>
              <a:rPr lang="ar-SA" sz="2400" dirty="0" smtClean="0">
                <a:solidFill>
                  <a:srgbClr val="FF0000"/>
                </a:solidFill>
                <a:cs typeface="B Badr" pitchFamily="2" charset="-78"/>
              </a:rPr>
              <a:t>، داستان در دربار هجوم به خانه‏ي وحي را در دو مورد از کتاب خود آورده است که ما به نقل يکي از آنها بسنده مي‏کنيم</a:t>
            </a:r>
            <a:r>
              <a:rPr lang="en-US" sz="2400" dirty="0" smtClean="0">
                <a:solidFill>
                  <a:srgbClr val="FF0000"/>
                </a:solidFill>
                <a:cs typeface="B Badr" pitchFamily="2" charset="-78"/>
              </a:rPr>
              <a:t>: </a:t>
            </a:r>
            <a:br>
              <a:rPr lang="en-US" sz="2400" dirty="0" smtClean="0">
                <a:solidFill>
                  <a:srgbClr val="FF0000"/>
                </a:solidFill>
                <a:cs typeface="B Badr" pitchFamily="2" charset="-78"/>
              </a:rPr>
            </a:br>
            <a:endParaRPr lang="en-US" sz="2400" dirty="0">
              <a:solidFill>
                <a:srgbClr val="FF0000"/>
              </a:solidFill>
              <a:cs typeface="B Badr" pitchFamily="2" charset="-78"/>
            </a:endParaRPr>
          </a:p>
        </p:txBody>
      </p:sp>
      <p:sp>
        <p:nvSpPr>
          <p:cNvPr id="3" name="Content Placeholder 2"/>
          <p:cNvSpPr>
            <a:spLocks noGrp="1"/>
          </p:cNvSpPr>
          <p:nvPr>
            <p:ph idx="1"/>
          </p:nvPr>
        </p:nvSpPr>
        <p:spPr/>
        <p:style>
          <a:lnRef idx="0">
            <a:schemeClr val="accent2"/>
          </a:lnRef>
          <a:fillRef idx="3">
            <a:schemeClr val="accent2"/>
          </a:fillRef>
          <a:effectRef idx="3">
            <a:schemeClr val="accent2"/>
          </a:effectRef>
          <a:fontRef idx="minor">
            <a:schemeClr val="lt1"/>
          </a:fontRef>
        </p:style>
        <p:txBody>
          <a:bodyPr>
            <a:normAutofit/>
          </a:bodyPr>
          <a:lstStyle/>
          <a:p>
            <a:pPr algn="r" rtl="1"/>
            <a:r>
              <a:rPr lang="ar-SA" sz="2400" dirty="0" smtClean="0">
                <a:solidFill>
                  <a:srgbClr val="002060"/>
                </a:solidFill>
                <a:cs typeface="B Badr" pitchFamily="2" charset="-78"/>
              </a:rPr>
              <a:t>إنّ عمر قال: و الّذي نفسي بيده، ليَخرجنَّ أو لأحرقنّها علي من فيها...! قالت له طائفة خافت اللَّه و رعت الرسول في عقبه: يا أباحفص، إنّ فيها فاطمة</a:t>
            </a:r>
            <a:r>
              <a:rPr lang="en-US" sz="2400" dirty="0" smtClean="0">
                <a:solidFill>
                  <a:srgbClr val="002060"/>
                </a:solidFill>
                <a:cs typeface="B Badr" pitchFamily="2" charset="-78"/>
              </a:rPr>
              <a:t>. ..! </a:t>
            </a:r>
            <a:r>
              <a:rPr lang="ar-SA" sz="2400" dirty="0" smtClean="0">
                <a:solidFill>
                  <a:srgbClr val="002060"/>
                </a:solidFill>
                <a:cs typeface="B Badr" pitchFamily="2" charset="-78"/>
              </a:rPr>
              <a:t>فصاح لا يبالي: و إن...! واقترب وقرع الباب، ثم ضربه و اقتحمه. .. و بدا له عليّ... ورنّ حينذاک صوت الزهراء عند مدخل الدار... فإن هي إلّا رنة استغاثة أطلقتها: يا أبت رسول‏اللَّه</a:t>
            </a:r>
            <a:r>
              <a:rPr lang="en-US" sz="2400" dirty="0" smtClean="0">
                <a:solidFill>
                  <a:srgbClr val="002060"/>
                </a:solidFill>
                <a:cs typeface="B Badr" pitchFamily="2" charset="-78"/>
              </a:rPr>
              <a:t>... </a:t>
            </a:r>
            <a:br>
              <a:rPr lang="en-US" sz="2400" dirty="0" smtClean="0">
                <a:solidFill>
                  <a:srgbClr val="002060"/>
                </a:solidFill>
                <a:cs typeface="B Badr" pitchFamily="2" charset="-78"/>
              </a:rPr>
            </a:br>
            <a:r>
              <a:rPr lang="ar-SA" sz="2400" dirty="0" smtClean="0">
                <a:solidFill>
                  <a:srgbClr val="002060"/>
                </a:solidFill>
                <a:cs typeface="B Badr" pitchFamily="2" charset="-78"/>
              </a:rPr>
              <a:t>تستعدي بها الراقد بقربها في رضوان ربّه علي عسف صاحبه، حتّي تبدّل العاتي المدل غير إهابه، فتبدّد علي الأثر جبروته، و ذاب عنفه و عنفوانه، وودّ من خزي لو يخرَّ صعقاً تبتلعه مواطئ قدميه ارتداد هدبه إليه.... و عند ما نکص الجمع، و راح يفرّ کنوافر الظباء المفزوعة أمام صيحة الزهراء، کان عليّ يقلّب عينيه من حسرة و قد غاض حلمه، وقل همّه، و تقبضت أصابع يمينه علي مقبض سيفه کهمّ من غيظه أن تغوص فيه...   عبدالفتاح عبدالمقصود، علي بن ابي‏طالب 4/ 274- 277 و نيز 1/ 192- 193</a:t>
            </a:r>
            <a:r>
              <a:rPr lang="en-US" sz="2400" dirty="0" smtClean="0">
                <a:solidFill>
                  <a:srgbClr val="002060"/>
                </a:solidFill>
                <a:cs typeface="B Badr" pitchFamily="2" charset="-78"/>
              </a:rPr>
              <a:t>.</a:t>
            </a:r>
            <a:br>
              <a:rPr lang="en-US" sz="2400" dirty="0" smtClean="0">
                <a:solidFill>
                  <a:srgbClr val="002060"/>
                </a:solidFill>
                <a:cs typeface="B Badr" pitchFamily="2" charset="-78"/>
              </a:rPr>
            </a:br>
            <a:endParaRPr lang="en-US" sz="2400" dirty="0">
              <a:solidFill>
                <a:srgbClr val="002060"/>
              </a:solidFill>
              <a:cs typeface="B Badr" pitchFamily="2" charset="-78"/>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endParaRPr lang="en-US" sz="2400">
              <a:solidFill>
                <a:srgbClr val="FF0000"/>
              </a:solidFill>
              <a:cs typeface="B Badr" pitchFamily="2" charset="-78"/>
            </a:endParaRPr>
          </a:p>
        </p:txBody>
      </p:sp>
      <p:sp>
        <p:nvSpPr>
          <p:cNvPr id="3" name="Content Placeholder 2"/>
          <p:cNvSpPr>
            <a:spLocks noGrp="1"/>
          </p:cNvSpPr>
          <p:nvPr>
            <p:ph idx="1"/>
          </p:nvPr>
        </p:nvSpPr>
        <p:spPr/>
        <p:style>
          <a:lnRef idx="0">
            <a:schemeClr val="accent2"/>
          </a:lnRef>
          <a:fillRef idx="3">
            <a:schemeClr val="accent2"/>
          </a:fillRef>
          <a:effectRef idx="3">
            <a:schemeClr val="accent2"/>
          </a:effectRef>
          <a:fontRef idx="minor">
            <a:schemeClr val="lt1"/>
          </a:fontRef>
        </p:style>
        <p:txBody>
          <a:bodyPr>
            <a:normAutofit fontScale="85000" lnSpcReduction="20000"/>
          </a:bodyPr>
          <a:lstStyle/>
          <a:p>
            <a:pPr algn="r" rtl="1"/>
            <a:r>
              <a:rPr lang="ar-SA" sz="2400" dirty="0" smtClean="0">
                <a:solidFill>
                  <a:srgbClr val="002060"/>
                </a:solidFill>
                <a:cs typeface="B Badr" pitchFamily="2" charset="-78"/>
              </a:rPr>
              <a:t>قسم به کسي که جان عمر در دست اوست، بيرون بياييد والا خانه را بر سر ساکنانش به آتش مي‏کشم! گروهي که از خدا مي‏ترسيدند و حرمت پيامبر را در نسل او نگه مي‏داشتند، گفتند: اي اباحفص! فاطمه در اين خانه است. و او بي پروا فرياد زد: باشد! عمر نزديک آمد و در زد، سپس با مشت و لگد به در کوبيد تا به زور وارد شود. علي عليه‏السلام پيدا شد</a:t>
            </a:r>
            <a:r>
              <a:rPr lang="en-US" sz="2400" dirty="0" smtClean="0">
                <a:solidFill>
                  <a:srgbClr val="002060"/>
                </a:solidFill>
                <a:cs typeface="B Badr" pitchFamily="2" charset="-78"/>
              </a:rPr>
              <a:t>. </a:t>
            </a:r>
            <a:br>
              <a:rPr lang="en-US" sz="2400" dirty="0" smtClean="0">
                <a:solidFill>
                  <a:srgbClr val="002060"/>
                </a:solidFill>
                <a:cs typeface="B Badr" pitchFamily="2" charset="-78"/>
              </a:rPr>
            </a:br>
            <a:r>
              <a:rPr lang="en-US" sz="2400" dirty="0" smtClean="0">
                <a:solidFill>
                  <a:srgbClr val="002060"/>
                </a:solidFill>
                <a:cs typeface="B Badr" pitchFamily="2" charset="-78"/>
              </a:rPr>
              <a:t/>
            </a:r>
            <a:br>
              <a:rPr lang="en-US" sz="2400" dirty="0" smtClean="0">
                <a:solidFill>
                  <a:srgbClr val="002060"/>
                </a:solidFill>
                <a:cs typeface="B Badr" pitchFamily="2" charset="-78"/>
              </a:rPr>
            </a:br>
            <a:r>
              <a:rPr lang="ar-SA" sz="2400" dirty="0" smtClean="0">
                <a:solidFill>
                  <a:srgbClr val="002060"/>
                </a:solidFill>
                <a:cs typeface="B Badr" pitchFamily="2" charset="-78"/>
              </a:rPr>
              <a:t>صداي ناله‏ي زهرا در آستانه‏ي خانه بلند شد. آن صدا، طنين استغاثه‏اي بود که دختر پيامبر سر داده و مي‏گفت: پدر! اي رسول خدا... مي‏خواست از دست ظلم يکي از اصحابش او را که در نزديکي وي در رضوان پروردگارش خفته بود، برگرداند، تا سرکش گردن فراز بي پروا را به جاي خود نشاند و جبروتش را زايل سازد و شدت عمل و سختگيرش را نابود کند و آرزو مي‏کرد قبل از اين که چشمش به وي بيفتد، صاعقه‏اي نازل شده او را در مي‏يابد</a:t>
            </a:r>
            <a:r>
              <a:rPr lang="en-US" sz="2400" dirty="0" smtClean="0">
                <a:solidFill>
                  <a:srgbClr val="002060"/>
                </a:solidFill>
                <a:cs typeface="B Badr" pitchFamily="2" charset="-78"/>
              </a:rPr>
              <a:t>. </a:t>
            </a:r>
            <a:br>
              <a:rPr lang="en-US" sz="2400" dirty="0" smtClean="0">
                <a:solidFill>
                  <a:srgbClr val="002060"/>
                </a:solidFill>
                <a:cs typeface="B Badr" pitchFamily="2" charset="-78"/>
              </a:rPr>
            </a:br>
            <a:r>
              <a:rPr lang="en-US" sz="2400" dirty="0" smtClean="0">
                <a:solidFill>
                  <a:srgbClr val="002060"/>
                </a:solidFill>
                <a:cs typeface="B Badr" pitchFamily="2" charset="-78"/>
              </a:rPr>
              <a:t/>
            </a:r>
            <a:br>
              <a:rPr lang="en-US" sz="2400" dirty="0" smtClean="0">
                <a:solidFill>
                  <a:srgbClr val="002060"/>
                </a:solidFill>
                <a:cs typeface="B Badr" pitchFamily="2" charset="-78"/>
              </a:rPr>
            </a:br>
            <a:r>
              <a:rPr lang="ar-SA" sz="2400" dirty="0" smtClean="0">
                <a:solidFill>
                  <a:srgbClr val="002060"/>
                </a:solidFill>
                <a:cs typeface="B Badr" pitchFamily="2" charset="-78"/>
              </a:rPr>
              <a:t>وقتي جمعيت برگشت و عمر مي‏خواست همچون آهوان رميده، از برابر صيحه‏ي زهرا فرار کند، علي از شدت تاثير و حسرت با گلويي بغض گرفته و اندوهي گران، چشمش را در ميان آنان مي‏گردانيد و انگشتان خود را بر قبضه‏ي شمشير فشار مي‏داد و مي‏خواست از شدت خشم در آن فرورود</a:t>
            </a:r>
            <a:r>
              <a:rPr lang="en-US" sz="2400" dirty="0" smtClean="0">
                <a:solidFill>
                  <a:srgbClr val="002060"/>
                </a:solidFill>
                <a:cs typeface="B Badr" pitchFamily="2" charset="-78"/>
              </a:rPr>
              <a:t>....</a:t>
            </a:r>
            <a:br>
              <a:rPr lang="en-US" sz="2400" dirty="0" smtClean="0">
                <a:solidFill>
                  <a:srgbClr val="002060"/>
                </a:solidFill>
                <a:cs typeface="B Badr" pitchFamily="2" charset="-78"/>
              </a:rPr>
            </a:br>
            <a:r>
              <a:rPr lang="en-US" sz="2400" dirty="0" smtClean="0">
                <a:solidFill>
                  <a:srgbClr val="002060"/>
                </a:solidFill>
                <a:cs typeface="B Badr" pitchFamily="2" charset="-78"/>
              </a:rPr>
              <a:t/>
            </a:r>
            <a:br>
              <a:rPr lang="en-US" sz="2400" dirty="0" smtClean="0">
                <a:solidFill>
                  <a:srgbClr val="002060"/>
                </a:solidFill>
                <a:cs typeface="B Badr" pitchFamily="2" charset="-78"/>
              </a:rPr>
            </a:br>
            <a:endParaRPr lang="en-US" sz="2400" dirty="0">
              <a:solidFill>
                <a:srgbClr val="002060"/>
              </a:solidFill>
              <a:cs typeface="B Badr" pitchFamily="2" charset="-78"/>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066800"/>
            <a:ext cx="8229600" cy="1066800"/>
          </a:xfrm>
        </p:spPr>
        <p:txBody>
          <a:bodyPr>
            <a:normAutofit/>
          </a:bodyPr>
          <a:lstStyle/>
          <a:p>
            <a:pPr algn="r" rtl="1"/>
            <a:r>
              <a:rPr lang="ar-SA" sz="2700" b="1" dirty="0" smtClean="0">
                <a:solidFill>
                  <a:srgbClr val="C00000"/>
                </a:solidFill>
                <a:cs typeface="B Jadid" pitchFamily="2" charset="-78"/>
              </a:rPr>
              <a:t>احتجاج </a:t>
            </a:r>
            <a:r>
              <a:rPr lang="fa-IR" sz="2700" b="1" dirty="0" smtClean="0">
                <a:solidFill>
                  <a:srgbClr val="C00000"/>
                </a:solidFill>
                <a:cs typeface="B Jadid" pitchFamily="2" charset="-78"/>
              </a:rPr>
              <a:t>ب</a:t>
            </a:r>
            <a:r>
              <a:rPr lang="ar-SA" sz="2700" b="1" dirty="0" smtClean="0">
                <a:solidFill>
                  <a:srgbClr val="C00000"/>
                </a:solidFill>
                <a:cs typeface="B Jadid" pitchFamily="2" charset="-78"/>
              </a:rPr>
              <a:t>ه فعل خليفه</a:t>
            </a:r>
            <a:r>
              <a:rPr lang="en-US" sz="2700" b="1" dirty="0" smtClean="0">
                <a:solidFill>
                  <a:srgbClr val="C00000"/>
                </a:solidFill>
                <a:cs typeface="B Jadid" pitchFamily="2" charset="-78"/>
              </a:rPr>
              <a:t/>
            </a:r>
            <a:br>
              <a:rPr lang="en-US" sz="2700" b="1" dirty="0" smtClean="0">
                <a:solidFill>
                  <a:srgbClr val="C00000"/>
                </a:solidFill>
                <a:cs typeface="B Jadid" pitchFamily="2" charset="-78"/>
              </a:rPr>
            </a:br>
            <a:endParaRPr lang="en-US" sz="2700" b="1" dirty="0" smtClean="0">
              <a:solidFill>
                <a:srgbClr val="C00000"/>
              </a:solidFill>
              <a:cs typeface="B Jadid" pitchFamily="2" charset="-78"/>
            </a:endParaRPr>
          </a:p>
        </p:txBody>
      </p:sp>
      <p:sp>
        <p:nvSpPr>
          <p:cNvPr id="3" name="Content Placeholder 2"/>
          <p:cNvSpPr>
            <a:spLocks noGrp="1"/>
          </p:cNvSpPr>
          <p:nvPr>
            <p:ph idx="1"/>
          </p:nvPr>
        </p:nvSpPr>
        <p:spPr/>
        <p:style>
          <a:lnRef idx="3">
            <a:schemeClr val="lt1"/>
          </a:lnRef>
          <a:fillRef idx="1">
            <a:schemeClr val="accent3"/>
          </a:fillRef>
          <a:effectRef idx="1">
            <a:schemeClr val="accent3"/>
          </a:effectRef>
          <a:fontRef idx="minor">
            <a:schemeClr val="lt1"/>
          </a:fontRef>
        </p:style>
        <p:txBody>
          <a:bodyPr>
            <a:noAutofit/>
          </a:bodyPr>
          <a:lstStyle/>
          <a:p>
            <a:pPr algn="r" rtl="1"/>
            <a:r>
              <a:rPr lang="ar-SA" sz="2400" dirty="0" smtClean="0">
                <a:solidFill>
                  <a:srgbClr val="FF0000"/>
                </a:solidFill>
                <a:cs typeface="B Badr" pitchFamily="2" charset="-78"/>
              </a:rPr>
              <a:t>موضوع گردآوري هيزم و آتش براي سوزاندن بيت فاطمه در صدر اسلام از مسلمات تاريخ بود، افراد ديگري که خود در زمان قدرت و حکمروايي خويش مصدر چنين کارهايي بوده‏اند با استناد به عمل خليفه، کار خود را توجيه مي‏کردند</a:t>
            </a:r>
            <a:r>
              <a:rPr lang="en-US" sz="2400" dirty="0" smtClean="0">
                <a:solidFill>
                  <a:srgbClr val="FF0000"/>
                </a:solidFill>
                <a:cs typeface="B Badr" pitchFamily="2" charset="-78"/>
              </a:rPr>
              <a:t>. </a:t>
            </a:r>
            <a:br>
              <a:rPr lang="en-US" sz="2400" dirty="0" smtClean="0">
                <a:solidFill>
                  <a:srgbClr val="FF0000"/>
                </a:solidFill>
                <a:cs typeface="B Badr" pitchFamily="2" charset="-78"/>
              </a:rPr>
            </a:br>
            <a:r>
              <a:rPr lang="en-US" sz="2400" dirty="0" smtClean="0">
                <a:solidFill>
                  <a:srgbClr val="FF0000"/>
                </a:solidFill>
                <a:cs typeface="B Badr" pitchFamily="2" charset="-78"/>
              </a:rPr>
              <a:t/>
            </a:r>
            <a:br>
              <a:rPr lang="en-US" sz="2400" dirty="0" smtClean="0">
                <a:solidFill>
                  <a:srgbClr val="FF0000"/>
                </a:solidFill>
                <a:cs typeface="B Badr" pitchFamily="2" charset="-78"/>
              </a:rPr>
            </a:br>
            <a:r>
              <a:rPr lang="ar-SA" sz="2400" dirty="0" smtClean="0">
                <a:solidFill>
                  <a:srgbClr val="FF0000"/>
                </a:solidFill>
                <a:cs typeface="B Badr" pitchFamily="2" charset="-78"/>
              </a:rPr>
              <a:t>اينک دو مورد را در اينجا يادآور مي‏شويم</a:t>
            </a:r>
            <a:r>
              <a:rPr lang="en-US" sz="2400" dirty="0" smtClean="0">
                <a:solidFill>
                  <a:srgbClr val="FF0000"/>
                </a:solidFill>
                <a:cs typeface="B Badr" pitchFamily="2" charset="-78"/>
              </a:rPr>
              <a:t>: </a:t>
            </a:r>
            <a:br>
              <a:rPr lang="en-US" sz="2400" dirty="0" smtClean="0">
                <a:solidFill>
                  <a:srgbClr val="FF0000"/>
                </a:solidFill>
                <a:cs typeface="B Badr" pitchFamily="2" charset="-78"/>
              </a:rPr>
            </a:br>
            <a:r>
              <a:rPr lang="en-US" sz="2400" dirty="0" smtClean="0">
                <a:solidFill>
                  <a:srgbClr val="FF0000"/>
                </a:solidFill>
                <a:cs typeface="B Badr" pitchFamily="2" charset="-78"/>
              </a:rPr>
              <a:t/>
            </a:r>
            <a:br>
              <a:rPr lang="en-US" sz="2400" dirty="0" smtClean="0">
                <a:solidFill>
                  <a:srgbClr val="FF0000"/>
                </a:solidFill>
                <a:cs typeface="B Badr" pitchFamily="2" charset="-78"/>
              </a:rPr>
            </a:br>
            <a:r>
              <a:rPr lang="fa-IR" sz="2700" b="1" dirty="0" smtClean="0">
                <a:solidFill>
                  <a:srgbClr val="C00000"/>
                </a:solidFill>
                <a:latin typeface="+mj-lt"/>
                <a:ea typeface="+mj-ea"/>
                <a:cs typeface="B Jadid" pitchFamily="2" charset="-78"/>
              </a:rPr>
              <a:t>اول:</a:t>
            </a:r>
            <a:endParaRPr lang="fa-IR" sz="2400" dirty="0" smtClean="0">
              <a:solidFill>
                <a:srgbClr val="FF0000"/>
              </a:solidFill>
              <a:cs typeface="B Badr" pitchFamily="2" charset="-78"/>
            </a:endParaRPr>
          </a:p>
          <a:p>
            <a:pPr algn="r" rtl="1"/>
            <a:r>
              <a:rPr lang="en-US" sz="2400" dirty="0" smtClean="0">
                <a:solidFill>
                  <a:srgbClr val="FF0000"/>
                </a:solidFill>
                <a:cs typeface="B Badr" pitchFamily="2" charset="-78"/>
              </a:rPr>
              <a:t> </a:t>
            </a:r>
            <a:r>
              <a:rPr lang="ar-SA" sz="2400" dirty="0" smtClean="0">
                <a:solidFill>
                  <a:srgbClr val="FF0000"/>
                </a:solidFill>
                <a:cs typeface="B Badr" pitchFamily="2" charset="-78"/>
              </a:rPr>
              <a:t>عبدالله بن زبير براي اخذ بيعت از بني هاشم و در راس آنان علي بن الحسين عليهماالسلام جمع مزبور را تهديد به قتل و سوزاندن کرد و بدين منظور همگان را در نقطه‏اي گرد آورده و تهديد کرد که اگر بيعت نکنيد همگي طعمه آتش خواهيد شد</a:t>
            </a:r>
            <a:r>
              <a:rPr lang="en-US" sz="2400" dirty="0" smtClean="0">
                <a:solidFill>
                  <a:srgbClr val="FF0000"/>
                </a:solidFill>
                <a:cs typeface="B Badr" pitchFamily="2" charset="-78"/>
              </a:rPr>
              <a:t>. </a:t>
            </a:r>
            <a:br>
              <a:rPr lang="en-US" sz="2400" dirty="0" smtClean="0">
                <a:solidFill>
                  <a:srgbClr val="FF0000"/>
                </a:solidFill>
                <a:cs typeface="B Badr" pitchFamily="2" charset="-78"/>
              </a:rPr>
            </a:br>
            <a:r>
              <a:rPr lang="en-US" sz="2400" dirty="0" smtClean="0">
                <a:solidFill>
                  <a:srgbClr val="FF0000"/>
                </a:solidFill>
                <a:cs typeface="B Badr" pitchFamily="2" charset="-78"/>
              </a:rPr>
              <a:t/>
            </a:r>
            <a:br>
              <a:rPr lang="en-US" sz="2400" dirty="0" smtClean="0">
                <a:solidFill>
                  <a:srgbClr val="FF0000"/>
                </a:solidFill>
                <a:cs typeface="B Badr" pitchFamily="2" charset="-78"/>
              </a:rPr>
            </a:br>
            <a:r>
              <a:rPr lang="ar-SA" sz="2400" dirty="0" smtClean="0">
                <a:solidFill>
                  <a:srgbClr val="FF0000"/>
                </a:solidFill>
                <a:cs typeface="B Badr" pitchFamily="2" charset="-78"/>
              </a:rPr>
              <a:t>سرانجام بني هاشم با کمک‏هاي بي دريغ مختار ثقفي از حبس آزاد شدند، زيرا ابن زبير از قوه و قدرت مختار آگاه بود</a:t>
            </a:r>
            <a:r>
              <a:rPr lang="en-US" sz="2400" dirty="0" smtClean="0">
                <a:solidFill>
                  <a:srgbClr val="FF0000"/>
                </a:solidFill>
                <a:cs typeface="B Badr" pitchFamily="2" charset="-78"/>
              </a:rPr>
              <a:t>. </a:t>
            </a:r>
            <a:br>
              <a:rPr lang="en-US" sz="2400" dirty="0" smtClean="0">
                <a:solidFill>
                  <a:srgbClr val="FF0000"/>
                </a:solidFill>
                <a:cs typeface="B Badr" pitchFamily="2" charset="-78"/>
              </a:rPr>
            </a:br>
            <a:r>
              <a:rPr lang="ar-SA" sz="2400" dirty="0" smtClean="0">
                <a:solidFill>
                  <a:srgbClr val="FF0000"/>
                </a:solidFill>
                <a:cs typeface="B Badr" pitchFamily="2" charset="-78"/>
              </a:rPr>
              <a:t>بعدها که آبها از آسياب افتاد و عبدالله بن زبير به دست حجاج بن يوسف ثقفي کشته شد، مردم برادر عبدالله، عروه بن زبير را نکوهش مي‏کردند و مي‏گفتند</a:t>
            </a:r>
            <a:r>
              <a:rPr lang="en-US" sz="2400" dirty="0" smtClean="0">
                <a:solidFill>
                  <a:srgbClr val="FF0000"/>
                </a:solidFill>
                <a:cs typeface="B Badr" pitchFamily="2" charset="-78"/>
              </a:rPr>
              <a:t>: </a:t>
            </a:r>
            <a:r>
              <a:rPr lang="ar-SA" sz="2400" dirty="0" smtClean="0">
                <a:solidFill>
                  <a:srgbClr val="FF0000"/>
                </a:solidFill>
                <a:cs typeface="B Badr" pitchFamily="2" charset="-78"/>
              </a:rPr>
              <a:t>برادرت چه تصميم غير صحيحي گرفته بود، زيرامي‏خواست همه‏ي بني هاشم را که در شعب ابي‏طالب جمع کرده بود بسوزاند</a:t>
            </a:r>
            <a:r>
              <a:rPr lang="en-US" sz="2400" dirty="0" smtClean="0">
                <a:solidFill>
                  <a:srgbClr val="FF0000"/>
                </a:solidFill>
                <a:cs typeface="B Badr" pitchFamily="2" charset="-78"/>
              </a:rPr>
              <a:t>. </a:t>
            </a:r>
            <a:br>
              <a:rPr lang="en-US" sz="2400" dirty="0" smtClean="0">
                <a:solidFill>
                  <a:srgbClr val="FF0000"/>
                </a:solidFill>
                <a:cs typeface="B Badr" pitchFamily="2" charset="-78"/>
              </a:rPr>
            </a:br>
            <a:r>
              <a:rPr lang="ar-SA" sz="2400" dirty="0" smtClean="0">
                <a:solidFill>
                  <a:srgbClr val="FF0000"/>
                </a:solidFill>
                <a:cs typeface="B Badr" pitchFamily="2" charset="-78"/>
              </a:rPr>
              <a:t>او در پاسخ گفت: هدف او از اين کار، توحيد کلمه بود</a:t>
            </a:r>
            <a:r>
              <a:rPr lang="en-US" sz="2400" dirty="0" smtClean="0">
                <a:solidFill>
                  <a:srgbClr val="FF0000"/>
                </a:solidFill>
                <a:cs typeface="B Badr" pitchFamily="2" charset="-78"/>
              </a:rPr>
              <a:t>. </a:t>
            </a:r>
            <a:br>
              <a:rPr lang="en-US" sz="2400" dirty="0" smtClean="0">
                <a:solidFill>
                  <a:srgbClr val="FF0000"/>
                </a:solidFill>
                <a:cs typeface="B Badr" pitchFamily="2" charset="-78"/>
              </a:rPr>
            </a:br>
            <a:r>
              <a:rPr lang="ar-SA" sz="2400" dirty="0" smtClean="0">
                <a:solidFill>
                  <a:srgbClr val="FF0000"/>
                </a:solidFill>
                <a:cs typeface="B Badr" pitchFamily="2" charset="-78"/>
              </a:rPr>
              <a:t>او مي‏خواست ميان مسلمانان اختلاف راه پيدا نکند و همگي در اطاعت يک نفر قرار گرفته و سخن آنان باشد. همچنان که عمر بن خطاب اين کار را با بني هاشم انجام داد، آنگاه که از بيعت ابي‏بکر سرباز زدند، او در کنار خانه‏ي آنان هيزم آماده کرد و خانه را بر سر آنان آتش زد   مروج الذهب 3/276،  منشورات دانشگاه لبنان؛ 3/ 77، چاپ دار أندلس</a:t>
            </a:r>
            <a:r>
              <a:rPr lang="en-US" sz="2400" dirty="0" smtClean="0">
                <a:solidFill>
                  <a:srgbClr val="FF0000"/>
                </a:solidFill>
                <a:cs typeface="B Badr" pitchFamily="2" charset="-78"/>
              </a:rPr>
              <a:t>.</a:t>
            </a:r>
            <a:br>
              <a:rPr lang="en-US" sz="2400" dirty="0" smtClean="0">
                <a:solidFill>
                  <a:srgbClr val="FF0000"/>
                </a:solidFill>
                <a:cs typeface="B Badr" pitchFamily="2" charset="-78"/>
              </a:rPr>
            </a:br>
            <a:r>
              <a:rPr lang="en-US" sz="2400" dirty="0" smtClean="0">
                <a:solidFill>
                  <a:srgbClr val="FF0000"/>
                </a:solidFill>
                <a:cs typeface="B Badr" pitchFamily="2" charset="-78"/>
              </a:rPr>
              <a:t/>
            </a:r>
            <a:br>
              <a:rPr lang="en-US" sz="2400" dirty="0" smtClean="0">
                <a:solidFill>
                  <a:srgbClr val="FF0000"/>
                </a:solidFill>
                <a:cs typeface="B Badr" pitchFamily="2" charset="-78"/>
              </a:rPr>
            </a:br>
            <a:endParaRPr lang="en-US" sz="2400" dirty="0">
              <a:solidFill>
                <a:srgbClr val="FF0000"/>
              </a:solidFill>
              <a:cs typeface="B Badr" pitchFamily="2" charset="-78"/>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endParaRPr lang="en-US" sz="2400" dirty="0">
              <a:solidFill>
                <a:srgbClr val="FF0000"/>
              </a:solidFill>
              <a:cs typeface="B Badr" pitchFamily="2" charset="-78"/>
            </a:endParaRPr>
          </a:p>
        </p:txBody>
      </p:sp>
      <p:sp>
        <p:nvSpPr>
          <p:cNvPr id="3" name="Content Placeholder 2"/>
          <p:cNvSpPr>
            <a:spLocks noGrp="1"/>
          </p:cNvSpPr>
          <p:nvPr>
            <p:ph idx="1"/>
          </p:nvPr>
        </p:nvSpPr>
        <p:spPr/>
        <p:style>
          <a:lnRef idx="2">
            <a:schemeClr val="accent3">
              <a:shade val="50000"/>
            </a:schemeClr>
          </a:lnRef>
          <a:fillRef idx="1">
            <a:schemeClr val="accent3"/>
          </a:fillRef>
          <a:effectRef idx="0">
            <a:schemeClr val="accent3"/>
          </a:effectRef>
          <a:fontRef idx="minor">
            <a:schemeClr val="lt1"/>
          </a:fontRef>
        </p:style>
        <p:txBody>
          <a:bodyPr>
            <a:normAutofit lnSpcReduction="10000"/>
          </a:bodyPr>
          <a:lstStyle/>
          <a:p>
            <a:pPr algn="r" rtl="1"/>
            <a:r>
              <a:rPr lang="fa-IR" sz="2700" b="1" dirty="0" smtClean="0">
                <a:solidFill>
                  <a:srgbClr val="C00000"/>
                </a:solidFill>
                <a:latin typeface="+mj-lt"/>
                <a:ea typeface="+mj-ea"/>
                <a:cs typeface="B Jadid" pitchFamily="2" charset="-78"/>
              </a:rPr>
              <a:t>دوم:</a:t>
            </a:r>
          </a:p>
          <a:p>
            <a:pPr algn="r" rtl="1"/>
            <a:r>
              <a:rPr lang="ar-SA" sz="2400" dirty="0" smtClean="0">
                <a:solidFill>
                  <a:srgbClr val="FF0000"/>
                </a:solidFill>
                <a:cs typeface="B Badr" pitchFamily="2" charset="-78"/>
              </a:rPr>
              <a:t>علامه حلي در کتاب نهج البلاغه و کشف الصدق از بلاذري نقل کرده که متن آن چنين است</a:t>
            </a:r>
            <a:r>
              <a:rPr lang="en-US" sz="2400" dirty="0" smtClean="0">
                <a:solidFill>
                  <a:srgbClr val="FF0000"/>
                </a:solidFill>
                <a:cs typeface="B Badr" pitchFamily="2" charset="-78"/>
              </a:rPr>
              <a:t>: </a:t>
            </a:r>
            <a:br>
              <a:rPr lang="en-US" sz="2400" dirty="0" smtClean="0">
                <a:solidFill>
                  <a:srgbClr val="FF0000"/>
                </a:solidFill>
                <a:cs typeface="B Badr" pitchFamily="2" charset="-78"/>
              </a:rPr>
            </a:br>
            <a:r>
              <a:rPr lang="ar-SA" sz="2400" dirty="0" smtClean="0">
                <a:solidFill>
                  <a:srgbClr val="FF0000"/>
                </a:solidFill>
                <a:cs typeface="B Badr" pitchFamily="2" charset="-78"/>
              </a:rPr>
              <a:t>لمّا قتل الحسين کتب عبداللَّه بن عمر إلي يزيد بن معاوية: أمّا بعد، فقد عظمت الرزيّة و جلّت المصيبة، و حدث في الإسلام حدث عظيم، و لا يوم کيوم قتل الحسين</a:t>
            </a:r>
            <a:r>
              <a:rPr lang="en-US" sz="2400" dirty="0" smtClean="0">
                <a:solidFill>
                  <a:srgbClr val="FF0000"/>
                </a:solidFill>
                <a:cs typeface="B Badr" pitchFamily="2" charset="-78"/>
              </a:rPr>
              <a:t>. </a:t>
            </a:r>
            <a:br>
              <a:rPr lang="en-US" sz="2400" dirty="0" smtClean="0">
                <a:solidFill>
                  <a:srgbClr val="FF0000"/>
                </a:solidFill>
                <a:cs typeface="B Badr" pitchFamily="2" charset="-78"/>
              </a:rPr>
            </a:br>
            <a:r>
              <a:rPr lang="en-US" sz="2400" dirty="0" smtClean="0">
                <a:solidFill>
                  <a:srgbClr val="FF0000"/>
                </a:solidFill>
                <a:cs typeface="B Badr" pitchFamily="2" charset="-78"/>
              </a:rPr>
              <a:t/>
            </a:r>
            <a:br>
              <a:rPr lang="en-US" sz="2400" dirty="0" smtClean="0">
                <a:solidFill>
                  <a:srgbClr val="FF0000"/>
                </a:solidFill>
                <a:cs typeface="B Badr" pitchFamily="2" charset="-78"/>
              </a:rPr>
            </a:br>
            <a:r>
              <a:rPr lang="ar-SA" sz="2400" dirty="0" smtClean="0">
                <a:solidFill>
                  <a:srgbClr val="FF0000"/>
                </a:solidFill>
                <a:cs typeface="B Badr" pitchFamily="2" charset="-78"/>
              </a:rPr>
              <a:t>فکتب إليه يزيد</a:t>
            </a:r>
            <a:r>
              <a:rPr lang="en-US" sz="2400" dirty="0" smtClean="0">
                <a:solidFill>
                  <a:srgbClr val="FF0000"/>
                </a:solidFill>
                <a:cs typeface="B Badr" pitchFamily="2" charset="-78"/>
              </a:rPr>
              <a:t>: </a:t>
            </a:r>
            <a:br>
              <a:rPr lang="en-US" sz="2400" dirty="0" smtClean="0">
                <a:solidFill>
                  <a:srgbClr val="FF0000"/>
                </a:solidFill>
                <a:cs typeface="B Badr" pitchFamily="2" charset="-78"/>
              </a:rPr>
            </a:br>
            <a:r>
              <a:rPr lang="ar-SA" sz="2400" dirty="0" smtClean="0">
                <a:solidFill>
                  <a:srgbClr val="FF0000"/>
                </a:solidFill>
                <a:cs typeface="B Badr" pitchFamily="2" charset="-78"/>
              </a:rPr>
              <a:t>أمّا بعد، يا أحمق، فإنّا جئنا إلي بيوت مجدَّدة، و فرش ممهّدة و وسادة منضَّدة، فقاتلنا عنها، فإن يکن الحقّ لنا فعن حقّنا قاتلنا، و إن کان الحقّ لغيرنا، فأبوک أوّل من سنَّ هذا و استأثر بالحقّ علي أهله    نهج الحق و کشف الصدق، ص 356</a:t>
            </a:r>
            <a:r>
              <a:rPr lang="en-US" sz="2400" dirty="0" smtClean="0">
                <a:solidFill>
                  <a:srgbClr val="FF0000"/>
                </a:solidFill>
                <a:cs typeface="B Badr" pitchFamily="2" charset="-78"/>
              </a:rPr>
              <a:t/>
            </a:r>
            <a:br>
              <a:rPr lang="en-US" sz="2400" dirty="0" smtClean="0">
                <a:solidFill>
                  <a:srgbClr val="FF0000"/>
                </a:solidFill>
                <a:cs typeface="B Badr" pitchFamily="2" charset="-78"/>
              </a:rPr>
            </a:br>
            <a:r>
              <a:rPr lang="en-US" sz="2400" dirty="0" smtClean="0">
                <a:solidFill>
                  <a:srgbClr val="FF0000"/>
                </a:solidFill>
                <a:cs typeface="B Badr" pitchFamily="2" charset="-78"/>
              </a:rPr>
              <a:t/>
            </a:r>
            <a:br>
              <a:rPr lang="en-US" sz="2400" dirty="0" smtClean="0">
                <a:solidFill>
                  <a:srgbClr val="FF0000"/>
                </a:solidFill>
                <a:cs typeface="B Badr" pitchFamily="2" charset="-78"/>
              </a:rPr>
            </a:br>
            <a:endParaRPr lang="en-US" sz="2400" dirty="0">
              <a:solidFill>
                <a:srgbClr val="FF0000"/>
              </a:solidFill>
              <a:cs typeface="B Badr" pitchFamily="2" charset="-78"/>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endParaRPr lang="en-US" sz="2400">
              <a:solidFill>
                <a:srgbClr val="FF0000"/>
              </a:solidFill>
              <a:cs typeface="B Badr" pitchFamily="2" charset="-78"/>
            </a:endParaRPr>
          </a:p>
        </p:txBody>
      </p:sp>
      <p:sp>
        <p:nvSpPr>
          <p:cNvPr id="3" name="Content Placeholder 2"/>
          <p:cNvSpPr>
            <a:spLocks noGrp="1"/>
          </p:cNvSpPr>
          <p:nvPr>
            <p:ph idx="1"/>
          </p:nvPr>
        </p:nvSpPr>
        <p:spPr/>
        <p:style>
          <a:lnRef idx="1">
            <a:schemeClr val="accent3"/>
          </a:lnRef>
          <a:fillRef idx="3">
            <a:schemeClr val="accent3"/>
          </a:fillRef>
          <a:effectRef idx="2">
            <a:schemeClr val="accent3"/>
          </a:effectRef>
          <a:fontRef idx="minor">
            <a:schemeClr val="lt1"/>
          </a:fontRef>
        </p:style>
        <p:txBody>
          <a:bodyPr/>
          <a:lstStyle/>
          <a:p>
            <a:pPr algn="r" rtl="1"/>
            <a:r>
              <a:rPr lang="fa-IR" dirty="0" smtClean="0">
                <a:solidFill>
                  <a:srgbClr val="FF0000"/>
                </a:solidFill>
              </a:rPr>
              <a:t>شیخ کلینی(ره) از محدثین بزرگ شیعه در کتاب شریف کافی از امام هفتم حضرت موسی بن جعفر(علیه السلام) نقل می کند:</a:t>
            </a:r>
            <a:endParaRPr lang="en-US" dirty="0" smtClean="0">
              <a:solidFill>
                <a:srgbClr val="FF0000"/>
              </a:solidFill>
            </a:endParaRPr>
          </a:p>
          <a:p>
            <a:pPr algn="r" rtl="1"/>
            <a:r>
              <a:rPr lang="fa-IR" dirty="0" smtClean="0">
                <a:solidFill>
                  <a:srgbClr val="FF0000"/>
                </a:solidFill>
              </a:rPr>
              <a:t>«إنّ فاطمة (س) صديقة شهيدة»اصول كافي، ج 1، ص 381، ح 2. </a:t>
            </a:r>
            <a:endParaRPr lang="en-US" dirty="0">
              <a:solidFill>
                <a:srgbClr val="FF0000"/>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2400" dirty="0" smtClean="0">
                <a:solidFill>
                  <a:srgbClr val="FF0000"/>
                </a:solidFill>
                <a:cs typeface="B Badr" pitchFamily="2" charset="-78"/>
              </a:rPr>
              <a:t>گونه دوم بررسی: بررسی روایات به تنهایی</a:t>
            </a:r>
            <a:endParaRPr lang="en-US" sz="2400" dirty="0">
              <a:solidFill>
                <a:srgbClr val="FF0000"/>
              </a:solidFill>
              <a:cs typeface="B Badr" pitchFamily="2" charset="-78"/>
            </a:endParaRPr>
          </a:p>
        </p:txBody>
      </p:sp>
      <p:sp>
        <p:nvSpPr>
          <p:cNvPr id="3" name="Content Placeholder 2"/>
          <p:cNvSpPr>
            <a:spLocks noGrp="1"/>
          </p:cNvSpPr>
          <p:nvPr>
            <p:ph idx="1"/>
          </p:nvPr>
        </p:nvSpPr>
        <p:spPr/>
        <p:txBody>
          <a:bodyPr/>
          <a:lstStyle/>
          <a:p>
            <a:endParaRPr lang="en-US"/>
          </a:p>
        </p:txBody>
      </p:sp>
      <p:pic>
        <p:nvPicPr>
          <p:cNvPr id="4" name="Picture 3" descr="شهادت حضرت زهرا (سلام الله علیها)"/>
          <p:cNvPicPr/>
          <p:nvPr/>
        </p:nvPicPr>
        <p:blipFill>
          <a:blip r:embed="rId2"/>
          <a:srcRect/>
          <a:stretch>
            <a:fillRect/>
          </a:stretch>
        </p:blipFill>
        <p:spPr bwMode="auto">
          <a:xfrm>
            <a:off x="0" y="152400"/>
            <a:ext cx="9296400" cy="6858000"/>
          </a:xfrm>
          <a:prstGeom prst="rect">
            <a:avLst/>
          </a:prstGeom>
          <a:noFill/>
          <a:ln w="9525">
            <a:noFill/>
            <a:miter lim="800000"/>
            <a:headEnd/>
            <a:tailEnd/>
          </a:ln>
        </p:spPr>
      </p:pic>
      <p:sp>
        <p:nvSpPr>
          <p:cNvPr id="5" name="Title 1"/>
          <p:cNvSpPr txBox="1">
            <a:spLocks/>
          </p:cNvSpPr>
          <p:nvPr/>
        </p:nvSpPr>
        <p:spPr>
          <a:xfrm>
            <a:off x="609600" y="1295400"/>
            <a:ext cx="8229600" cy="1066800"/>
          </a:xfrm>
          <a:prstGeom prst="rect">
            <a:avLst/>
          </a:prstGeom>
        </p:spPr>
        <p:txBody>
          <a:bodyPr vert="horz" anchor="ctr">
            <a:normAutofit/>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2400" b="0" i="0" u="none" strike="noStrike" kern="1200" cap="none" spc="0" normalizeH="0" baseline="0" noProof="0" smtClean="0">
                <a:ln>
                  <a:noFill/>
                </a:ln>
                <a:solidFill>
                  <a:srgbClr val="FF0000"/>
                </a:solidFill>
                <a:effectLst/>
                <a:uLnTx/>
                <a:uFillTx/>
                <a:latin typeface="+mj-lt"/>
                <a:ea typeface="+mj-ea"/>
                <a:cs typeface="B Badr" pitchFamily="2" charset="-78"/>
              </a:rPr>
              <a:t>گونه دوم </a:t>
            </a:r>
            <a:r>
              <a:rPr kumimoji="0" lang="fa-IR" sz="2400" b="0" i="0" u="none" strike="noStrike" kern="1200" cap="none" spc="0" normalizeH="0" baseline="0" noProof="0" dirty="0" smtClean="0">
                <a:ln>
                  <a:noFill/>
                </a:ln>
                <a:solidFill>
                  <a:srgbClr val="FF0000"/>
                </a:solidFill>
                <a:effectLst/>
                <a:uLnTx/>
                <a:uFillTx/>
                <a:latin typeface="+mj-lt"/>
                <a:ea typeface="+mj-ea"/>
                <a:cs typeface="B Badr" pitchFamily="2" charset="-78"/>
              </a:rPr>
              <a:t>بررسی: بررسی روایات به تنهایی</a:t>
            </a:r>
            <a:endParaRPr kumimoji="0" lang="en-US" sz="2400" b="0" i="0" u="none" strike="noStrike" kern="1200" cap="none" spc="0" normalizeH="0" baseline="0" noProof="0" dirty="0">
              <a:ln>
                <a:noFill/>
              </a:ln>
              <a:solidFill>
                <a:srgbClr val="FF0000"/>
              </a:solidFill>
              <a:effectLst/>
              <a:uLnTx/>
              <a:uFillTx/>
              <a:latin typeface="+mj-lt"/>
              <a:ea typeface="+mj-ea"/>
              <a:cs typeface="B Badr" pitchFamily="2" charset="-78"/>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905000"/>
          </a:xfrm>
          <a:solidFill>
            <a:srgbClr val="FF0000"/>
          </a:solidFill>
        </p:spPr>
        <p:txBody>
          <a:bodyPr>
            <a:noAutofit/>
          </a:bodyPr>
          <a:lstStyle/>
          <a:p>
            <a:pPr algn="r" rtl="1"/>
            <a:r>
              <a:rPr lang="fa-IR" sz="6600" dirty="0" smtClean="0">
                <a:solidFill>
                  <a:schemeClr val="bg1"/>
                </a:solidFill>
              </a:rPr>
              <a:t>روایات مربوطه</a:t>
            </a:r>
            <a:br>
              <a:rPr lang="fa-IR" sz="6600" dirty="0" smtClean="0">
                <a:solidFill>
                  <a:schemeClr val="bg1"/>
                </a:solidFill>
              </a:rPr>
            </a:br>
            <a:r>
              <a:rPr lang="fa-IR" sz="3600" dirty="0" smtClean="0">
                <a:solidFill>
                  <a:schemeClr val="bg1"/>
                </a:solidFill>
              </a:rPr>
              <a:t>روايت اول:</a:t>
            </a:r>
            <a:endParaRPr lang="en-US" sz="6600" dirty="0">
              <a:solidFill>
                <a:schemeClr val="bg1"/>
              </a:solidFill>
              <a:cs typeface="B Badr" pitchFamily="2" charset="-78"/>
            </a:endParaRPr>
          </a:p>
        </p:txBody>
      </p:sp>
      <p:sp>
        <p:nvSpPr>
          <p:cNvPr id="3" name="Content Placeholder 2"/>
          <p:cNvSpPr>
            <a:spLocks noGrp="1"/>
          </p:cNvSpPr>
          <p:nvPr>
            <p:ph idx="1"/>
          </p:nvPr>
        </p:nvSpPr>
        <p:spPr>
          <a:solidFill>
            <a:srgbClr val="FFC000"/>
          </a:solidFill>
        </p:spPr>
        <p:txBody>
          <a:bodyPr>
            <a:normAutofit fontScale="70000" lnSpcReduction="20000"/>
          </a:bodyPr>
          <a:lstStyle/>
          <a:p>
            <a:pPr algn="r" rtl="1"/>
            <a:r>
              <a:rPr lang="fa-IR" dirty="0" smtClean="0">
                <a:solidFill>
                  <a:srgbClr val="FF0000"/>
                </a:solidFill>
              </a:rPr>
              <a:t> أنه حين بويع لأبي بكر بعد رسول الله (ص) كان علي والزبير يدخلان على فاطمة بنت رسول الله (ص) فيشاورونها ويرتجعون في أمرهم ، فلما بلغ ذلك عمر بن الخطاب خرج حتى دخل على فاطمة فقال : يا بنت رسول الله (ص)! والله ما من أحد أحب إلينا من أبيك ، وما من أحد أحب إلينا بعد أبيك منك ، وأيم الله ما ذاك بمانعي إن اجتمع هؤلاء النفر عندك ، إن أمرتهم أن يحرق عليهم البيت ، قال : فلما خرج عمر جاؤوها فقالت : تعلمون أن عمر قد جاءني وقد حلف بالله لئن عدتم ليحرقن عليكم البيت وأيم الله ليمضين لما حلف عليه ... .</a:t>
            </a:r>
            <a:br>
              <a:rPr lang="fa-IR" dirty="0" smtClean="0">
                <a:solidFill>
                  <a:srgbClr val="FF0000"/>
                </a:solidFill>
              </a:rPr>
            </a:br>
            <a:r>
              <a:rPr lang="fa-IR" dirty="0" smtClean="0">
                <a:solidFill>
                  <a:srgbClr val="FF0000"/>
                </a:solidFill>
              </a:rPr>
              <a:t>هنگامى كه مردم با ابى بكر بيعت كردند ، على و زبير در خانه فاطمه به گفتگو و مشاوره مى پرداختند ، و اين مطلب به عمر بن خطاب رسيد . او به خانه فاطمه آمد ، و گفت : اى دختر رسول خدا ! محبوب ترين فرد براى ما پدر تو است و بعد از پدر تو خود تو !!! ولى سوگند به خدا اين محبت مانع از آن نيست كه اگر اين افراد در خانه تو جمع شوند من دستور دهم خانه را بر آنها بسوزانند .</a:t>
            </a:r>
            <a:br>
              <a:rPr lang="fa-IR" dirty="0" smtClean="0">
                <a:solidFill>
                  <a:srgbClr val="FF0000"/>
                </a:solidFill>
              </a:rPr>
            </a:br>
            <a:r>
              <a:rPr lang="fa-IR" dirty="0" smtClean="0">
                <a:solidFill>
                  <a:srgbClr val="FF0000"/>
                </a:solidFill>
              </a:rPr>
              <a:t>اين جمله را گفت و بيرون رفت ، وقتى على (عليه السلام) و زبير به خانه بازگشتند ، دخت گرامى پيامبر به على (عليهم السلام) و زبير گفت: عمر نزد من آمد و سوگند ياد كرد كه اگر اجتماع شما تكرار شود ، خانه را بر شماها بسوزاند ، به خدا سوگند! آنچه را كه قسم خورده است انجام مى دهد!</a:t>
            </a:r>
            <a:endParaRPr lang="en-US" dirty="0" smtClean="0">
              <a:solidFill>
                <a:srgbClr val="FF0000"/>
              </a:solidFill>
            </a:endParaRPr>
          </a:p>
          <a:p>
            <a:pPr algn="r" rtl="1"/>
            <a:r>
              <a:rPr lang="ar-SA" dirty="0" smtClean="0">
                <a:solidFill>
                  <a:srgbClr val="FF0000"/>
                </a:solidFill>
              </a:rPr>
              <a:t> المصنف ابن ابی شیبه، ج8 ، ص 572 .</a:t>
            </a:r>
            <a:endParaRPr lang="en-US" dirty="0" smtClean="0">
              <a:solidFill>
                <a:srgbClr val="FF0000"/>
              </a:solidFill>
            </a:endParaRPr>
          </a:p>
          <a:p>
            <a:pPr algn="r" rtl="1"/>
            <a:r>
              <a:rPr lang="ar-SA" dirty="0" smtClean="0">
                <a:solidFill>
                  <a:srgbClr val="FF0000"/>
                </a:solidFill>
              </a:rPr>
              <a:t> </a:t>
            </a:r>
            <a:endParaRPr lang="en-US" dirty="0" smtClean="0">
              <a:solidFill>
                <a:srgbClr val="FF0000"/>
              </a:solidFill>
            </a:endParaRPr>
          </a:p>
          <a:p>
            <a:pPr algn="r" rtl="1"/>
            <a:endParaRPr lang="en-US" dirty="0">
              <a:solidFill>
                <a:srgbClr val="FF0000"/>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rtl="1"/>
            <a:r>
              <a:rPr lang="ar-SA" dirty="0" smtClean="0">
                <a:solidFill>
                  <a:srgbClr val="FF0000"/>
                </a:solidFill>
              </a:rPr>
              <a:t>روایت دوم:</a:t>
            </a:r>
            <a:r>
              <a:rPr lang="en-US" dirty="0" smtClean="0">
                <a:solidFill>
                  <a:srgbClr val="FF0000"/>
                </a:solidFill>
              </a:rPr>
              <a:t/>
            </a:r>
            <a:br>
              <a:rPr lang="en-US" dirty="0" smtClean="0">
                <a:solidFill>
                  <a:srgbClr val="FF0000"/>
                </a:solidFill>
              </a:rPr>
            </a:br>
            <a:endParaRPr lang="en-US" dirty="0">
              <a:solidFill>
                <a:srgbClr val="FF0000"/>
              </a:solidFill>
            </a:endParaRPr>
          </a:p>
        </p:txBody>
      </p:sp>
      <p:sp>
        <p:nvSpPr>
          <p:cNvPr id="3" name="Content Placeholder 2"/>
          <p:cNvSpPr>
            <a:spLocks noGrp="1"/>
          </p:cNvSpPr>
          <p:nvPr>
            <p:ph idx="1"/>
          </p:nvPr>
        </p:nvSpPr>
        <p:spPr>
          <a:solidFill>
            <a:srgbClr val="FFC000"/>
          </a:solidFill>
        </p:spPr>
        <p:txBody>
          <a:bodyPr>
            <a:normAutofit fontScale="92500" lnSpcReduction="10000"/>
          </a:bodyPr>
          <a:lstStyle/>
          <a:p>
            <a:pPr algn="r" rtl="1"/>
            <a:r>
              <a:rPr lang="fa-IR" dirty="0" smtClean="0">
                <a:solidFill>
                  <a:srgbClr val="FF0000"/>
                </a:solidFill>
              </a:rPr>
              <a:t>إن أبابکر آرسل إلي علي يريد البيعة ، فلم يبايع ، فجاء عمر و معه فتيلة . فتلقته فاطمة علي الباب فقالت فاطمة : يابن الخطاب ! أتراک محرّقا عليّ بابي ؟! قال : نعم ، و ذلک أقوي فيما جاء به أبوک .</a:t>
            </a:r>
            <a:br>
              <a:rPr lang="fa-IR" dirty="0" smtClean="0">
                <a:solidFill>
                  <a:srgbClr val="FF0000"/>
                </a:solidFill>
              </a:rPr>
            </a:br>
            <a:r>
              <a:rPr lang="fa-IR" dirty="0" smtClean="0">
                <a:solidFill>
                  <a:srgbClr val="FF0000"/>
                </a:solidFill>
              </a:rPr>
              <a:t>ابوبکر به دنبال علي براي بيعت کردن فرستاد چون على(عليه السلام) از بيعت با ابوبكر سرپيچى كرد، ابوبكر به عمر دستور داد كه برود و او را بياورد ، عمر با شعله آتش به سوى خانه فاطمه(عليها السلام) رفت. فاطمه(عليها السلام)پشت در خانه آمد و گفت: اى پسر خطّاب! آيا تويى كه مى خواهى درِ خانه را بر من آتش بزنى؟ عمر پاسخ داد: آرى! اين كار آنچه را كه پدرت آورده محكم تر مى سازد .</a:t>
            </a:r>
            <a:br>
              <a:rPr lang="fa-IR" dirty="0" smtClean="0">
                <a:solidFill>
                  <a:srgbClr val="FF0000"/>
                </a:solidFill>
              </a:rPr>
            </a:br>
            <a:r>
              <a:rPr lang="fa-IR" dirty="0" smtClean="0">
                <a:solidFill>
                  <a:srgbClr val="FF0000"/>
                </a:solidFill>
              </a:rPr>
              <a:t>انساب الاشراف، بلاذرى، ج1، ص586.</a:t>
            </a:r>
            <a:br>
              <a:rPr lang="fa-IR" dirty="0" smtClean="0">
                <a:solidFill>
                  <a:srgbClr val="FF0000"/>
                </a:solidFill>
              </a:rPr>
            </a:br>
            <a:endParaRPr lang="en-US" dirty="0">
              <a:solidFill>
                <a:srgbClr val="FF0000"/>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rtl="1"/>
            <a:r>
              <a:rPr lang="ar-SA" dirty="0" smtClean="0">
                <a:solidFill>
                  <a:srgbClr val="FF0000"/>
                </a:solidFill>
              </a:rPr>
              <a:t>روایت چهارم:</a:t>
            </a:r>
            <a:r>
              <a:rPr lang="en-US" dirty="0" smtClean="0">
                <a:solidFill>
                  <a:srgbClr val="FF0000"/>
                </a:solidFill>
              </a:rPr>
              <a:t/>
            </a:r>
            <a:br>
              <a:rPr lang="en-US" dirty="0" smtClean="0">
                <a:solidFill>
                  <a:srgbClr val="FF0000"/>
                </a:solidFill>
              </a:rPr>
            </a:br>
            <a:endParaRPr lang="en-US" dirty="0">
              <a:solidFill>
                <a:srgbClr val="FF0000"/>
              </a:solidFill>
            </a:endParaRPr>
          </a:p>
        </p:txBody>
      </p:sp>
      <p:sp>
        <p:nvSpPr>
          <p:cNvPr id="3" name="Content Placeholder 2"/>
          <p:cNvSpPr>
            <a:spLocks noGrp="1"/>
          </p:cNvSpPr>
          <p:nvPr>
            <p:ph idx="1"/>
          </p:nvPr>
        </p:nvSpPr>
        <p:spPr>
          <a:solidFill>
            <a:srgbClr val="FFC000"/>
          </a:solidFill>
        </p:spPr>
        <p:txBody>
          <a:bodyPr>
            <a:normAutofit fontScale="92500"/>
          </a:bodyPr>
          <a:lstStyle/>
          <a:p>
            <a:pPr algn="r" rtl="1"/>
            <a:r>
              <a:rPr lang="fa-IR" dirty="0" smtClean="0">
                <a:solidFill>
                  <a:srgbClr val="FF0000"/>
                </a:solidFill>
              </a:rPr>
              <a:t>وإن أبا بكر رضي الله عنه تفقد قوما تخلفوا عن بيعته عند علي كرم الله وجهه ، فبعث إليهم عمر ، فجاء فناداهم وهم في دار علي ، فأبوا أن يخرجوا فدعا بالحطب وقال : والذي نفسه عمر بيده . لتخرجن أو لأحرقنها علي من فيها ، فقيل له : يا أبا حفص ، إن فيها فاطمة ؟ فقال : و إن!!! </a:t>
            </a:r>
            <a:br>
              <a:rPr lang="fa-IR" dirty="0" smtClean="0">
                <a:solidFill>
                  <a:srgbClr val="FF0000"/>
                </a:solidFill>
              </a:rPr>
            </a:br>
            <a:r>
              <a:rPr lang="fa-IR" dirty="0" smtClean="0">
                <a:solidFill>
                  <a:srgbClr val="FF0000"/>
                </a:solidFill>
              </a:rPr>
              <a:t>في رواية أن عمر جاء إلى بيت فاطمة في رجال من الأنصار ونفر قليل من المهاجرين .</a:t>
            </a:r>
            <a:br>
              <a:rPr lang="fa-IR" dirty="0" smtClean="0">
                <a:solidFill>
                  <a:srgbClr val="FF0000"/>
                </a:solidFill>
              </a:rPr>
            </a:br>
            <a:r>
              <a:rPr lang="fa-IR" dirty="0" smtClean="0">
                <a:solidFill>
                  <a:srgbClr val="FF0000"/>
                </a:solidFill>
              </a:rPr>
              <a:t> «ابن قتيبه» مى افزايد:</a:t>
            </a:r>
            <a:endParaRPr lang="en-US" dirty="0" smtClean="0">
              <a:solidFill>
                <a:srgbClr val="FF0000"/>
              </a:solidFill>
            </a:endParaRPr>
          </a:p>
          <a:p>
            <a:pPr algn="r" rtl="1"/>
            <a:r>
              <a:rPr lang="ar-SA" dirty="0" smtClean="0">
                <a:solidFill>
                  <a:srgbClr val="FF0000"/>
                </a:solidFill>
              </a:rPr>
              <a:t/>
            </a:r>
            <a:br>
              <a:rPr lang="ar-SA" dirty="0" smtClean="0">
                <a:solidFill>
                  <a:srgbClr val="FF0000"/>
                </a:solidFill>
              </a:rPr>
            </a:br>
            <a:r>
              <a:rPr lang="fa-IR" dirty="0" smtClean="0">
                <a:solidFill>
                  <a:srgbClr val="FF0000"/>
                </a:solidFill>
              </a:rPr>
              <a:t>الامامة والسياسة - ابن قتيبة الدينوري ، تحقيق الشيري - ج 1 - ص 30 .</a:t>
            </a:r>
            <a:endParaRPr lang="en-US" dirty="0" smtClean="0">
              <a:solidFill>
                <a:srgbClr val="FF0000"/>
              </a:solidFill>
            </a:endParaRPr>
          </a:p>
          <a:p>
            <a:pPr algn="r" rtl="1"/>
            <a:endParaRPr lang="en-US" dirty="0">
              <a:solidFill>
                <a:srgbClr val="FF0000"/>
              </a:solidFill>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rtl="1"/>
            <a:r>
              <a:rPr lang="fa-IR" dirty="0" smtClean="0">
                <a:solidFill>
                  <a:srgbClr val="FF0000"/>
                </a:solidFill>
              </a:rPr>
              <a:t>روایت پنجم:</a:t>
            </a:r>
            <a:r>
              <a:rPr lang="en-US" dirty="0" smtClean="0">
                <a:solidFill>
                  <a:srgbClr val="FF0000"/>
                </a:solidFill>
              </a:rPr>
              <a:t/>
            </a:r>
            <a:br>
              <a:rPr lang="en-US" dirty="0" smtClean="0">
                <a:solidFill>
                  <a:srgbClr val="FF0000"/>
                </a:solidFill>
              </a:rPr>
            </a:br>
            <a:endParaRPr lang="en-US" dirty="0">
              <a:solidFill>
                <a:srgbClr val="FF0000"/>
              </a:solidFill>
            </a:endParaRPr>
          </a:p>
        </p:txBody>
      </p:sp>
      <p:sp>
        <p:nvSpPr>
          <p:cNvPr id="3" name="Content Placeholder 2"/>
          <p:cNvSpPr>
            <a:spLocks noGrp="1"/>
          </p:cNvSpPr>
          <p:nvPr>
            <p:ph idx="1"/>
          </p:nvPr>
        </p:nvSpPr>
        <p:spPr>
          <a:solidFill>
            <a:srgbClr val="FFC000"/>
          </a:solidFill>
        </p:spPr>
        <p:txBody>
          <a:bodyPr/>
          <a:lstStyle/>
          <a:p>
            <a:pPr algn="r" rtl="1"/>
            <a:r>
              <a:rPr lang="fa-IR" dirty="0" smtClean="0">
                <a:solidFill>
                  <a:srgbClr val="FF0000"/>
                </a:solidFill>
              </a:rPr>
              <a:t>«فوجدت فاطمة على ابى بكر في ذلك فهجرته فلم تكلمه حتّى‏ توفيّت وعاشت بعد النّبيّ (صلى الله عليه و سلم) ستّة اشهر... ولم يكن يبايع تلك الاشهر».</a:t>
            </a:r>
            <a:endParaRPr lang="en-US" dirty="0" smtClean="0">
              <a:solidFill>
                <a:srgbClr val="FF0000"/>
              </a:solidFill>
            </a:endParaRPr>
          </a:p>
          <a:p>
            <a:pPr algn="r" rtl="1"/>
            <a:r>
              <a:rPr lang="fa-IR" dirty="0" smtClean="0">
                <a:solidFill>
                  <a:srgbClr val="FF0000"/>
                </a:solidFill>
              </a:rPr>
              <a:t>صحيح بخارى، ج 3، ص 253، كتاب المغازى، باب 155 غزوة خيبر، حديث 704.</a:t>
            </a:r>
            <a:endParaRPr lang="en-US" dirty="0" smtClean="0">
              <a:solidFill>
                <a:srgbClr val="FF0000"/>
              </a:solidFill>
            </a:endParaRPr>
          </a:p>
          <a:p>
            <a:pPr algn="r" rtl="1"/>
            <a:endParaRPr lang="en-US" dirty="0">
              <a:solidFill>
                <a:srgbClr val="FF0000"/>
              </a:solidFill>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rtl="1"/>
            <a:r>
              <a:rPr lang="fa-IR" dirty="0" smtClean="0">
                <a:solidFill>
                  <a:srgbClr val="FF0000"/>
                </a:solidFill>
              </a:rPr>
              <a:t>روایت ششم:</a:t>
            </a:r>
            <a:r>
              <a:rPr lang="en-US" dirty="0" smtClean="0">
                <a:solidFill>
                  <a:srgbClr val="FF0000"/>
                </a:solidFill>
              </a:rPr>
              <a:t/>
            </a:r>
            <a:br>
              <a:rPr lang="en-US" dirty="0" smtClean="0">
                <a:solidFill>
                  <a:srgbClr val="FF0000"/>
                </a:solidFill>
              </a:rPr>
            </a:br>
            <a:endParaRPr lang="en-US" dirty="0">
              <a:solidFill>
                <a:srgbClr val="FF0000"/>
              </a:solidFill>
            </a:endParaRPr>
          </a:p>
        </p:txBody>
      </p:sp>
      <p:sp>
        <p:nvSpPr>
          <p:cNvPr id="3" name="Content Placeholder 2"/>
          <p:cNvSpPr>
            <a:spLocks noGrp="1"/>
          </p:cNvSpPr>
          <p:nvPr>
            <p:ph idx="1"/>
          </p:nvPr>
        </p:nvSpPr>
        <p:spPr>
          <a:solidFill>
            <a:srgbClr val="FFC000"/>
          </a:solidFill>
        </p:spPr>
        <p:txBody>
          <a:bodyPr/>
          <a:lstStyle/>
          <a:p>
            <a:pPr algn="r" rtl="1"/>
            <a:r>
              <a:rPr lang="fa-IR" dirty="0" smtClean="0">
                <a:solidFill>
                  <a:srgbClr val="FF0000"/>
                </a:solidFill>
              </a:rPr>
              <a:t>فغضبت فاطمة بنت رسول اللَّه (ص) فهجرت ابابكر فلم تزل مهاجرته حتى توفیت</a:t>
            </a:r>
            <a:endParaRPr lang="en-US" dirty="0" smtClean="0">
              <a:solidFill>
                <a:srgbClr val="FF0000"/>
              </a:solidFill>
            </a:endParaRPr>
          </a:p>
          <a:p>
            <a:pPr algn="r" rtl="1"/>
            <a:r>
              <a:rPr lang="fa-IR" dirty="0" smtClean="0">
                <a:solidFill>
                  <a:srgbClr val="FF0000"/>
                </a:solidFill>
              </a:rPr>
              <a:t> صحيح بخارى، ج 2، ص 504، كتاب الخمس، باب 837، ح‏1265.</a:t>
            </a:r>
            <a:endParaRPr lang="en-US" dirty="0" smtClean="0">
              <a:solidFill>
                <a:srgbClr val="FF0000"/>
              </a:solidFill>
            </a:endParaRPr>
          </a:p>
          <a:p>
            <a:pPr algn="r" rtl="1"/>
            <a:endParaRPr lang="en-US" dirty="0">
              <a:solidFill>
                <a:srgbClr val="FF0000"/>
              </a:solidFill>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rtl="1"/>
            <a:r>
              <a:rPr lang="fa-IR" dirty="0" smtClean="0">
                <a:solidFill>
                  <a:srgbClr val="FF0000"/>
                </a:solidFill>
              </a:rPr>
              <a:t>روایت هفتم:</a:t>
            </a:r>
            <a:r>
              <a:rPr lang="en-US" dirty="0" smtClean="0">
                <a:solidFill>
                  <a:srgbClr val="FF0000"/>
                </a:solidFill>
              </a:rPr>
              <a:t/>
            </a:r>
            <a:br>
              <a:rPr lang="en-US" dirty="0" smtClean="0">
                <a:solidFill>
                  <a:srgbClr val="FF0000"/>
                </a:solidFill>
              </a:rPr>
            </a:br>
            <a:endParaRPr lang="en-US" dirty="0">
              <a:solidFill>
                <a:srgbClr val="FF0000"/>
              </a:solidFill>
            </a:endParaRPr>
          </a:p>
        </p:txBody>
      </p:sp>
      <p:sp>
        <p:nvSpPr>
          <p:cNvPr id="3" name="Content Placeholder 2"/>
          <p:cNvSpPr>
            <a:spLocks noGrp="1"/>
          </p:cNvSpPr>
          <p:nvPr>
            <p:ph idx="1"/>
          </p:nvPr>
        </p:nvSpPr>
        <p:spPr>
          <a:solidFill>
            <a:srgbClr val="FFC000"/>
          </a:solidFill>
        </p:spPr>
        <p:txBody>
          <a:bodyPr/>
          <a:lstStyle/>
          <a:p>
            <a:pPr algn="r" rtl="1"/>
            <a:r>
              <a:rPr lang="fa-IR" dirty="0" smtClean="0">
                <a:solidFill>
                  <a:srgbClr val="FF0000"/>
                </a:solidFill>
              </a:rPr>
              <a:t>فلما توفیت دفنها زوجها علی لیلاْ و لم یوذن بها ابابکر و صلی علیها...</a:t>
            </a:r>
            <a:endParaRPr lang="en-US" dirty="0" smtClean="0">
              <a:solidFill>
                <a:srgbClr val="FF0000"/>
              </a:solidFill>
            </a:endParaRPr>
          </a:p>
          <a:p>
            <a:pPr algn="r" rtl="1"/>
            <a:r>
              <a:rPr lang="fa-IR" dirty="0" smtClean="0">
                <a:solidFill>
                  <a:srgbClr val="FF0000"/>
                </a:solidFill>
              </a:rPr>
              <a:t>چون فاطمه وفات كرد شوهرش علي (ع) وى را شبانه به خاك سپرد وابوبكر را خبر نكرد وخود بر او نماز گزارد.</a:t>
            </a:r>
            <a:endParaRPr lang="en-US" dirty="0" smtClean="0">
              <a:solidFill>
                <a:srgbClr val="FF0000"/>
              </a:solidFill>
            </a:endParaRPr>
          </a:p>
          <a:p>
            <a:pPr algn="r" rtl="1"/>
            <a:r>
              <a:rPr lang="fa-IR" dirty="0" smtClean="0">
                <a:solidFill>
                  <a:srgbClr val="FF0000"/>
                </a:solidFill>
              </a:rPr>
              <a:t>صحيح بخارى، ج 3، ص 253، كتاب المغازى، باب 155 غزوة خيبر، حديث 704.</a:t>
            </a:r>
            <a:endParaRPr lang="en-US" dirty="0" smtClean="0">
              <a:solidFill>
                <a:srgbClr val="FF0000"/>
              </a:solidFill>
            </a:endParaRPr>
          </a:p>
          <a:p>
            <a:pPr algn="r" rtl="1"/>
            <a:endParaRPr lang="en-US" dirty="0">
              <a:solidFill>
                <a:srgbClr val="FF0000"/>
              </a:solidFill>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rtl="1"/>
            <a:r>
              <a:rPr lang="ar-SA" dirty="0" smtClean="0">
                <a:solidFill>
                  <a:srgbClr val="FF0000"/>
                </a:solidFill>
              </a:rPr>
              <a:t>روایت هشتم:</a:t>
            </a:r>
            <a:r>
              <a:rPr lang="en-US" dirty="0" smtClean="0">
                <a:solidFill>
                  <a:srgbClr val="FF0000"/>
                </a:solidFill>
              </a:rPr>
              <a:t/>
            </a:r>
            <a:br>
              <a:rPr lang="en-US" dirty="0" smtClean="0">
                <a:solidFill>
                  <a:srgbClr val="FF0000"/>
                </a:solidFill>
              </a:rPr>
            </a:br>
            <a:endParaRPr lang="en-US" dirty="0">
              <a:solidFill>
                <a:srgbClr val="FF0000"/>
              </a:solidFill>
            </a:endParaRPr>
          </a:p>
        </p:txBody>
      </p:sp>
      <p:sp>
        <p:nvSpPr>
          <p:cNvPr id="3" name="Content Placeholder 2"/>
          <p:cNvSpPr>
            <a:spLocks noGrp="1"/>
          </p:cNvSpPr>
          <p:nvPr>
            <p:ph idx="1"/>
          </p:nvPr>
        </p:nvSpPr>
        <p:spPr>
          <a:solidFill>
            <a:srgbClr val="FFC000"/>
          </a:solidFill>
        </p:spPr>
        <p:txBody>
          <a:bodyPr>
            <a:normAutofit fontScale="85000" lnSpcReduction="10000"/>
          </a:bodyPr>
          <a:lstStyle/>
          <a:p>
            <a:pPr algn="r" rtl="1"/>
            <a:r>
              <a:rPr lang="fa-IR" dirty="0" smtClean="0">
                <a:solidFill>
                  <a:srgbClr val="FF0000"/>
                </a:solidFill>
              </a:rPr>
              <a:t>«ثمّ انّ ابابكر بعث عمر بن خطاب الى عليٍ ومن معه ليخرجهم من بيت فاطمة (رضي‏اللَّه عنها) وقال: ان ابى‏ عليك فقاتلهم، فاقبل عمر بشى‏ء من نار على ان يضرم الدار، فلقيته فاطمة (رضي‏اللَّه عنها) وقالت: الى اين يابن الخطّاب؟ ! أجئت لتحرق دارنا؟ ! قال: نعم، او يدخلوا فيمادخل فيه الامّة».</a:t>
            </a:r>
            <a:endParaRPr lang="en-US" dirty="0" smtClean="0">
              <a:solidFill>
                <a:srgbClr val="FF0000"/>
              </a:solidFill>
            </a:endParaRPr>
          </a:p>
          <a:p>
            <a:pPr algn="r" rtl="1"/>
            <a:r>
              <a:rPr lang="fa-IR" dirty="0" smtClean="0">
                <a:solidFill>
                  <a:srgbClr val="FF0000"/>
                </a:solidFill>
              </a:rPr>
              <a:t>«سپس ابوبكر عمر بن خطاب را به سوى على وآنانكه با او بودند فرستاد تا آنان را از خانه فاطمه (س) بيرون كند. وگفت: اگر از دستور تو سر باز زدند با آنان بجنگ. پس عمر مقدارى آتش آورد تا خانه را آتش زند. پس فاطمه (س) بر سر راهش آمد وفرمود: كجا؟ اى پسر خطاب ! آمده‏اى تا كاشانه ما را به آتش كشى؟ ! گفت: بلى. يا در آنچه امت وارد شده‏اند وارد شوند».</a:t>
            </a:r>
            <a:endParaRPr lang="en-US" dirty="0" smtClean="0">
              <a:solidFill>
                <a:srgbClr val="FF0000"/>
              </a:solidFill>
            </a:endParaRPr>
          </a:p>
          <a:p>
            <a:pPr algn="r" rtl="1"/>
            <a:r>
              <a:rPr lang="fa-IR" dirty="0" smtClean="0">
                <a:solidFill>
                  <a:srgbClr val="FF0000"/>
                </a:solidFill>
              </a:rPr>
              <a:t>ابوالفداء، تاريخ ابى الفداء ج 1 ص 156. دار المعرفة، بيروت.</a:t>
            </a:r>
            <a:endParaRPr lang="en-US" dirty="0" smtClean="0">
              <a:solidFill>
                <a:srgbClr val="FF0000"/>
              </a:solidFill>
            </a:endParaRPr>
          </a:p>
          <a:p>
            <a:pPr algn="r" rtl="1"/>
            <a:r>
              <a:rPr lang="ar-SA" dirty="0" smtClean="0">
                <a:solidFill>
                  <a:srgbClr val="FF0000"/>
                </a:solidFill>
              </a:rPr>
              <a:t> </a:t>
            </a:r>
            <a:endParaRPr lang="en-US" dirty="0" smtClean="0">
              <a:solidFill>
                <a:srgbClr val="FF0000"/>
              </a:solidFill>
            </a:endParaRPr>
          </a:p>
          <a:p>
            <a:pPr algn="r" rtl="1"/>
            <a:endParaRPr lang="en-US" dirty="0">
              <a:solidFill>
                <a:srgbClr val="FF0000"/>
              </a:solidFill>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rtl="1"/>
            <a:r>
              <a:rPr lang="ar-SA" dirty="0" smtClean="0">
                <a:solidFill>
                  <a:srgbClr val="FF0000"/>
                </a:solidFill>
              </a:rPr>
              <a:t>روایت نهم:</a:t>
            </a:r>
            <a:r>
              <a:rPr lang="en-US" dirty="0" smtClean="0">
                <a:solidFill>
                  <a:srgbClr val="FF0000"/>
                </a:solidFill>
              </a:rPr>
              <a:t/>
            </a:r>
            <a:br>
              <a:rPr lang="en-US" dirty="0" smtClean="0">
                <a:solidFill>
                  <a:srgbClr val="FF0000"/>
                </a:solidFill>
              </a:rPr>
            </a:br>
            <a:endParaRPr lang="en-US" dirty="0">
              <a:solidFill>
                <a:srgbClr val="FF0000"/>
              </a:solidFill>
            </a:endParaRPr>
          </a:p>
        </p:txBody>
      </p:sp>
      <p:sp>
        <p:nvSpPr>
          <p:cNvPr id="3" name="Content Placeholder 2"/>
          <p:cNvSpPr>
            <a:spLocks noGrp="1"/>
          </p:cNvSpPr>
          <p:nvPr>
            <p:ph idx="1"/>
          </p:nvPr>
        </p:nvSpPr>
        <p:spPr>
          <a:solidFill>
            <a:srgbClr val="FFC000"/>
          </a:solidFill>
        </p:spPr>
        <p:txBody>
          <a:bodyPr>
            <a:normAutofit fontScale="92500"/>
          </a:bodyPr>
          <a:lstStyle/>
          <a:p>
            <a:pPr algn="r" rtl="1"/>
            <a:r>
              <a:rPr lang="ar-SA" dirty="0" smtClean="0">
                <a:solidFill>
                  <a:srgbClr val="FF0000"/>
                </a:solidFill>
              </a:rPr>
              <a:t>أتی عمر بن الخطاب منزل علی وفیه طلحة والزبیر ورجال من المهاجرین فقال والله لأحرقن علیکم أو لتخرجن إلی البیعة فخرج علیه الزبیر مصلتا بالسیف فعثر فسقط السیف من یده فوثبوا علیه فأخذوه. </a:t>
            </a:r>
            <a:endParaRPr lang="en-US" dirty="0" smtClean="0">
              <a:solidFill>
                <a:srgbClr val="FF0000"/>
              </a:solidFill>
            </a:endParaRPr>
          </a:p>
          <a:p>
            <a:pPr algn="r" rtl="1"/>
            <a:r>
              <a:rPr lang="ar-SA" dirty="0" smtClean="0">
                <a:solidFill>
                  <a:srgbClr val="FF0000"/>
                </a:solidFill>
              </a:rPr>
              <a:t>عمر بن خطاب به منزل علی ( علیه السلام ) آمد در حالیکه طلحه و زبیر و مردانی از مهاجرین در آنجا بودند . پس گفت: به خدا قسم که شما را به آتش می کشم مگر اینکه برای بیعت خارج ( از خانه ) بیرون آیید. زبیر با شمشیر بر او وارد شد . پس شمشیر را از دستش انداختند و و بر وی هجوم آورده و او را گرفتند.</a:t>
            </a:r>
            <a:endParaRPr lang="en-US" dirty="0" smtClean="0">
              <a:solidFill>
                <a:srgbClr val="FF0000"/>
              </a:solidFill>
            </a:endParaRPr>
          </a:p>
          <a:p>
            <a:pPr algn="r" rtl="1"/>
            <a:r>
              <a:rPr lang="ar-SA" dirty="0" smtClean="0">
                <a:solidFill>
                  <a:srgbClr val="FF0000"/>
                </a:solidFill>
              </a:rPr>
              <a:t>تاریخ طبری، ج2، ص443، (باب السنه الحادیه عشره من الهجره) </a:t>
            </a:r>
            <a:endParaRPr lang="en-US" dirty="0" smtClean="0">
              <a:solidFill>
                <a:srgbClr val="FF0000"/>
              </a:solidFill>
            </a:endParaRPr>
          </a:p>
          <a:p>
            <a:pPr algn="r" rtl="1"/>
            <a:r>
              <a:rPr lang="ar-SA" dirty="0" smtClean="0">
                <a:solidFill>
                  <a:srgbClr val="FF0000"/>
                </a:solidFill>
              </a:rPr>
              <a:t> </a:t>
            </a:r>
            <a:endParaRPr lang="en-US" dirty="0" smtClean="0">
              <a:solidFill>
                <a:srgbClr val="FF0000"/>
              </a:solidFill>
            </a:endParaRPr>
          </a:p>
          <a:p>
            <a:pPr algn="r" rtl="1"/>
            <a:endParaRPr lang="en-US" dirty="0">
              <a:solidFill>
                <a:srgbClr val="FF0000"/>
              </a:solidFill>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rtl="1"/>
            <a:r>
              <a:rPr lang="ar-SA" dirty="0" smtClean="0">
                <a:solidFill>
                  <a:srgbClr val="FF0000"/>
                </a:solidFill>
              </a:rPr>
              <a:t>روایت دهم:</a:t>
            </a:r>
            <a:r>
              <a:rPr lang="en-US" dirty="0" smtClean="0">
                <a:solidFill>
                  <a:srgbClr val="FF0000"/>
                </a:solidFill>
              </a:rPr>
              <a:t/>
            </a:r>
            <a:br>
              <a:rPr lang="en-US" dirty="0" smtClean="0">
                <a:solidFill>
                  <a:srgbClr val="FF0000"/>
                </a:solidFill>
              </a:rPr>
            </a:br>
            <a:endParaRPr lang="en-US" dirty="0">
              <a:solidFill>
                <a:srgbClr val="FF0000"/>
              </a:solidFill>
            </a:endParaRPr>
          </a:p>
        </p:txBody>
      </p:sp>
      <p:sp>
        <p:nvSpPr>
          <p:cNvPr id="3" name="Content Placeholder 2"/>
          <p:cNvSpPr>
            <a:spLocks noGrp="1"/>
          </p:cNvSpPr>
          <p:nvPr>
            <p:ph idx="1"/>
          </p:nvPr>
        </p:nvSpPr>
        <p:spPr>
          <a:solidFill>
            <a:srgbClr val="FFC000"/>
          </a:solidFill>
        </p:spPr>
        <p:txBody>
          <a:bodyPr>
            <a:normAutofit fontScale="77500" lnSpcReduction="20000"/>
          </a:bodyPr>
          <a:lstStyle/>
          <a:p>
            <a:pPr algn="r" rtl="1"/>
            <a:r>
              <a:rPr lang="en-US" dirty="0" smtClean="0">
                <a:solidFill>
                  <a:srgbClr val="FF0000"/>
                </a:solidFill>
              </a:rPr>
              <a:t> </a:t>
            </a:r>
            <a:r>
              <a:rPr lang="ar-SA" dirty="0" smtClean="0">
                <a:solidFill>
                  <a:srgbClr val="FF0000"/>
                </a:solidFill>
              </a:rPr>
              <a:t>ابابکر در حین مرگ اموری را تمنا کرد و گفت</a:t>
            </a:r>
            <a:r>
              <a:rPr lang="en-US" dirty="0" smtClean="0">
                <a:solidFill>
                  <a:srgbClr val="FF0000"/>
                </a:solidFill>
              </a:rPr>
              <a:t>:</a:t>
            </a:r>
          </a:p>
          <a:p>
            <a:pPr algn="r" rtl="1"/>
            <a:r>
              <a:rPr lang="ar-SA" dirty="0" smtClean="0">
                <a:solidFill>
                  <a:srgbClr val="FF0000"/>
                </a:solidFill>
              </a:rPr>
              <a:t>إني لا آسي على شئ إلا على ثلاث فعلتهن، وددت أني لم أفعلهن و ثلاث لم أفعلهن وددت أني فعلتهن و ثلاث وددت أني سألت رسول الله صلى الله عليه و سلم عنهن، فأما الثلاث اللاتي وددت أني لم أفعلهن</a:t>
            </a:r>
            <a:r>
              <a:rPr lang="en-US" dirty="0" smtClean="0">
                <a:solidFill>
                  <a:srgbClr val="FF0000"/>
                </a:solidFill>
              </a:rPr>
              <a:t>. ... </a:t>
            </a:r>
            <a:r>
              <a:rPr lang="ar-SA" dirty="0" smtClean="0">
                <a:solidFill>
                  <a:srgbClr val="FF0000"/>
                </a:solidFill>
              </a:rPr>
              <a:t>فوددت أني لم أكن كشفت بيت فاطمة و تركته و أن أغلق علي الحرب</a:t>
            </a:r>
            <a:r>
              <a:rPr lang="en-US" dirty="0" smtClean="0">
                <a:solidFill>
                  <a:srgbClr val="FF0000"/>
                </a:solidFill>
              </a:rPr>
              <a:t> ... . </a:t>
            </a:r>
          </a:p>
          <a:p>
            <a:pPr algn="r" rtl="1"/>
            <a:r>
              <a:rPr lang="ar-SA" dirty="0" smtClean="0">
                <a:solidFill>
                  <a:srgbClr val="FF0000"/>
                </a:solidFill>
              </a:rPr>
              <a:t>سه چيز است که من تأسف مي‌خورم که اي کاش انجام نداده بودم ... اي کاش دستور حمله به خانه فاطمه را نداده بودم، اي کاش اين حرب و جنگ عليه دودمان فاطمه را ترک کرده بودم... .</a:t>
            </a:r>
            <a:endParaRPr lang="en-US" dirty="0" smtClean="0">
              <a:solidFill>
                <a:srgbClr val="FF0000"/>
              </a:solidFill>
            </a:endParaRPr>
          </a:p>
          <a:p>
            <a:pPr algn="r" rtl="1"/>
            <a:r>
              <a:rPr lang="ar-SA" dirty="0" smtClean="0">
                <a:solidFill>
                  <a:srgbClr val="FF0000"/>
                </a:solidFill>
              </a:rPr>
              <a:t>- مجمع الزوائد للهيثمي، ج5، ص202 </a:t>
            </a:r>
            <a:br>
              <a:rPr lang="ar-SA" dirty="0" smtClean="0">
                <a:solidFill>
                  <a:srgbClr val="FF0000"/>
                </a:solidFill>
              </a:rPr>
            </a:br>
            <a:r>
              <a:rPr lang="ar-SA" dirty="0" smtClean="0">
                <a:solidFill>
                  <a:srgbClr val="FF0000"/>
                </a:solidFill>
              </a:rPr>
              <a:t>ـ معجم الکبیر طبرانی ج</a:t>
            </a:r>
            <a:r>
              <a:rPr lang="fa-IR" dirty="0" smtClean="0">
                <a:solidFill>
                  <a:srgbClr val="FF0000"/>
                </a:solidFill>
              </a:rPr>
              <a:t>۱</a:t>
            </a:r>
            <a:r>
              <a:rPr lang="ar-SA" dirty="0" smtClean="0">
                <a:solidFill>
                  <a:srgbClr val="FF0000"/>
                </a:solidFill>
              </a:rPr>
              <a:t>، ص</a:t>
            </a:r>
            <a:r>
              <a:rPr lang="fa-IR" dirty="0" smtClean="0">
                <a:solidFill>
                  <a:srgbClr val="FF0000"/>
                </a:solidFill>
              </a:rPr>
              <a:t>۶۲</a:t>
            </a:r>
            <a:r>
              <a:rPr lang="ar-SA" dirty="0" smtClean="0">
                <a:solidFill>
                  <a:srgbClr val="FF0000"/>
                </a:solidFill>
              </a:rPr>
              <a:t>، ح</a:t>
            </a:r>
            <a:r>
              <a:rPr lang="fa-IR" dirty="0" smtClean="0">
                <a:solidFill>
                  <a:srgbClr val="FF0000"/>
                </a:solidFill>
              </a:rPr>
              <a:t>۳۴</a:t>
            </a:r>
            <a:r>
              <a:rPr lang="ar-SA" dirty="0" smtClean="0">
                <a:solidFill>
                  <a:srgbClr val="FF0000"/>
                </a:solidFill>
              </a:rPr>
              <a:t/>
            </a:r>
            <a:br>
              <a:rPr lang="ar-SA" dirty="0" smtClean="0">
                <a:solidFill>
                  <a:srgbClr val="FF0000"/>
                </a:solidFill>
              </a:rPr>
            </a:br>
            <a:endParaRPr lang="en-US" dirty="0" smtClean="0">
              <a:solidFill>
                <a:srgbClr val="FF0000"/>
              </a:solidFill>
            </a:endParaRPr>
          </a:p>
          <a:p>
            <a:pPr algn="r" rtl="1"/>
            <a:r>
              <a:rPr lang="ar-SA" dirty="0" smtClean="0">
                <a:solidFill>
                  <a:srgbClr val="FF0000"/>
                </a:solidFill>
              </a:rPr>
              <a:t>- كنز العمال للمتقي الهندي، ج5، ص631 </a:t>
            </a:r>
            <a:br>
              <a:rPr lang="ar-SA" dirty="0" smtClean="0">
                <a:solidFill>
                  <a:srgbClr val="FF0000"/>
                </a:solidFill>
              </a:rPr>
            </a:br>
            <a:r>
              <a:rPr lang="ar-SA" dirty="0" smtClean="0">
                <a:solidFill>
                  <a:srgbClr val="FF0000"/>
                </a:solidFill>
              </a:rPr>
              <a:t>ـ تاريخ مدينة دمشق لأبن عساكر، ج30، ص418 </a:t>
            </a:r>
            <a:br>
              <a:rPr lang="ar-SA" dirty="0" smtClean="0">
                <a:solidFill>
                  <a:srgbClr val="FF0000"/>
                </a:solidFill>
              </a:rPr>
            </a:br>
            <a:r>
              <a:rPr lang="ar-SA" dirty="0" smtClean="0">
                <a:solidFill>
                  <a:srgbClr val="FF0000"/>
                </a:solidFill>
              </a:rPr>
              <a:t>ـ تاريخ الطبري، ج2، ص619 </a:t>
            </a:r>
            <a:endParaRPr lang="en-US" dirty="0" smtClean="0">
              <a:solidFill>
                <a:srgbClr val="FF0000"/>
              </a:solidFill>
            </a:endParaRPr>
          </a:p>
          <a:p>
            <a:pPr algn="r" rtl="1"/>
            <a:endParaRPr lang="en-US" dirty="0">
              <a:solidFill>
                <a:srgbClr val="FF0000"/>
              </a:solidFill>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rtl="1"/>
            <a:r>
              <a:rPr lang="ar-SA" dirty="0" smtClean="0">
                <a:solidFill>
                  <a:srgbClr val="FF0000"/>
                </a:solidFill>
              </a:rPr>
              <a:t>روایت یازدهم:</a:t>
            </a:r>
            <a:r>
              <a:rPr lang="en-US" dirty="0" smtClean="0">
                <a:solidFill>
                  <a:srgbClr val="FF0000"/>
                </a:solidFill>
              </a:rPr>
              <a:t/>
            </a:r>
            <a:br>
              <a:rPr lang="en-US" dirty="0" smtClean="0">
                <a:solidFill>
                  <a:srgbClr val="FF0000"/>
                </a:solidFill>
              </a:rPr>
            </a:br>
            <a:endParaRPr lang="en-US" dirty="0">
              <a:solidFill>
                <a:srgbClr val="FF0000"/>
              </a:solidFill>
            </a:endParaRPr>
          </a:p>
        </p:txBody>
      </p:sp>
      <p:sp>
        <p:nvSpPr>
          <p:cNvPr id="3" name="Content Placeholder 2"/>
          <p:cNvSpPr>
            <a:spLocks noGrp="1"/>
          </p:cNvSpPr>
          <p:nvPr>
            <p:ph idx="1"/>
          </p:nvPr>
        </p:nvSpPr>
        <p:spPr>
          <a:solidFill>
            <a:srgbClr val="FFC000"/>
          </a:solidFill>
        </p:spPr>
        <p:txBody>
          <a:bodyPr/>
          <a:lstStyle/>
          <a:p>
            <a:pPr algn="r" rtl="1"/>
            <a:r>
              <a:rPr lang="ar-SA" dirty="0" smtClean="0">
                <a:solidFill>
                  <a:srgbClr val="FF0000"/>
                </a:solidFill>
              </a:rPr>
              <a:t>ان عمر ضرب بطن فاطمه یوم البیعه حتی القت المحسن من بطنها</a:t>
            </a:r>
            <a:endParaRPr lang="en-US" dirty="0" smtClean="0">
              <a:solidFill>
                <a:srgbClr val="FF0000"/>
              </a:solidFill>
            </a:endParaRPr>
          </a:p>
          <a:p>
            <a:pPr algn="r" rtl="1"/>
            <a:r>
              <a:rPr lang="ar-SA" dirty="0" smtClean="0">
                <a:solidFill>
                  <a:srgbClr val="FF0000"/>
                </a:solidFill>
              </a:rPr>
              <a:t>عمر در روز اخذ بیعت برای ابی بکر، بر شکم فاطمه زد، و سبب سقط جنین حضرت زهرا(سلام الله علیها)، یعنی حضرت محسن بن علی(علیهما السلام) شد.</a:t>
            </a:r>
            <a:endParaRPr lang="en-US" dirty="0" smtClean="0">
              <a:solidFill>
                <a:srgbClr val="FF0000"/>
              </a:solidFill>
            </a:endParaRPr>
          </a:p>
          <a:p>
            <a:pPr algn="r" rtl="1"/>
            <a:r>
              <a:rPr lang="ar-SA" dirty="0" smtClean="0">
                <a:solidFill>
                  <a:srgbClr val="FF0000"/>
                </a:solidFill>
              </a:rPr>
              <a:t>الوافی بالوفیات ج</a:t>
            </a:r>
            <a:r>
              <a:rPr lang="fa-IR" dirty="0" smtClean="0">
                <a:solidFill>
                  <a:srgbClr val="FF0000"/>
                </a:solidFill>
              </a:rPr>
              <a:t>۶</a:t>
            </a:r>
            <a:r>
              <a:rPr lang="ar-SA" dirty="0" smtClean="0">
                <a:solidFill>
                  <a:srgbClr val="FF0000"/>
                </a:solidFill>
              </a:rPr>
              <a:t>، ص</a:t>
            </a:r>
            <a:r>
              <a:rPr lang="fa-IR" dirty="0" smtClean="0">
                <a:solidFill>
                  <a:srgbClr val="FF0000"/>
                </a:solidFill>
              </a:rPr>
              <a:t>۱۷</a:t>
            </a:r>
            <a:endParaRPr lang="en-US" dirty="0" smtClean="0">
              <a:solidFill>
                <a:srgbClr val="FF0000"/>
              </a:solidFill>
            </a:endParaRPr>
          </a:p>
          <a:p>
            <a:pPr algn="r" rtl="1"/>
            <a:r>
              <a:rPr lang="ar-SA" dirty="0" smtClean="0">
                <a:solidFill>
                  <a:srgbClr val="FF0000"/>
                </a:solidFill>
              </a:rPr>
              <a:t> </a:t>
            </a:r>
            <a:endParaRPr lang="en-US" dirty="0" smtClean="0">
              <a:solidFill>
                <a:srgbClr val="FF0000"/>
              </a:solidFill>
            </a:endParaRPr>
          </a:p>
          <a:p>
            <a:pPr algn="r" rtl="1"/>
            <a:endParaRPr lang="en-US" dirty="0">
              <a:solidFill>
                <a:srgbClr val="FF0000"/>
              </a:solidFill>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rtl="1"/>
            <a:r>
              <a:rPr lang="ar-SA" dirty="0" smtClean="0">
                <a:solidFill>
                  <a:srgbClr val="FF0000"/>
                </a:solidFill>
              </a:rPr>
              <a:t>روایت دوازدهم:</a:t>
            </a:r>
            <a:r>
              <a:rPr lang="en-US" dirty="0" smtClean="0">
                <a:solidFill>
                  <a:srgbClr val="FF0000"/>
                </a:solidFill>
              </a:rPr>
              <a:t/>
            </a:r>
            <a:br>
              <a:rPr lang="en-US" dirty="0" smtClean="0">
                <a:solidFill>
                  <a:srgbClr val="FF0000"/>
                </a:solidFill>
              </a:rPr>
            </a:br>
            <a:endParaRPr lang="en-US" dirty="0">
              <a:solidFill>
                <a:srgbClr val="FF0000"/>
              </a:solidFill>
            </a:endParaRPr>
          </a:p>
        </p:txBody>
      </p:sp>
      <p:sp>
        <p:nvSpPr>
          <p:cNvPr id="3" name="Content Placeholder 2"/>
          <p:cNvSpPr>
            <a:spLocks noGrp="1"/>
          </p:cNvSpPr>
          <p:nvPr>
            <p:ph idx="1"/>
          </p:nvPr>
        </p:nvSpPr>
        <p:spPr>
          <a:solidFill>
            <a:srgbClr val="FFC000"/>
          </a:solidFill>
        </p:spPr>
        <p:txBody>
          <a:bodyPr/>
          <a:lstStyle/>
          <a:p>
            <a:pPr algn="r" rtl="1"/>
            <a:r>
              <a:rPr lang="ar-SA" dirty="0" smtClean="0">
                <a:solidFill>
                  <a:srgbClr val="FF0000"/>
                </a:solidFill>
              </a:rPr>
              <a:t>ذهبی در کتاب میزان الاعتدال از محمد بن احمد کوفی حافظ نقل می کند که در محضر احمد بن محمد معروف به ابن ابی دارم، محدث کوفی (م</a:t>
            </a:r>
            <a:r>
              <a:rPr lang="fa-IR" dirty="0" smtClean="0">
                <a:solidFill>
                  <a:srgbClr val="FF0000"/>
                </a:solidFill>
              </a:rPr>
              <a:t>۳۵۷)</a:t>
            </a:r>
            <a:r>
              <a:rPr lang="ar-SA" dirty="0" smtClean="0">
                <a:solidFill>
                  <a:srgbClr val="FF0000"/>
                </a:solidFill>
              </a:rPr>
              <a:t>، این خبر خوانده شد:</a:t>
            </a:r>
            <a:endParaRPr lang="en-US" dirty="0" smtClean="0">
              <a:solidFill>
                <a:srgbClr val="FF0000"/>
              </a:solidFill>
            </a:endParaRPr>
          </a:p>
          <a:p>
            <a:pPr algn="r" rtl="1"/>
            <a:r>
              <a:rPr lang="ar-SA" dirty="0" smtClean="0">
                <a:solidFill>
                  <a:srgbClr val="FF0000"/>
                </a:solidFill>
              </a:rPr>
              <a:t>ان عمر رفس فاطمه حتی اسقطت بمحسن!!!</a:t>
            </a:r>
            <a:endParaRPr lang="en-US" dirty="0" smtClean="0">
              <a:solidFill>
                <a:srgbClr val="FF0000"/>
              </a:solidFill>
            </a:endParaRPr>
          </a:p>
          <a:p>
            <a:pPr algn="r" rtl="1"/>
            <a:r>
              <a:rPr lang="ar-SA" dirty="0" smtClean="0">
                <a:solidFill>
                  <a:srgbClr val="FF0000"/>
                </a:solidFill>
              </a:rPr>
              <a:t>عمر لگدی بر فاطمه زد و او فرزندی که در رحم به نام محسن داشت سقط کرد.</a:t>
            </a:r>
            <a:endParaRPr lang="en-US" dirty="0" smtClean="0">
              <a:solidFill>
                <a:srgbClr val="FF0000"/>
              </a:solidFill>
            </a:endParaRPr>
          </a:p>
          <a:p>
            <a:pPr algn="r" rtl="1"/>
            <a:r>
              <a:rPr lang="ar-SA" dirty="0" smtClean="0">
                <a:solidFill>
                  <a:srgbClr val="FF0000"/>
                </a:solidFill>
              </a:rPr>
              <a:t>میزان الاعتدال ج</a:t>
            </a:r>
            <a:r>
              <a:rPr lang="fa-IR" dirty="0" smtClean="0">
                <a:solidFill>
                  <a:srgbClr val="FF0000"/>
                </a:solidFill>
              </a:rPr>
              <a:t>۱</a:t>
            </a:r>
            <a:r>
              <a:rPr lang="ar-SA" dirty="0" smtClean="0">
                <a:solidFill>
                  <a:srgbClr val="FF0000"/>
                </a:solidFill>
              </a:rPr>
              <a:t>ص</a:t>
            </a:r>
            <a:r>
              <a:rPr lang="fa-IR" dirty="0" smtClean="0">
                <a:solidFill>
                  <a:srgbClr val="FF0000"/>
                </a:solidFill>
              </a:rPr>
              <a:t>۱۳۹</a:t>
            </a:r>
            <a:r>
              <a:rPr lang="ar-SA" dirty="0" smtClean="0">
                <a:solidFill>
                  <a:srgbClr val="FF0000"/>
                </a:solidFill>
              </a:rPr>
              <a:t> شماره </a:t>
            </a:r>
            <a:r>
              <a:rPr lang="fa-IR" dirty="0" smtClean="0">
                <a:solidFill>
                  <a:srgbClr val="FF0000"/>
                </a:solidFill>
              </a:rPr>
              <a:t>۵۵۲</a:t>
            </a:r>
            <a:endParaRPr lang="en-US" dirty="0" smtClean="0">
              <a:solidFill>
                <a:srgbClr val="FF0000"/>
              </a:solidFill>
            </a:endParaRPr>
          </a:p>
          <a:p>
            <a:pPr algn="r" rtl="1"/>
            <a:endParaRPr lang="en-US" dirty="0">
              <a:solidFill>
                <a:srgbClr val="FF0000"/>
              </a:solidFill>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endParaRPr lang="en-US">
              <a:solidFill>
                <a:srgbClr val="FF0000"/>
              </a:solidFill>
            </a:endParaRPr>
          </a:p>
        </p:txBody>
      </p:sp>
      <p:sp>
        <p:nvSpPr>
          <p:cNvPr id="3" name="Content Placeholder 2"/>
          <p:cNvSpPr>
            <a:spLocks noGrp="1"/>
          </p:cNvSpPr>
          <p:nvPr>
            <p:ph idx="1"/>
          </p:nvPr>
        </p:nvSpPr>
        <p:spPr/>
        <p:txBody>
          <a:bodyPr/>
          <a:lstStyle/>
          <a:p>
            <a:endParaRPr 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themeOverride>
</file>

<file path=docProps/app.xml><?xml version="1.0" encoding="utf-8"?>
<Properties xmlns="http://schemas.openxmlformats.org/officeDocument/2006/extended-properties" xmlns:vt="http://schemas.openxmlformats.org/officeDocument/2006/docPropsVTypes">
  <Template/>
  <TotalTime>43</TotalTime>
  <Words>2219</Words>
  <Application>Microsoft Office PowerPoint</Application>
  <PresentationFormat>On-screen Show (4:3)</PresentationFormat>
  <Paragraphs>98</Paragraphs>
  <Slides>37</Slides>
  <Notes>1</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Urban</vt:lpstr>
      <vt:lpstr>حقیقت تلخ</vt:lpstr>
      <vt:lpstr>گونه اول بررسی: بررسی اسناد به تنهایی</vt:lpstr>
      <vt:lpstr>ابوعبيد قاسم بن سلام (متوفاي 224) در کتاب نفيس خود به نام الاموال </vt:lpstr>
      <vt:lpstr>Slide 4</vt:lpstr>
      <vt:lpstr> محمد بن سعد و کتاب الطبقات الکبري محمد بن سعد (متوفاي 229) معروف به کاتب واقدي در اثر ارزشمند خود</vt:lpstr>
      <vt:lpstr>طبراني و المعجم الکبيرابوالقاسم سليمان بن احمد طبراني (260- 360) شخصيتي است که ذهبي در ميزان الاعتدال در حق او مي‏نويسد: حافظ و ثبت  ميزان الاعتدال 2/ 195</vt:lpstr>
      <vt:lpstr>ابن عبدربّه و العقد الفريد ابن عبد ربه اندلسي مولف کتاب العقد الفريد (متوفاي 463 ه</vt:lpstr>
      <vt:lpstr>سخن نظّام در کتاب الوافي بالوفيات ابراهيم بن سيار نظام معتزلي (160- 231) از ادبا و دانشمندان مشهور است که به علت زيبايي کلامش در نظم و نثر، به نظّام معروف شده است.  </vt:lpstr>
      <vt:lpstr>مبرّد و کتاب کامل محمد بن يزيد بن عبدالأکبر بغدادي (210- 285)  </vt:lpstr>
      <vt:lpstr>مسعودي و مُروجُ الذهب ابوالفرج مسعودي (متوفاي 345) در مروج الذهب</vt:lpstr>
      <vt:lpstr>به هر روي، ابن ابي‏دارم نقل مي‏کند که در محضر او اين خبر خوانده مي‏شود:   انّ عمر رفس فاطمة حتي أسقطت بمحسن.   يعني: عمر لگدي بر فاطمه زد، در نتيجه او فرزندي که در رحم به نام محسن داشت سقط کرد. ميزان الاعتدال 1/ 139</vt:lpstr>
      <vt:lpstr>محمّد بن مکرم و مختصر تاريخ دمشق علي بن حسن بن هبة الله معروف به ابن عساکر دمشقي (متوفاي 571) کتابي در تاريخ دمشق تأليف نموده که اخيراً در هشتاد جلد منتشر شده است، سپس اين موسوعه را محمد بن مکرم معروف به ابن منظور (630- 711) تلخيص کرده</vt:lpstr>
      <vt:lpstr>ابن ابي‏ الحديد و شرح نهج‏ البلاغه  عبدالحميد بن هبه الله مدائني معتزلي (متوفاي 655) مورخ و نويسنده‏ي توانا:    </vt:lpstr>
      <vt:lpstr>جويني و کتاب فرائد السمطين ابراهيم بن محمد بن المويد معروف به جويني (متوفاي 722) از مشايخ ذهبي است (15)، ذهبي در حق استادش جويني چنين مي‏گويد: امام، محدث يگانه، فخر الاسلام، صدر الدين.  </vt:lpstr>
      <vt:lpstr>نقل کاملتر</vt:lpstr>
      <vt:lpstr>شمس الدين ذهبي و تاريخ الاسلام شمس الدين محمد بن احمد ذهبي (متوفاي 748) در کتاب تاريخ الاسلام در تاريخ زندگي ابوبکر</vt:lpstr>
      <vt:lpstr>علي بن ابي‏بکر هيثمي و مجمع الزوائد نور الدين علي بن ابي‏بکر هيثمي (متوفاي 807) مولف کتاب مجمع الزوائد و منبع الفوائد، وي در باب کراهه الولايه چنين مي‏نويسد:  </vt:lpstr>
      <vt:lpstr>ابن حجر عسقلاني و لسان الميزان احمد بن علي بن حجر عسقلاني (متوفاي 852) در کتاب لسان الميزان</vt:lpstr>
      <vt:lpstr>متّقي هندي و کنز العمّال علاء الدين علي متقي هندي (متوفاي 975) در دائره المعارف حديثي خود</vt:lpstr>
      <vt:lpstr>عبدالفتّاح عبدالمقصود و کتاب الإمام علي اين دانشمند خبير و شهير مصري، داستان در دربار هجوم به خانه‏ي وحي را در دو مورد از کتاب خود آورده است که ما به نقل يکي از آنها بسنده مي‏کنيم:  </vt:lpstr>
      <vt:lpstr>Slide 21</vt:lpstr>
      <vt:lpstr>احتجاج به فعل خليفه </vt:lpstr>
      <vt:lpstr>Slide 23</vt:lpstr>
      <vt:lpstr>Slide 24</vt:lpstr>
      <vt:lpstr>گونه دوم بررسی: بررسی روایات به تنهایی</vt:lpstr>
      <vt:lpstr>روایات مربوطه روايت اول:</vt:lpstr>
      <vt:lpstr>روایت دوم: </vt:lpstr>
      <vt:lpstr>روایت چهارم: </vt:lpstr>
      <vt:lpstr>روایت پنجم: </vt:lpstr>
      <vt:lpstr>روایت ششم: </vt:lpstr>
      <vt:lpstr>روایت هفتم: </vt:lpstr>
      <vt:lpstr>روایت هشتم: </vt:lpstr>
      <vt:lpstr>روایت نهم: </vt:lpstr>
      <vt:lpstr>روایت دهم: </vt:lpstr>
      <vt:lpstr>روایت یازدهم: </vt:lpstr>
      <vt:lpstr>روایت دوازدهم: </vt:lpstr>
      <vt:lpstr>Slide 37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User</cp:lastModifiedBy>
  <cp:revision>7</cp:revision>
  <dcterms:created xsi:type="dcterms:W3CDTF">2006-08-16T00:00:00Z</dcterms:created>
  <dcterms:modified xsi:type="dcterms:W3CDTF">2011-09-29T11:37:10Z</dcterms:modified>
</cp:coreProperties>
</file>