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2" r:id="rId8"/>
    <p:sldId id="261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7EB043BF-8F67-4743-95B1-3002ED8747FA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C811EF2B-F083-4D56-BE19-7AD08FDDBC0C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EB043BF-8F67-4743-95B1-3002ED8747FA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811EF2B-F083-4D56-BE19-7AD08FDDBC0C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7EB043BF-8F67-4743-95B1-3002ED8747FA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C811EF2B-F083-4D56-BE19-7AD08FDDBC0C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043BF-8F67-4743-95B1-3002ED8747FA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1EF2B-F083-4D56-BE19-7AD08FDDBC0C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043BF-8F67-4743-95B1-3002ED8747FA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1EF2B-F083-4D56-BE19-7AD08FDDBC0C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B043BF-8F67-4743-95B1-3002ED8747FA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811EF2B-F083-4D56-BE19-7AD08FDDBC0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043BF-8F67-4743-95B1-3002ED8747FA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1EF2B-F083-4D56-BE19-7AD08FDDBC0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EB043BF-8F67-4743-95B1-3002ED8747FA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811EF2B-F083-4D56-BE19-7AD08FDDBC0C}" type="slidenum">
              <a:rPr lang="en-US" smtClean="0"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B043BF-8F67-4743-95B1-3002ED8747FA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811EF2B-F083-4D56-BE19-7AD08FDDBC0C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043BF-8F67-4743-95B1-3002ED8747FA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1EF2B-F083-4D56-BE19-7AD08FDDBC0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043BF-8F67-4743-95B1-3002ED8747FA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11EF2B-F083-4D56-BE19-7AD08FDDBC0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EB043BF-8F67-4743-95B1-3002ED8747FA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811EF2B-F083-4D56-BE19-7AD08FDDBC0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" Target="slide4.xml"/><Relationship Id="rId7" Type="http://schemas.openxmlformats.org/officeDocument/2006/relationships/slide" Target="slide8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7.xml"/><Relationship Id="rId5" Type="http://schemas.openxmlformats.org/officeDocument/2006/relationships/slide" Target="slide6.xml"/><Relationship Id="rId4" Type="http://schemas.openxmlformats.org/officeDocument/2006/relationships/slide" Target="slide5.xml"/><Relationship Id="rId9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69808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evel 4">
            <a:hlinkClick r:id="rId2" action="ppaction://hlinksldjump"/>
          </p:cNvPr>
          <p:cNvSpPr/>
          <p:nvPr/>
        </p:nvSpPr>
        <p:spPr>
          <a:xfrm>
            <a:off x="214282" y="357166"/>
            <a:ext cx="8715436" cy="785818"/>
          </a:xfrm>
          <a:prstGeom prst="bevel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4800" b="1" dirty="0" smtClean="0">
                <a:solidFill>
                  <a:srgbClr val="7030A0"/>
                </a:solidFill>
                <a:cs typeface="2  Davat" pitchFamily="2" charset="-78"/>
              </a:rPr>
              <a:t>مضاف و مضاف الیه – موصوف و صفت</a:t>
            </a:r>
            <a:endParaRPr lang="en-US" sz="4800" b="1" dirty="0">
              <a:solidFill>
                <a:srgbClr val="7030A0"/>
              </a:solidFill>
              <a:cs typeface="2  Davat" pitchFamily="2" charset="-78"/>
            </a:endParaRPr>
          </a:p>
        </p:txBody>
      </p:sp>
      <p:sp>
        <p:nvSpPr>
          <p:cNvPr id="6" name="Bevel 5">
            <a:hlinkClick r:id="rId2" action="ppaction://hlinksldjump"/>
          </p:cNvPr>
          <p:cNvSpPr/>
          <p:nvPr/>
        </p:nvSpPr>
        <p:spPr>
          <a:xfrm>
            <a:off x="2071670" y="1285860"/>
            <a:ext cx="4929222" cy="785818"/>
          </a:xfrm>
          <a:prstGeom prst="bevel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cs typeface="2  Davat" pitchFamily="2" charset="-78"/>
              </a:rPr>
              <a:t>یادآوری و ورود به بحث مضاف و مضاف الیه</a:t>
            </a:r>
            <a:endParaRPr lang="en-US" sz="2800" b="1" dirty="0">
              <a:cs typeface="2  Davat" pitchFamily="2" charset="-78"/>
            </a:endParaRPr>
          </a:p>
        </p:txBody>
      </p:sp>
      <p:sp>
        <p:nvSpPr>
          <p:cNvPr id="7" name="Bevel 6">
            <a:hlinkClick r:id="rId3" action="ppaction://hlinksldjump"/>
          </p:cNvPr>
          <p:cNvSpPr/>
          <p:nvPr/>
        </p:nvSpPr>
        <p:spPr>
          <a:xfrm>
            <a:off x="2071670" y="2214554"/>
            <a:ext cx="4929222" cy="785818"/>
          </a:xfrm>
          <a:prstGeom prst="bevel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solidFill>
                  <a:schemeClr val="tx1"/>
                </a:solidFill>
                <a:cs typeface="2  Davat" pitchFamily="2" charset="-78"/>
              </a:rPr>
              <a:t>مضاف الیه سه چیز قبول ندارد.</a:t>
            </a:r>
            <a:endParaRPr lang="en-US" sz="2800" b="1" dirty="0">
              <a:solidFill>
                <a:schemeClr val="tx1"/>
              </a:solidFill>
              <a:cs typeface="2  Davat" pitchFamily="2" charset="-78"/>
            </a:endParaRPr>
          </a:p>
        </p:txBody>
      </p:sp>
      <p:sp>
        <p:nvSpPr>
          <p:cNvPr id="8" name="Bevel 7">
            <a:hlinkClick r:id="rId4" action="ppaction://hlinksldjump"/>
          </p:cNvPr>
          <p:cNvSpPr/>
          <p:nvPr/>
        </p:nvSpPr>
        <p:spPr>
          <a:xfrm>
            <a:off x="2071670" y="3143248"/>
            <a:ext cx="4929222" cy="785818"/>
          </a:xfrm>
          <a:prstGeom prst="bevel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cs typeface="2  Davat" pitchFamily="2" charset="-78"/>
              </a:rPr>
              <a:t>صفت مفرد و مطابقت آن با موصوف </a:t>
            </a:r>
            <a:endParaRPr lang="en-US" sz="2800" b="1" dirty="0">
              <a:cs typeface="2  Davat" pitchFamily="2" charset="-78"/>
            </a:endParaRPr>
          </a:p>
        </p:txBody>
      </p:sp>
      <p:sp>
        <p:nvSpPr>
          <p:cNvPr id="11" name="Bevel 10">
            <a:hlinkClick r:id="rId5" action="ppaction://hlinksldjump"/>
          </p:cNvPr>
          <p:cNvSpPr/>
          <p:nvPr/>
        </p:nvSpPr>
        <p:spPr>
          <a:xfrm>
            <a:off x="4572000" y="4071942"/>
            <a:ext cx="2428892" cy="785818"/>
          </a:xfrm>
          <a:prstGeom prst="bevel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cs typeface="2  Davat" pitchFamily="2" charset="-78"/>
              </a:rPr>
              <a:t>دنباله صفت مفرد</a:t>
            </a:r>
            <a:endParaRPr lang="en-US" sz="2800" b="1" dirty="0">
              <a:cs typeface="2  Davat" pitchFamily="2" charset="-78"/>
            </a:endParaRPr>
          </a:p>
        </p:txBody>
      </p:sp>
      <p:sp>
        <p:nvSpPr>
          <p:cNvPr id="12" name="Bevel 11">
            <a:hlinkClick r:id="rId6" action="ppaction://hlinksldjump"/>
          </p:cNvPr>
          <p:cNvSpPr/>
          <p:nvPr/>
        </p:nvSpPr>
        <p:spPr>
          <a:xfrm>
            <a:off x="2071670" y="4071942"/>
            <a:ext cx="2428892" cy="785818"/>
          </a:xfrm>
          <a:prstGeom prst="bevel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800" b="1" dirty="0" smtClean="0">
                <a:cs typeface="2  Davat" pitchFamily="2" charset="-78"/>
              </a:rPr>
              <a:t>جمله وصفیه</a:t>
            </a:r>
            <a:endParaRPr lang="en-US" sz="2800" b="1" dirty="0">
              <a:cs typeface="2  Davat" pitchFamily="2" charset="-78"/>
            </a:endParaRPr>
          </a:p>
        </p:txBody>
      </p:sp>
      <p:sp>
        <p:nvSpPr>
          <p:cNvPr id="13" name="Bevel 12">
            <a:hlinkClick r:id="rId7" action="ppaction://hlinksldjump"/>
          </p:cNvPr>
          <p:cNvSpPr/>
          <p:nvPr/>
        </p:nvSpPr>
        <p:spPr>
          <a:xfrm>
            <a:off x="2071670" y="4929198"/>
            <a:ext cx="4929222" cy="785818"/>
          </a:xfrm>
          <a:prstGeom prst="beve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b="1" dirty="0" smtClean="0">
                <a:cs typeface="2  Davat" pitchFamily="2" charset="-78"/>
              </a:rPr>
              <a:t>وقتیکه یک اسم هم صفت دارد و هم مضاف </a:t>
            </a:r>
            <a:r>
              <a:rPr lang="fa-IR" sz="2800" b="1" dirty="0" smtClean="0">
                <a:cs typeface="2  Davat" pitchFamily="2" charset="-78"/>
              </a:rPr>
              <a:t>الیه</a:t>
            </a:r>
            <a:endParaRPr lang="en-US" sz="2800" b="1" dirty="0">
              <a:cs typeface="2  Davat" pitchFamily="2" charset="-78"/>
            </a:endParaRPr>
          </a:p>
        </p:txBody>
      </p:sp>
      <p:pic>
        <p:nvPicPr>
          <p:cNvPr id="15" name="Picture 14" descr="1413915450299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72330" y="1214422"/>
            <a:ext cx="1857368" cy="5143536"/>
          </a:xfrm>
          <a:prstGeom prst="rect">
            <a:avLst/>
          </a:prstGeom>
        </p:spPr>
      </p:pic>
      <p:pic>
        <p:nvPicPr>
          <p:cNvPr id="16" name="Picture 15" descr="1414177121366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4282" y="1214422"/>
            <a:ext cx="1785934" cy="2214578"/>
          </a:xfrm>
          <a:prstGeom prst="rect">
            <a:avLst/>
          </a:prstGeom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5720" y="357166"/>
            <a:ext cx="8572560" cy="5572164"/>
          </a:xfrm>
        </p:spPr>
        <p:txBody>
          <a:bodyPr>
            <a:normAutofit/>
          </a:bodyPr>
          <a:lstStyle/>
          <a:p>
            <a:pPr algn="just"/>
            <a:endParaRPr lang="fa-IR" dirty="0" smtClean="0">
              <a:solidFill>
                <a:schemeClr val="tx1"/>
              </a:solidFill>
              <a:cs typeface="B Badr" pitchFamily="2" charset="-78"/>
            </a:endParaRPr>
          </a:p>
          <a:p>
            <a:pPr algn="just" rtl="1"/>
            <a:r>
              <a:rPr lang="fa-IR" sz="2800" b="0" dirty="0" smtClean="0">
                <a:solidFill>
                  <a:schemeClr val="tx1"/>
                </a:solidFill>
                <a:cs typeface="B Badr" pitchFamily="2" charset="-78"/>
              </a:rPr>
              <a:t>در درس اول، در مبحث انواع معرفه، با معرفه ی به اضافه آشنا شدیم</a:t>
            </a:r>
            <a:r>
              <a:rPr lang="en-US" sz="2800" b="0" dirty="0" smtClean="0">
                <a:solidFill>
                  <a:schemeClr val="tx1"/>
                </a:solidFill>
                <a:cs typeface="B Badr" pitchFamily="2" charset="-78"/>
              </a:rPr>
              <a:t>.</a:t>
            </a:r>
          </a:p>
          <a:p>
            <a:pPr algn="just" rtl="1"/>
            <a:r>
              <a:rPr lang="fa-IR" sz="2800" b="0" dirty="0" smtClean="0">
                <a:solidFill>
                  <a:srgbClr val="002060"/>
                </a:solidFill>
                <a:cs typeface="B Badr" pitchFamily="2" charset="-78"/>
              </a:rPr>
              <a:t>کتابُ الدّرسِ  -  معلمُ المدرسة ِ – ایّامُ الدراسة ِ....</a:t>
            </a:r>
            <a:endParaRPr lang="en-US" sz="2800" b="0" dirty="0" smtClean="0">
              <a:solidFill>
                <a:srgbClr val="002060"/>
              </a:solidFill>
              <a:cs typeface="B Badr" pitchFamily="2" charset="-78"/>
            </a:endParaRPr>
          </a:p>
          <a:p>
            <a:pPr algn="just" rtl="1"/>
            <a:r>
              <a:rPr lang="fa-IR" sz="2800" b="0" dirty="0" smtClean="0">
                <a:solidFill>
                  <a:schemeClr val="tx1"/>
                </a:solidFill>
                <a:cs typeface="B Badr" pitchFamily="2" charset="-78"/>
              </a:rPr>
              <a:t>یادآوری: وقتي يك تركيب مضاف و مضاف اليه آورده مي شود، دو احتمال وجود دارد:</a:t>
            </a:r>
            <a:endParaRPr lang="en-US" sz="2800" b="0" dirty="0" smtClean="0">
              <a:solidFill>
                <a:schemeClr val="tx1"/>
              </a:solidFill>
              <a:cs typeface="B Badr" pitchFamily="2" charset="-78"/>
            </a:endParaRPr>
          </a:p>
          <a:p>
            <a:pPr lvl="0" algn="just" rtl="1"/>
            <a:r>
              <a:rPr lang="fa-IR" sz="2800" b="0" dirty="0" smtClean="0">
                <a:solidFill>
                  <a:srgbClr val="006600"/>
                </a:solidFill>
                <a:cs typeface="B Badr" pitchFamily="2" charset="-78"/>
              </a:rPr>
              <a:t>1- اگر مضاف اليه معرفه باشد، اسم مضاف هم به كمك آن معرفه مي شود كه به آن معرفه به اضافه مي گويند.</a:t>
            </a:r>
            <a:endParaRPr lang="en-US" sz="2800" b="0" dirty="0" smtClean="0">
              <a:solidFill>
                <a:srgbClr val="006600"/>
              </a:solidFill>
              <a:cs typeface="B Badr" pitchFamily="2" charset="-78"/>
            </a:endParaRPr>
          </a:p>
          <a:p>
            <a:pPr algn="just" rtl="1"/>
            <a:r>
              <a:rPr lang="fa-IR" sz="2800" b="0" u="sng" dirty="0" smtClean="0">
                <a:solidFill>
                  <a:srgbClr val="002060"/>
                </a:solidFill>
                <a:cs typeface="B Badr" pitchFamily="2" charset="-78"/>
              </a:rPr>
              <a:t>إيّامُ</a:t>
            </a:r>
            <a:r>
              <a:rPr lang="fa-IR" sz="2800" b="0" dirty="0" smtClean="0">
                <a:solidFill>
                  <a:srgbClr val="002060"/>
                </a:solidFill>
                <a:cs typeface="B Badr" pitchFamily="2" charset="-78"/>
              </a:rPr>
              <a:t> </a:t>
            </a:r>
            <a:r>
              <a:rPr lang="fa-IR" sz="2800" b="0" u="sng" dirty="0" smtClean="0">
                <a:solidFill>
                  <a:srgbClr val="002060"/>
                </a:solidFill>
                <a:cs typeface="B Badr" pitchFamily="2" charset="-78"/>
              </a:rPr>
              <a:t>الّدراسةِ</a:t>
            </a:r>
            <a:r>
              <a:rPr lang="fa-IR" sz="2800" b="0" dirty="0" smtClean="0">
                <a:solidFill>
                  <a:srgbClr val="002060"/>
                </a:solidFill>
                <a:cs typeface="B Badr" pitchFamily="2" charset="-78"/>
              </a:rPr>
              <a:t> من الأيّام الجميلهِ.</a:t>
            </a:r>
            <a:endParaRPr lang="en-US" sz="2800" b="0" dirty="0" smtClean="0">
              <a:solidFill>
                <a:srgbClr val="002060"/>
              </a:solidFill>
              <a:cs typeface="B Badr" pitchFamily="2" charset="-78"/>
            </a:endParaRPr>
          </a:p>
          <a:p>
            <a:pPr lvl="0" algn="just" rtl="1"/>
            <a:r>
              <a:rPr lang="fa-IR" sz="2800" b="0" dirty="0" smtClean="0">
                <a:solidFill>
                  <a:srgbClr val="006600"/>
                </a:solidFill>
                <a:cs typeface="B Badr" pitchFamily="2" charset="-78"/>
              </a:rPr>
              <a:t>2- اگر مضاف اليه نكره باشد، اسم مضاف معرفه نمي شود و نکره است.</a:t>
            </a:r>
            <a:endParaRPr lang="en-US" sz="2800" b="0" dirty="0" smtClean="0">
              <a:solidFill>
                <a:srgbClr val="006600"/>
              </a:solidFill>
              <a:cs typeface="B Badr" pitchFamily="2" charset="-78"/>
            </a:endParaRPr>
          </a:p>
          <a:p>
            <a:pPr algn="just" rtl="1"/>
            <a:r>
              <a:rPr lang="fa-IR" sz="2800" b="0" u="sng" dirty="0" smtClean="0">
                <a:solidFill>
                  <a:srgbClr val="002060"/>
                </a:solidFill>
                <a:cs typeface="B Badr" pitchFamily="2" charset="-78"/>
              </a:rPr>
              <a:t>كلُّ</a:t>
            </a:r>
            <a:r>
              <a:rPr lang="fa-IR" sz="2800" b="0" dirty="0" smtClean="0">
                <a:solidFill>
                  <a:srgbClr val="002060"/>
                </a:solidFill>
                <a:cs typeface="B Badr" pitchFamily="2" charset="-78"/>
              </a:rPr>
              <a:t> </a:t>
            </a:r>
            <a:r>
              <a:rPr lang="fa-IR" sz="2800" b="0" u="sng" dirty="0" smtClean="0">
                <a:solidFill>
                  <a:srgbClr val="002060"/>
                </a:solidFill>
                <a:cs typeface="B Badr" pitchFamily="2" charset="-78"/>
              </a:rPr>
              <a:t>يومٍ</a:t>
            </a:r>
            <a:r>
              <a:rPr lang="fa-IR" sz="2800" b="0" dirty="0" smtClean="0">
                <a:solidFill>
                  <a:srgbClr val="002060"/>
                </a:solidFill>
                <a:cs typeface="B Badr" pitchFamily="2" charset="-78"/>
              </a:rPr>
              <a:t> عاشوراءُ و </a:t>
            </a:r>
            <a:r>
              <a:rPr lang="fa-IR" sz="2800" b="0" u="sng" dirty="0" smtClean="0">
                <a:solidFill>
                  <a:srgbClr val="002060"/>
                </a:solidFill>
                <a:cs typeface="B Badr" pitchFamily="2" charset="-78"/>
              </a:rPr>
              <a:t>كلُّ</a:t>
            </a:r>
            <a:r>
              <a:rPr lang="fa-IR" sz="2800" b="0" dirty="0" smtClean="0">
                <a:solidFill>
                  <a:srgbClr val="002060"/>
                </a:solidFill>
                <a:cs typeface="B Badr" pitchFamily="2" charset="-78"/>
              </a:rPr>
              <a:t> </a:t>
            </a:r>
            <a:r>
              <a:rPr lang="fa-IR" sz="2800" b="0" u="sng" dirty="0" smtClean="0">
                <a:solidFill>
                  <a:srgbClr val="002060"/>
                </a:solidFill>
                <a:cs typeface="B Badr" pitchFamily="2" charset="-78"/>
              </a:rPr>
              <a:t>أرضٍ </a:t>
            </a:r>
            <a:r>
              <a:rPr lang="fa-IR" sz="2800" b="0" dirty="0" smtClean="0">
                <a:solidFill>
                  <a:srgbClr val="002060"/>
                </a:solidFill>
                <a:cs typeface="B Badr" pitchFamily="2" charset="-78"/>
              </a:rPr>
              <a:t>كربلاءُ.</a:t>
            </a:r>
            <a:endParaRPr lang="en-US" sz="2800" b="0" dirty="0" smtClean="0">
              <a:solidFill>
                <a:srgbClr val="002060"/>
              </a:solidFill>
              <a:cs typeface="B Badr" pitchFamily="2" charset="-78"/>
            </a:endParaRPr>
          </a:p>
          <a:p>
            <a:pPr algn="just" rtl="1"/>
            <a:r>
              <a:rPr lang="fa-IR" sz="2800" b="0" dirty="0" smtClean="0">
                <a:solidFill>
                  <a:schemeClr val="tx1"/>
                </a:solidFill>
                <a:cs typeface="B Badr" pitchFamily="2" charset="-78"/>
              </a:rPr>
              <a:t>مضاف اليه، از نظر اعراب </a:t>
            </a:r>
            <a:r>
              <a:rPr lang="fa-IR" sz="2800" b="0" dirty="0" smtClean="0">
                <a:solidFill>
                  <a:srgbClr val="C00000"/>
                </a:solidFill>
                <a:cs typeface="B Badr" pitchFamily="2" charset="-78"/>
              </a:rPr>
              <a:t>هميشه مجرور </a:t>
            </a:r>
            <a:r>
              <a:rPr lang="fa-IR" sz="2800" b="0" dirty="0" smtClean="0">
                <a:solidFill>
                  <a:schemeClr val="tx1"/>
                </a:solidFill>
                <a:cs typeface="B Badr" pitchFamily="2" charset="-78"/>
              </a:rPr>
              <a:t>است. حال ممكن است اسم مضاف هم مجرور باشد، يا هر اعراب ديگري داشته باشد، </a:t>
            </a:r>
            <a:endParaRPr lang="en-US" sz="2800" b="0" dirty="0" smtClean="0">
              <a:solidFill>
                <a:schemeClr val="tx1"/>
              </a:solidFill>
              <a:cs typeface="B Badr" pitchFamily="2" charset="-78"/>
            </a:endParaRPr>
          </a:p>
        </p:txBody>
      </p:sp>
      <p:sp>
        <p:nvSpPr>
          <p:cNvPr id="4" name="Action Button: Home 3">
            <a:hlinkClick r:id="" action="ppaction://hlinkshowjump?jump=firstslide" highlightClick="1"/>
          </p:cNvPr>
          <p:cNvSpPr/>
          <p:nvPr/>
        </p:nvSpPr>
        <p:spPr>
          <a:xfrm>
            <a:off x="285720" y="357166"/>
            <a:ext cx="428628" cy="64294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5720" y="357166"/>
            <a:ext cx="8572560" cy="5572164"/>
          </a:xfrm>
        </p:spPr>
        <p:txBody>
          <a:bodyPr>
            <a:normAutofit fontScale="92500" lnSpcReduction="10000"/>
          </a:bodyPr>
          <a:lstStyle/>
          <a:p>
            <a:pPr lvl="0" algn="r" rtl="1"/>
            <a:r>
              <a:rPr lang="fa-IR" sz="4000" dirty="0" smtClean="0">
                <a:solidFill>
                  <a:srgbClr val="002060"/>
                </a:solidFill>
                <a:cs typeface="B Badr" pitchFamily="2" charset="-78"/>
              </a:rPr>
              <a:t>اسم مضاف، سه چيز قبول ندارد:</a:t>
            </a:r>
          </a:p>
          <a:p>
            <a:pPr lvl="0" algn="r" rtl="1"/>
            <a:r>
              <a:rPr lang="fa-IR" sz="4000" dirty="0" smtClean="0">
                <a:solidFill>
                  <a:srgbClr val="C00000"/>
                </a:solidFill>
                <a:cs typeface="B Badr" pitchFamily="2" charset="-78"/>
              </a:rPr>
              <a:t> 1- تنوين</a:t>
            </a:r>
          </a:p>
          <a:p>
            <a:pPr lvl="0" algn="r" rtl="1"/>
            <a:r>
              <a:rPr lang="fa-IR" sz="4000" dirty="0" smtClean="0">
                <a:solidFill>
                  <a:srgbClr val="C00000"/>
                </a:solidFill>
                <a:cs typeface="B Badr" pitchFamily="2" charset="-78"/>
              </a:rPr>
              <a:t> 2- ال</a:t>
            </a:r>
          </a:p>
          <a:p>
            <a:pPr lvl="0" algn="r" rtl="1"/>
            <a:r>
              <a:rPr lang="fa-IR" sz="4000" dirty="0" smtClean="0">
                <a:solidFill>
                  <a:srgbClr val="C00000"/>
                </a:solidFill>
                <a:cs typeface="B Badr" pitchFamily="2" charset="-78"/>
              </a:rPr>
              <a:t> 3- ( ن ) مثني و جمع</a:t>
            </a:r>
            <a:endParaRPr lang="en-US" sz="4000" dirty="0" smtClean="0">
              <a:solidFill>
                <a:srgbClr val="C00000"/>
              </a:solidFill>
              <a:cs typeface="B Badr" pitchFamily="2" charset="-78"/>
            </a:endParaRPr>
          </a:p>
          <a:p>
            <a:pPr algn="r" rtl="1"/>
            <a:r>
              <a:rPr lang="fa-IR" sz="4000" dirty="0" smtClean="0">
                <a:solidFill>
                  <a:srgbClr val="006600"/>
                </a:solidFill>
                <a:cs typeface="B Badr" pitchFamily="2" charset="-78"/>
              </a:rPr>
              <a:t>الحسنُ و الحسينُ </a:t>
            </a:r>
            <a:r>
              <a:rPr lang="fa-IR" sz="4000" u="sng" dirty="0" smtClean="0">
                <a:solidFill>
                  <a:srgbClr val="006600"/>
                </a:solidFill>
                <a:cs typeface="B Badr" pitchFamily="2" charset="-78"/>
              </a:rPr>
              <a:t>سيدا شبابِ</a:t>
            </a:r>
            <a:r>
              <a:rPr lang="fa-IR" sz="4000" dirty="0" smtClean="0">
                <a:solidFill>
                  <a:srgbClr val="006600"/>
                </a:solidFill>
                <a:cs typeface="B Badr" pitchFamily="2" charset="-78"/>
              </a:rPr>
              <a:t> </a:t>
            </a:r>
            <a:r>
              <a:rPr lang="fa-IR" sz="4000" u="sng" dirty="0" smtClean="0">
                <a:solidFill>
                  <a:srgbClr val="006600"/>
                </a:solidFill>
                <a:cs typeface="B Badr" pitchFamily="2" charset="-78"/>
              </a:rPr>
              <a:t>أهلِ الجنّةِ</a:t>
            </a:r>
            <a:r>
              <a:rPr lang="fa-IR" sz="4000" dirty="0" smtClean="0">
                <a:solidFill>
                  <a:srgbClr val="006600"/>
                </a:solidFill>
                <a:cs typeface="B Badr" pitchFamily="2" charset="-78"/>
              </a:rPr>
              <a:t>.</a:t>
            </a:r>
          </a:p>
          <a:p>
            <a:pPr algn="r" rtl="1"/>
            <a:endParaRPr lang="en-US" sz="4000" dirty="0" smtClean="0">
              <a:solidFill>
                <a:srgbClr val="006600"/>
              </a:solidFill>
              <a:cs typeface="B Badr" pitchFamily="2" charset="-78"/>
            </a:endParaRPr>
          </a:p>
          <a:p>
            <a:pPr algn="r" rtl="1"/>
            <a:r>
              <a:rPr lang="fa-IR" sz="4000" dirty="0" smtClean="0">
                <a:solidFill>
                  <a:srgbClr val="006600"/>
                </a:solidFill>
                <a:cs typeface="B Badr" pitchFamily="2" charset="-78"/>
              </a:rPr>
              <a:t>يجتهدُ </a:t>
            </a:r>
            <a:r>
              <a:rPr lang="fa-IR" sz="4000" u="sng" dirty="0" smtClean="0">
                <a:solidFill>
                  <a:srgbClr val="006600"/>
                </a:solidFill>
                <a:cs typeface="B Badr" pitchFamily="2" charset="-78"/>
              </a:rPr>
              <a:t>معلمو المدارسِ</a:t>
            </a:r>
            <a:r>
              <a:rPr lang="fa-IR" sz="4000" dirty="0" smtClean="0">
                <a:solidFill>
                  <a:srgbClr val="006600"/>
                </a:solidFill>
                <a:cs typeface="B Badr" pitchFamily="2" charset="-78"/>
              </a:rPr>
              <a:t> في </a:t>
            </a:r>
            <a:r>
              <a:rPr lang="fa-IR" sz="4000" u="sng" dirty="0" smtClean="0">
                <a:solidFill>
                  <a:srgbClr val="006600"/>
                </a:solidFill>
                <a:cs typeface="B Badr" pitchFamily="2" charset="-78"/>
              </a:rPr>
              <a:t>تعليمِ التّلاميذِ</a:t>
            </a:r>
            <a:r>
              <a:rPr lang="fa-IR" sz="4000" dirty="0" smtClean="0">
                <a:solidFill>
                  <a:srgbClr val="006600"/>
                </a:solidFill>
                <a:cs typeface="B Badr" pitchFamily="2" charset="-78"/>
              </a:rPr>
              <a:t>.</a:t>
            </a:r>
          </a:p>
          <a:p>
            <a:pPr algn="r" rtl="1"/>
            <a:endParaRPr lang="en-US" sz="4000" dirty="0" smtClean="0">
              <a:solidFill>
                <a:srgbClr val="006600"/>
              </a:solidFill>
              <a:cs typeface="B Badr" pitchFamily="2" charset="-78"/>
            </a:endParaRPr>
          </a:p>
          <a:p>
            <a:pPr algn="r" rtl="1"/>
            <a:r>
              <a:rPr lang="fa-IR" sz="4000" dirty="0" smtClean="0">
                <a:solidFill>
                  <a:srgbClr val="006600"/>
                </a:solidFill>
                <a:cs typeface="B Badr" pitchFamily="2" charset="-78"/>
              </a:rPr>
              <a:t>إنّما المؤمنونَ إخوةٌ فأصلحوا بينَ </a:t>
            </a:r>
            <a:r>
              <a:rPr lang="fa-IR" sz="4000" u="sng" dirty="0" smtClean="0">
                <a:solidFill>
                  <a:srgbClr val="006600"/>
                </a:solidFill>
                <a:cs typeface="B Badr" pitchFamily="2" charset="-78"/>
              </a:rPr>
              <a:t>أخَوَيكُم</a:t>
            </a:r>
            <a:r>
              <a:rPr lang="fa-IR" sz="4000" dirty="0" smtClean="0">
                <a:solidFill>
                  <a:srgbClr val="006600"/>
                </a:solidFill>
                <a:cs typeface="B Badr" pitchFamily="2" charset="-78"/>
              </a:rPr>
              <a:t>.</a:t>
            </a:r>
            <a:endParaRPr lang="en-US" sz="4000" dirty="0" smtClean="0">
              <a:solidFill>
                <a:srgbClr val="006600"/>
              </a:solidFill>
              <a:cs typeface="B Badr" pitchFamily="2" charset="-78"/>
            </a:endParaRPr>
          </a:p>
          <a:p>
            <a:pPr algn="r"/>
            <a:endParaRPr lang="en-US" sz="4000" dirty="0">
              <a:solidFill>
                <a:schemeClr val="tx1"/>
              </a:solidFill>
              <a:cs typeface="B Badr" pitchFamily="2" charset="-78"/>
            </a:endParaRPr>
          </a:p>
        </p:txBody>
      </p:sp>
      <p:sp>
        <p:nvSpPr>
          <p:cNvPr id="4" name="Action Button: Home 3">
            <a:hlinkClick r:id="" action="ppaction://hlinkshowjump?jump=firstslide" highlightClick="1"/>
          </p:cNvPr>
          <p:cNvSpPr/>
          <p:nvPr/>
        </p:nvSpPr>
        <p:spPr>
          <a:xfrm>
            <a:off x="285720" y="357166"/>
            <a:ext cx="428628" cy="64294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5720" y="357166"/>
            <a:ext cx="8572560" cy="5572164"/>
          </a:xfrm>
        </p:spPr>
        <p:txBody>
          <a:bodyPr>
            <a:noAutofit/>
          </a:bodyPr>
          <a:lstStyle/>
          <a:p>
            <a:pPr algn="r" rtl="1"/>
            <a:r>
              <a:rPr lang="fa-IR" sz="2400" dirty="0" smtClean="0">
                <a:solidFill>
                  <a:srgbClr val="C00000"/>
                </a:solidFill>
                <a:cs typeface="B Badr" pitchFamily="2" charset="-78"/>
              </a:rPr>
              <a:t>نعت ( صفت ):</a:t>
            </a:r>
            <a:endParaRPr lang="en-US" sz="2400" dirty="0" smtClean="0">
              <a:solidFill>
                <a:srgbClr val="C00000"/>
              </a:solidFill>
              <a:cs typeface="B Badr" pitchFamily="2" charset="-78"/>
            </a:endParaRPr>
          </a:p>
          <a:p>
            <a:pPr algn="r" rtl="1"/>
            <a:r>
              <a:rPr lang="fa-IR" sz="2400" dirty="0" smtClean="0">
                <a:solidFill>
                  <a:srgbClr val="006600"/>
                </a:solidFill>
                <a:cs typeface="B Badr" pitchFamily="2" charset="-78"/>
              </a:rPr>
              <a:t> </a:t>
            </a:r>
            <a:r>
              <a:rPr lang="fa-IR" sz="2400" i="1" dirty="0" smtClean="0">
                <a:solidFill>
                  <a:srgbClr val="006600"/>
                </a:solidFill>
                <a:cs typeface="B Badr" pitchFamily="2" charset="-78"/>
              </a:rPr>
              <a:t>نعت ( صفت )، </a:t>
            </a:r>
            <a:r>
              <a:rPr lang="fa-IR" sz="2400" dirty="0" smtClean="0">
                <a:solidFill>
                  <a:srgbClr val="006600"/>
                </a:solidFill>
                <a:cs typeface="B Badr" pitchFamily="2" charset="-78"/>
              </a:rPr>
              <a:t>تابعي است كه صفت كلمه قبل از خود ( موصوف ) را بيان مي كند.</a:t>
            </a:r>
            <a:endParaRPr lang="en-US" sz="2400" dirty="0" smtClean="0">
              <a:solidFill>
                <a:srgbClr val="006600"/>
              </a:solidFill>
              <a:cs typeface="B Badr" pitchFamily="2" charset="-78"/>
            </a:endParaRPr>
          </a:p>
          <a:p>
            <a:pPr algn="r" rtl="1"/>
            <a:r>
              <a:rPr lang="fa-IR" sz="2400" dirty="0" smtClean="0">
                <a:solidFill>
                  <a:schemeClr val="tx1"/>
                </a:solidFill>
                <a:cs typeface="B Badr" pitchFamily="2" charset="-78"/>
              </a:rPr>
              <a:t>صفت به دو صورت است: </a:t>
            </a:r>
            <a:r>
              <a:rPr lang="fa-IR" sz="2400" dirty="0" smtClean="0">
                <a:solidFill>
                  <a:srgbClr val="C00000"/>
                </a:solidFill>
                <a:cs typeface="B Badr" pitchFamily="2" charset="-78"/>
              </a:rPr>
              <a:t>1- صفت مفرد 2- جمله وصفيه</a:t>
            </a:r>
            <a:endParaRPr lang="en-US" sz="2400" dirty="0" smtClean="0">
              <a:solidFill>
                <a:srgbClr val="C00000"/>
              </a:solidFill>
              <a:cs typeface="B Badr" pitchFamily="2" charset="-78"/>
            </a:endParaRPr>
          </a:p>
          <a:p>
            <a:pPr algn="r" rtl="1"/>
            <a:r>
              <a:rPr lang="fa-IR" sz="2400" dirty="0" smtClean="0">
                <a:solidFill>
                  <a:srgbClr val="006600"/>
                </a:solidFill>
                <a:cs typeface="B Badr" pitchFamily="2" charset="-78"/>
              </a:rPr>
              <a:t>صفت مفرد، در چهار چيز تابع موصوف خود است:</a:t>
            </a:r>
            <a:endParaRPr lang="en-US" sz="2400" dirty="0" smtClean="0">
              <a:solidFill>
                <a:srgbClr val="006600"/>
              </a:solidFill>
              <a:cs typeface="B Badr" pitchFamily="2" charset="-78"/>
            </a:endParaRPr>
          </a:p>
          <a:p>
            <a:pPr lvl="0" algn="r" rtl="1"/>
            <a:r>
              <a:rPr lang="fa-IR" sz="2400" dirty="0" smtClean="0">
                <a:solidFill>
                  <a:srgbClr val="C00000"/>
                </a:solidFill>
                <a:cs typeface="B Badr" pitchFamily="2" charset="-78"/>
              </a:rPr>
              <a:t>مفرد، مثني و جمع</a:t>
            </a:r>
            <a:endParaRPr lang="en-US" sz="2400" dirty="0" smtClean="0">
              <a:solidFill>
                <a:srgbClr val="C00000"/>
              </a:solidFill>
              <a:cs typeface="B Badr" pitchFamily="2" charset="-78"/>
            </a:endParaRPr>
          </a:p>
          <a:p>
            <a:pPr lvl="0" algn="r" rtl="1"/>
            <a:r>
              <a:rPr lang="fa-IR" sz="2400" dirty="0" smtClean="0">
                <a:solidFill>
                  <a:srgbClr val="C00000"/>
                </a:solidFill>
                <a:cs typeface="B Badr" pitchFamily="2" charset="-78"/>
              </a:rPr>
              <a:t>مذكر و مؤنث</a:t>
            </a:r>
            <a:endParaRPr lang="en-US" sz="2400" dirty="0" smtClean="0">
              <a:solidFill>
                <a:srgbClr val="C00000"/>
              </a:solidFill>
              <a:cs typeface="B Badr" pitchFamily="2" charset="-78"/>
            </a:endParaRPr>
          </a:p>
          <a:p>
            <a:pPr lvl="0" algn="r" rtl="1"/>
            <a:r>
              <a:rPr lang="fa-IR" sz="2400" dirty="0" smtClean="0">
                <a:solidFill>
                  <a:srgbClr val="C00000"/>
                </a:solidFill>
                <a:cs typeface="B Badr" pitchFamily="2" charset="-78"/>
              </a:rPr>
              <a:t>معرفه و نكره</a:t>
            </a:r>
            <a:endParaRPr lang="en-US" sz="2400" dirty="0" smtClean="0">
              <a:solidFill>
                <a:srgbClr val="C00000"/>
              </a:solidFill>
              <a:cs typeface="B Badr" pitchFamily="2" charset="-78"/>
            </a:endParaRPr>
          </a:p>
          <a:p>
            <a:pPr lvl="0" algn="r" rtl="1"/>
            <a:r>
              <a:rPr lang="fa-IR" sz="2400" dirty="0" smtClean="0">
                <a:solidFill>
                  <a:srgbClr val="C00000"/>
                </a:solidFill>
                <a:cs typeface="B Badr" pitchFamily="2" charset="-78"/>
              </a:rPr>
              <a:t>اعراب ( رفع، نصب و جر )</a:t>
            </a:r>
          </a:p>
          <a:p>
            <a:pPr algn="just" rtl="1"/>
            <a:r>
              <a:rPr lang="fa-IR" sz="2400" dirty="0" smtClean="0">
                <a:solidFill>
                  <a:srgbClr val="002060"/>
                </a:solidFill>
                <a:cs typeface="B Badr" pitchFamily="2" charset="-78"/>
              </a:rPr>
              <a:t>هذا </a:t>
            </a:r>
            <a:r>
              <a:rPr lang="fa-IR" sz="2400" u="sng" dirty="0" smtClean="0">
                <a:solidFill>
                  <a:srgbClr val="002060"/>
                </a:solidFill>
                <a:cs typeface="B Badr" pitchFamily="2" charset="-78"/>
              </a:rPr>
              <a:t>كتابٌ مفيدٌ</a:t>
            </a:r>
            <a:r>
              <a:rPr lang="fa-IR" sz="2400" dirty="0" smtClean="0">
                <a:solidFill>
                  <a:srgbClr val="002060"/>
                </a:solidFill>
                <a:cs typeface="B Badr" pitchFamily="2" charset="-78"/>
              </a:rPr>
              <a:t>. / هاتانِ </a:t>
            </a:r>
            <a:r>
              <a:rPr lang="fa-IR" sz="2400" u="sng" dirty="0" smtClean="0">
                <a:solidFill>
                  <a:srgbClr val="002060"/>
                </a:solidFill>
                <a:cs typeface="B Badr" pitchFamily="2" charset="-78"/>
              </a:rPr>
              <a:t>إمرأتانِ مسلمتانِ</a:t>
            </a:r>
            <a:r>
              <a:rPr lang="fa-IR" sz="2400" dirty="0" smtClean="0">
                <a:solidFill>
                  <a:srgbClr val="002060"/>
                </a:solidFill>
                <a:cs typeface="B Badr" pitchFamily="2" charset="-78"/>
              </a:rPr>
              <a:t>. / قرأتُ </a:t>
            </a:r>
            <a:r>
              <a:rPr lang="fa-IR" sz="2400" u="sng" dirty="0" smtClean="0">
                <a:solidFill>
                  <a:srgbClr val="002060"/>
                </a:solidFill>
                <a:cs typeface="B Badr" pitchFamily="2" charset="-78"/>
              </a:rPr>
              <a:t>مجلةً علميّةً</a:t>
            </a:r>
            <a:r>
              <a:rPr lang="fa-IR" sz="2400" dirty="0" smtClean="0">
                <a:solidFill>
                  <a:srgbClr val="002060"/>
                </a:solidFill>
                <a:cs typeface="B Badr" pitchFamily="2" charset="-78"/>
              </a:rPr>
              <a:t>. / يا أيّتُها </a:t>
            </a:r>
            <a:r>
              <a:rPr lang="fa-IR" sz="2400" u="sng" dirty="0" smtClean="0">
                <a:solidFill>
                  <a:srgbClr val="002060"/>
                </a:solidFill>
                <a:cs typeface="B Badr" pitchFamily="2" charset="-78"/>
              </a:rPr>
              <a:t>النّفسُ المطمئنةُ</a:t>
            </a:r>
            <a:r>
              <a:rPr lang="fa-IR" sz="2400" dirty="0" smtClean="0">
                <a:solidFill>
                  <a:srgbClr val="002060"/>
                </a:solidFill>
                <a:cs typeface="B Badr" pitchFamily="2" charset="-78"/>
              </a:rPr>
              <a:t> ارجعي الي ربّك...</a:t>
            </a:r>
            <a:endParaRPr lang="en-US" sz="2400" dirty="0" smtClean="0">
              <a:solidFill>
                <a:srgbClr val="002060"/>
              </a:solidFill>
              <a:cs typeface="B Badr" pitchFamily="2" charset="-78"/>
            </a:endParaRPr>
          </a:p>
          <a:p>
            <a:pPr algn="just" rtl="1"/>
            <a:r>
              <a:rPr lang="fa-IR" sz="2400" dirty="0" smtClean="0">
                <a:solidFill>
                  <a:srgbClr val="002060"/>
                </a:solidFill>
                <a:cs typeface="B Badr" pitchFamily="2" charset="-78"/>
              </a:rPr>
              <a:t>القرآنُ هو </a:t>
            </a:r>
            <a:r>
              <a:rPr lang="fa-IR" sz="2400" u="sng" dirty="0" smtClean="0">
                <a:solidFill>
                  <a:srgbClr val="002060"/>
                </a:solidFill>
                <a:cs typeface="B Badr" pitchFamily="2" charset="-78"/>
              </a:rPr>
              <a:t>النّورُ المُبينُ</a:t>
            </a:r>
            <a:r>
              <a:rPr lang="fa-IR" sz="2400" dirty="0" smtClean="0">
                <a:solidFill>
                  <a:srgbClr val="002060"/>
                </a:solidFill>
                <a:cs typeface="B Badr" pitchFamily="2" charset="-78"/>
              </a:rPr>
              <a:t> و </a:t>
            </a:r>
            <a:r>
              <a:rPr lang="fa-IR" sz="2400" u="sng" dirty="0" smtClean="0">
                <a:solidFill>
                  <a:srgbClr val="002060"/>
                </a:solidFill>
                <a:cs typeface="B Badr" pitchFamily="2" charset="-78"/>
              </a:rPr>
              <a:t>الذّكرُ الحكيمُ</a:t>
            </a:r>
            <a:r>
              <a:rPr lang="fa-IR" sz="2400" dirty="0" smtClean="0">
                <a:solidFill>
                  <a:srgbClr val="002060"/>
                </a:solidFill>
                <a:cs typeface="B Badr" pitchFamily="2" charset="-78"/>
              </a:rPr>
              <a:t> و </a:t>
            </a:r>
            <a:r>
              <a:rPr lang="fa-IR" sz="2400" u="sng" dirty="0" smtClean="0">
                <a:solidFill>
                  <a:srgbClr val="002060"/>
                </a:solidFill>
                <a:cs typeface="B Badr" pitchFamily="2" charset="-78"/>
              </a:rPr>
              <a:t>الصّراطُ المُستقيمُ</a:t>
            </a:r>
            <a:r>
              <a:rPr lang="fa-IR" sz="2400" dirty="0" smtClean="0">
                <a:solidFill>
                  <a:srgbClr val="002060"/>
                </a:solidFill>
                <a:cs typeface="B Badr" pitchFamily="2" charset="-78"/>
              </a:rPr>
              <a:t>. / </a:t>
            </a:r>
            <a:r>
              <a:rPr lang="fa-IR" sz="2400" u="sng" dirty="0" smtClean="0">
                <a:solidFill>
                  <a:srgbClr val="002060"/>
                </a:solidFill>
                <a:cs typeface="B Badr" pitchFamily="2" charset="-78"/>
              </a:rPr>
              <a:t>الباقياتُ الصّالحاتُ</a:t>
            </a:r>
            <a:r>
              <a:rPr lang="fa-IR" sz="2400" dirty="0" smtClean="0">
                <a:solidFill>
                  <a:srgbClr val="002060"/>
                </a:solidFill>
                <a:cs typeface="B Badr" pitchFamily="2" charset="-78"/>
              </a:rPr>
              <a:t> خيرٌ عندَ ربّكَ ثواباً.</a:t>
            </a:r>
            <a:endParaRPr lang="en-US" sz="2400" dirty="0" smtClean="0">
              <a:solidFill>
                <a:srgbClr val="002060"/>
              </a:solidFill>
              <a:cs typeface="B Badr" pitchFamily="2" charset="-78"/>
            </a:endParaRPr>
          </a:p>
          <a:p>
            <a:pPr lvl="0" algn="r" rtl="1"/>
            <a:endParaRPr lang="en-US" sz="3200" dirty="0" smtClean="0">
              <a:solidFill>
                <a:srgbClr val="C00000"/>
              </a:solidFill>
              <a:cs typeface="B Badr" pitchFamily="2" charset="-78"/>
            </a:endParaRPr>
          </a:p>
          <a:p>
            <a:pPr algn="r"/>
            <a:endParaRPr lang="en-US" sz="3200" dirty="0">
              <a:solidFill>
                <a:schemeClr val="tx1"/>
              </a:solidFill>
              <a:cs typeface="B Badr" pitchFamily="2" charset="-78"/>
            </a:endParaRPr>
          </a:p>
        </p:txBody>
      </p:sp>
      <p:sp>
        <p:nvSpPr>
          <p:cNvPr id="4" name="Action Button: Home 3">
            <a:hlinkClick r:id="" action="ppaction://hlinkshowjump?jump=firstslide" highlightClick="1"/>
          </p:cNvPr>
          <p:cNvSpPr/>
          <p:nvPr/>
        </p:nvSpPr>
        <p:spPr>
          <a:xfrm>
            <a:off x="285720" y="357166"/>
            <a:ext cx="428628" cy="64294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5720" y="357166"/>
            <a:ext cx="8572560" cy="5572164"/>
          </a:xfrm>
        </p:spPr>
        <p:txBody>
          <a:bodyPr>
            <a:noAutofit/>
          </a:bodyPr>
          <a:lstStyle/>
          <a:p>
            <a:pPr algn="just" rtl="1"/>
            <a:r>
              <a:rPr lang="fa-IR" sz="2800" dirty="0" smtClean="0">
                <a:solidFill>
                  <a:srgbClr val="C00000"/>
                </a:solidFill>
                <a:cs typeface="B Badr" pitchFamily="2" charset="-78"/>
              </a:rPr>
              <a:t>* اگر موصوف جمع غير عاقل باشد، صفت آن مفرد مؤنث مي آيد. </a:t>
            </a:r>
            <a:endParaRPr lang="en-US" sz="2800" dirty="0" smtClean="0">
              <a:solidFill>
                <a:srgbClr val="C00000"/>
              </a:solidFill>
              <a:cs typeface="B Badr" pitchFamily="2" charset="-78"/>
            </a:endParaRPr>
          </a:p>
          <a:p>
            <a:pPr algn="just" rtl="1"/>
            <a:r>
              <a:rPr lang="fa-IR" sz="2800" dirty="0" smtClean="0">
                <a:solidFill>
                  <a:schemeClr val="tx1"/>
                </a:solidFill>
                <a:cs typeface="B Badr" pitchFamily="2" charset="-78"/>
              </a:rPr>
              <a:t>قرأتُ </a:t>
            </a:r>
            <a:r>
              <a:rPr lang="fa-IR" sz="2800" u="sng" dirty="0" smtClean="0">
                <a:solidFill>
                  <a:schemeClr val="tx1"/>
                </a:solidFill>
                <a:cs typeface="B Badr" pitchFamily="2" charset="-78"/>
              </a:rPr>
              <a:t>الكُتُبَ النافعةَ</a:t>
            </a:r>
            <a:r>
              <a:rPr lang="fa-IR" sz="2800" dirty="0" smtClean="0">
                <a:solidFill>
                  <a:schemeClr val="tx1"/>
                </a:solidFill>
                <a:cs typeface="B Badr" pitchFamily="2" charset="-78"/>
              </a:rPr>
              <a:t>. / تُسمَعُ </a:t>
            </a:r>
            <a:r>
              <a:rPr lang="fa-IR" sz="2800" u="sng" dirty="0" smtClean="0">
                <a:solidFill>
                  <a:schemeClr val="tx1"/>
                </a:solidFill>
                <a:cs typeface="B Badr" pitchFamily="2" charset="-78"/>
              </a:rPr>
              <a:t>الآياتُ الشريفةُ</a:t>
            </a:r>
            <a:r>
              <a:rPr lang="fa-IR" sz="2800" dirty="0" smtClean="0">
                <a:solidFill>
                  <a:schemeClr val="tx1"/>
                </a:solidFill>
                <a:cs typeface="B Badr" pitchFamily="2" charset="-78"/>
              </a:rPr>
              <a:t>. / يجزي اللهُ </a:t>
            </a:r>
            <a:r>
              <a:rPr lang="fa-IR" sz="2800" u="sng" dirty="0" smtClean="0">
                <a:solidFill>
                  <a:schemeClr val="tx1"/>
                </a:solidFill>
                <a:cs typeface="B Badr" pitchFamily="2" charset="-78"/>
              </a:rPr>
              <a:t>الأعمالَ الحسنةَ</a:t>
            </a:r>
            <a:r>
              <a:rPr lang="fa-IR" sz="2800" dirty="0" smtClean="0">
                <a:solidFill>
                  <a:schemeClr val="tx1"/>
                </a:solidFill>
                <a:cs typeface="B Badr" pitchFamily="2" charset="-78"/>
              </a:rPr>
              <a:t>. </a:t>
            </a:r>
          </a:p>
          <a:p>
            <a:pPr algn="just" rtl="1">
              <a:buFont typeface="Arial" charset="0"/>
              <a:buChar char="•"/>
            </a:pPr>
            <a:r>
              <a:rPr lang="fa-IR" sz="2800" dirty="0" smtClean="0">
                <a:solidFill>
                  <a:srgbClr val="C00000"/>
                </a:solidFill>
                <a:cs typeface="B Badr" pitchFamily="2" charset="-78"/>
              </a:rPr>
              <a:t>گاه براي يك موصوف ممكن است چند صفت آورده شود.</a:t>
            </a:r>
          </a:p>
          <a:p>
            <a:pPr algn="just" rtl="1"/>
            <a:r>
              <a:rPr lang="fa-IR" sz="2800" dirty="0" smtClean="0">
                <a:solidFill>
                  <a:srgbClr val="C00000"/>
                </a:solidFill>
                <a:cs typeface="B Badr" pitchFamily="2" charset="-78"/>
              </a:rPr>
              <a:t> </a:t>
            </a:r>
            <a:r>
              <a:rPr lang="fa-IR" sz="2800" dirty="0" smtClean="0">
                <a:solidFill>
                  <a:schemeClr val="tx1"/>
                </a:solidFill>
                <a:cs typeface="B Badr" pitchFamily="2" charset="-78"/>
              </a:rPr>
              <a:t>بسم </a:t>
            </a:r>
            <a:r>
              <a:rPr lang="fa-IR" sz="2800" u="sng" dirty="0" smtClean="0">
                <a:solidFill>
                  <a:schemeClr val="tx1"/>
                </a:solidFill>
                <a:cs typeface="B Badr" pitchFamily="2" charset="-78"/>
              </a:rPr>
              <a:t>اللهِ </a:t>
            </a:r>
            <a:r>
              <a:rPr lang="fa-IR" sz="2800" dirty="0" smtClean="0">
                <a:solidFill>
                  <a:schemeClr val="tx1"/>
                </a:solidFill>
                <a:cs typeface="B Badr" pitchFamily="2" charset="-78"/>
              </a:rPr>
              <a:t>الّ</a:t>
            </a:r>
            <a:r>
              <a:rPr lang="fa-IR" sz="2800" u="sng" dirty="0" smtClean="0">
                <a:solidFill>
                  <a:schemeClr val="tx1"/>
                </a:solidFill>
                <a:cs typeface="B Badr" pitchFamily="2" charset="-78"/>
              </a:rPr>
              <a:t>رحمنِ</a:t>
            </a:r>
            <a:r>
              <a:rPr lang="fa-IR" sz="2800" dirty="0" smtClean="0">
                <a:solidFill>
                  <a:schemeClr val="tx1"/>
                </a:solidFill>
                <a:cs typeface="B Badr" pitchFamily="2" charset="-78"/>
              </a:rPr>
              <a:t> </a:t>
            </a:r>
            <a:r>
              <a:rPr lang="fa-IR" sz="2800" u="sng" dirty="0" smtClean="0">
                <a:solidFill>
                  <a:schemeClr val="tx1"/>
                </a:solidFill>
                <a:cs typeface="B Badr" pitchFamily="2" charset="-78"/>
              </a:rPr>
              <a:t>الّرحيمِ</a:t>
            </a:r>
            <a:r>
              <a:rPr lang="fa-IR" sz="2800" dirty="0" smtClean="0">
                <a:solidFill>
                  <a:schemeClr val="tx1"/>
                </a:solidFill>
                <a:cs typeface="B Badr" pitchFamily="2" charset="-78"/>
              </a:rPr>
              <a:t>.</a:t>
            </a:r>
          </a:p>
          <a:p>
            <a:pPr algn="just" rtl="1"/>
            <a:endParaRPr lang="en-US" sz="2800" dirty="0" smtClean="0">
              <a:solidFill>
                <a:schemeClr val="tx1"/>
              </a:solidFill>
              <a:cs typeface="B Badr" pitchFamily="2" charset="-78"/>
            </a:endParaRPr>
          </a:p>
          <a:p>
            <a:pPr algn="just"/>
            <a:endParaRPr lang="en-US" sz="2400" dirty="0">
              <a:solidFill>
                <a:schemeClr val="tx1"/>
              </a:solidFill>
              <a:cs typeface="B Badr" pitchFamily="2" charset="-78"/>
            </a:endParaRPr>
          </a:p>
        </p:txBody>
      </p:sp>
      <p:sp>
        <p:nvSpPr>
          <p:cNvPr id="4" name="Action Button: Home 3">
            <a:hlinkClick r:id="" action="ppaction://hlinkshowjump?jump=firstslide" highlightClick="1"/>
          </p:cNvPr>
          <p:cNvSpPr/>
          <p:nvPr/>
        </p:nvSpPr>
        <p:spPr>
          <a:xfrm>
            <a:off x="285720" y="357166"/>
            <a:ext cx="428628" cy="64294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5720" y="357166"/>
            <a:ext cx="8572560" cy="5572164"/>
          </a:xfrm>
        </p:spPr>
        <p:txBody>
          <a:bodyPr>
            <a:normAutofit/>
          </a:bodyPr>
          <a:lstStyle/>
          <a:p>
            <a:pPr algn="just" rtl="1"/>
            <a:r>
              <a:rPr lang="fa-IR" sz="2800" dirty="0" smtClean="0">
                <a:solidFill>
                  <a:srgbClr val="C00000"/>
                </a:solidFill>
                <a:cs typeface="B Badr" pitchFamily="2" charset="-78"/>
              </a:rPr>
              <a:t>جمله وصفيه، </a:t>
            </a:r>
            <a:r>
              <a:rPr lang="fa-IR" sz="2800" dirty="0" smtClean="0">
                <a:solidFill>
                  <a:schemeClr val="tx1"/>
                </a:solidFill>
                <a:cs typeface="B Badr" pitchFamily="2" charset="-78"/>
              </a:rPr>
              <a:t>جمله اي است كه توصيف كننده يك اسم نكره است. </a:t>
            </a:r>
          </a:p>
          <a:p>
            <a:pPr algn="just" rtl="1"/>
            <a:r>
              <a:rPr lang="fa-IR" sz="2800" dirty="0" smtClean="0">
                <a:solidFill>
                  <a:schemeClr val="tx1"/>
                </a:solidFill>
                <a:cs typeface="B Badr" pitchFamily="2" charset="-78"/>
              </a:rPr>
              <a:t>جمله وصفيه اعراب آن محلاً تابع اسم نكره ( موصوف ) قبل از خود است.</a:t>
            </a:r>
            <a:endParaRPr lang="en-US" sz="2800" dirty="0" smtClean="0">
              <a:solidFill>
                <a:schemeClr val="tx1"/>
              </a:solidFill>
              <a:cs typeface="B Badr" pitchFamily="2" charset="-78"/>
            </a:endParaRPr>
          </a:p>
          <a:p>
            <a:pPr algn="just" rtl="1"/>
            <a:r>
              <a:rPr lang="fa-IR" sz="2800" dirty="0" smtClean="0">
                <a:solidFill>
                  <a:schemeClr val="tx1"/>
                </a:solidFill>
                <a:cs typeface="B Badr" pitchFamily="2" charset="-78"/>
              </a:rPr>
              <a:t>رأيتُ </a:t>
            </a:r>
            <a:r>
              <a:rPr lang="fa-IR" sz="2800" u="sng" dirty="0" smtClean="0">
                <a:solidFill>
                  <a:schemeClr val="tx1"/>
                </a:solidFill>
                <a:cs typeface="B Badr" pitchFamily="2" charset="-78"/>
              </a:rPr>
              <a:t>قاضياً</a:t>
            </a:r>
            <a:r>
              <a:rPr lang="fa-IR" sz="2800" dirty="0" smtClean="0">
                <a:solidFill>
                  <a:schemeClr val="tx1"/>
                </a:solidFill>
                <a:cs typeface="B Badr" pitchFamily="2" charset="-78"/>
              </a:rPr>
              <a:t> </a:t>
            </a:r>
            <a:r>
              <a:rPr lang="fa-IR" sz="2800" u="sng" dirty="0" smtClean="0">
                <a:solidFill>
                  <a:schemeClr val="tx1"/>
                </a:solidFill>
                <a:cs typeface="B Badr" pitchFamily="2" charset="-78"/>
              </a:rPr>
              <a:t>يحكمُ بالعدلِ</a:t>
            </a:r>
            <a:r>
              <a:rPr lang="fa-IR" sz="2800" dirty="0" smtClean="0">
                <a:solidFill>
                  <a:schemeClr val="tx1"/>
                </a:solidFill>
                <a:cs typeface="B Badr" pitchFamily="2" charset="-78"/>
              </a:rPr>
              <a:t>.                   ( جمله وصفيه، محلاً منصوب )</a:t>
            </a:r>
            <a:endParaRPr lang="en-US" sz="2800" dirty="0" smtClean="0">
              <a:solidFill>
                <a:schemeClr val="tx1"/>
              </a:solidFill>
              <a:cs typeface="B Badr" pitchFamily="2" charset="-78"/>
            </a:endParaRPr>
          </a:p>
          <a:p>
            <a:pPr algn="just" rtl="1"/>
            <a:r>
              <a:rPr lang="fa-IR" sz="2800" dirty="0" smtClean="0">
                <a:solidFill>
                  <a:schemeClr val="tx1"/>
                </a:solidFill>
                <a:cs typeface="B Badr" pitchFamily="2" charset="-78"/>
              </a:rPr>
              <a:t>قرأتُ </a:t>
            </a:r>
            <a:r>
              <a:rPr lang="fa-IR" sz="2800" u="sng" dirty="0" smtClean="0">
                <a:solidFill>
                  <a:schemeClr val="tx1"/>
                </a:solidFill>
                <a:cs typeface="B Badr" pitchFamily="2" charset="-78"/>
              </a:rPr>
              <a:t>آيةً</a:t>
            </a:r>
            <a:r>
              <a:rPr lang="fa-IR" sz="2800" dirty="0" smtClean="0">
                <a:solidFill>
                  <a:schemeClr val="tx1"/>
                </a:solidFill>
                <a:cs typeface="B Badr" pitchFamily="2" charset="-78"/>
              </a:rPr>
              <a:t> </a:t>
            </a:r>
            <a:r>
              <a:rPr lang="fa-IR" sz="2800" u="sng" dirty="0" smtClean="0">
                <a:solidFill>
                  <a:schemeClr val="tx1"/>
                </a:solidFill>
                <a:cs typeface="B Badr" pitchFamily="2" charset="-78"/>
              </a:rPr>
              <a:t>أثرَتْ في قلبي</a:t>
            </a:r>
            <a:r>
              <a:rPr lang="fa-IR" sz="2800" dirty="0" smtClean="0">
                <a:solidFill>
                  <a:schemeClr val="tx1"/>
                </a:solidFill>
                <a:cs typeface="B Badr" pitchFamily="2" charset="-78"/>
              </a:rPr>
              <a:t>.                   ( جمله وصفيه، محلاً منصوب )</a:t>
            </a:r>
            <a:endParaRPr lang="en-US" sz="2800" dirty="0" smtClean="0">
              <a:solidFill>
                <a:schemeClr val="tx1"/>
              </a:solidFill>
              <a:cs typeface="B Badr" pitchFamily="2" charset="-78"/>
            </a:endParaRPr>
          </a:p>
          <a:p>
            <a:endParaRPr lang="en-US" sz="2800" dirty="0"/>
          </a:p>
        </p:txBody>
      </p:sp>
      <p:sp>
        <p:nvSpPr>
          <p:cNvPr id="4" name="Action Button: Home 3">
            <a:hlinkClick r:id="" action="ppaction://hlinkshowjump?jump=firstslide" highlightClick="1"/>
          </p:cNvPr>
          <p:cNvSpPr/>
          <p:nvPr/>
        </p:nvSpPr>
        <p:spPr>
          <a:xfrm>
            <a:off x="285720" y="357166"/>
            <a:ext cx="428628" cy="64294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5720" y="357166"/>
            <a:ext cx="8572560" cy="5572164"/>
          </a:xfrm>
        </p:spPr>
        <p:txBody>
          <a:bodyPr>
            <a:normAutofit lnSpcReduction="10000"/>
          </a:bodyPr>
          <a:lstStyle/>
          <a:p>
            <a:pPr algn="r"/>
            <a:r>
              <a:rPr lang="fa-IR" sz="3600" dirty="0" smtClean="0">
                <a:solidFill>
                  <a:schemeClr val="tx1"/>
                </a:solidFill>
                <a:cs typeface="B Badr" pitchFamily="2" charset="-78"/>
              </a:rPr>
              <a:t>گاهی برای یک اسم هم صفت آورده می شود، هم مضاف الیه.</a:t>
            </a:r>
          </a:p>
          <a:p>
            <a:pPr algn="r"/>
            <a:r>
              <a:rPr lang="fa-IR" sz="3600" dirty="0" smtClean="0">
                <a:solidFill>
                  <a:schemeClr val="tx1"/>
                </a:solidFill>
                <a:cs typeface="B Badr" pitchFamily="2" charset="-78"/>
              </a:rPr>
              <a:t>در </a:t>
            </a:r>
            <a:r>
              <a:rPr lang="fa-IR" sz="3600" dirty="0" smtClean="0">
                <a:solidFill>
                  <a:srgbClr val="006600"/>
                </a:solidFill>
                <a:cs typeface="B Badr" pitchFamily="2" charset="-78"/>
              </a:rPr>
              <a:t>زبان فارسی </a:t>
            </a:r>
            <a:r>
              <a:rPr lang="fa-IR" sz="3600" dirty="0" smtClean="0">
                <a:solidFill>
                  <a:srgbClr val="C00000"/>
                </a:solidFill>
                <a:cs typeface="B Badr" pitchFamily="2" charset="-78"/>
              </a:rPr>
              <a:t>اول صفت ذکر می شود بعد مضاف الیه </a:t>
            </a:r>
          </a:p>
          <a:p>
            <a:pPr algn="r"/>
            <a:r>
              <a:rPr lang="fa-IR" sz="3600" dirty="0" smtClean="0">
                <a:solidFill>
                  <a:schemeClr val="tx1"/>
                </a:solidFill>
                <a:cs typeface="B Badr" pitchFamily="2" charset="-78"/>
              </a:rPr>
              <a:t>در </a:t>
            </a:r>
            <a:r>
              <a:rPr lang="fa-IR" sz="3600" dirty="0" smtClean="0">
                <a:solidFill>
                  <a:srgbClr val="006600"/>
                </a:solidFill>
                <a:cs typeface="B Badr" pitchFamily="2" charset="-78"/>
              </a:rPr>
              <a:t>زبان عربی </a:t>
            </a:r>
            <a:r>
              <a:rPr lang="fa-IR" sz="3600" dirty="0" smtClean="0">
                <a:solidFill>
                  <a:srgbClr val="C00000"/>
                </a:solidFill>
                <a:cs typeface="B Badr" pitchFamily="2" charset="-78"/>
              </a:rPr>
              <a:t>اول مضاف الیه می آید سپس صفت</a:t>
            </a:r>
            <a:r>
              <a:rPr lang="fa-IR" sz="3600" dirty="0" smtClean="0">
                <a:solidFill>
                  <a:schemeClr val="tx1"/>
                </a:solidFill>
                <a:cs typeface="B Badr" pitchFamily="2" charset="-78"/>
              </a:rPr>
              <a:t>.</a:t>
            </a:r>
          </a:p>
          <a:p>
            <a:pPr algn="r"/>
            <a:endParaRPr lang="fa-IR" sz="3600" dirty="0" smtClean="0">
              <a:solidFill>
                <a:schemeClr val="tx1"/>
              </a:solidFill>
              <a:cs typeface="B Badr" pitchFamily="2" charset="-78"/>
            </a:endParaRPr>
          </a:p>
          <a:p>
            <a:pPr algn="r"/>
            <a:r>
              <a:rPr lang="fa-IR" sz="3600" dirty="0" smtClean="0">
                <a:solidFill>
                  <a:srgbClr val="006600"/>
                </a:solidFill>
                <a:cs typeface="B Badr" pitchFamily="2" charset="-78"/>
              </a:rPr>
              <a:t>ازدهرتْ زهرةُ الحديقةِ الحمراءُ . </a:t>
            </a:r>
          </a:p>
          <a:p>
            <a:pPr algn="r"/>
            <a:r>
              <a:rPr lang="fa-IR" sz="3600" dirty="0" smtClean="0">
                <a:solidFill>
                  <a:srgbClr val="C00000"/>
                </a:solidFill>
                <a:cs typeface="B Badr" pitchFamily="2" charset="-78"/>
              </a:rPr>
              <a:t>گل سرخ باغ شكفت. </a:t>
            </a:r>
          </a:p>
          <a:p>
            <a:pPr algn="r"/>
            <a:endParaRPr lang="fa-IR" sz="3600" dirty="0" smtClean="0">
              <a:solidFill>
                <a:schemeClr val="tx1"/>
              </a:solidFill>
              <a:cs typeface="B Badr" pitchFamily="2" charset="-78"/>
            </a:endParaRPr>
          </a:p>
          <a:p>
            <a:pPr algn="r"/>
            <a:r>
              <a:rPr lang="fa-IR" sz="3600" dirty="0" smtClean="0">
                <a:solidFill>
                  <a:srgbClr val="006600"/>
                </a:solidFill>
                <a:cs typeface="B Badr" pitchFamily="2" charset="-78"/>
              </a:rPr>
              <a:t>ظهرتْ </a:t>
            </a:r>
            <a:r>
              <a:rPr lang="fa-IR" sz="3600" u="sng" dirty="0" smtClean="0">
                <a:solidFill>
                  <a:srgbClr val="006600"/>
                </a:solidFill>
                <a:cs typeface="B Badr" pitchFamily="2" charset="-78"/>
              </a:rPr>
              <a:t>أشعةُ الشّمسِ المُضيعةُ</a:t>
            </a:r>
            <a:r>
              <a:rPr lang="fa-IR" sz="3600" dirty="0" smtClean="0">
                <a:solidFill>
                  <a:srgbClr val="006600"/>
                </a:solidFill>
                <a:cs typeface="B Badr" pitchFamily="2" charset="-78"/>
              </a:rPr>
              <a:t> في السّماءِ. </a:t>
            </a:r>
          </a:p>
          <a:p>
            <a:pPr algn="r"/>
            <a:r>
              <a:rPr lang="fa-IR" sz="3600" u="sng" dirty="0" smtClean="0">
                <a:solidFill>
                  <a:srgbClr val="C00000"/>
                </a:solidFill>
                <a:cs typeface="B Badr" pitchFamily="2" charset="-78"/>
              </a:rPr>
              <a:t>پرتو نوراني خورشيد</a:t>
            </a:r>
            <a:r>
              <a:rPr lang="fa-IR" sz="3600" dirty="0" smtClean="0">
                <a:solidFill>
                  <a:srgbClr val="C00000"/>
                </a:solidFill>
                <a:cs typeface="B Badr" pitchFamily="2" charset="-78"/>
              </a:rPr>
              <a:t> در آسمان ظاهر شد.   </a:t>
            </a:r>
            <a:endParaRPr lang="en-US" sz="3600" dirty="0">
              <a:solidFill>
                <a:srgbClr val="C00000"/>
              </a:solidFill>
              <a:cs typeface="B Badr" pitchFamily="2" charset="-78"/>
            </a:endParaRPr>
          </a:p>
        </p:txBody>
      </p:sp>
      <p:sp>
        <p:nvSpPr>
          <p:cNvPr id="4" name="Action Button: Home 3">
            <a:hlinkClick r:id="" action="ppaction://hlinkshowjump?jump=firstslide" highlightClick="1"/>
          </p:cNvPr>
          <p:cNvSpPr/>
          <p:nvPr/>
        </p:nvSpPr>
        <p:spPr>
          <a:xfrm>
            <a:off x="214282" y="1000108"/>
            <a:ext cx="428628" cy="642942"/>
          </a:xfrm>
          <a:prstGeom prst="actionButtonHom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64</TotalTime>
  <Words>491</Words>
  <Application>Microsoft Office PowerPoint</Application>
  <PresentationFormat>On-screen Show (4:3)</PresentationFormat>
  <Paragraphs>53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2  Davat</vt:lpstr>
      <vt:lpstr>Arial</vt:lpstr>
      <vt:lpstr>B Badr</vt:lpstr>
      <vt:lpstr>Century Schoolbook</vt:lpstr>
      <vt:lpstr>Times New Roman</vt:lpstr>
      <vt:lpstr>Wingdings</vt:lpstr>
      <vt:lpstr>Wingdings 2</vt:lpstr>
      <vt:lpstr>Oriel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kurd hacker</dc:creator>
  <cp:lastModifiedBy>Windows User</cp:lastModifiedBy>
  <cp:revision>9</cp:revision>
  <dcterms:created xsi:type="dcterms:W3CDTF">2014-11-30T14:25:57Z</dcterms:created>
  <dcterms:modified xsi:type="dcterms:W3CDTF">2020-02-21T17:52:52Z</dcterms:modified>
</cp:coreProperties>
</file>