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48"/>
  </p:notesMasterIdLst>
  <p:sldIdLst>
    <p:sldId id="307" r:id="rId2"/>
    <p:sldId id="256" r:id="rId3"/>
    <p:sldId id="299" r:id="rId4"/>
    <p:sldId id="294" r:id="rId5"/>
    <p:sldId id="274" r:id="rId6"/>
    <p:sldId id="296" r:id="rId7"/>
    <p:sldId id="275" r:id="rId8"/>
    <p:sldId id="277" r:id="rId9"/>
    <p:sldId id="278" r:id="rId10"/>
    <p:sldId id="279" r:id="rId11"/>
    <p:sldId id="280" r:id="rId12"/>
    <p:sldId id="270" r:id="rId13"/>
    <p:sldId id="271" r:id="rId14"/>
    <p:sldId id="272" r:id="rId15"/>
    <p:sldId id="273" r:id="rId16"/>
    <p:sldId id="262" r:id="rId17"/>
    <p:sldId id="257" r:id="rId18"/>
    <p:sldId id="261" r:id="rId19"/>
    <p:sldId id="300" r:id="rId20"/>
    <p:sldId id="258" r:id="rId21"/>
    <p:sldId id="259" r:id="rId22"/>
    <p:sldId id="260" r:id="rId23"/>
    <p:sldId id="263" r:id="rId24"/>
    <p:sldId id="297" r:id="rId25"/>
    <p:sldId id="264" r:id="rId26"/>
    <p:sldId id="265" r:id="rId27"/>
    <p:sldId id="266" r:id="rId28"/>
    <p:sldId id="267" r:id="rId29"/>
    <p:sldId id="268" r:id="rId30"/>
    <p:sldId id="298" r:id="rId31"/>
    <p:sldId id="269" r:id="rId32"/>
    <p:sldId id="293" r:id="rId33"/>
    <p:sldId id="295" r:id="rId34"/>
    <p:sldId id="281" r:id="rId35"/>
    <p:sldId id="282" r:id="rId36"/>
    <p:sldId id="284" r:id="rId37"/>
    <p:sldId id="291" r:id="rId38"/>
    <p:sldId id="292" r:id="rId39"/>
    <p:sldId id="290" r:id="rId40"/>
    <p:sldId id="287" r:id="rId41"/>
    <p:sldId id="288" r:id="rId42"/>
    <p:sldId id="285" r:id="rId43"/>
    <p:sldId id="286" r:id="rId44"/>
    <p:sldId id="304" r:id="rId45"/>
    <p:sldId id="305" r:id="rId46"/>
    <p:sldId id="306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 autoAdjust="0"/>
    <p:restoredTop sz="94660"/>
  </p:normalViewPr>
  <p:slideViewPr>
    <p:cSldViewPr>
      <p:cViewPr varScale="1">
        <p:scale>
          <a:sx n="74" d="100"/>
          <a:sy n="74" d="100"/>
        </p:scale>
        <p:origin x="-124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F691E98-DAEA-4548-999E-BA937400211C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CCFB383-8123-4FA6-AFA9-F20B4940AAF8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14697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FB383-8123-4FA6-AFA9-F20B4940AAF8}" type="slidenum">
              <a:rPr lang="fa-IR" smtClean="0"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34157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0C1D2A3-7C62-48B7-BFD2-98744D4DC5C2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59668B7-8F37-4FD7-8956-65D4991AFFA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27825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371600"/>
            <a:ext cx="7772400" cy="2438400"/>
          </a:xfrm>
        </p:spPr>
        <p:txBody>
          <a:bodyPr>
            <a:normAutofit fontScale="90000"/>
          </a:bodyPr>
          <a:lstStyle/>
          <a:p>
            <a:r>
              <a:rPr lang="fa-IR" dirty="0" smtClean="0"/>
              <a:t/>
            </a:r>
            <a:br>
              <a:rPr lang="fa-IR" dirty="0" smtClean="0"/>
            </a:br>
            <a:r>
              <a:rPr lang="fa-IR" dirty="0"/>
              <a:t/>
            </a:r>
            <a:br>
              <a:rPr lang="fa-IR" dirty="0"/>
            </a:br>
            <a:r>
              <a:rPr lang="fa-IR" dirty="0" smtClean="0"/>
              <a:t>مشاوره پیش از </a:t>
            </a:r>
            <a:r>
              <a:rPr lang="fa-IR" dirty="0"/>
              <a:t>ازدواج</a:t>
            </a:r>
            <a:br>
              <a:rPr lang="fa-IR" dirty="0"/>
            </a:br>
            <a:r>
              <a:rPr lang="fa-IR" dirty="0"/>
              <a:t>( به روش  کیفی و کمی )</a:t>
            </a:r>
            <a:br>
              <a:rPr lang="fa-IR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168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676400"/>
            <a:ext cx="7408333" cy="4449763"/>
          </a:xfrm>
        </p:spPr>
        <p:txBody>
          <a:bodyPr/>
          <a:lstStyle/>
          <a:p>
            <a:pPr algn="r" rtl="1"/>
            <a:r>
              <a:rPr lang="fa-IR" b="1" dirty="0" smtClean="0"/>
              <a:t>معرفی خود</a:t>
            </a:r>
          </a:p>
          <a:p>
            <a:pPr algn="r" rtl="1"/>
            <a:r>
              <a:rPr lang="fa-IR" b="1" dirty="0"/>
              <a:t> </a:t>
            </a:r>
            <a:r>
              <a:rPr lang="fa-IR" b="1" dirty="0" smtClean="0"/>
              <a:t>انتظارتون از کارگاه چیه؟</a:t>
            </a:r>
          </a:p>
          <a:p>
            <a:pPr algn="r" rtl="1"/>
            <a:r>
              <a:rPr lang="fa-IR" b="1" dirty="0" smtClean="0"/>
              <a:t>روند کار شما در مشاوره ی پیش از ازدواج چیه؟</a:t>
            </a:r>
          </a:p>
          <a:p>
            <a:pPr algn="r" rtl="1"/>
            <a:r>
              <a:rPr lang="fa-IR" b="1" dirty="0" smtClean="0"/>
              <a:t>شما مشاور پیش از ازدواج باشید به چه چیزهایی دقت می کنید؟</a:t>
            </a:r>
          </a:p>
          <a:p>
            <a:pPr algn="r" rtl="1"/>
            <a:r>
              <a:rPr lang="fa-IR" b="1" dirty="0" smtClean="0"/>
              <a:t>شما به چی خیلی اهمیت میدین؟</a:t>
            </a:r>
          </a:p>
          <a:p>
            <a:pPr algn="r" rtl="1"/>
            <a:endParaRPr lang="fa-IR" b="1" dirty="0"/>
          </a:p>
          <a:p>
            <a:pPr algn="r" rtl="1"/>
            <a:endParaRPr lang="fa-IR" b="1" dirty="0" smtClean="0"/>
          </a:p>
          <a:p>
            <a:pPr algn="r" rtl="1"/>
            <a:endParaRPr lang="fa-IR" b="1" dirty="0"/>
          </a:p>
          <a:p>
            <a:pPr algn="r" rtl="1"/>
            <a:endParaRPr lang="fa-IR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19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447800"/>
            <a:ext cx="7408333" cy="4953000"/>
          </a:xfrm>
        </p:spPr>
        <p:txBody>
          <a:bodyPr>
            <a:normAutofit fontScale="62500" lnSpcReduction="20000"/>
          </a:bodyPr>
          <a:lstStyle/>
          <a:p>
            <a:pPr algn="r" rtl="1"/>
            <a:r>
              <a:rPr lang="fa-IR" b="1" dirty="0" smtClean="0"/>
              <a:t>1- آموزش شناخت بهتر یکدیگر</a:t>
            </a:r>
          </a:p>
          <a:p>
            <a:pPr algn="r" rtl="1"/>
            <a:endParaRPr lang="fa-IR" b="1" dirty="0" smtClean="0"/>
          </a:p>
          <a:p>
            <a:pPr algn="r" rtl="1"/>
            <a:r>
              <a:rPr lang="fa-IR" b="1" dirty="0" smtClean="0"/>
              <a:t>2- آموزش شناخت بهتر خود</a:t>
            </a:r>
          </a:p>
          <a:p>
            <a:pPr algn="r" rtl="1"/>
            <a:endParaRPr lang="fa-IR" b="1" dirty="0" smtClean="0"/>
          </a:p>
          <a:p>
            <a:pPr algn="r" rtl="1"/>
            <a:r>
              <a:rPr lang="fa-IR" b="1" dirty="0" smtClean="0"/>
              <a:t>3- دریافت اطلاعات ( علاقه ، خوب بودن ، جور بودن )</a:t>
            </a:r>
          </a:p>
          <a:p>
            <a:pPr algn="r" rtl="1"/>
            <a:endParaRPr lang="fa-IR" b="1" dirty="0" smtClean="0"/>
          </a:p>
          <a:p>
            <a:pPr algn="r" rtl="1"/>
            <a:r>
              <a:rPr lang="fa-IR" b="1" dirty="0" smtClean="0"/>
              <a:t>4- </a:t>
            </a:r>
            <a:r>
              <a:rPr lang="fa-IR" b="1" dirty="0"/>
              <a:t>سنجش طراز بودن اطلاعات گرفته </a:t>
            </a:r>
            <a:r>
              <a:rPr lang="fa-IR" b="1" dirty="0" smtClean="0"/>
              <a:t>شده</a:t>
            </a:r>
          </a:p>
          <a:p>
            <a:pPr algn="r" rtl="1"/>
            <a:endParaRPr lang="fa-IR" b="1" dirty="0" smtClean="0"/>
          </a:p>
          <a:p>
            <a:pPr algn="r" rtl="1"/>
            <a:r>
              <a:rPr lang="fa-IR" b="1" dirty="0" smtClean="0"/>
              <a:t>5- بازخورد سنجش </a:t>
            </a:r>
            <a:endParaRPr lang="fa-IR" b="1" dirty="0"/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6- </a:t>
            </a:r>
            <a:r>
              <a:rPr lang="fa-IR" b="1" dirty="0"/>
              <a:t>طراحی تکلیف برای شناخت  </a:t>
            </a:r>
            <a:r>
              <a:rPr lang="fa-IR" b="1" dirty="0" smtClean="0"/>
              <a:t> خود و شناخت تفاوت ها  </a:t>
            </a:r>
            <a:endParaRPr lang="fa-IR" b="1" dirty="0"/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7- </a:t>
            </a:r>
            <a:r>
              <a:rPr lang="fa-IR" b="1" dirty="0"/>
              <a:t>طراحی تکلیف برای شناخت </a:t>
            </a:r>
            <a:r>
              <a:rPr lang="fa-IR" b="1" dirty="0" smtClean="0"/>
              <a:t> نقش تفاوت </a:t>
            </a:r>
            <a:r>
              <a:rPr lang="fa-IR" b="1" dirty="0"/>
              <a:t>های مشکل </a:t>
            </a:r>
            <a:r>
              <a:rPr lang="fa-IR" b="1" dirty="0" smtClean="0"/>
              <a:t>ساز</a:t>
            </a:r>
            <a:endParaRPr lang="fa-IR" b="1" dirty="0"/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8- </a:t>
            </a:r>
            <a:r>
              <a:rPr lang="fa-IR" b="1" dirty="0"/>
              <a:t>ارتقاء  کیفیت رابطه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9- </a:t>
            </a:r>
            <a:r>
              <a:rPr lang="fa-IR" b="1" dirty="0"/>
              <a:t>کمک به اصلاح و ارتقا سلامت </a:t>
            </a:r>
            <a:endParaRPr lang="fa-IR" b="1" dirty="0" smtClean="0"/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10- سنجش تمایز یافتگی، دیداربا خانواده ها ، آموزش تمایز یافتگی</a:t>
            </a:r>
          </a:p>
          <a:p>
            <a:pPr marL="0" indent="0" algn="ctr" rtl="1">
              <a:buNone/>
            </a:pPr>
            <a:endParaRPr lang="fa-IR" b="1" dirty="0"/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وظایف مشاور پیش از ازدواج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12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524000"/>
            <a:ext cx="7408333" cy="4602163"/>
          </a:xfrm>
        </p:spPr>
        <p:txBody>
          <a:bodyPr/>
          <a:lstStyle/>
          <a:p>
            <a:pPr algn="r" rtl="1"/>
            <a:r>
              <a:rPr lang="fa-IR" b="1" dirty="0" smtClean="0"/>
              <a:t> 1- آشنایی سنتی</a:t>
            </a:r>
          </a:p>
          <a:p>
            <a:pPr algn="r" rtl="1"/>
            <a:r>
              <a:rPr lang="fa-IR" b="1" dirty="0" smtClean="0"/>
              <a:t>    بهتر است بعد از اطلاعات عمومی ،از آموزش ارایه ی سبک زندگی شروع کنیم</a:t>
            </a:r>
          </a:p>
          <a:p>
            <a:pPr algn="r" rtl="1"/>
            <a:r>
              <a:rPr lang="fa-IR" b="1" dirty="0"/>
              <a:t> </a:t>
            </a:r>
            <a:r>
              <a:rPr lang="fa-IR" b="1" dirty="0" smtClean="0"/>
              <a:t>دو فایده داره هم روند شناخت اونها از هم بهتر اتفاق می افتد ، هم شناخت بیشترو فکر کردن بیشتر درباره ی خودشان و هم شناخت مشاور</a:t>
            </a:r>
            <a:endParaRPr lang="fa-IR" b="1" dirty="0"/>
          </a:p>
          <a:p>
            <a:pPr algn="r" rtl="1"/>
            <a:r>
              <a:rPr lang="fa-IR" b="1" dirty="0" smtClean="0"/>
              <a:t>2- آشنایی قبلی    </a:t>
            </a:r>
          </a:p>
          <a:p>
            <a:pPr algn="r" rtl="1"/>
            <a:r>
              <a:rPr lang="fa-IR" b="1" dirty="0"/>
              <a:t> </a:t>
            </a:r>
            <a:r>
              <a:rPr lang="fa-IR" b="1" dirty="0" smtClean="0"/>
              <a:t>    روند شروع بهتر است با عناصر عشق ورزیدن و سنجش ابعاد رابطه شروع بشود </a:t>
            </a:r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دو دسته مراجع پیش از ازدواج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5438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1" y="1600200"/>
            <a:ext cx="8458200" cy="4525963"/>
          </a:xfrm>
        </p:spPr>
        <p:txBody>
          <a:bodyPr/>
          <a:lstStyle/>
          <a:p>
            <a:pPr algn="r" rtl="1"/>
            <a:r>
              <a:rPr lang="fa-IR" b="1" dirty="0" smtClean="0"/>
              <a:t>1- ما انتخابمون رو کردیم و دنبال تایید می گردن وشما تایید کن( وسواس)</a:t>
            </a:r>
          </a:p>
          <a:p>
            <a:pPr algn="r" rtl="1"/>
            <a:r>
              <a:rPr lang="fa-IR" b="1" dirty="0" smtClean="0"/>
              <a:t>2-ما نتخابمون رو کردیم اما مشکل داریم و شما درستش کن( زوج درمانی)</a:t>
            </a:r>
          </a:p>
          <a:p>
            <a:pPr algn="r" rtl="1"/>
            <a:r>
              <a:rPr lang="fa-IR" b="1" dirty="0" smtClean="0"/>
              <a:t>3- ما انتخابمون رو کردیم خانواده ها مخالفن و شما راضی شون کن</a:t>
            </a:r>
          </a:p>
          <a:p>
            <a:pPr algn="r" rtl="1"/>
            <a:r>
              <a:rPr lang="fa-IR" b="1" dirty="0" smtClean="0"/>
              <a:t>4-یکی منصرف شده</a:t>
            </a:r>
          </a:p>
          <a:p>
            <a:pPr algn="r" rtl="1"/>
            <a:r>
              <a:rPr lang="fa-IR" b="1" dirty="0" smtClean="0"/>
              <a:t>5- آشنایی مون کمه کمک کن بیشتر بشه </a:t>
            </a:r>
          </a:p>
          <a:p>
            <a:pPr algn="r" rtl="1"/>
            <a:r>
              <a:rPr lang="fa-IR" b="1" dirty="0" smtClean="0"/>
              <a:t>6- نسخه بدین</a:t>
            </a:r>
          </a:p>
          <a:p>
            <a:pPr algn="r" rtl="1"/>
            <a:r>
              <a:rPr lang="fa-IR" b="1" dirty="0" smtClean="0"/>
              <a:t>7- به سفارش و یا اجبار والدین به مشاوره اومدن</a:t>
            </a:r>
          </a:p>
          <a:p>
            <a:pPr algn="r" rtl="1"/>
            <a:endParaRPr lang="fa-IR" b="1" dirty="0"/>
          </a:p>
          <a:p>
            <a:pPr algn="r" rtl="1"/>
            <a:endParaRPr lang="fa-IR" b="1" dirty="0" smtClean="0"/>
          </a:p>
          <a:p>
            <a:pPr marL="0" indent="0" algn="ctr" rtl="1">
              <a:buNone/>
            </a:pP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هفت دسته سفارش از سمت مراجعین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17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524000"/>
            <a:ext cx="7408333" cy="4602163"/>
          </a:xfrm>
        </p:spPr>
        <p:txBody>
          <a:bodyPr numCol="2">
            <a:normAutofit lnSpcReduction="10000"/>
          </a:bodyPr>
          <a:lstStyle/>
          <a:p>
            <a:pPr algn="r" rtl="1"/>
            <a:r>
              <a:rPr lang="fa-IR" b="1" dirty="0"/>
              <a:t>انجام امور مذهبی</a:t>
            </a:r>
          </a:p>
          <a:p>
            <a:pPr algn="r" rtl="1"/>
            <a:r>
              <a:rPr lang="fa-IR" b="1" dirty="0"/>
              <a:t>اوقات فراغت</a:t>
            </a:r>
          </a:p>
          <a:p>
            <a:pPr algn="r" rtl="1"/>
            <a:r>
              <a:rPr lang="fa-IR" b="1" dirty="0"/>
              <a:t>ارتباط با دوستان</a:t>
            </a:r>
          </a:p>
          <a:p>
            <a:pPr algn="r" rtl="1"/>
            <a:r>
              <a:rPr lang="fa-IR" b="1" dirty="0"/>
              <a:t>ارتباط با خانواده اصلی</a:t>
            </a:r>
          </a:p>
          <a:p>
            <a:pPr algn="r" rtl="1"/>
            <a:r>
              <a:rPr lang="fa-IR" b="1" dirty="0"/>
              <a:t>ارتباط با فامیل</a:t>
            </a:r>
          </a:p>
          <a:p>
            <a:pPr algn="r" rtl="1"/>
            <a:r>
              <a:rPr lang="fa-IR" b="1" dirty="0"/>
              <a:t>مسافرت</a:t>
            </a:r>
          </a:p>
          <a:p>
            <a:pPr algn="r" rtl="1"/>
            <a:r>
              <a:rPr lang="fa-IR" b="1" dirty="0"/>
              <a:t>سبک زندگی در خرج و مخارج</a:t>
            </a:r>
          </a:p>
          <a:p>
            <a:pPr algn="r" rtl="1"/>
            <a:r>
              <a:rPr lang="fa-IR" b="1" dirty="0"/>
              <a:t>خواب</a:t>
            </a:r>
          </a:p>
          <a:p>
            <a:pPr algn="r" rtl="1"/>
            <a:r>
              <a:rPr lang="fa-IR" b="1" dirty="0" smtClean="0"/>
              <a:t>بهداشت</a:t>
            </a:r>
          </a:p>
          <a:p>
            <a:pPr algn="r" rtl="1"/>
            <a:r>
              <a:rPr lang="fa-IR" b="1" dirty="0" smtClean="0"/>
              <a:t>تغذیه</a:t>
            </a:r>
          </a:p>
          <a:p>
            <a:pPr marL="0" indent="0" algn="ctr" rtl="1">
              <a:buNone/>
            </a:pPr>
            <a:r>
              <a:rPr lang="fa-IR" sz="1400" b="1" dirty="0" smtClean="0"/>
              <a:t>فعالیت کلاسی</a:t>
            </a:r>
            <a:endParaRPr lang="fa-IR" sz="1400" b="1" dirty="0"/>
          </a:p>
          <a:p>
            <a:pPr marL="0" indent="0" algn="r" rtl="1">
              <a:buNone/>
            </a:pPr>
            <a:r>
              <a:rPr lang="fa-IR" b="1" dirty="0" smtClean="0"/>
              <a:t>آداب </a:t>
            </a:r>
            <a:r>
              <a:rPr lang="fa-IR" b="1" dirty="0" smtClean="0"/>
              <a:t>و رسوم</a:t>
            </a:r>
          </a:p>
          <a:p>
            <a:pPr algn="r" rtl="1"/>
            <a:r>
              <a:rPr lang="fa-IR" b="1" dirty="0" smtClean="0"/>
              <a:t>تماشای تلوزیون</a:t>
            </a:r>
          </a:p>
          <a:p>
            <a:pPr algn="r" rtl="1"/>
            <a:r>
              <a:rPr lang="fa-IR" b="1" dirty="0" smtClean="0"/>
              <a:t>وب گردی </a:t>
            </a:r>
          </a:p>
          <a:p>
            <a:pPr algn="r" rtl="1"/>
            <a:r>
              <a:rPr lang="fa-IR" b="1" dirty="0" smtClean="0"/>
              <a:t>موبایل گردی</a:t>
            </a:r>
          </a:p>
          <a:p>
            <a:pPr algn="r" rtl="1"/>
            <a:r>
              <a:rPr lang="fa-IR" b="1" dirty="0" smtClean="0"/>
              <a:t>شغل</a:t>
            </a:r>
          </a:p>
          <a:p>
            <a:pPr algn="r" rtl="1"/>
            <a:r>
              <a:rPr lang="fa-IR" b="1" dirty="0" smtClean="0"/>
              <a:t>تفریح</a:t>
            </a:r>
          </a:p>
          <a:p>
            <a:pPr algn="r" rtl="1"/>
            <a:r>
              <a:rPr lang="fa-IR" b="1" dirty="0" smtClean="0"/>
              <a:t>ورزش</a:t>
            </a:r>
          </a:p>
          <a:p>
            <a:pPr algn="r" rtl="1"/>
            <a:r>
              <a:rPr lang="fa-IR" b="1" dirty="0" smtClean="0"/>
              <a:t>مطالعه آزاد</a:t>
            </a:r>
          </a:p>
          <a:p>
            <a:pPr algn="r" rtl="1"/>
            <a:r>
              <a:rPr lang="fa-IR" b="1" dirty="0" smtClean="0"/>
              <a:t>کلاس آموزشی</a:t>
            </a:r>
          </a:p>
          <a:p>
            <a:pPr algn="r" rtl="1"/>
            <a:r>
              <a:rPr lang="fa-IR" b="1" dirty="0" smtClean="0"/>
              <a:t>فعالیت اجتماعی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1"/>
            <a:r>
              <a:rPr lang="fa-IR" dirty="0" smtClean="0"/>
              <a:t>بررسی </a:t>
            </a:r>
            <a:r>
              <a:rPr lang="fa-IR" dirty="0"/>
              <a:t>سبک زندگی در </a:t>
            </a:r>
            <a:r>
              <a:rPr lang="fa-IR" dirty="0" smtClean="0"/>
              <a:t>ابعاد محتوایی</a:t>
            </a:r>
            <a:r>
              <a:rPr lang="fa-IR" dirty="0"/>
              <a:t/>
            </a:r>
            <a:br>
              <a:rPr lang="fa-IR" dirty="0"/>
            </a:br>
            <a:endParaRPr lang="en-US" dirty="0"/>
          </a:p>
        </p:txBody>
      </p:sp>
      <p:sp>
        <p:nvSpPr>
          <p:cNvPr id="4" name="7-Point Star 3"/>
          <p:cNvSpPr/>
          <p:nvPr/>
        </p:nvSpPr>
        <p:spPr>
          <a:xfrm>
            <a:off x="1981200" y="1330186"/>
            <a:ext cx="457200" cy="5334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7-Point Star 4"/>
          <p:cNvSpPr/>
          <p:nvPr/>
        </p:nvSpPr>
        <p:spPr>
          <a:xfrm>
            <a:off x="6705600" y="3657600"/>
            <a:ext cx="609600" cy="5334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286000"/>
            <a:ext cx="628650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3674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676400"/>
            <a:ext cx="7408333" cy="4449763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 </a:t>
            </a:r>
            <a:r>
              <a:rPr lang="fa-IR" sz="2800" dirty="0"/>
              <a:t>روزانه </a:t>
            </a:r>
            <a:r>
              <a:rPr lang="fa-IR" sz="2800" dirty="0" smtClean="0"/>
              <a:t>هفتگی</a:t>
            </a:r>
          </a:p>
          <a:p>
            <a:pPr algn="r" rtl="1"/>
            <a:r>
              <a:rPr lang="fa-IR" sz="2800" dirty="0" smtClean="0"/>
              <a:t>ماهیانه</a:t>
            </a:r>
          </a:p>
          <a:p>
            <a:pPr algn="r" rtl="1"/>
            <a:r>
              <a:rPr lang="fa-IR" sz="2800" dirty="0" smtClean="0"/>
              <a:t>فصلی</a:t>
            </a:r>
          </a:p>
          <a:p>
            <a:pPr algn="r" rtl="1"/>
            <a:r>
              <a:rPr lang="fa-IR" sz="2800" dirty="0" smtClean="0"/>
              <a:t>سالیانه </a:t>
            </a:r>
          </a:p>
          <a:p>
            <a:pPr algn="r" rtl="1"/>
            <a:r>
              <a:rPr lang="fa-IR" sz="2800" dirty="0" smtClean="0"/>
              <a:t>چند ساله</a:t>
            </a:r>
          </a:p>
          <a:p>
            <a:pPr algn="r" rtl="1"/>
            <a:r>
              <a:rPr lang="fa-IR" sz="2800" dirty="0" smtClean="0"/>
              <a:t>مادام العمر</a:t>
            </a:r>
          </a:p>
          <a:p>
            <a:pPr marL="0" lvl="0" indent="0" rtl="1">
              <a:buClr>
                <a:srgbClr val="31B6FD"/>
              </a:buClr>
              <a:buNone/>
            </a:pPr>
            <a:r>
              <a:rPr lang="fa-IR" sz="1400" dirty="0"/>
              <a:t>                               ( ارایه ی کاربرگ درون کلاس)</a:t>
            </a:r>
          </a:p>
          <a:p>
            <a:pPr marL="0" lvl="0" indent="0" algn="r" rtl="1">
              <a:buClr>
                <a:srgbClr val="31B6FD"/>
              </a:buClr>
              <a:buNone/>
            </a:pPr>
            <a:endParaRPr lang="fa-IR" sz="2800" dirty="0" smtClean="0"/>
          </a:p>
          <a:p>
            <a:pPr algn="ctr" rtl="1"/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/>
              <a:t>بررسی سبک زندگی در ابعاد </a:t>
            </a:r>
            <a:r>
              <a:rPr lang="fa-IR" dirty="0" smtClean="0"/>
              <a:t>زمانی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71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52600"/>
            <a:ext cx="7408333" cy="4373563"/>
          </a:xfrm>
        </p:spPr>
        <p:txBody>
          <a:bodyPr>
            <a:noAutofit/>
          </a:bodyPr>
          <a:lstStyle/>
          <a:p>
            <a:pPr algn="r" rtl="1"/>
            <a:r>
              <a:rPr lang="fa-IR" sz="3200" b="1" dirty="0" smtClean="0"/>
              <a:t>جسمی</a:t>
            </a:r>
          </a:p>
          <a:p>
            <a:pPr algn="r" rtl="1"/>
            <a:r>
              <a:rPr lang="fa-IR" sz="3200" b="1" dirty="0" smtClean="0"/>
              <a:t>عاطفی</a:t>
            </a:r>
          </a:p>
          <a:p>
            <a:pPr algn="r" rtl="1"/>
            <a:r>
              <a:rPr lang="fa-IR" sz="3200" b="1" dirty="0" smtClean="0"/>
              <a:t>معنوی</a:t>
            </a:r>
          </a:p>
          <a:p>
            <a:pPr algn="r" rtl="1"/>
            <a:r>
              <a:rPr lang="fa-IR" sz="3200" b="1" dirty="0" smtClean="0"/>
              <a:t>شغلی</a:t>
            </a:r>
          </a:p>
          <a:p>
            <a:pPr algn="r" rtl="1"/>
            <a:r>
              <a:rPr lang="fa-IR" sz="3200" b="1" dirty="0" smtClean="0"/>
              <a:t>خانوادگی</a:t>
            </a:r>
          </a:p>
          <a:p>
            <a:pPr algn="r" rtl="1"/>
            <a:r>
              <a:rPr lang="fa-IR" sz="3200" b="1" dirty="0" smtClean="0"/>
              <a:t>هیجانی</a:t>
            </a:r>
          </a:p>
          <a:p>
            <a:pPr algn="r" rtl="1"/>
            <a:r>
              <a:rPr lang="fa-IR" sz="3200" b="1" dirty="0" smtClean="0"/>
              <a:t>رفتاری</a:t>
            </a:r>
            <a:endParaRPr lang="en-US" sz="32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ابعاد خود شناسی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90600" y="5638800"/>
            <a:ext cx="26003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/>
              <a:t>( ارایه ی کاربرگ درون کلاس)</a:t>
            </a:r>
          </a:p>
        </p:txBody>
      </p:sp>
    </p:spTree>
    <p:extLst>
      <p:ext uri="{BB962C8B-B14F-4D97-AF65-F5344CB8AC3E}">
        <p14:creationId xmlns:p14="http://schemas.microsoft.com/office/powerpoint/2010/main" val="48296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676400"/>
            <a:ext cx="7408333" cy="4449763"/>
          </a:xfrm>
        </p:spPr>
        <p:txBody>
          <a:bodyPr/>
          <a:lstStyle/>
          <a:p>
            <a:pPr algn="r" rtl="1"/>
            <a:r>
              <a:rPr lang="fa-IR" b="1" dirty="0" smtClean="0"/>
              <a:t>استعدادها</a:t>
            </a:r>
          </a:p>
          <a:p>
            <a:pPr algn="r" rtl="1"/>
            <a:r>
              <a:rPr lang="fa-IR" b="1" dirty="0" smtClean="0"/>
              <a:t>بی استعدادی</a:t>
            </a:r>
          </a:p>
          <a:p>
            <a:pPr algn="r" rtl="1"/>
            <a:r>
              <a:rPr lang="fa-IR" b="1" dirty="0" smtClean="0"/>
              <a:t>نقاط قوت</a:t>
            </a:r>
          </a:p>
          <a:p>
            <a:pPr algn="r" rtl="1"/>
            <a:r>
              <a:rPr lang="fa-IR" b="1" dirty="0" smtClean="0"/>
              <a:t>نقاط ضعف</a:t>
            </a:r>
          </a:p>
          <a:p>
            <a:pPr algn="r" rtl="1"/>
            <a:r>
              <a:rPr lang="fa-IR" b="1" dirty="0" smtClean="0"/>
              <a:t>صفات خوب</a:t>
            </a:r>
          </a:p>
          <a:p>
            <a:pPr algn="r" rtl="1"/>
            <a:r>
              <a:rPr lang="fa-IR" b="1" dirty="0" smtClean="0"/>
              <a:t>صفات بد</a:t>
            </a:r>
          </a:p>
          <a:p>
            <a:pPr algn="r" rtl="1"/>
            <a:r>
              <a:rPr lang="fa-IR" b="1" dirty="0" smtClean="0"/>
              <a:t>لذت های من ، رنج های من</a:t>
            </a:r>
          </a:p>
          <a:p>
            <a:pPr algn="r" rtl="1"/>
            <a:r>
              <a:rPr lang="fa-IR" b="1" dirty="0" smtClean="0"/>
              <a:t>احساس موفقیت من در کل تا کنون</a:t>
            </a:r>
          </a:p>
          <a:p>
            <a:pPr algn="r" rtl="1"/>
            <a:r>
              <a:rPr lang="fa-IR" b="1" dirty="0" smtClean="0"/>
              <a:t>احساس رضایت از خود تا کنون</a:t>
            </a:r>
          </a:p>
          <a:p>
            <a:pPr algn="r" rtl="1"/>
            <a:r>
              <a:rPr lang="fa-IR" b="1" dirty="0" smtClean="0"/>
              <a:t>احساس دوست داشتن و خوش آمدن از خود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اجزای خود شناسی</a:t>
            </a:r>
            <a:endParaRPr lang="en-US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363" y="3246438"/>
            <a:ext cx="35972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569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219200"/>
            <a:ext cx="7408333" cy="4906963"/>
          </a:xfrm>
        </p:spPr>
        <p:txBody>
          <a:bodyPr numCol="2"/>
          <a:lstStyle/>
          <a:p>
            <a:pPr algn="r" rtl="1"/>
            <a:r>
              <a:rPr lang="fa-IR" b="1" dirty="0" smtClean="0"/>
              <a:t>خانواده همسر</a:t>
            </a:r>
          </a:p>
          <a:p>
            <a:pPr algn="r" rtl="1"/>
            <a:r>
              <a:rPr lang="fa-IR" b="1" dirty="0" smtClean="0"/>
              <a:t>حل اختلافات</a:t>
            </a:r>
          </a:p>
          <a:p>
            <a:pPr algn="r" rtl="1"/>
            <a:r>
              <a:rPr lang="fa-IR" b="1" dirty="0" smtClean="0"/>
              <a:t>پول و مسایل مالی</a:t>
            </a:r>
          </a:p>
          <a:p>
            <a:pPr algn="r" rtl="1"/>
            <a:r>
              <a:rPr lang="fa-IR" b="1" dirty="0" smtClean="0"/>
              <a:t>خواسته ها و توقعات</a:t>
            </a:r>
          </a:p>
          <a:p>
            <a:pPr algn="r" rtl="1"/>
            <a:r>
              <a:rPr lang="fa-IR" b="1" dirty="0" smtClean="0"/>
              <a:t>رویارویی با هیجان</a:t>
            </a:r>
          </a:p>
          <a:p>
            <a:pPr algn="r" rtl="1"/>
            <a:r>
              <a:rPr lang="fa-IR" b="1" dirty="0" smtClean="0"/>
              <a:t>وظایف زن و مرد</a:t>
            </a:r>
          </a:p>
          <a:p>
            <a:pPr algn="r" rtl="1"/>
            <a:r>
              <a:rPr lang="fa-IR" b="1" dirty="0" smtClean="0"/>
              <a:t>فرزند و فرزند پروری</a:t>
            </a:r>
          </a:p>
          <a:p>
            <a:pPr algn="r" rtl="1"/>
            <a:r>
              <a:rPr lang="fa-IR" b="1" dirty="0" smtClean="0"/>
              <a:t>موضوعات جنسی</a:t>
            </a:r>
          </a:p>
          <a:p>
            <a:pPr algn="r" rtl="1"/>
            <a:endParaRPr lang="fa-IR" b="1" dirty="0" smtClean="0"/>
          </a:p>
          <a:p>
            <a:pPr algn="r" rtl="1"/>
            <a:endParaRPr lang="fa-IR" b="1" dirty="0"/>
          </a:p>
          <a:p>
            <a:pPr algn="r" rtl="1"/>
            <a:endParaRPr lang="fa-IR" b="1" dirty="0" smtClean="0"/>
          </a:p>
          <a:p>
            <a:pPr algn="r" rtl="1"/>
            <a:r>
              <a:rPr lang="fa-IR" b="1" dirty="0" smtClean="0"/>
              <a:t>سرگرمی و علایق</a:t>
            </a:r>
          </a:p>
          <a:p>
            <a:pPr algn="r" rtl="1"/>
            <a:r>
              <a:rPr lang="fa-IR" b="1" dirty="0" smtClean="0"/>
              <a:t>دین و ارزشهای دینی</a:t>
            </a:r>
          </a:p>
          <a:p>
            <a:pPr algn="r" rtl="1"/>
            <a:r>
              <a:rPr lang="fa-IR" b="1" dirty="0" smtClean="0"/>
              <a:t>دوستان</a:t>
            </a:r>
          </a:p>
          <a:p>
            <a:pPr algn="r" rtl="1"/>
            <a:r>
              <a:rPr lang="fa-IR" b="1" dirty="0" smtClean="0"/>
              <a:t>اهداف</a:t>
            </a:r>
          </a:p>
          <a:p>
            <a:pPr algn="r" rtl="1"/>
            <a:r>
              <a:rPr lang="fa-IR" b="1" dirty="0" smtClean="0"/>
              <a:t>رشد شخصی و پیشرفت</a:t>
            </a:r>
          </a:p>
          <a:p>
            <a:pPr algn="r" rtl="1"/>
            <a:r>
              <a:rPr lang="fa-IR" b="1" dirty="0" smtClean="0"/>
              <a:t>خویشاوندان</a:t>
            </a:r>
          </a:p>
          <a:p>
            <a:pPr algn="r" rtl="1"/>
            <a:r>
              <a:rPr lang="fa-IR" b="1" dirty="0" smtClean="0"/>
              <a:t>روابط صمیمی با همسر</a:t>
            </a:r>
          </a:p>
          <a:p>
            <a:pPr algn="r" rtl="1"/>
            <a:r>
              <a:rPr lang="fa-IR" b="1" dirty="0" smtClean="0"/>
              <a:t>خانواده همسر</a:t>
            </a:r>
            <a:endParaRPr lang="fa-IR" b="1" dirty="0"/>
          </a:p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موضوعات گفتگو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990600" y="4800600"/>
            <a:ext cx="7010400" cy="1295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/>
              <a:t>سه بعدی مطرح کردن ابعاد خود</a:t>
            </a:r>
          </a:p>
          <a:p>
            <a:pPr algn="ctr"/>
            <a:r>
              <a:rPr lang="fa-IR" b="1" dirty="0" smtClean="0"/>
              <a:t>1- درباره ی  . . .باور من این است که...</a:t>
            </a:r>
          </a:p>
          <a:p>
            <a:pPr algn="ctr"/>
            <a:r>
              <a:rPr lang="fa-IR" b="1" dirty="0" smtClean="0"/>
              <a:t>2- درباره ی ... رفتارهای من این است که...</a:t>
            </a:r>
          </a:p>
          <a:p>
            <a:pPr algn="ctr"/>
            <a:r>
              <a:rPr lang="fa-IR" b="1" dirty="0" smtClean="0"/>
              <a:t>3- درباره ی ... پرهیز من این است که ...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494558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52600"/>
            <a:ext cx="7408333" cy="4373563"/>
          </a:xfrm>
        </p:spPr>
        <p:txBody>
          <a:bodyPr>
            <a:normAutofit/>
          </a:bodyPr>
          <a:lstStyle/>
          <a:p>
            <a:pPr algn="r" rtl="1"/>
            <a:r>
              <a:rPr lang="fa-IR" sz="3600" dirty="0" smtClean="0"/>
              <a:t>صمیمیت </a:t>
            </a:r>
          </a:p>
          <a:p>
            <a:pPr algn="r" rtl="1"/>
            <a:r>
              <a:rPr lang="fa-IR" sz="3600" dirty="0" smtClean="0"/>
              <a:t>میل</a:t>
            </a:r>
          </a:p>
          <a:p>
            <a:pPr algn="r" rtl="1"/>
            <a:r>
              <a:rPr lang="fa-IR" sz="3600" dirty="0" smtClean="0"/>
              <a:t>تعهد</a:t>
            </a:r>
          </a:p>
          <a:p>
            <a:pPr algn="r" rtl="1"/>
            <a:endParaRPr lang="fa-IR" sz="3600" dirty="0"/>
          </a:p>
          <a:p>
            <a:pPr algn="r" rtl="1"/>
            <a:endParaRPr lang="fa-IR" sz="3600" dirty="0" smtClean="0"/>
          </a:p>
          <a:p>
            <a:pPr algn="r" rtl="1"/>
            <a:endParaRPr lang="fa-IR" sz="3600" dirty="0"/>
          </a:p>
          <a:p>
            <a:pPr marL="0" indent="0" algn="ctr" rtl="1">
              <a:buNone/>
            </a:pPr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عناصر عشق ورزیدن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327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295400"/>
            <a:ext cx="7408333" cy="48768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b="1" dirty="0" smtClean="0"/>
              <a:t> مهربانی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احترام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ابراز احساسات مثبت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وقت گذاشتن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شوخ طبعی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پذیرش نامشروط</a:t>
            </a:r>
          </a:p>
          <a:p>
            <a:pPr marL="0" indent="0" algn="r" rtl="1">
              <a:buNone/>
            </a:pPr>
            <a:r>
              <a:rPr lang="fa-IR" b="1" dirty="0"/>
              <a:t> 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عناصر صمیمیت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653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295400"/>
            <a:ext cx="7408333" cy="4830763"/>
          </a:xfrm>
        </p:spPr>
        <p:txBody>
          <a:bodyPr>
            <a:noAutofit/>
          </a:bodyPr>
          <a:lstStyle/>
          <a:p>
            <a:pPr algn="r" rtl="1"/>
            <a:r>
              <a:rPr lang="fa-IR" b="1" dirty="0" smtClean="0"/>
              <a:t>صداقت ( دروغ نگفتن)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وفاداری</a:t>
            </a:r>
            <a:endParaRPr lang="fa-IR" b="1" dirty="0"/>
          </a:p>
          <a:p>
            <a:pPr algn="r" rtl="1"/>
            <a:r>
              <a:rPr lang="fa-IR" b="1" dirty="0" smtClean="0"/>
              <a:t>کارسالم( عقل معاش : توانایی برنامه ریزی اقتصادی، درست خرج  </a:t>
            </a:r>
          </a:p>
          <a:p>
            <a:pPr marL="0" indent="0" algn="r" rtl="1">
              <a:buNone/>
            </a:pPr>
            <a:r>
              <a:rPr lang="fa-IR" b="1" dirty="0"/>
              <a:t> </a:t>
            </a:r>
            <a:r>
              <a:rPr lang="fa-IR" b="1" dirty="0" smtClean="0"/>
              <a:t>            کردن، به موقع خرج کردن)</a:t>
            </a:r>
          </a:p>
          <a:p>
            <a:pPr algn="r" rtl="1"/>
            <a:r>
              <a:rPr lang="fa-IR" b="1" dirty="0" smtClean="0"/>
              <a:t>سازگاری( از دست دادن زیبایی، ورشکستگی، هیکل ،بیماری)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راز داری( مرز اطلاعاتی)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همکاری ( انعطاف پذیری در نقش های جنسیتی، جبران ضعف دیگری </a:t>
            </a:r>
          </a:p>
          <a:p>
            <a:pPr algn="r" rtl="1"/>
            <a:r>
              <a:rPr lang="fa-IR" b="1" dirty="0"/>
              <a:t> </a:t>
            </a:r>
            <a:r>
              <a:rPr lang="fa-IR" b="1" dirty="0" smtClean="0"/>
              <a:t>             بخشی من وبخشی تو، حل مسئله با مشارکت)</a:t>
            </a:r>
            <a:endParaRPr lang="fa-IR" b="1" dirty="0"/>
          </a:p>
          <a:p>
            <a:pPr algn="r" rtl="1"/>
            <a:r>
              <a:rPr lang="fa-IR" b="1" dirty="0" smtClean="0"/>
              <a:t>گذشت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3191"/>
            <a:ext cx="8229600" cy="1252728"/>
          </a:xfrm>
        </p:spPr>
        <p:txBody>
          <a:bodyPr/>
          <a:lstStyle/>
          <a:p>
            <a:r>
              <a:rPr lang="fa-IR" dirty="0" smtClean="0"/>
              <a:t>عناصر تعهد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27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600200"/>
            <a:ext cx="7408333" cy="4525963"/>
          </a:xfrm>
        </p:spPr>
        <p:txBody>
          <a:bodyPr/>
          <a:lstStyle/>
          <a:p>
            <a:pPr algn="r" rtl="1"/>
            <a:r>
              <a:rPr lang="fa-IR" b="1" dirty="0" smtClean="0"/>
              <a:t>تاثیر وضعیت ظاهری</a:t>
            </a:r>
          </a:p>
          <a:p>
            <a:pPr algn="r" rtl="1"/>
            <a:r>
              <a:rPr lang="fa-IR" b="1" dirty="0" smtClean="0"/>
              <a:t>اندام</a:t>
            </a:r>
          </a:p>
          <a:p>
            <a:pPr algn="r" rtl="1"/>
            <a:r>
              <a:rPr lang="fa-IR" b="1" dirty="0" smtClean="0"/>
              <a:t>نظافت</a:t>
            </a:r>
          </a:p>
          <a:p>
            <a:pPr algn="r" rtl="1"/>
            <a:r>
              <a:rPr lang="fa-IR" b="1" dirty="0" smtClean="0"/>
              <a:t>خوش پوشی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سلامت جنسی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مهارت برقراری رابطه ی جنسی</a:t>
            </a:r>
          </a:p>
          <a:p>
            <a:pPr algn="r" rtl="1"/>
            <a:r>
              <a:rPr lang="fa-IR" b="1" dirty="0" smtClean="0"/>
              <a:t>جور بون رابطه ی جنسی</a:t>
            </a:r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عناصر میل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657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1676400"/>
            <a:ext cx="7408333" cy="4449763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</a:rPr>
              <a:t>جذابیت جنسی: </a:t>
            </a:r>
            <a:r>
              <a:rPr lang="fa-IR" sz="2800" dirty="0" smtClean="0"/>
              <a:t>قدرت باروری و زیبایی برای مردان</a:t>
            </a:r>
          </a:p>
          <a:p>
            <a:pPr marL="0" indent="0" algn="r" rtl="1">
              <a:buNone/>
            </a:pPr>
            <a:endParaRPr lang="fa-IR" sz="2800" dirty="0"/>
          </a:p>
          <a:p>
            <a:pPr marL="0" indent="0" algn="r" rtl="1">
              <a:buNone/>
            </a:pPr>
            <a:r>
              <a:rPr lang="fa-IR" sz="2800" dirty="0" smtClean="0"/>
              <a:t>                  قدرت (پرستیژ شغلی، اجتماعی، اقتصادی)</a:t>
            </a:r>
          </a:p>
          <a:p>
            <a:pPr marL="0" indent="0" algn="r" rtl="1">
              <a:buNone/>
            </a:pPr>
            <a:endParaRPr lang="fa-IR" sz="2800" dirty="0"/>
          </a:p>
          <a:p>
            <a:pPr marL="0" indent="0" algn="r" rtl="1">
              <a:buNone/>
            </a:pPr>
            <a:r>
              <a:rPr lang="fa-IR" sz="2800" dirty="0" smtClean="0"/>
              <a:t>                  ازدواج های کم سن و سال غریزی عمل </a:t>
            </a:r>
          </a:p>
          <a:p>
            <a:pPr marL="0" indent="0" algn="r" rtl="1">
              <a:buNone/>
            </a:pPr>
            <a:r>
              <a:rPr lang="fa-IR" sz="2800" dirty="0"/>
              <a:t> </a:t>
            </a:r>
            <a:r>
              <a:rPr lang="fa-IR" sz="2800" dirty="0" smtClean="0"/>
              <a:t>                 می کند</a:t>
            </a:r>
          </a:p>
          <a:p>
            <a:pPr marL="0" indent="0" algn="r" rtl="1">
              <a:buNone/>
            </a:pPr>
            <a:r>
              <a:rPr lang="fa-IR" sz="2800" dirty="0" smtClean="0"/>
              <a:t>                  جذابیت در دیدار اول اتفاق می افتد (لازمه ولی </a:t>
            </a:r>
          </a:p>
          <a:p>
            <a:pPr marL="0" indent="0" algn="r" rtl="1">
              <a:buNone/>
            </a:pPr>
            <a:r>
              <a:rPr lang="fa-IR" sz="2800" dirty="0"/>
              <a:t> </a:t>
            </a:r>
            <a:r>
              <a:rPr lang="fa-IR" sz="2800" dirty="0" smtClean="0"/>
              <a:t>                 کافی  نیست)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/>
              <a:t>دیدگاه اول: </a:t>
            </a:r>
            <a:br>
              <a:rPr lang="fa-IR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47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1600200"/>
            <a:ext cx="7408333" cy="4525963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2800" dirty="0" smtClean="0">
                <a:solidFill>
                  <a:srgbClr val="FF0000"/>
                </a:solidFill>
              </a:rPr>
              <a:t>نظريه ی همسان همسری (مشابهت)</a:t>
            </a:r>
          </a:p>
          <a:p>
            <a:pPr marL="0" indent="0" algn="r" rtl="1">
              <a:buNone/>
            </a:pPr>
            <a:r>
              <a:rPr lang="fa-IR" sz="2800" dirty="0" smtClean="0"/>
              <a:t>استوار بر اين فرض است، كه هر چه شباهت ها و همانند ی ها بيشتر باشد دو طرف بيشتر مايل به آشنايی با يكد يگرهستند به عبارت ديگر:</a:t>
            </a:r>
          </a:p>
          <a:p>
            <a:pPr marL="0" indent="0" algn="r" rtl="1">
              <a:buNone/>
            </a:pPr>
            <a:r>
              <a:rPr lang="fa-IR" sz="2800" dirty="0"/>
              <a:t> </a:t>
            </a:r>
            <a:r>
              <a:rPr lang="fa-IR" sz="2800" dirty="0" smtClean="0"/>
              <a:t>ازدواج های دوستانه و منطقی</a:t>
            </a:r>
          </a:p>
          <a:p>
            <a:pPr marL="0" indent="0" algn="r" rtl="1">
              <a:buNone/>
            </a:pPr>
            <a:r>
              <a:rPr lang="fa-IR" sz="2800" dirty="0" smtClean="0"/>
              <a:t>از نظر مذهبی قومی زبانی فعالیتی</a:t>
            </a:r>
          </a:p>
          <a:p>
            <a:pPr marL="0" indent="0" algn="r" rtl="1">
              <a:buNone/>
            </a:pPr>
            <a:endParaRPr lang="fa-IR" sz="2800" dirty="0" smtClean="0"/>
          </a:p>
          <a:p>
            <a:pPr marL="0" indent="0" algn="r" rtl="1">
              <a:buNone/>
            </a:pPr>
            <a:r>
              <a:rPr lang="fa-IR" sz="2800" dirty="0" smtClean="0"/>
              <a:t> كبوتر با كبوتر، باز با باز     كند هم جنس با هم جنس پرواز 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 smtClean="0"/>
              <a:t> </a:t>
            </a:r>
          </a:p>
          <a:p>
            <a:pPr marL="0" indent="0" algn="r" rtl="1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/>
              <a:t>دیدگاه دوم: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3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057400"/>
            <a:ext cx="7408333" cy="4068763"/>
          </a:xfrm>
        </p:spPr>
        <p:txBody>
          <a:bodyPr/>
          <a:lstStyle/>
          <a:p>
            <a:pPr algn="r" rtl="1"/>
            <a:r>
              <a:rPr lang="fa-IR" sz="2800" dirty="0" smtClean="0">
                <a:solidFill>
                  <a:srgbClr val="FF0000"/>
                </a:solidFill>
              </a:rPr>
              <a:t>نظریه ی ناهمسان همسری</a:t>
            </a:r>
          </a:p>
          <a:p>
            <a:pPr algn="r" rtl="1"/>
            <a:r>
              <a:rPr lang="fa-IR" sz="2800" dirty="0" smtClean="0">
                <a:solidFill>
                  <a:srgbClr val="FF0000"/>
                </a:solidFill>
              </a:rPr>
              <a:t>(ازدواج های عاشقانه و پرشور)</a:t>
            </a:r>
          </a:p>
          <a:p>
            <a:pPr algn="r" rtl="1"/>
            <a:r>
              <a:rPr lang="fa-IR" sz="2800" dirty="0" smtClean="0"/>
              <a:t>به طور مثال: فرد خجالتي از فرد جسور خوشش مي آيد، يا يك فرد اجتما عي و اهل رفت و آمد، يك فرد منزوي واهل مطالعه را جذاب مي داند. </a:t>
            </a:r>
            <a:endParaRPr lang="fa-IR" sz="2800" dirty="0"/>
          </a:p>
          <a:p>
            <a:pPr algn="r" rtl="1"/>
            <a:r>
              <a:rPr lang="fa-IR" sz="2800" dirty="0" smtClean="0"/>
              <a:t>وبعد نقاط جذب اولیه ، دلیل دفع اونها می شه</a:t>
            </a:r>
          </a:p>
          <a:p>
            <a:pPr algn="r" rtl="1"/>
            <a:r>
              <a:rPr lang="fa-IR" sz="2800" dirty="0" smtClean="0"/>
              <a:t>تفاوت ها در عشق هیجان بیشتری ایجاد می کند</a:t>
            </a:r>
          </a:p>
          <a:p>
            <a:pPr algn="r" rtl="1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دیدگاه سوم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28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2819400"/>
            <a:ext cx="8229600" cy="1252728"/>
          </a:xfrm>
        </p:spPr>
        <p:txBody>
          <a:bodyPr/>
          <a:lstStyle/>
          <a:p>
            <a:r>
              <a:rPr lang="fa-IR" dirty="0" smtClean="0">
                <a:solidFill>
                  <a:srgbClr val="FF0000"/>
                </a:solidFill>
              </a:rPr>
              <a:t>جذابیت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91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b="1" dirty="0" smtClean="0"/>
              <a:t>معمولاً اولين عنصر محرك براي آشنايي با يك نفر جذابيت اوست.</a:t>
            </a:r>
          </a:p>
          <a:p>
            <a:pPr algn="r" rtl="1"/>
            <a:r>
              <a:rPr lang="fa-IR" b="1" dirty="0" smtClean="0"/>
              <a:t>جذابيت در آغاز و گسترش آشنايي زن و مرد تأثير به سزايي دارد.</a:t>
            </a:r>
          </a:p>
          <a:p>
            <a:pPr algn="r" rtl="1"/>
            <a:endParaRPr lang="fa-IR" b="1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37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725333"/>
          </a:xfrm>
        </p:spPr>
        <p:txBody>
          <a:bodyPr>
            <a:normAutofit/>
          </a:bodyPr>
          <a:lstStyle/>
          <a:p>
            <a:pPr algn="r" rtl="1"/>
            <a:r>
              <a:rPr lang="fa-IR" b="1" dirty="0" smtClean="0"/>
              <a:t>به طور تقريبي مي توان گفت كه </a:t>
            </a:r>
            <a:r>
              <a:rPr lang="fa-IR" b="1" dirty="0" smtClean="0">
                <a:solidFill>
                  <a:srgbClr val="FF0000"/>
                </a:solidFill>
              </a:rPr>
              <a:t>جذابيت ظاهري </a:t>
            </a:r>
            <a:r>
              <a:rPr lang="fa-IR" b="1" dirty="0" smtClean="0"/>
              <a:t>در فرآيند آشناي براي </a:t>
            </a:r>
            <a:r>
              <a:rPr lang="fa-IR" b="1" dirty="0" smtClean="0">
                <a:solidFill>
                  <a:srgbClr val="FF0000"/>
                </a:solidFill>
              </a:rPr>
              <a:t>مردان</a:t>
            </a:r>
            <a:r>
              <a:rPr lang="fa-IR" b="1" dirty="0" smtClean="0"/>
              <a:t> از اهميت بيشتري برخوردار است و     كيفيت هاي</a:t>
            </a:r>
            <a:r>
              <a:rPr lang="fa-IR" b="1" dirty="0" smtClean="0">
                <a:solidFill>
                  <a:srgbClr val="FF0000"/>
                </a:solidFill>
              </a:rPr>
              <a:t> شخصيتي </a:t>
            </a:r>
            <a:r>
              <a:rPr lang="fa-IR" b="1" dirty="0" smtClean="0"/>
              <a:t>براي </a:t>
            </a:r>
            <a:r>
              <a:rPr lang="fa-IR" b="1" dirty="0" smtClean="0">
                <a:solidFill>
                  <a:srgbClr val="FF0000"/>
                </a:solidFill>
              </a:rPr>
              <a:t>زنان</a:t>
            </a:r>
            <a:r>
              <a:rPr lang="fa-IR" b="1" dirty="0" smtClean="0"/>
              <a:t> مهمتر است. جذابيت ظاهري مي تواند فرد را درگير فرآيند آشنايي كند، اما لزوماً ارتباط   طولا ني مد ت و شادي را به همراه نخواهد داشت.علي رغم  همه ي آنچه كه هر دو جنس درباره ي جذابيت ايده آل مد نظر دارند، به طور واقعي همسري را انتخاب مي كنند كه به لحاظ جذابيت همانند خودشان باشد (گريتلي ووايد). </a:t>
            </a:r>
            <a:endParaRPr lang="en-US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0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dirty="0" smtClean="0"/>
              <a:t>البته ظاهر جذاب لزوماً به رضايت زناشويي بيشتر و يا زندگي  شادتر رهنمون نمي شود (برشايد وديگران، 1972)</a:t>
            </a:r>
            <a:br>
              <a:rPr lang="fa-IR" sz="2800" dirty="0" smtClean="0"/>
            </a:br>
            <a:endParaRPr lang="fa-IR" sz="2800" dirty="0" smtClean="0"/>
          </a:p>
          <a:p>
            <a:pPr algn="r" rtl="1"/>
            <a:r>
              <a:rPr lang="fa-IR" sz="2800" dirty="0" smtClean="0"/>
              <a:t/>
            </a:r>
            <a:br>
              <a:rPr lang="fa-IR" sz="2800" dirty="0" smtClean="0"/>
            </a:br>
            <a:r>
              <a:rPr lang="fa-IR" sz="2800" dirty="0" smtClean="0"/>
              <a:t>((يك شخصيت قوي در حال شكل گيري )) يا ((بالقوه موفق))  براي خانم ها جذاب است (ديسراچرس، 1995)</a:t>
            </a:r>
          </a:p>
          <a:p>
            <a:pPr algn="r" rtl="1"/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63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52600"/>
            <a:ext cx="7408333" cy="4953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2800" dirty="0" smtClean="0"/>
              <a:t>80 درصد از آینده ی یک رابطه ی موفق را برخورد اول مشخص می کند : به دل نشستن، موج مثبت گرفتن  ،آرامش دادن.</a:t>
            </a:r>
          </a:p>
          <a:p>
            <a:pPr algn="r" rtl="1"/>
            <a:r>
              <a:rPr lang="fa-IR" sz="2800" dirty="0" smtClean="0"/>
              <a:t>                </a:t>
            </a:r>
          </a:p>
          <a:p>
            <a:pPr algn="r" rtl="1"/>
            <a:r>
              <a:rPr lang="fa-IR" sz="2800" dirty="0"/>
              <a:t> </a:t>
            </a:r>
            <a:r>
              <a:rPr lang="fa-IR" sz="2800" dirty="0" smtClean="0"/>
              <a:t>                        آمادگی                      تمایل</a:t>
            </a:r>
          </a:p>
          <a:p>
            <a:pPr algn="r" rtl="1"/>
            <a:endParaRPr lang="fa-IR" sz="2800" dirty="0"/>
          </a:p>
          <a:p>
            <a:pPr algn="r" rtl="1"/>
            <a:endParaRPr lang="fa-IR" sz="2800" dirty="0" smtClean="0"/>
          </a:p>
          <a:p>
            <a:pPr algn="r" rtl="1"/>
            <a:r>
              <a:rPr lang="fa-IR" sz="2800" dirty="0"/>
              <a:t> </a:t>
            </a:r>
            <a:r>
              <a:rPr lang="fa-IR" sz="2800" dirty="0" smtClean="0"/>
              <a:t>                       تناسب                         هنجار</a:t>
            </a:r>
          </a:p>
          <a:p>
            <a:pPr algn="r" rtl="1"/>
            <a:endParaRPr lang="fa-IR" sz="2800" dirty="0"/>
          </a:p>
          <a:p>
            <a:pPr algn="r" rtl="1"/>
            <a:r>
              <a:rPr lang="fa-IR" sz="2800" dirty="0" smtClean="0"/>
              <a:t>                                         علاقه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Isosceles Triangle 3"/>
          <p:cNvSpPr/>
          <p:nvPr/>
        </p:nvSpPr>
        <p:spPr>
          <a:xfrm>
            <a:off x="2242930" y="2743200"/>
            <a:ext cx="2667000" cy="13716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559326" y="4114800"/>
            <a:ext cx="1981200" cy="167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ame 5"/>
          <p:cNvSpPr/>
          <p:nvPr/>
        </p:nvSpPr>
        <p:spPr>
          <a:xfrm>
            <a:off x="2895600" y="4343400"/>
            <a:ext cx="381000" cy="3048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Frame 6"/>
          <p:cNvSpPr/>
          <p:nvPr/>
        </p:nvSpPr>
        <p:spPr>
          <a:xfrm>
            <a:off x="3886200" y="4343400"/>
            <a:ext cx="381000" cy="3048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Bevel 7"/>
          <p:cNvSpPr/>
          <p:nvPr/>
        </p:nvSpPr>
        <p:spPr>
          <a:xfrm>
            <a:off x="3276600" y="4953000"/>
            <a:ext cx="609600" cy="8382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0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52600"/>
            <a:ext cx="7408333" cy="4373563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2800" dirty="0"/>
              <a:t> </a:t>
            </a:r>
            <a:r>
              <a:rPr lang="fa-IR" sz="2800" dirty="0" smtClean="0"/>
              <a:t> صفات کسی که دوست دارید باش ازدواج کنید رو بنویسید؟</a:t>
            </a:r>
          </a:p>
          <a:p>
            <a:pPr marL="0" indent="0" algn="r" rtl="1">
              <a:buNone/>
            </a:pPr>
            <a:r>
              <a:rPr lang="fa-IR" sz="2800" dirty="0" smtClean="0"/>
              <a:t>سفارش همسر بدهید</a:t>
            </a:r>
          </a:p>
          <a:p>
            <a:pPr marL="0" indent="0" algn="r" rtl="1">
              <a:buNone/>
            </a:pPr>
            <a:endParaRPr lang="fa-IR" sz="2800" dirty="0"/>
          </a:p>
          <a:p>
            <a:pPr marL="0" indent="0" algn="r" rtl="1">
              <a:buNone/>
            </a:pPr>
            <a:endParaRPr lang="fa-IR" sz="2800" dirty="0" smtClean="0"/>
          </a:p>
          <a:p>
            <a:pPr marL="0" indent="0" algn="r" rtl="1">
              <a:buNone/>
            </a:pPr>
            <a:endParaRPr lang="fa-IR" sz="2800" dirty="0"/>
          </a:p>
          <a:p>
            <a:pPr marL="0" indent="0" rtl="1">
              <a:buNone/>
            </a:pPr>
            <a:r>
              <a:rPr lang="fa-IR" sz="2800" dirty="0" smtClean="0"/>
              <a:t>فعالیت کلاسی</a:t>
            </a:r>
          </a:p>
          <a:p>
            <a:pPr marL="0" indent="0" algn="r" rtl="1">
              <a:buNone/>
            </a:pPr>
            <a:endParaRPr lang="fa-IR" sz="2800" dirty="0"/>
          </a:p>
          <a:p>
            <a:pPr marL="0" indent="0" algn="r" rtl="1">
              <a:buNone/>
            </a:pPr>
            <a:endParaRPr lang="fa-IR" sz="2800" dirty="0" smtClean="0"/>
          </a:p>
          <a:p>
            <a:pPr marL="0" indent="0" algn="r" rtl="1">
              <a:buNone/>
            </a:pPr>
            <a:endParaRPr lang="fa-IR" sz="2800" dirty="0"/>
          </a:p>
          <a:p>
            <a:pPr marL="0" indent="0" algn="r" rtl="1">
              <a:buNone/>
            </a:pPr>
            <a:endParaRPr lang="fa-IR" sz="2800" dirty="0" smtClean="0"/>
          </a:p>
          <a:p>
            <a:pPr marL="0" indent="0" algn="r" rtl="1">
              <a:buNone/>
            </a:pPr>
            <a:endParaRPr lang="fa-IR" sz="2800" dirty="0"/>
          </a:p>
          <a:p>
            <a:pPr marL="0" indent="0" algn="r" rtl="1">
              <a:buNone/>
            </a:pPr>
            <a:endParaRPr lang="fa-IR" sz="2800" dirty="0" smtClean="0"/>
          </a:p>
          <a:p>
            <a:pPr marL="0" indent="0" algn="r" rtl="1">
              <a:buNone/>
            </a:pPr>
            <a:endParaRPr lang="fa-IR" sz="2800" dirty="0"/>
          </a:p>
          <a:p>
            <a:pPr marL="0" indent="0" algn="r" rtl="1">
              <a:buNone/>
            </a:pPr>
            <a:endParaRPr lang="fa-IR" sz="28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7-Point Star 3"/>
          <p:cNvSpPr/>
          <p:nvPr/>
        </p:nvSpPr>
        <p:spPr>
          <a:xfrm>
            <a:off x="4495800" y="2628900"/>
            <a:ext cx="685800" cy="6858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984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600200"/>
            <a:ext cx="7408333" cy="4525963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آیا از چهره ی ایشون خوشتون میاد؟ </a:t>
            </a:r>
          </a:p>
          <a:p>
            <a:pPr algn="r" rtl="1"/>
            <a:r>
              <a:rPr lang="fa-IR" sz="2800" dirty="0" smtClean="0"/>
              <a:t>و تمام فاکتورهای ظاهری رو یکی یکی چک می کنیم</a:t>
            </a:r>
          </a:p>
          <a:p>
            <a:pPr algn="r" rtl="1"/>
            <a:r>
              <a:rPr lang="fa-IR" sz="2800" dirty="0" smtClean="0"/>
              <a:t>اگر کسی تردید داره </a:t>
            </a:r>
          </a:p>
          <a:p>
            <a:pPr algn="r" rtl="1"/>
            <a:r>
              <a:rPr lang="fa-IR" sz="2800" dirty="0" smtClean="0"/>
              <a:t>سه سوال: 1- بار اولی که دیدیش نمره ی چند بهش دادی؟</a:t>
            </a:r>
          </a:p>
          <a:p>
            <a:pPr algn="r" rtl="1"/>
            <a:r>
              <a:rPr lang="fa-IR" sz="2800" dirty="0"/>
              <a:t> </a:t>
            </a:r>
            <a:r>
              <a:rPr lang="fa-IR" sz="2800" dirty="0" smtClean="0"/>
              <a:t>           2- بار دوم که دیدیش بهش نمره ی چند دادی؟</a:t>
            </a:r>
          </a:p>
          <a:p>
            <a:pPr algn="r" rtl="1"/>
            <a:r>
              <a:rPr lang="fa-IR" sz="2800" dirty="0"/>
              <a:t> </a:t>
            </a:r>
            <a:r>
              <a:rPr lang="fa-IR" sz="2800" dirty="0" smtClean="0"/>
              <a:t>           3- بار سوم نمره ی چند؟</a:t>
            </a:r>
          </a:p>
          <a:p>
            <a:pPr algn="r" rtl="1"/>
            <a:r>
              <a:rPr lang="fa-IR" sz="2800" dirty="0"/>
              <a:t> </a:t>
            </a:r>
            <a:r>
              <a:rPr lang="fa-IR" sz="2800" dirty="0" smtClean="0"/>
              <a:t> بدون آرایش دیده شدن 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جذابیت ظاهری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28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600200"/>
            <a:ext cx="7408333" cy="4953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2800" dirty="0" smtClean="0"/>
              <a:t> شغل پدر ، پایگاه شغلی پدر، محل زندگی، مقبولیت و معروفیت اجتماعی ، </a:t>
            </a:r>
          </a:p>
          <a:p>
            <a:pPr algn="r" rtl="1"/>
            <a:r>
              <a:rPr lang="fa-IR" sz="2800" dirty="0" smtClean="0"/>
              <a:t>اصل و نصب ،  تحصیلات افراد خانواده ، وضع مالی ، دارایی، </a:t>
            </a:r>
          </a:p>
          <a:p>
            <a:pPr algn="r" rtl="1"/>
            <a:endParaRPr lang="fa-IR" sz="2800" dirty="0"/>
          </a:p>
          <a:p>
            <a:pPr algn="r" rtl="1"/>
            <a:r>
              <a:rPr lang="fa-IR" sz="2800" dirty="0" smtClean="0"/>
              <a:t>فرد: حضور در اجتماع ، حضور بین دامادها و عروس های فامیل</a:t>
            </a:r>
          </a:p>
          <a:p>
            <a:pPr algn="r" rtl="1"/>
            <a:r>
              <a:rPr lang="fa-IR" sz="2800" dirty="0"/>
              <a:t> </a:t>
            </a:r>
            <a:r>
              <a:rPr lang="fa-IR" sz="2800" dirty="0" smtClean="0"/>
              <a:t>    حضور در جمع دوستان </a:t>
            </a:r>
          </a:p>
          <a:p>
            <a:pPr algn="r" rtl="1"/>
            <a:r>
              <a:rPr lang="fa-IR" sz="2800" dirty="0"/>
              <a:t> </a:t>
            </a:r>
            <a:r>
              <a:rPr lang="fa-IR" sz="2800" dirty="0" smtClean="0"/>
              <a:t>    آیا ممکنه در بااره ی اطلاعاتش چیز دیگه ای به       </a:t>
            </a:r>
          </a:p>
          <a:p>
            <a:pPr algn="r" rtl="1"/>
            <a:r>
              <a:rPr lang="fa-IR" sz="2800" dirty="0"/>
              <a:t> </a:t>
            </a:r>
            <a:r>
              <a:rPr lang="fa-IR" sz="2800" dirty="0" smtClean="0"/>
              <a:t>     دوستانت بگی؟</a:t>
            </a:r>
          </a:p>
          <a:p>
            <a:pPr algn="r" rtl="1"/>
            <a:r>
              <a:rPr lang="fa-IR" dirty="0"/>
              <a:t> </a:t>
            </a:r>
            <a:r>
              <a:rPr lang="fa-IR" dirty="0" smtClean="0"/>
              <a:t>   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جذابیت اجتماعی( خانواده) ( فرد)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5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52600"/>
            <a:ext cx="7408333" cy="4373563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b="1" dirty="0" smtClean="0"/>
              <a:t>برون گرایی ، درون گرایی</a:t>
            </a:r>
          </a:p>
          <a:p>
            <a:pPr algn="r" rtl="1"/>
            <a:r>
              <a:rPr lang="fa-IR" b="1" dirty="0" smtClean="0"/>
              <a:t>با شور و هیجان ، آرام </a:t>
            </a:r>
          </a:p>
          <a:p>
            <a:pPr algn="r" rtl="1"/>
            <a:r>
              <a:rPr lang="fa-IR" b="1" dirty="0" smtClean="0"/>
              <a:t>پیرو، مستقل</a:t>
            </a:r>
          </a:p>
          <a:p>
            <a:pPr algn="r" rtl="1"/>
            <a:r>
              <a:rPr lang="fa-IR" b="1" dirty="0" smtClean="0"/>
              <a:t>سهل گیر ، سخت گیر</a:t>
            </a:r>
          </a:p>
          <a:p>
            <a:pPr algn="r" rtl="1"/>
            <a:r>
              <a:rPr lang="fa-IR" b="1" dirty="0" smtClean="0"/>
              <a:t>آرامش طلب ، تحول طلب</a:t>
            </a:r>
          </a:p>
          <a:p>
            <a:pPr algn="r" rtl="1"/>
            <a:r>
              <a:rPr lang="fa-IR" b="1" dirty="0" smtClean="0"/>
              <a:t>مایل به حفظ و ضع موجود، پیشرفت گرا</a:t>
            </a:r>
          </a:p>
          <a:p>
            <a:pPr algn="r" rtl="1"/>
            <a:r>
              <a:rPr lang="fa-IR" b="1" dirty="0" smtClean="0"/>
              <a:t>خود جوش ، برنامه ریز</a:t>
            </a:r>
          </a:p>
          <a:p>
            <a:pPr algn="r" rtl="1"/>
            <a:r>
              <a:rPr lang="fa-IR" b="1" dirty="0" smtClean="0"/>
              <a:t>منطقی، احساسی</a:t>
            </a:r>
          </a:p>
          <a:p>
            <a:pPr algn="r" rtl="1"/>
            <a:r>
              <a:rPr lang="fa-IR" b="1" dirty="0" smtClean="0"/>
              <a:t>شب زنده دار، سحر خیز</a:t>
            </a:r>
          </a:p>
          <a:p>
            <a:pPr algn="r" rtl="1"/>
            <a:r>
              <a:rPr lang="fa-IR" b="1" dirty="0" smtClean="0"/>
              <a:t>وقت شناس ، بی نظم</a:t>
            </a:r>
          </a:p>
          <a:p>
            <a:pPr algn="r" rtl="1"/>
            <a:r>
              <a:rPr lang="fa-IR" b="1" dirty="0" smtClean="0"/>
              <a:t>دست و دل بازه ، صرفه جو</a:t>
            </a:r>
          </a:p>
          <a:p>
            <a:pPr algn="r" rtl="1"/>
            <a:r>
              <a:rPr lang="fa-IR" b="1" dirty="0" smtClean="0"/>
              <a:t>کم حرف ، اجتماعی                                              فعالیت کلاسی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جذابیت شخصیتی </a:t>
            </a:r>
            <a:endParaRPr lang="en-US" dirty="0"/>
          </a:p>
        </p:txBody>
      </p:sp>
      <p:sp>
        <p:nvSpPr>
          <p:cNvPr id="4" name="7-Point Star 3"/>
          <p:cNvSpPr/>
          <p:nvPr/>
        </p:nvSpPr>
        <p:spPr>
          <a:xfrm>
            <a:off x="4891087" y="4038600"/>
            <a:ext cx="762000" cy="838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391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600200"/>
            <a:ext cx="7408333" cy="4525963"/>
          </a:xfrm>
        </p:spPr>
        <p:txBody>
          <a:bodyPr/>
          <a:lstStyle/>
          <a:p>
            <a:pPr algn="r" rtl="1"/>
            <a:r>
              <a:rPr lang="fa-IR" b="1" dirty="0" smtClean="0"/>
              <a:t>طرز فکر و عقاید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گذشته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فعالیت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جذابیت بر اساس شباهت ها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439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905000"/>
            <a:ext cx="7408333" cy="4221163"/>
          </a:xfrm>
        </p:spPr>
        <p:txBody>
          <a:bodyPr/>
          <a:lstStyle/>
          <a:p>
            <a:pPr algn="r" rtl="1"/>
            <a:r>
              <a:rPr lang="fa-IR" b="1" dirty="0" smtClean="0"/>
              <a:t> تفاوت های شخصیتی</a:t>
            </a:r>
          </a:p>
          <a:p>
            <a:pPr algn="r" rtl="1"/>
            <a:r>
              <a:rPr lang="fa-IR" b="1" dirty="0" smtClean="0"/>
              <a:t>تفاوت های مذهبی</a:t>
            </a:r>
          </a:p>
          <a:p>
            <a:pPr algn="r" rtl="1"/>
            <a:r>
              <a:rPr lang="fa-IR" b="1" dirty="0" smtClean="0"/>
              <a:t>تفاوت های خانوادگی</a:t>
            </a:r>
          </a:p>
          <a:p>
            <a:pPr algn="r" rtl="1"/>
            <a:r>
              <a:rPr lang="fa-IR" b="1" dirty="0" smtClean="0"/>
              <a:t>تفاوت های فرهنگی</a:t>
            </a:r>
          </a:p>
          <a:p>
            <a:pPr algn="r" rtl="1"/>
            <a:r>
              <a:rPr lang="fa-IR" b="1" dirty="0" smtClean="0"/>
              <a:t>تفاوت های تحصیلاتی</a:t>
            </a:r>
          </a:p>
          <a:p>
            <a:pPr algn="r" rtl="1"/>
            <a:r>
              <a:rPr lang="fa-IR" b="1" dirty="0" smtClean="0"/>
              <a:t>تفاوت در فعالیت ها </a:t>
            </a:r>
          </a:p>
          <a:p>
            <a:pPr algn="r" rtl="1"/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جذابیت بر اساس تفاوت ها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93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524000"/>
            <a:ext cx="7408333" cy="4602163"/>
          </a:xfrm>
        </p:spPr>
        <p:txBody>
          <a:bodyPr/>
          <a:lstStyle/>
          <a:p>
            <a:pPr algn="r" rtl="1"/>
            <a:r>
              <a:rPr lang="fa-IR" b="1" dirty="0" smtClean="0"/>
              <a:t> فرض کنید نابینا هستید و چشماتون نمی بینه و میخواهید سفارش همسر بدهید</a:t>
            </a:r>
          </a:p>
          <a:p>
            <a:pPr algn="r" rtl="1"/>
            <a:r>
              <a:rPr lang="fa-IR" b="1" dirty="0" smtClean="0"/>
              <a:t>می خواید همسرتون چه خصوصیاتی داشته باشه؟</a:t>
            </a:r>
          </a:p>
          <a:p>
            <a:pPr algn="r" rtl="1"/>
            <a:r>
              <a:rPr lang="fa-IR" b="1" dirty="0" smtClean="0"/>
              <a:t>صفات </a:t>
            </a:r>
            <a:r>
              <a:rPr lang="fa-IR" b="1" dirty="0"/>
              <a:t>کسی که دوست دارید باش ازدواج کنید رو بنویسید؟</a:t>
            </a:r>
          </a:p>
          <a:p>
            <a:pPr algn="r" rtl="1"/>
            <a:r>
              <a:rPr lang="fa-IR" b="1" dirty="0"/>
              <a:t>سفارش همسر </a:t>
            </a:r>
            <a:r>
              <a:rPr lang="fa-IR" b="1" dirty="0" smtClean="0"/>
              <a:t>بدهید.</a:t>
            </a:r>
          </a:p>
          <a:p>
            <a:pPr algn="r" rtl="1"/>
            <a:endParaRPr lang="fa-IR" b="1" dirty="0"/>
          </a:p>
          <a:p>
            <a:pPr algn="r" rtl="1"/>
            <a:endParaRPr lang="fa-IR" b="1" dirty="0" smtClean="0"/>
          </a:p>
          <a:p>
            <a:pPr algn="r" rtl="1"/>
            <a:endParaRPr lang="fa-IR" b="1" dirty="0"/>
          </a:p>
          <a:p>
            <a:pPr algn="r" rtl="1"/>
            <a:endParaRPr lang="fa-IR" b="1" dirty="0" smtClean="0"/>
          </a:p>
          <a:p>
            <a:pPr marL="0" indent="0" rtl="1">
              <a:buNone/>
            </a:pPr>
            <a:r>
              <a:rPr lang="fa-IR" b="1" dirty="0" smtClean="0"/>
              <a:t>فعالیت کلاسی</a:t>
            </a:r>
            <a:endParaRPr lang="fa-IR" b="1" dirty="0"/>
          </a:p>
          <a:p>
            <a:pPr algn="r" rtl="1"/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7-Point Star 3"/>
          <p:cNvSpPr/>
          <p:nvPr/>
        </p:nvSpPr>
        <p:spPr>
          <a:xfrm>
            <a:off x="4986130" y="3314700"/>
            <a:ext cx="762000" cy="5334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7937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524000"/>
            <a:ext cx="7408333" cy="4602163"/>
          </a:xfrm>
        </p:spPr>
        <p:txBody>
          <a:bodyPr/>
          <a:lstStyle/>
          <a:p>
            <a:pPr algn="r" rtl="1"/>
            <a:r>
              <a:rPr lang="fa-IR" b="1" dirty="0" smtClean="0"/>
              <a:t>سنجش </a:t>
            </a:r>
            <a:r>
              <a:rPr lang="fa-IR" b="1" dirty="0" smtClean="0">
                <a:solidFill>
                  <a:srgbClr val="FF0000"/>
                </a:solidFill>
              </a:rPr>
              <a:t>دغدغه ها نگرانی </a:t>
            </a:r>
            <a:r>
              <a:rPr lang="fa-IR" b="1" dirty="0" smtClean="0"/>
              <a:t>ها و تردید ها</a:t>
            </a:r>
          </a:p>
          <a:p>
            <a:pPr algn="r" rtl="1"/>
            <a:r>
              <a:rPr lang="fa-IR" b="1" dirty="0" smtClean="0"/>
              <a:t>رسم کامل </a:t>
            </a:r>
            <a:r>
              <a:rPr lang="fa-IR" b="1" dirty="0" smtClean="0">
                <a:solidFill>
                  <a:srgbClr val="FF0000"/>
                </a:solidFill>
              </a:rPr>
              <a:t>ژنوگرام </a:t>
            </a:r>
          </a:p>
          <a:p>
            <a:pPr algn="r" rtl="1"/>
            <a:r>
              <a:rPr lang="fa-IR" b="1" dirty="0" smtClean="0"/>
              <a:t>تاریخچه ی </a:t>
            </a:r>
            <a:r>
              <a:rPr lang="fa-IR" b="1" dirty="0" smtClean="0">
                <a:solidFill>
                  <a:srgbClr val="FF0000"/>
                </a:solidFill>
              </a:rPr>
              <a:t>فردی و سنجش ، بیماری ها ،بحران ها و آسیب ها</a:t>
            </a:r>
          </a:p>
          <a:p>
            <a:pPr algn="r" rtl="1"/>
            <a:r>
              <a:rPr lang="fa-IR" b="1" dirty="0"/>
              <a:t> </a:t>
            </a:r>
            <a:r>
              <a:rPr lang="fa-IR" b="1" dirty="0" smtClean="0"/>
              <a:t>( سنجش تاریخچه ی </a:t>
            </a:r>
            <a:r>
              <a:rPr lang="fa-IR" b="1" dirty="0" smtClean="0">
                <a:solidFill>
                  <a:srgbClr val="FF0000"/>
                </a:solidFill>
              </a:rPr>
              <a:t>فردی</a:t>
            </a:r>
            <a:r>
              <a:rPr lang="fa-IR" b="1" dirty="0" smtClean="0"/>
              <a:t> و تاریخچه ی </a:t>
            </a:r>
            <a:r>
              <a:rPr lang="fa-IR" b="1" dirty="0" smtClean="0">
                <a:solidFill>
                  <a:srgbClr val="FF0000"/>
                </a:solidFill>
              </a:rPr>
              <a:t>خانوادگی</a:t>
            </a:r>
            <a:r>
              <a:rPr lang="fa-IR" b="1" dirty="0" smtClean="0"/>
              <a:t>)</a:t>
            </a:r>
          </a:p>
          <a:p>
            <a:pPr algn="r" rtl="1"/>
            <a:r>
              <a:rPr lang="fa-IR" b="1" dirty="0" smtClean="0"/>
              <a:t> </a:t>
            </a:r>
            <a:r>
              <a:rPr lang="fa-IR" b="1" dirty="0" smtClean="0">
                <a:solidFill>
                  <a:srgbClr val="FF0000"/>
                </a:solidFill>
              </a:rPr>
              <a:t>رسم خط عمر</a:t>
            </a:r>
          </a:p>
          <a:p>
            <a:pPr algn="r" rtl="1"/>
            <a:r>
              <a:rPr lang="fa-IR" b="1" dirty="0" smtClean="0"/>
              <a:t>چه رفتارهایی در دیگران تو رو به هم می ریزه؟ چی شده که این برات مهم شده</a:t>
            </a:r>
          </a:p>
          <a:p>
            <a:pPr algn="r" rtl="1"/>
            <a:endParaRPr lang="fa-IR" b="1" dirty="0" smtClean="0"/>
          </a:p>
          <a:p>
            <a:pPr algn="r" rtl="1"/>
            <a:r>
              <a:rPr lang="fa-IR" b="1" dirty="0" smtClean="0"/>
              <a:t>هر </a:t>
            </a:r>
            <a:r>
              <a:rPr lang="fa-IR" b="1" dirty="0" smtClean="0">
                <a:solidFill>
                  <a:srgbClr val="FF0000"/>
                </a:solidFill>
              </a:rPr>
              <a:t>عامل خاص </a:t>
            </a:r>
            <a:r>
              <a:rPr lang="fa-IR" b="1" dirty="0" smtClean="0"/>
              <a:t>در ژنوگرام بررسی میشه و میزان تاثیر مثبت و منفی اون هم در نظر گرفته میشه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اولین جلسه ی فردی</a:t>
            </a:r>
            <a:endParaRPr lang="en-US" dirty="0"/>
          </a:p>
        </p:txBody>
      </p:sp>
      <p:sp>
        <p:nvSpPr>
          <p:cNvPr id="4" name="7-Point Star 3"/>
          <p:cNvSpPr/>
          <p:nvPr/>
        </p:nvSpPr>
        <p:spPr>
          <a:xfrm>
            <a:off x="5029200" y="4343400"/>
            <a:ext cx="609600" cy="5334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88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52600"/>
            <a:ext cx="7408333" cy="4373563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1- بررسی : هم کفو بودن : از نظر اقتصادی ، خانوادگی ،بررسی تفاوت های فاحش ( مذهبی ، سنی ؛ جمعیتی ، طبقاتی ، تحصیلی ، بازاری ، مالی،جغرافیایی،</a:t>
            </a:r>
          </a:p>
          <a:p>
            <a:pPr algn="r" rtl="1"/>
            <a:endParaRPr lang="fa-IR" sz="2800" dirty="0"/>
          </a:p>
          <a:p>
            <a:pPr algn="r" rtl="1"/>
            <a:r>
              <a:rPr lang="fa-IR" sz="2800" dirty="0" smtClean="0"/>
              <a:t> بزرگتر بودن خانم ، قاصله ی سنی زیاد ، هوش ، تعداد افراد خانواده ، الگوی پدر سالاری یا مادر سالاری  ، سبک زندگی پویا یا ایستا ، ارزشها و انتظارات ، سنجش ابعاد بلوغ ، داشتن روابط قبلی و کیفیت آنها ، سلامت روان ، شخصیت ، جور بودن شخصیت ها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موارد سنجش خاص مشاور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04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447800"/>
            <a:ext cx="7408333" cy="4678363"/>
          </a:xfrm>
        </p:spPr>
        <p:txBody>
          <a:bodyPr>
            <a:normAutofit/>
          </a:bodyPr>
          <a:lstStyle/>
          <a:p>
            <a:pPr algn="r" rtl="1"/>
            <a:r>
              <a:rPr lang="fa-IR" b="1" dirty="0" smtClean="0"/>
              <a:t>بلوغ عقلی</a:t>
            </a:r>
          </a:p>
          <a:p>
            <a:pPr algn="r" rtl="1"/>
            <a:r>
              <a:rPr lang="fa-IR" b="1" dirty="0" smtClean="0"/>
              <a:t>بلوغ عاطفی</a:t>
            </a:r>
          </a:p>
          <a:p>
            <a:pPr algn="r" rtl="1"/>
            <a:r>
              <a:rPr lang="fa-IR" b="1" dirty="0" smtClean="0"/>
              <a:t>بلوغ اقتصادی( عقل معاش )</a:t>
            </a:r>
          </a:p>
          <a:p>
            <a:pPr algn="r" rtl="1"/>
            <a:r>
              <a:rPr lang="fa-IR" b="1" dirty="0" smtClean="0"/>
              <a:t>بلوغ اخلاقی</a:t>
            </a:r>
          </a:p>
          <a:p>
            <a:pPr algn="r" rtl="1"/>
            <a:r>
              <a:rPr lang="fa-IR" b="1" dirty="0"/>
              <a:t> </a:t>
            </a:r>
            <a:r>
              <a:rPr lang="fa-IR" b="1" dirty="0" smtClean="0"/>
              <a:t>بلوغ استقلال عاطفی و فکری( سنجش تمایز یافتگی)</a:t>
            </a:r>
          </a:p>
          <a:p>
            <a:pPr algn="r" rtl="1"/>
            <a:r>
              <a:rPr lang="fa-IR" b="1" dirty="0"/>
              <a:t>سبک حل تعارض:</a:t>
            </a:r>
          </a:p>
          <a:p>
            <a:pPr algn="r" rtl="1"/>
            <a:r>
              <a:rPr lang="fa-IR" b="1" dirty="0"/>
              <a:t>تسلیم ، حمله ، اجتناب ، مصالحه ، حل مسئله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/>
              <a:t>سبک ابراز احساس</a:t>
            </a:r>
            <a:r>
              <a:rPr lang="fa-IR" b="1" dirty="0" smtClean="0"/>
              <a:t>: </a:t>
            </a:r>
            <a:r>
              <a:rPr lang="fa-IR" sz="1600" b="1" dirty="0" smtClean="0"/>
              <a:t>تمرین مهارت همدلی                      </a:t>
            </a:r>
            <a:r>
              <a:rPr lang="fa-IR" b="1" dirty="0" smtClean="0"/>
              <a:t>فعالیت کلاسی</a:t>
            </a:r>
            <a:endParaRPr lang="fa-IR" b="1" dirty="0"/>
          </a:p>
          <a:p>
            <a:pPr algn="r" rtl="1"/>
            <a:r>
              <a:rPr lang="fa-IR" b="1" dirty="0"/>
              <a:t> سرد و دور ، تند و آتشین ، انفعالی ، فعال ، با عمل، با زبان ، </a:t>
            </a:r>
          </a:p>
          <a:p>
            <a:pPr algn="r" rtl="1"/>
            <a:endParaRPr lang="fa-IR" b="1" dirty="0" smtClean="0"/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سنجش ابعاد بلوغ</a:t>
            </a:r>
            <a:endParaRPr lang="en-US" dirty="0"/>
          </a:p>
        </p:txBody>
      </p:sp>
      <p:sp>
        <p:nvSpPr>
          <p:cNvPr id="4" name="7-Point Star 3"/>
          <p:cNvSpPr/>
          <p:nvPr/>
        </p:nvSpPr>
        <p:spPr>
          <a:xfrm>
            <a:off x="3124200" y="4729162"/>
            <a:ext cx="1219200" cy="6858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2543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209800"/>
            <a:ext cx="7408333" cy="3916363"/>
          </a:xfrm>
        </p:spPr>
        <p:txBody>
          <a:bodyPr/>
          <a:lstStyle/>
          <a:p>
            <a:pPr algn="r" rtl="1"/>
            <a:r>
              <a:rPr lang="fa-IR" b="1" dirty="0" smtClean="0"/>
              <a:t>سوال کلی اول: </a:t>
            </a:r>
          </a:p>
          <a:p>
            <a:pPr algn="r" rtl="1"/>
            <a:r>
              <a:rPr lang="fa-IR" b="1" dirty="0" smtClean="0"/>
              <a:t>نظرت درباره ی </a:t>
            </a:r>
            <a:r>
              <a:rPr lang="fa-IR" b="1" dirty="0" smtClean="0">
                <a:solidFill>
                  <a:srgbClr val="FF0000"/>
                </a:solidFill>
              </a:rPr>
              <a:t>عشق </a:t>
            </a:r>
            <a:r>
              <a:rPr lang="fa-IR" b="1" dirty="0" smtClean="0"/>
              <a:t>چیه؟</a:t>
            </a:r>
            <a:endParaRPr lang="fa-IR" b="1" dirty="0"/>
          </a:p>
          <a:p>
            <a:pPr algn="r" rtl="1"/>
            <a:r>
              <a:rPr lang="fa-IR" b="1" dirty="0" smtClean="0"/>
              <a:t>نظرت درباره ی ا</a:t>
            </a:r>
            <a:r>
              <a:rPr lang="fa-IR" b="1" dirty="0" smtClean="0">
                <a:solidFill>
                  <a:srgbClr val="FF0000"/>
                </a:solidFill>
              </a:rPr>
              <a:t>زدواج</a:t>
            </a:r>
            <a:r>
              <a:rPr lang="fa-IR" b="1" dirty="0" smtClean="0"/>
              <a:t> چیه؟</a:t>
            </a:r>
          </a:p>
          <a:p>
            <a:pPr algn="r" rtl="1"/>
            <a:endParaRPr lang="fa-IR" b="1" dirty="0" smtClean="0"/>
          </a:p>
          <a:p>
            <a:pPr algn="r" rtl="1"/>
            <a:r>
              <a:rPr lang="fa-IR" b="1" dirty="0" smtClean="0"/>
              <a:t>ازدواج </a:t>
            </a:r>
            <a:r>
              <a:rPr lang="fa-IR" b="1" dirty="0" smtClean="0">
                <a:solidFill>
                  <a:srgbClr val="FF0000"/>
                </a:solidFill>
              </a:rPr>
              <a:t>ایده آل </a:t>
            </a:r>
            <a:r>
              <a:rPr lang="fa-IR" b="1" dirty="0" smtClean="0"/>
              <a:t>به نظرت چطوریه؟</a:t>
            </a:r>
          </a:p>
          <a:p>
            <a:pPr algn="r" rtl="1"/>
            <a:r>
              <a:rPr lang="fa-IR" b="1" dirty="0" smtClean="0"/>
              <a:t>ازدواج چه </a:t>
            </a:r>
            <a:r>
              <a:rPr lang="fa-IR" b="1" dirty="0" smtClean="0">
                <a:solidFill>
                  <a:srgbClr val="FF0000"/>
                </a:solidFill>
              </a:rPr>
              <a:t>تاثیر</a:t>
            </a:r>
            <a:r>
              <a:rPr lang="fa-IR" b="1" dirty="0" smtClean="0"/>
              <a:t>ی روی زندگی میگذاره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سنجش باورهای عشق و ازدواج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92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219200"/>
            <a:ext cx="7408333" cy="4906963"/>
          </a:xfrm>
        </p:spPr>
        <p:txBody>
          <a:bodyPr/>
          <a:lstStyle/>
          <a:p>
            <a:pPr algn="r" rtl="1"/>
            <a:r>
              <a:rPr lang="fa-IR" b="1" dirty="0" smtClean="0"/>
              <a:t>ازدواج همه چیز رو تغییر میده.</a:t>
            </a:r>
          </a:p>
          <a:p>
            <a:pPr algn="r" rtl="1"/>
            <a:r>
              <a:rPr lang="fa-IR" b="1" dirty="0" smtClean="0"/>
              <a:t>ازدواج </a:t>
            </a:r>
            <a:r>
              <a:rPr lang="fa-IR" b="1" dirty="0" smtClean="0">
                <a:solidFill>
                  <a:srgbClr val="FF0000"/>
                </a:solidFill>
              </a:rPr>
              <a:t>شخصیت</a:t>
            </a:r>
            <a:r>
              <a:rPr lang="fa-IR" b="1" dirty="0" smtClean="0"/>
              <a:t> فرد رو </a:t>
            </a:r>
            <a:r>
              <a:rPr lang="fa-IR" b="1" dirty="0" smtClean="0">
                <a:solidFill>
                  <a:srgbClr val="FF0000"/>
                </a:solidFill>
              </a:rPr>
              <a:t>تغییر </a:t>
            </a:r>
            <a:r>
              <a:rPr lang="fa-IR" b="1" dirty="0" smtClean="0"/>
              <a:t>میده</a:t>
            </a:r>
          </a:p>
          <a:p>
            <a:pPr algn="r" rtl="1"/>
            <a:r>
              <a:rPr lang="fa-IR" b="1" dirty="0" smtClean="0"/>
              <a:t>ازدواج بهترین راه برای </a:t>
            </a:r>
            <a:r>
              <a:rPr lang="fa-IR" b="1" dirty="0" smtClean="0">
                <a:solidFill>
                  <a:srgbClr val="FF0000"/>
                </a:solidFill>
              </a:rPr>
              <a:t>امنیت مالی </a:t>
            </a:r>
            <a:r>
              <a:rPr lang="fa-IR" b="1" dirty="0" smtClean="0"/>
              <a:t>است.</a:t>
            </a:r>
          </a:p>
          <a:p>
            <a:pPr algn="r" rtl="1"/>
            <a:r>
              <a:rPr lang="fa-IR" b="1" dirty="0" smtClean="0"/>
              <a:t>با ازدواج هر فردی به </a:t>
            </a:r>
            <a:r>
              <a:rPr lang="fa-IR" b="1" dirty="0" smtClean="0">
                <a:solidFill>
                  <a:srgbClr val="FF0000"/>
                </a:solidFill>
              </a:rPr>
              <a:t>آرزوهاش</a:t>
            </a:r>
            <a:r>
              <a:rPr lang="fa-IR" b="1" dirty="0" smtClean="0"/>
              <a:t> میرسه.</a:t>
            </a:r>
          </a:p>
          <a:p>
            <a:pPr algn="r" rtl="1"/>
            <a:r>
              <a:rPr lang="fa-IR" b="1" dirty="0" smtClean="0"/>
              <a:t>هرچه </a:t>
            </a:r>
            <a:r>
              <a:rPr lang="fa-IR" b="1" dirty="0" smtClean="0">
                <a:solidFill>
                  <a:srgbClr val="FF0000"/>
                </a:solidFill>
              </a:rPr>
              <a:t>تجملات</a:t>
            </a:r>
            <a:r>
              <a:rPr lang="fa-IR" b="1" dirty="0" smtClean="0"/>
              <a:t> برای ازدواج بیشتر باشد ،برای همسرت عزیز تری.</a:t>
            </a:r>
          </a:p>
          <a:p>
            <a:pPr algn="r" rtl="1"/>
            <a:r>
              <a:rPr lang="fa-IR" b="1" dirty="0" smtClean="0"/>
              <a:t>ازدواج فرد رو</a:t>
            </a:r>
            <a:r>
              <a:rPr lang="fa-IR" b="1" dirty="0" smtClean="0">
                <a:solidFill>
                  <a:srgbClr val="FF0000"/>
                </a:solidFill>
              </a:rPr>
              <a:t> محدود </a:t>
            </a:r>
            <a:r>
              <a:rPr lang="fa-IR" b="1" dirty="0" smtClean="0"/>
              <a:t>میکنه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07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600200"/>
            <a:ext cx="7408333" cy="4830763"/>
          </a:xfrm>
        </p:spPr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b="1" dirty="0"/>
              <a:t>ازدواج </a:t>
            </a:r>
            <a:r>
              <a:rPr lang="fa-IR" b="1" dirty="0">
                <a:solidFill>
                  <a:srgbClr val="FF0000"/>
                </a:solidFill>
              </a:rPr>
              <a:t>تنهایی </a:t>
            </a:r>
            <a:r>
              <a:rPr lang="fa-IR" b="1" dirty="0"/>
              <a:t>رو از بین می بره</a:t>
            </a:r>
          </a:p>
          <a:p>
            <a:pPr algn="r" rtl="1">
              <a:lnSpc>
                <a:spcPct val="150000"/>
              </a:lnSpc>
            </a:pPr>
            <a:r>
              <a:rPr lang="fa-IR" b="1" dirty="0"/>
              <a:t>ازدواج تنها راه رسیدن به </a:t>
            </a:r>
            <a:r>
              <a:rPr lang="fa-IR" b="1" dirty="0">
                <a:solidFill>
                  <a:srgbClr val="FF0000"/>
                </a:solidFill>
              </a:rPr>
              <a:t>مستقل</a:t>
            </a:r>
            <a:r>
              <a:rPr lang="fa-IR" b="1" dirty="0"/>
              <a:t> شدن است.</a:t>
            </a:r>
          </a:p>
          <a:p>
            <a:pPr algn="r" rtl="1">
              <a:lnSpc>
                <a:spcPct val="150000"/>
              </a:lnSpc>
            </a:pPr>
            <a:r>
              <a:rPr lang="fa-IR" b="1" dirty="0"/>
              <a:t>ازدواج فرد رو </a:t>
            </a:r>
            <a:r>
              <a:rPr lang="fa-IR" b="1" dirty="0">
                <a:solidFill>
                  <a:srgbClr val="FF0000"/>
                </a:solidFill>
              </a:rPr>
              <a:t>مسئولیت پذیر </a:t>
            </a:r>
            <a:r>
              <a:rPr lang="fa-IR" b="1" dirty="0"/>
              <a:t>میکند.</a:t>
            </a:r>
          </a:p>
          <a:p>
            <a:pPr algn="r" rtl="1">
              <a:lnSpc>
                <a:spcPct val="150000"/>
              </a:lnSpc>
            </a:pPr>
            <a:r>
              <a:rPr lang="fa-IR" b="1" dirty="0"/>
              <a:t>عشق </a:t>
            </a:r>
            <a:r>
              <a:rPr lang="fa-IR" b="1" dirty="0">
                <a:solidFill>
                  <a:srgbClr val="FF0000"/>
                </a:solidFill>
              </a:rPr>
              <a:t>همه ی مشکلات </a:t>
            </a:r>
            <a:r>
              <a:rPr lang="fa-IR" b="1" dirty="0"/>
              <a:t>رو حل می کنه</a:t>
            </a:r>
          </a:p>
          <a:p>
            <a:pPr algn="r" rtl="1">
              <a:lnSpc>
                <a:spcPct val="150000"/>
              </a:lnSpc>
            </a:pPr>
            <a:r>
              <a:rPr lang="fa-IR" b="1" dirty="0">
                <a:solidFill>
                  <a:srgbClr val="FF0000"/>
                </a:solidFill>
              </a:rPr>
              <a:t>عاشق واقعی </a:t>
            </a:r>
            <a:r>
              <a:rPr lang="fa-IR" b="1" dirty="0"/>
              <a:t>هرگز هیجان خودش رو از دست نمی دهد.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/>
              <a:t>در ازدواج باید</a:t>
            </a:r>
            <a:r>
              <a:rPr lang="fa-IR" b="1" dirty="0" smtClean="0">
                <a:solidFill>
                  <a:srgbClr val="FF0000"/>
                </a:solidFill>
              </a:rPr>
              <a:t> عجله </a:t>
            </a:r>
            <a:r>
              <a:rPr lang="fa-IR" b="1" dirty="0" smtClean="0"/>
              <a:t>کرد وگرنه طرف مقابل پشیمان می شود.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/>
              <a:t>اگر </a:t>
            </a:r>
            <a:r>
              <a:rPr lang="fa-IR" b="1" dirty="0" smtClean="0">
                <a:solidFill>
                  <a:srgbClr val="FF0000"/>
                </a:solidFill>
              </a:rPr>
              <a:t>رازه</a:t>
            </a:r>
            <a:r>
              <a:rPr lang="fa-IR" b="1" dirty="0" smtClean="0"/>
              <a:t>ا پس از ازدواج </a:t>
            </a:r>
            <a:r>
              <a:rPr lang="fa-IR" b="1" dirty="0" smtClean="0">
                <a:solidFill>
                  <a:srgbClr val="FF0000"/>
                </a:solidFill>
              </a:rPr>
              <a:t>فاش</a:t>
            </a:r>
            <a:r>
              <a:rPr lang="fa-IR" b="1" dirty="0" smtClean="0"/>
              <a:t> شود ایرادی ندارد،حالا نباید گفت.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822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676400"/>
            <a:ext cx="7408333" cy="4449763"/>
          </a:xfrm>
        </p:spPr>
        <p:txBody>
          <a:bodyPr/>
          <a:lstStyle/>
          <a:p>
            <a:pPr algn="r" rtl="1"/>
            <a:r>
              <a:rPr lang="fa-IR" b="1" dirty="0" smtClean="0"/>
              <a:t>ازدواج و روابط صمیمانه</a:t>
            </a:r>
          </a:p>
          <a:p>
            <a:pPr algn="r" rtl="1"/>
            <a:r>
              <a:rPr lang="fa-IR" b="1" dirty="0" smtClean="0"/>
              <a:t>روابط خانوادگی</a:t>
            </a:r>
          </a:p>
          <a:p>
            <a:pPr algn="r" rtl="1"/>
            <a:r>
              <a:rPr lang="fa-IR" b="1" dirty="0" smtClean="0"/>
              <a:t>روابط دوستی /اجتماعی</a:t>
            </a:r>
          </a:p>
          <a:p>
            <a:pPr algn="r" rtl="1"/>
            <a:r>
              <a:rPr lang="fa-IR" b="1" dirty="0" smtClean="0"/>
              <a:t>کار/ شغل</a:t>
            </a:r>
          </a:p>
          <a:p>
            <a:pPr algn="r" rtl="1"/>
            <a:r>
              <a:rPr lang="fa-IR" b="1" dirty="0" smtClean="0"/>
              <a:t>تحصیلات و آموزش</a:t>
            </a:r>
          </a:p>
          <a:p>
            <a:pPr algn="r" rtl="1"/>
            <a:r>
              <a:rPr lang="fa-IR" b="1" dirty="0" smtClean="0"/>
              <a:t>تفریح</a:t>
            </a:r>
          </a:p>
          <a:p>
            <a:pPr algn="r" rtl="1"/>
            <a:r>
              <a:rPr lang="fa-IR" b="1" dirty="0" smtClean="0"/>
              <a:t>معنویت</a:t>
            </a:r>
          </a:p>
          <a:p>
            <a:pPr algn="r" rtl="1"/>
            <a:r>
              <a:rPr lang="fa-IR" b="1" dirty="0" smtClean="0"/>
              <a:t>روابط شهروندی</a:t>
            </a:r>
          </a:p>
          <a:p>
            <a:pPr algn="r" rtl="1"/>
            <a:r>
              <a:rPr lang="fa-IR" b="1" dirty="0" smtClean="0"/>
              <a:t>سلامت و بهزیستی فیزیکی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لیست ارزشها</a:t>
            </a:r>
            <a:endParaRPr lang="en-US" dirty="0"/>
          </a:p>
        </p:txBody>
      </p:sp>
      <p:sp>
        <p:nvSpPr>
          <p:cNvPr id="4" name="7-Point Star 3"/>
          <p:cNvSpPr/>
          <p:nvPr/>
        </p:nvSpPr>
        <p:spPr>
          <a:xfrm>
            <a:off x="4267200" y="1828800"/>
            <a:ext cx="914400" cy="6096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59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676400"/>
            <a:ext cx="7408333" cy="4449763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 smtClean="0"/>
              <a:t>تقسیم وظایف</a:t>
            </a:r>
          </a:p>
          <a:p>
            <a:pPr algn="r" rtl="1"/>
            <a:r>
              <a:rPr lang="fa-IR" sz="2800" b="1" dirty="0" smtClean="0"/>
              <a:t>مسایل مالی</a:t>
            </a:r>
          </a:p>
          <a:p>
            <a:pPr algn="r" rtl="1"/>
            <a:r>
              <a:rPr lang="fa-IR" sz="2800" b="1" dirty="0" smtClean="0"/>
              <a:t>اوقات فراغت</a:t>
            </a:r>
          </a:p>
          <a:p>
            <a:pPr algn="r" rtl="1"/>
            <a:r>
              <a:rPr lang="fa-IR" sz="2800" b="1" dirty="0" smtClean="0"/>
              <a:t>روابط با خانواده ها</a:t>
            </a:r>
          </a:p>
          <a:p>
            <a:pPr algn="r" rtl="1"/>
            <a:r>
              <a:rPr lang="fa-IR" sz="2800" b="1" dirty="0" smtClean="0"/>
              <a:t>رابطه با دوستان</a:t>
            </a:r>
          </a:p>
          <a:p>
            <a:pPr algn="r" rtl="1"/>
            <a:r>
              <a:rPr lang="fa-IR" sz="2800" b="1" dirty="0" smtClean="0"/>
              <a:t>فرزند پروری</a:t>
            </a:r>
          </a:p>
          <a:p>
            <a:pPr algn="r" rtl="1"/>
            <a:r>
              <a:rPr lang="fa-IR" sz="2800" b="1" dirty="0" smtClean="0"/>
              <a:t>مسایل زناشویی و جنسی</a:t>
            </a:r>
            <a:endParaRPr lang="en-US" sz="28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لیست انتظارات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990600" y="5181600"/>
            <a:ext cx="1600200" cy="2286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1283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828800"/>
            <a:ext cx="7408333" cy="4297363"/>
          </a:xfrm>
        </p:spPr>
        <p:txBody>
          <a:bodyPr/>
          <a:lstStyle/>
          <a:p>
            <a:pPr algn="r" rtl="1"/>
            <a:r>
              <a:rPr lang="fa-IR" b="1" dirty="0" smtClean="0"/>
              <a:t>کمک به هم نوع</a:t>
            </a:r>
          </a:p>
          <a:p>
            <a:pPr algn="r" rtl="1"/>
            <a:r>
              <a:rPr lang="fa-IR" b="1" dirty="0" smtClean="0"/>
              <a:t>اخلاقیات</a:t>
            </a:r>
          </a:p>
          <a:p>
            <a:pPr algn="r" rtl="1"/>
            <a:r>
              <a:rPr lang="fa-IR" b="1" dirty="0" smtClean="0"/>
              <a:t>شهروند خوب بودن</a:t>
            </a:r>
          </a:p>
          <a:p>
            <a:pPr algn="r" rtl="1"/>
            <a:r>
              <a:rPr lang="fa-IR" b="1" dirty="0" smtClean="0"/>
              <a:t>عمل به اعتقادات دینی</a:t>
            </a:r>
          </a:p>
          <a:p>
            <a:pPr algn="r" rtl="1"/>
            <a:endParaRPr lang="fa-IR" b="1" dirty="0" smtClean="0"/>
          </a:p>
          <a:p>
            <a:pPr algn="r" rtl="1"/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ارزشهای معنوی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51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52600"/>
            <a:ext cx="7408333" cy="4373563"/>
          </a:xfrm>
        </p:spPr>
        <p:txBody>
          <a:bodyPr>
            <a:no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</a:rPr>
              <a:t>بررسی سبک زندگی اقتصادی ( خط عمر اقتصادی)</a:t>
            </a:r>
          </a:p>
          <a:p>
            <a:pPr algn="r" rtl="1"/>
            <a:r>
              <a:rPr lang="fa-IR" sz="2800" b="1" dirty="0" smtClean="0"/>
              <a:t>قبض موبایل، قرض دادن پول، پرداخت اقساط، قرض گرفتن پول،  حروم وحلال ، پرداخت خمس</a:t>
            </a:r>
          </a:p>
          <a:p>
            <a:pPr algn="r" rtl="1"/>
            <a:r>
              <a:rPr lang="fa-IR" sz="2800" b="1" dirty="0" smtClean="0"/>
              <a:t>پرداختن قرض های مالی ،ورشکستگی ،تعویض شغل،</a:t>
            </a:r>
          </a:p>
          <a:p>
            <a:pPr algn="r" rtl="1"/>
            <a:r>
              <a:rPr lang="fa-IR" sz="2800" b="1" dirty="0" smtClean="0"/>
              <a:t>پس انداز کردن پول، </a:t>
            </a:r>
          </a:p>
          <a:p>
            <a:pPr algn="r" rtl="1"/>
            <a:r>
              <a:rPr lang="fa-IR" sz="2800" b="1" dirty="0" smtClean="0"/>
              <a:t>دارایی ها شرایط مالی کنونی ، سیر شغلی ، خط عمر اقتصادی ، </a:t>
            </a:r>
            <a:endParaRPr lang="fa-IR" sz="2800" b="1" dirty="0"/>
          </a:p>
          <a:p>
            <a:pPr algn="r" rtl="1"/>
            <a:r>
              <a:rPr lang="fa-IR" sz="2800" b="1" dirty="0" smtClean="0"/>
              <a:t>( شغل و وضعیت مالی و تحصیلی در جمع باهم بخونه)</a:t>
            </a:r>
          </a:p>
          <a:p>
            <a:pPr algn="r" rtl="1"/>
            <a:r>
              <a:rPr lang="fa-IR" sz="2800" b="1" dirty="0" smtClean="0">
                <a:solidFill>
                  <a:srgbClr val="FF0000"/>
                </a:solidFill>
              </a:rPr>
              <a:t>پرسیدن در مورد نحوه ی تفکر درباره ی مسایل اقتصادی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ارزشهای اقتصادی و شغلی</a:t>
            </a:r>
            <a:endParaRPr lang="en-US" dirty="0"/>
          </a:p>
        </p:txBody>
      </p:sp>
      <p:sp>
        <p:nvSpPr>
          <p:cNvPr id="4" name="7-Point Star 3"/>
          <p:cNvSpPr/>
          <p:nvPr/>
        </p:nvSpPr>
        <p:spPr>
          <a:xfrm>
            <a:off x="685800" y="4876800"/>
            <a:ext cx="914400" cy="838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81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905000"/>
            <a:ext cx="7408333" cy="4221163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نوشتن پاسخ چهار سوال برای زن و مرد</a:t>
            </a:r>
          </a:p>
          <a:p>
            <a:pPr algn="r" rtl="1"/>
            <a:endParaRPr lang="fa-IR" sz="2800" dirty="0"/>
          </a:p>
          <a:p>
            <a:pPr algn="r" rtl="1"/>
            <a:r>
              <a:rPr lang="fa-IR" sz="2800" dirty="0" smtClean="0"/>
              <a:t>1- زن باید</a:t>
            </a:r>
          </a:p>
          <a:p>
            <a:pPr algn="r" rtl="1"/>
            <a:r>
              <a:rPr lang="fa-IR" sz="2800" dirty="0" smtClean="0"/>
              <a:t>2- زن نباید</a:t>
            </a:r>
          </a:p>
          <a:p>
            <a:pPr algn="r" rtl="1"/>
            <a:endParaRPr lang="fa-IR" sz="2800" dirty="0"/>
          </a:p>
          <a:p>
            <a:pPr algn="r" rtl="1"/>
            <a:r>
              <a:rPr lang="fa-IR" sz="2800" dirty="0" smtClean="0"/>
              <a:t>3- مرد باید </a:t>
            </a:r>
          </a:p>
          <a:p>
            <a:pPr algn="r" rtl="1"/>
            <a:r>
              <a:rPr lang="fa-IR" sz="2800" dirty="0" smtClean="0"/>
              <a:t>4- مرد نباید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تمرین ارزشهای جنسیتی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89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524000"/>
            <a:ext cx="7408333" cy="4602163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زن نباید بیرون از خونه کار کنه</a:t>
            </a:r>
          </a:p>
          <a:p>
            <a:pPr algn="r" rtl="1"/>
            <a:r>
              <a:rPr lang="fa-IR" sz="2800" dirty="0" smtClean="0"/>
              <a:t>زن باید اجازه بگیره</a:t>
            </a:r>
          </a:p>
          <a:p>
            <a:pPr algn="r" rtl="1"/>
            <a:r>
              <a:rPr lang="fa-IR" sz="2800" dirty="0" smtClean="0"/>
              <a:t>زن نباید پس انداز شخصی داشته باشه</a:t>
            </a:r>
          </a:p>
          <a:p>
            <a:pPr algn="r" rtl="1"/>
            <a:r>
              <a:rPr lang="fa-IR" sz="2800" dirty="0" smtClean="0"/>
              <a:t>زن نباید پول تو جیبی داشته باشه</a:t>
            </a:r>
          </a:p>
          <a:p>
            <a:pPr algn="r" rtl="1"/>
            <a:r>
              <a:rPr lang="fa-IR" sz="2800" dirty="0" smtClean="0"/>
              <a:t>زن سالاری را قبول دارم</a:t>
            </a:r>
          </a:p>
          <a:p>
            <a:pPr algn="r" rtl="1"/>
            <a:r>
              <a:rPr lang="fa-IR" sz="2800" dirty="0" smtClean="0"/>
              <a:t>زنان ضعیف هستند</a:t>
            </a:r>
          </a:p>
          <a:p>
            <a:pPr algn="r" rtl="1"/>
            <a:r>
              <a:rPr lang="fa-IR" sz="2800" dirty="0" smtClean="0"/>
              <a:t>مشورت با زنان خوب نیست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ارزشهای جنسیتی زنانه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26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371600"/>
            <a:ext cx="7408333" cy="4754563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مرد باید به زنش وابسته نباشد</a:t>
            </a:r>
          </a:p>
          <a:p>
            <a:pPr algn="r" rtl="1"/>
            <a:r>
              <a:rPr lang="fa-IR" sz="2800" dirty="0" smtClean="0"/>
              <a:t>مرد نباید از زنش پول بگیرد</a:t>
            </a:r>
          </a:p>
          <a:p>
            <a:pPr algn="r" rtl="1"/>
            <a:r>
              <a:rPr lang="fa-IR" sz="2800" dirty="0" smtClean="0"/>
              <a:t>مرد نباید از زنش توقعی داشته باشد</a:t>
            </a:r>
          </a:p>
          <a:p>
            <a:pPr algn="r" rtl="1"/>
            <a:r>
              <a:rPr lang="fa-IR" sz="2800" dirty="0" smtClean="0"/>
              <a:t>مرد نبایدبا حرف همسرش مخالفت کند</a:t>
            </a:r>
          </a:p>
          <a:p>
            <a:pPr algn="r" rtl="1"/>
            <a:r>
              <a:rPr lang="fa-IR" sz="2800" dirty="0" smtClean="0"/>
              <a:t>مرد سالاری را قبول ندارم.</a:t>
            </a:r>
          </a:p>
          <a:p>
            <a:pPr algn="r" rtl="1"/>
            <a:r>
              <a:rPr lang="fa-IR" sz="2800" dirty="0" smtClean="0"/>
              <a:t>مرد باید با زنش مشورت کنه</a:t>
            </a:r>
          </a:p>
          <a:p>
            <a:pPr algn="r" rtl="1"/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ارزشهای جنسیتی مردانه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27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بررسی تردید ها موانع و دانسته های جدید مشکل ساز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ارزیابی میل جنسی و دیگر فاکترو های سلامت وهماهنگی جنسی</a:t>
            </a:r>
            <a:r>
              <a:rPr lang="en-US" dirty="0" smtClean="0"/>
              <a:t> </a:t>
            </a:r>
            <a:endParaRPr lang="fa-IR" dirty="0" smtClean="0"/>
          </a:p>
          <a:p>
            <a:pPr algn="r" rtl="1"/>
            <a:endParaRPr lang="fa-IR" dirty="0"/>
          </a:p>
          <a:p>
            <a:pPr marL="0" indent="0" rtl="1">
              <a:buNone/>
            </a:pPr>
            <a:r>
              <a:rPr lang="fa-IR" dirty="0" smtClean="0"/>
              <a:t>فعالیت کلاسی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دومین جلسه ی فردی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04577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ارزیابی رضایت خانواده ها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ارزیابی هم کفو بودن خانواده ها 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ارزیابی تمایز یافتگی خانواده ها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آموزش تمایز یافتگی به خانواده 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دیدار با خانواده ها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8966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بازخورد نهایی</a:t>
            </a:r>
          </a:p>
          <a:p>
            <a:pPr algn="r" rtl="1"/>
            <a:endParaRPr lang="fa-IR" dirty="0"/>
          </a:p>
          <a:p>
            <a:pPr algn="r" rtl="1"/>
            <a:r>
              <a:rPr lang="fa-IR" smtClean="0"/>
              <a:t>معرفی کتاب و کلاس های آموزشی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جلسه ی پایانی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76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2357</TotalTime>
  <Words>1943</Words>
  <Application>Microsoft Office PowerPoint</Application>
  <PresentationFormat>On-screen Show (4:3)</PresentationFormat>
  <Paragraphs>380</Paragraphs>
  <Slides>46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Waveform</vt:lpstr>
      <vt:lpstr>بنام خدا</vt:lpstr>
      <vt:lpstr>  مشاوره پیش از ازدواج ( به روش  کیفی و کمی ) </vt:lpstr>
      <vt:lpstr>PowerPoint Presentation</vt:lpstr>
      <vt:lpstr>وظایف مشاور پیش از ازدواج</vt:lpstr>
      <vt:lpstr>دو دسته مراجع پیش از ازدواج</vt:lpstr>
      <vt:lpstr>هفت دسته سفارش از سمت مراجعین</vt:lpstr>
      <vt:lpstr>بررسی سبک زندگی در ابعاد محتوایی </vt:lpstr>
      <vt:lpstr>بررسی سبک زندگی در ابعاد زمانی</vt:lpstr>
      <vt:lpstr>ابعاد خود شناسی</vt:lpstr>
      <vt:lpstr>اجزای خود شناسی</vt:lpstr>
      <vt:lpstr>موضوعات گفتگو</vt:lpstr>
      <vt:lpstr>عناصر عشق ورزیدن</vt:lpstr>
      <vt:lpstr>عناصر صمیمیت</vt:lpstr>
      <vt:lpstr>عناصر تعهد</vt:lpstr>
      <vt:lpstr>عناصر میل</vt:lpstr>
      <vt:lpstr>دیدگاه اول:  </vt:lpstr>
      <vt:lpstr>دیدگاه دوم: </vt:lpstr>
      <vt:lpstr>دیدگاه سوم</vt:lpstr>
      <vt:lpstr>جذابیت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جذابیت ظاهری</vt:lpstr>
      <vt:lpstr>جذابیت اجتماعی( خانواده) ( فرد)</vt:lpstr>
      <vt:lpstr>جذابیت شخصیتی </vt:lpstr>
      <vt:lpstr>جذابیت بر اساس شباهت ها</vt:lpstr>
      <vt:lpstr>جذابیت بر اساس تفاوت ها</vt:lpstr>
      <vt:lpstr>PowerPoint Presentation</vt:lpstr>
      <vt:lpstr> اولین جلسه ی فردی</vt:lpstr>
      <vt:lpstr>موارد سنجش خاص مشاور</vt:lpstr>
      <vt:lpstr>سنجش ابعاد بلوغ</vt:lpstr>
      <vt:lpstr>سنجش باورهای عشق و ازدواج</vt:lpstr>
      <vt:lpstr>PowerPoint Presentation</vt:lpstr>
      <vt:lpstr>PowerPoint Presentation</vt:lpstr>
      <vt:lpstr>لیست ارزشها</vt:lpstr>
      <vt:lpstr>لیست انتظارات</vt:lpstr>
      <vt:lpstr>ارزشهای معنوی</vt:lpstr>
      <vt:lpstr>ارزشهای اقتصادی و شغلی</vt:lpstr>
      <vt:lpstr>تمرین ارزشهای جنسیتی</vt:lpstr>
      <vt:lpstr>ارزشهای جنسیتی زنانه</vt:lpstr>
      <vt:lpstr>ارزشهای جنسیتی مردانه</vt:lpstr>
      <vt:lpstr>دومین جلسه ی فردی</vt:lpstr>
      <vt:lpstr>دیدار با خانواده ها</vt:lpstr>
      <vt:lpstr>جلسه ی پایانی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جذابیت</dc:title>
  <dc:creator>sayan</dc:creator>
  <cp:lastModifiedBy>Windows User</cp:lastModifiedBy>
  <cp:revision>81</cp:revision>
  <dcterms:created xsi:type="dcterms:W3CDTF">2016-07-24T17:19:51Z</dcterms:created>
  <dcterms:modified xsi:type="dcterms:W3CDTF">2020-06-16T13:55:41Z</dcterms:modified>
</cp:coreProperties>
</file>