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05" r:id="rId2"/>
    <p:sldId id="274" r:id="rId3"/>
    <p:sldId id="298" r:id="rId4"/>
    <p:sldId id="290" r:id="rId5"/>
    <p:sldId id="299" r:id="rId6"/>
    <p:sldId id="300" r:id="rId7"/>
    <p:sldId id="276" r:id="rId8"/>
    <p:sldId id="275" r:id="rId9"/>
    <p:sldId id="293" r:id="rId10"/>
    <p:sldId id="301" r:id="rId11"/>
    <p:sldId id="302" r:id="rId12"/>
    <p:sldId id="303" r:id="rId13"/>
    <p:sldId id="296" r:id="rId14"/>
    <p:sldId id="294" r:id="rId15"/>
    <p:sldId id="304" r:id="rId16"/>
    <p:sldId id="288" r:id="rId17"/>
    <p:sldId id="289" r:id="rId18"/>
    <p:sldId id="279" r:id="rId19"/>
    <p:sldId id="278" r:id="rId20"/>
    <p:sldId id="281" r:id="rId21"/>
    <p:sldId id="282" r:id="rId22"/>
    <p:sldId id="286" r:id="rId23"/>
    <p:sldId id="283" r:id="rId24"/>
    <p:sldId id="284" r:id="rId25"/>
    <p:sldId id="285" r:id="rId26"/>
    <p:sldId id="292"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260" autoAdjust="0"/>
  </p:normalViewPr>
  <p:slideViewPr>
    <p:cSldViewPr snapToGrid="0">
      <p:cViewPr>
        <p:scale>
          <a:sx n="60" d="100"/>
          <a:sy n="60" d="100"/>
        </p:scale>
        <p:origin x="-1518" y="-28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25BA9A-C7B1-4D9D-B4DA-F99BB790050A}"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en-GB"/>
        </a:p>
      </dgm:t>
    </dgm:pt>
    <dgm:pt modelId="{9695F666-51E3-4EBF-9EBB-75100A744139}">
      <dgm:prSet phldrT="[Text]"/>
      <dgm:spPr/>
      <dgm:t>
        <a:bodyPr/>
        <a:lstStyle/>
        <a:p>
          <a:r>
            <a:rPr lang="fa-IR" dirty="0" smtClean="0">
              <a:cs typeface="B Titr" pitchFamily="2" charset="-78"/>
            </a:rPr>
            <a:t>شناسایی ریسک</a:t>
          </a:r>
          <a:endParaRPr lang="en-GB" dirty="0">
            <a:cs typeface="B Titr" pitchFamily="2" charset="-78"/>
          </a:endParaRPr>
        </a:p>
      </dgm:t>
    </dgm:pt>
    <dgm:pt modelId="{D8CF2930-6DB6-4C64-B16C-165762E30DE9}" type="parTrans" cxnId="{9CF1F8CB-9EE2-4A88-A357-FA0ECE27126A}">
      <dgm:prSet/>
      <dgm:spPr/>
      <dgm:t>
        <a:bodyPr/>
        <a:lstStyle/>
        <a:p>
          <a:endParaRPr lang="en-GB"/>
        </a:p>
      </dgm:t>
    </dgm:pt>
    <dgm:pt modelId="{387B87CD-4384-4832-8D00-0FEA7ABB485A}" type="sibTrans" cxnId="{9CF1F8CB-9EE2-4A88-A357-FA0ECE27126A}">
      <dgm:prSet/>
      <dgm:spPr/>
      <dgm:t>
        <a:bodyPr/>
        <a:lstStyle/>
        <a:p>
          <a:endParaRPr lang="en-GB">
            <a:cs typeface="B Titr" pitchFamily="2" charset="-78"/>
          </a:endParaRPr>
        </a:p>
      </dgm:t>
    </dgm:pt>
    <dgm:pt modelId="{C4EE7512-114E-4621-85EC-A3A30744100E}">
      <dgm:prSet phldrT="[Text]"/>
      <dgm:spPr/>
      <dgm:t>
        <a:bodyPr/>
        <a:lstStyle/>
        <a:p>
          <a:r>
            <a:rPr lang="fa-IR" dirty="0" smtClean="0">
              <a:cs typeface="B Titr" pitchFamily="2" charset="-78"/>
            </a:rPr>
            <a:t>ارزیابی ریسک</a:t>
          </a:r>
          <a:endParaRPr lang="en-GB" dirty="0">
            <a:cs typeface="B Titr" pitchFamily="2" charset="-78"/>
          </a:endParaRPr>
        </a:p>
      </dgm:t>
    </dgm:pt>
    <dgm:pt modelId="{1D5C18DA-603F-4DF2-939C-50BC9A4E1B40}" type="parTrans" cxnId="{1E07C1FB-2864-4BA7-8421-2DA1F0D81F6C}">
      <dgm:prSet/>
      <dgm:spPr/>
      <dgm:t>
        <a:bodyPr/>
        <a:lstStyle/>
        <a:p>
          <a:endParaRPr lang="en-GB"/>
        </a:p>
      </dgm:t>
    </dgm:pt>
    <dgm:pt modelId="{8CF17A38-0992-4A83-BAA9-634F7B32EE28}" type="sibTrans" cxnId="{1E07C1FB-2864-4BA7-8421-2DA1F0D81F6C}">
      <dgm:prSet/>
      <dgm:spPr/>
      <dgm:t>
        <a:bodyPr/>
        <a:lstStyle/>
        <a:p>
          <a:endParaRPr lang="en-GB"/>
        </a:p>
      </dgm:t>
    </dgm:pt>
    <dgm:pt modelId="{3CF9E5C4-5087-4475-A334-9674698CE8F4}">
      <dgm:prSet phldrT="[Text]"/>
      <dgm:spPr/>
      <dgm:t>
        <a:bodyPr/>
        <a:lstStyle/>
        <a:p>
          <a:r>
            <a:rPr lang="fa-IR" dirty="0" smtClean="0">
              <a:cs typeface="B Titr" pitchFamily="2" charset="-78"/>
            </a:rPr>
            <a:t>تخصیص ریسک</a:t>
          </a:r>
          <a:endParaRPr lang="en-GB" dirty="0">
            <a:cs typeface="B Titr" pitchFamily="2" charset="-78"/>
          </a:endParaRPr>
        </a:p>
      </dgm:t>
    </dgm:pt>
    <dgm:pt modelId="{539A9F96-7806-4996-B624-1F3A0B554532}" type="parTrans" cxnId="{6B2AB589-8536-4288-AD97-456ACE3298DB}">
      <dgm:prSet/>
      <dgm:spPr/>
      <dgm:t>
        <a:bodyPr/>
        <a:lstStyle/>
        <a:p>
          <a:endParaRPr lang="en-GB"/>
        </a:p>
      </dgm:t>
    </dgm:pt>
    <dgm:pt modelId="{7BE4954C-646E-45F6-B03B-741829E96034}" type="sibTrans" cxnId="{6B2AB589-8536-4288-AD97-456ACE3298DB}">
      <dgm:prSet/>
      <dgm:spPr/>
      <dgm:t>
        <a:bodyPr/>
        <a:lstStyle/>
        <a:p>
          <a:endParaRPr lang="en-GB"/>
        </a:p>
      </dgm:t>
    </dgm:pt>
    <dgm:pt modelId="{B82A6F18-FBE1-4622-B9FE-301D9E45F67C}">
      <dgm:prSet phldrT="[Text]"/>
      <dgm:spPr/>
      <dgm:t>
        <a:bodyPr/>
        <a:lstStyle/>
        <a:p>
          <a:r>
            <a:rPr lang="fa-IR" dirty="0" smtClean="0">
              <a:cs typeface="B Titr" pitchFamily="2" charset="-78"/>
            </a:rPr>
            <a:t>کاهش ریسک</a:t>
          </a:r>
          <a:endParaRPr lang="en-GB" dirty="0">
            <a:cs typeface="B Titr" pitchFamily="2" charset="-78"/>
          </a:endParaRPr>
        </a:p>
      </dgm:t>
    </dgm:pt>
    <dgm:pt modelId="{06449921-399E-426D-9531-04F90DC8FB88}" type="parTrans" cxnId="{E73388E2-5EC7-4744-8CF0-009DEFD131D9}">
      <dgm:prSet/>
      <dgm:spPr/>
      <dgm:t>
        <a:bodyPr/>
        <a:lstStyle/>
        <a:p>
          <a:endParaRPr lang="en-GB"/>
        </a:p>
      </dgm:t>
    </dgm:pt>
    <dgm:pt modelId="{22FE39B7-EA41-4D12-A446-CEAEAA117755}" type="sibTrans" cxnId="{E73388E2-5EC7-4744-8CF0-009DEFD131D9}">
      <dgm:prSet/>
      <dgm:spPr/>
      <dgm:t>
        <a:bodyPr/>
        <a:lstStyle/>
        <a:p>
          <a:endParaRPr lang="en-GB"/>
        </a:p>
      </dgm:t>
    </dgm:pt>
    <dgm:pt modelId="{31B89C99-8CC9-413E-8138-0C8DAE26DF4E}">
      <dgm:prSet phldrT="[Text]"/>
      <dgm:spPr/>
      <dgm:t>
        <a:bodyPr/>
        <a:lstStyle/>
        <a:p>
          <a:r>
            <a:rPr lang="fa-IR" dirty="0" smtClean="0">
              <a:cs typeface="B Titr" pitchFamily="2" charset="-78"/>
            </a:rPr>
            <a:t>نظارت و کنترل ریسک</a:t>
          </a:r>
          <a:endParaRPr lang="en-GB" dirty="0">
            <a:cs typeface="B Titr" pitchFamily="2" charset="-78"/>
          </a:endParaRPr>
        </a:p>
      </dgm:t>
    </dgm:pt>
    <dgm:pt modelId="{F308D661-1BD7-4C53-AE8B-F6324642B2D0}" type="parTrans" cxnId="{9E9D54CB-F022-4D82-A1B9-4EDD4D5B7A83}">
      <dgm:prSet/>
      <dgm:spPr/>
      <dgm:t>
        <a:bodyPr/>
        <a:lstStyle/>
        <a:p>
          <a:endParaRPr lang="en-GB"/>
        </a:p>
      </dgm:t>
    </dgm:pt>
    <dgm:pt modelId="{1FAE9342-FE2B-4367-B6A7-6E3E7FA00506}" type="sibTrans" cxnId="{9E9D54CB-F022-4D82-A1B9-4EDD4D5B7A83}">
      <dgm:prSet/>
      <dgm:spPr/>
      <dgm:t>
        <a:bodyPr/>
        <a:lstStyle/>
        <a:p>
          <a:endParaRPr lang="en-GB"/>
        </a:p>
      </dgm:t>
    </dgm:pt>
    <dgm:pt modelId="{8A5EC515-17ED-40F9-8042-7685150F9878}" type="pres">
      <dgm:prSet presAssocID="{E025BA9A-C7B1-4D9D-B4DA-F99BB790050A}" presName="Name0" presStyleCnt="0">
        <dgm:presLayoutVars>
          <dgm:dir/>
          <dgm:resizeHandles val="exact"/>
        </dgm:presLayoutVars>
      </dgm:prSet>
      <dgm:spPr/>
      <dgm:t>
        <a:bodyPr/>
        <a:lstStyle/>
        <a:p>
          <a:endParaRPr lang="en-US"/>
        </a:p>
      </dgm:t>
    </dgm:pt>
    <dgm:pt modelId="{2E118616-07C3-4DDB-A685-E107A89B134C}" type="pres">
      <dgm:prSet presAssocID="{E025BA9A-C7B1-4D9D-B4DA-F99BB790050A}" presName="cycle" presStyleCnt="0"/>
      <dgm:spPr/>
    </dgm:pt>
    <dgm:pt modelId="{01092C18-40BC-4CC1-AE44-D4E43BB0E7DB}" type="pres">
      <dgm:prSet presAssocID="{9695F666-51E3-4EBF-9EBB-75100A744139}" presName="nodeFirstNode" presStyleLbl="node1" presStyleIdx="0" presStyleCnt="5">
        <dgm:presLayoutVars>
          <dgm:bulletEnabled val="1"/>
        </dgm:presLayoutVars>
      </dgm:prSet>
      <dgm:spPr/>
      <dgm:t>
        <a:bodyPr/>
        <a:lstStyle/>
        <a:p>
          <a:endParaRPr lang="en-US"/>
        </a:p>
      </dgm:t>
    </dgm:pt>
    <dgm:pt modelId="{758A4AF9-4875-4A2E-B16D-43A1083874C0}" type="pres">
      <dgm:prSet presAssocID="{387B87CD-4384-4832-8D00-0FEA7ABB485A}" presName="sibTransFirstNode" presStyleLbl="bgShp" presStyleIdx="0" presStyleCnt="1"/>
      <dgm:spPr/>
      <dgm:t>
        <a:bodyPr/>
        <a:lstStyle/>
        <a:p>
          <a:endParaRPr lang="en-US"/>
        </a:p>
      </dgm:t>
    </dgm:pt>
    <dgm:pt modelId="{2801EF40-85E2-449C-8CB4-7AAF1ABE857D}" type="pres">
      <dgm:prSet presAssocID="{C4EE7512-114E-4621-85EC-A3A30744100E}" presName="nodeFollowingNodes" presStyleLbl="node1" presStyleIdx="1" presStyleCnt="5">
        <dgm:presLayoutVars>
          <dgm:bulletEnabled val="1"/>
        </dgm:presLayoutVars>
      </dgm:prSet>
      <dgm:spPr/>
      <dgm:t>
        <a:bodyPr/>
        <a:lstStyle/>
        <a:p>
          <a:endParaRPr lang="en-US"/>
        </a:p>
      </dgm:t>
    </dgm:pt>
    <dgm:pt modelId="{F8C465A0-AA55-4F19-B08F-87E7EFF816DB}" type="pres">
      <dgm:prSet presAssocID="{3CF9E5C4-5087-4475-A334-9674698CE8F4}" presName="nodeFollowingNodes" presStyleLbl="node1" presStyleIdx="2" presStyleCnt="5">
        <dgm:presLayoutVars>
          <dgm:bulletEnabled val="1"/>
        </dgm:presLayoutVars>
      </dgm:prSet>
      <dgm:spPr/>
      <dgm:t>
        <a:bodyPr/>
        <a:lstStyle/>
        <a:p>
          <a:endParaRPr lang="en-US"/>
        </a:p>
      </dgm:t>
    </dgm:pt>
    <dgm:pt modelId="{094459FA-59A4-4DC3-9677-1CE1187B1103}" type="pres">
      <dgm:prSet presAssocID="{B82A6F18-FBE1-4622-B9FE-301D9E45F67C}" presName="nodeFollowingNodes" presStyleLbl="node1" presStyleIdx="3" presStyleCnt="5">
        <dgm:presLayoutVars>
          <dgm:bulletEnabled val="1"/>
        </dgm:presLayoutVars>
      </dgm:prSet>
      <dgm:spPr/>
      <dgm:t>
        <a:bodyPr/>
        <a:lstStyle/>
        <a:p>
          <a:endParaRPr lang="en-US"/>
        </a:p>
      </dgm:t>
    </dgm:pt>
    <dgm:pt modelId="{A3867875-835C-49D7-A234-B11FD5A44640}" type="pres">
      <dgm:prSet presAssocID="{31B89C99-8CC9-413E-8138-0C8DAE26DF4E}" presName="nodeFollowingNodes" presStyleLbl="node1" presStyleIdx="4" presStyleCnt="5">
        <dgm:presLayoutVars>
          <dgm:bulletEnabled val="1"/>
        </dgm:presLayoutVars>
      </dgm:prSet>
      <dgm:spPr/>
      <dgm:t>
        <a:bodyPr/>
        <a:lstStyle/>
        <a:p>
          <a:endParaRPr lang="en-US"/>
        </a:p>
      </dgm:t>
    </dgm:pt>
  </dgm:ptLst>
  <dgm:cxnLst>
    <dgm:cxn modelId="{9E9D54CB-F022-4D82-A1B9-4EDD4D5B7A83}" srcId="{E025BA9A-C7B1-4D9D-B4DA-F99BB790050A}" destId="{31B89C99-8CC9-413E-8138-0C8DAE26DF4E}" srcOrd="4" destOrd="0" parTransId="{F308D661-1BD7-4C53-AE8B-F6324642B2D0}" sibTransId="{1FAE9342-FE2B-4367-B6A7-6E3E7FA00506}"/>
    <dgm:cxn modelId="{35619A86-68FA-4A71-BD81-3E106F1E1DE4}" type="presOf" srcId="{31B89C99-8CC9-413E-8138-0C8DAE26DF4E}" destId="{A3867875-835C-49D7-A234-B11FD5A44640}" srcOrd="0" destOrd="0" presId="urn:microsoft.com/office/officeart/2005/8/layout/cycle3"/>
    <dgm:cxn modelId="{14FDA532-F29A-4ABB-BC72-11C15E939734}" type="presOf" srcId="{387B87CD-4384-4832-8D00-0FEA7ABB485A}" destId="{758A4AF9-4875-4A2E-B16D-43A1083874C0}" srcOrd="0" destOrd="0" presId="urn:microsoft.com/office/officeart/2005/8/layout/cycle3"/>
    <dgm:cxn modelId="{EDD889F6-0A96-4C26-88AC-7B09D51D46E7}" type="presOf" srcId="{3CF9E5C4-5087-4475-A334-9674698CE8F4}" destId="{F8C465A0-AA55-4F19-B08F-87E7EFF816DB}" srcOrd="0" destOrd="0" presId="urn:microsoft.com/office/officeart/2005/8/layout/cycle3"/>
    <dgm:cxn modelId="{ED306E5A-9046-48C5-8666-9121566D47D6}" type="presOf" srcId="{9695F666-51E3-4EBF-9EBB-75100A744139}" destId="{01092C18-40BC-4CC1-AE44-D4E43BB0E7DB}" srcOrd="0" destOrd="0" presId="urn:microsoft.com/office/officeart/2005/8/layout/cycle3"/>
    <dgm:cxn modelId="{FF1A37D7-21E9-4A4D-AB24-0BEB5B36523A}" type="presOf" srcId="{C4EE7512-114E-4621-85EC-A3A30744100E}" destId="{2801EF40-85E2-449C-8CB4-7AAF1ABE857D}" srcOrd="0" destOrd="0" presId="urn:microsoft.com/office/officeart/2005/8/layout/cycle3"/>
    <dgm:cxn modelId="{2E629478-1A12-4723-BF32-80330CC8624B}" type="presOf" srcId="{B82A6F18-FBE1-4622-B9FE-301D9E45F67C}" destId="{094459FA-59A4-4DC3-9677-1CE1187B1103}" srcOrd="0" destOrd="0" presId="urn:microsoft.com/office/officeart/2005/8/layout/cycle3"/>
    <dgm:cxn modelId="{9CF1F8CB-9EE2-4A88-A357-FA0ECE27126A}" srcId="{E025BA9A-C7B1-4D9D-B4DA-F99BB790050A}" destId="{9695F666-51E3-4EBF-9EBB-75100A744139}" srcOrd="0" destOrd="0" parTransId="{D8CF2930-6DB6-4C64-B16C-165762E30DE9}" sibTransId="{387B87CD-4384-4832-8D00-0FEA7ABB485A}"/>
    <dgm:cxn modelId="{E73388E2-5EC7-4744-8CF0-009DEFD131D9}" srcId="{E025BA9A-C7B1-4D9D-B4DA-F99BB790050A}" destId="{B82A6F18-FBE1-4622-B9FE-301D9E45F67C}" srcOrd="3" destOrd="0" parTransId="{06449921-399E-426D-9531-04F90DC8FB88}" sibTransId="{22FE39B7-EA41-4D12-A446-CEAEAA117755}"/>
    <dgm:cxn modelId="{6B2AB589-8536-4288-AD97-456ACE3298DB}" srcId="{E025BA9A-C7B1-4D9D-B4DA-F99BB790050A}" destId="{3CF9E5C4-5087-4475-A334-9674698CE8F4}" srcOrd="2" destOrd="0" parTransId="{539A9F96-7806-4996-B624-1F3A0B554532}" sibTransId="{7BE4954C-646E-45F6-B03B-741829E96034}"/>
    <dgm:cxn modelId="{E000390A-B3F8-40D1-AC62-FFA308FAF076}" type="presOf" srcId="{E025BA9A-C7B1-4D9D-B4DA-F99BB790050A}" destId="{8A5EC515-17ED-40F9-8042-7685150F9878}" srcOrd="0" destOrd="0" presId="urn:microsoft.com/office/officeart/2005/8/layout/cycle3"/>
    <dgm:cxn modelId="{1E07C1FB-2864-4BA7-8421-2DA1F0D81F6C}" srcId="{E025BA9A-C7B1-4D9D-B4DA-F99BB790050A}" destId="{C4EE7512-114E-4621-85EC-A3A30744100E}" srcOrd="1" destOrd="0" parTransId="{1D5C18DA-603F-4DF2-939C-50BC9A4E1B40}" sibTransId="{8CF17A38-0992-4A83-BAA9-634F7B32EE28}"/>
    <dgm:cxn modelId="{7C114446-4D89-4E74-9CD9-BC95C15A2734}" type="presParOf" srcId="{8A5EC515-17ED-40F9-8042-7685150F9878}" destId="{2E118616-07C3-4DDB-A685-E107A89B134C}" srcOrd="0" destOrd="0" presId="urn:microsoft.com/office/officeart/2005/8/layout/cycle3"/>
    <dgm:cxn modelId="{955DA056-CDA4-4718-BF0D-3E24B346D2F5}" type="presParOf" srcId="{2E118616-07C3-4DDB-A685-E107A89B134C}" destId="{01092C18-40BC-4CC1-AE44-D4E43BB0E7DB}" srcOrd="0" destOrd="0" presId="urn:microsoft.com/office/officeart/2005/8/layout/cycle3"/>
    <dgm:cxn modelId="{4111A49B-DA3E-46EA-881A-4DD136EE1576}" type="presParOf" srcId="{2E118616-07C3-4DDB-A685-E107A89B134C}" destId="{758A4AF9-4875-4A2E-B16D-43A1083874C0}" srcOrd="1" destOrd="0" presId="urn:microsoft.com/office/officeart/2005/8/layout/cycle3"/>
    <dgm:cxn modelId="{95481F5F-4205-445B-9858-08ADA2F97870}" type="presParOf" srcId="{2E118616-07C3-4DDB-A685-E107A89B134C}" destId="{2801EF40-85E2-449C-8CB4-7AAF1ABE857D}" srcOrd="2" destOrd="0" presId="urn:microsoft.com/office/officeart/2005/8/layout/cycle3"/>
    <dgm:cxn modelId="{8A2AD1B4-3A48-445C-B360-FC84291F5B47}" type="presParOf" srcId="{2E118616-07C3-4DDB-A685-E107A89B134C}" destId="{F8C465A0-AA55-4F19-B08F-87E7EFF816DB}" srcOrd="3" destOrd="0" presId="urn:microsoft.com/office/officeart/2005/8/layout/cycle3"/>
    <dgm:cxn modelId="{3200A09D-9981-43F0-B5D2-AEF13A37E285}" type="presParOf" srcId="{2E118616-07C3-4DDB-A685-E107A89B134C}" destId="{094459FA-59A4-4DC3-9677-1CE1187B1103}" srcOrd="4" destOrd="0" presId="urn:microsoft.com/office/officeart/2005/8/layout/cycle3"/>
    <dgm:cxn modelId="{F29E66B2-CBAD-4892-9A80-771851B03E73}" type="presParOf" srcId="{2E118616-07C3-4DDB-A685-E107A89B134C}" destId="{A3867875-835C-49D7-A234-B11FD5A44640}"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D07BDB11-8C55-452E-9B3A-1BAD9AB56762}" type="datetimeFigureOut">
              <a:rPr lang="en-US"/>
              <a:pPr>
                <a:defRPr/>
              </a:pPr>
              <a:t>5/17/2020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6E3A0415-B2D2-40B4-8231-A035B64F214B}" type="slidenum">
              <a:rPr lang="en-US"/>
              <a:pPr>
                <a:defRPr/>
              </a:pPr>
              <a:t>‹#›</a:t>
            </a:fld>
            <a:endParaRPr lang="en-US"/>
          </a:p>
        </p:txBody>
      </p:sp>
    </p:spTree>
    <p:extLst>
      <p:ext uri="{BB962C8B-B14F-4D97-AF65-F5344CB8AC3E}">
        <p14:creationId xmlns:p14="http://schemas.microsoft.com/office/powerpoint/2010/main" val="37523871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smtClean="0">
              <a:cs typeface="Arial" pitchFamily="34" charset="0"/>
            </a:endParaRPr>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93FE20C-34F4-43F8-B7D3-87907D7CF47B}" type="slidenum">
              <a:rPr lang="en-US" altLang="en-US">
                <a:solidFill>
                  <a:srgbClr val="000000"/>
                </a:solidFill>
                <a:latin typeface="Arial" pitchFamily="34" charset="0"/>
                <a:cs typeface="Arial" pitchFamily="34" charset="0"/>
              </a:rPr>
              <a:pPr fontAlgn="base">
                <a:spcBef>
                  <a:spcPct val="0"/>
                </a:spcBef>
                <a:spcAft>
                  <a:spcPct val="0"/>
                </a:spcAft>
              </a:pPr>
              <a:t>4</a:t>
            </a:fld>
            <a:endParaRPr lang="en-US" altLang="en-US">
              <a:solidFill>
                <a:srgbClr val="000000"/>
              </a:solidFill>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B415373-B9F8-40F9-8EBA-20BA0CA188CD}" type="slidenum">
              <a:rPr lang="en-US"/>
              <a:pPr fontAlgn="base">
                <a:spcBef>
                  <a:spcPct val="0"/>
                </a:spcBef>
                <a:spcAft>
                  <a:spcPct val="0"/>
                </a:spcAft>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a-IR" smtClean="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A5558D9-9F84-4767-BE3A-46338217CEBA}" type="slidenum">
              <a:rPr lang="fa-IR"/>
              <a:pPr fontAlgn="base">
                <a:spcBef>
                  <a:spcPct val="0"/>
                </a:spcBef>
                <a:spcAft>
                  <a:spcPct val="0"/>
                </a:spcAft>
              </a:pPr>
              <a:t>12</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smtClean="0">
              <a:cs typeface="Arial" pitchFamily="34" charset="0"/>
            </a:endParaRPr>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AD943F3-3D06-43D1-9ED0-3905294346B6}" type="slidenum">
              <a:rPr lang="en-US" altLang="en-US">
                <a:solidFill>
                  <a:srgbClr val="000000"/>
                </a:solidFill>
                <a:latin typeface="Arial" pitchFamily="34" charset="0"/>
                <a:cs typeface="Arial" pitchFamily="34" charset="0"/>
              </a:rPr>
              <a:pPr fontAlgn="base">
                <a:spcBef>
                  <a:spcPct val="0"/>
                </a:spcBef>
                <a:spcAft>
                  <a:spcPct val="0"/>
                </a:spcAft>
              </a:pPr>
              <a:t>16</a:t>
            </a:fld>
            <a:endParaRPr lang="en-US" altLang="en-US">
              <a:solidFill>
                <a:srgbClr val="000000"/>
              </a:solidFill>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smtClean="0">
              <a:cs typeface="Arial" pitchFamily="34" charset="0"/>
            </a:endParaRPr>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FD8265-EED3-4570-905A-204CA4447700}" type="slidenum">
              <a:rPr lang="en-US" altLang="en-US">
                <a:solidFill>
                  <a:srgbClr val="000000"/>
                </a:solidFill>
                <a:latin typeface="Arial" pitchFamily="34" charset="0"/>
                <a:cs typeface="Arial" pitchFamily="34" charset="0"/>
              </a:rPr>
              <a:pPr fontAlgn="base">
                <a:spcBef>
                  <a:spcPct val="0"/>
                </a:spcBef>
                <a:spcAft>
                  <a:spcPct val="0"/>
                </a:spcAft>
              </a:pPr>
              <a:t>17</a:t>
            </a:fld>
            <a:endParaRPr lang="en-US" altLang="en-US">
              <a:solidFill>
                <a:srgbClr val="000000"/>
              </a:solidFill>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a-IR" smtClean="0"/>
          </a:p>
        </p:txBody>
      </p:sp>
      <p:sp>
        <p:nvSpPr>
          <p:cNvPr id="31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611103-F5C7-4DC5-B7F3-1AAA105539F3}" type="slidenum">
              <a:rPr lang="fa-IR"/>
              <a:pPr fontAlgn="base">
                <a:spcBef>
                  <a:spcPct val="0"/>
                </a:spcBef>
                <a:spcAft>
                  <a:spcPct val="0"/>
                </a:spcAft>
              </a:pPr>
              <a:t>19</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a-IR"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0A0BCD6-FC4D-48AD-9C7F-166FEC80F39F}" type="slidenum">
              <a:rPr lang="fa-IR"/>
              <a:pPr fontAlgn="base">
                <a:spcBef>
                  <a:spcPct val="0"/>
                </a:spcBef>
                <a:spcAft>
                  <a:spcPct val="0"/>
                </a:spcAft>
              </a:pPr>
              <a:t>20</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918918AC-1670-4B37-A742-E7820F1D3BE5}" type="datetimeFigureOut">
              <a:rPr lang="en-US"/>
              <a:pPr>
                <a:defRPr/>
              </a:pPr>
              <a:t>5/17/2020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EF1147-CBA9-4829-B5D5-158B2E2E7CD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F44E2A5-854C-478C-8424-4749761F3E66}" type="datetimeFigureOut">
              <a:rPr lang="en-US"/>
              <a:pPr>
                <a:defRPr/>
              </a:pPr>
              <a:t>5/17/2020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1F85558-A362-4C32-B000-306556B5F1C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0695D49-547F-49EA-9E95-1EF18A9C0616}" type="datetimeFigureOut">
              <a:rPr lang="en-US"/>
              <a:pPr>
                <a:defRPr/>
              </a:pPr>
              <a:t>5/17/2020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E0B903-337B-4EDA-9147-CDCC2F4A194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EDC86531-9EC4-4E6E-915A-BC2F8979427D}" type="datetimeFigureOut">
              <a:rPr lang="en-US"/>
              <a:pPr>
                <a:defRPr/>
              </a:pPr>
              <a:t>5/17/2020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5BB5A76-6F6C-4EB9-A00B-CECADA920C0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AFDD3051-42A3-4227-8742-271892850ACE}" type="datetimeFigureOut">
              <a:rPr lang="en-US"/>
              <a:pPr>
                <a:defRPr/>
              </a:pPr>
              <a:t>5/17/2020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2FC124C-6F87-4D77-AC60-DD74A6104C9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3430FAD9-2DE9-4D82-9921-566DA24FE908}" type="datetimeFigureOut">
              <a:rPr lang="en-US"/>
              <a:pPr>
                <a:defRPr/>
              </a:pPr>
              <a:t>5/17/2020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FF8D16B-A4D8-491E-9545-25C0ADC4168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29BF46C-20AF-4DBC-A277-13A9DD5B477E}" type="datetimeFigureOut">
              <a:rPr lang="en-US"/>
              <a:pPr>
                <a:defRPr/>
              </a:pPr>
              <a:t>5/17/2020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6F87B7B-B4D6-40DD-855D-28AD3939C05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00AD52B-D25C-4ED3-B039-D8DAEB46A416}" type="datetimeFigureOut">
              <a:rPr lang="en-US"/>
              <a:pPr>
                <a:defRPr/>
              </a:pPr>
              <a:t>5/17/2020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67A4B9-D34A-46BA-95FA-C90D8E2E454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5593530-DEAB-46E9-9C03-3DF0B52C5E69}" type="datetimeFigureOut">
              <a:rPr lang="en-US"/>
              <a:pPr>
                <a:defRPr/>
              </a:pPr>
              <a:t>5/17/2020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4B44D36-D41D-475B-9E32-C5DBF41234B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403CCD0-1882-4872-81D7-DC2337845397}" type="datetimeFigureOut">
              <a:rPr lang="en-US"/>
              <a:pPr>
                <a:defRPr/>
              </a:pPr>
              <a:t>5/17/2020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2E0490-41C0-4A0D-B805-3DDEF6CE453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83B43F2-9660-4921-A660-C9E30A737050}" type="datetimeFigureOut">
              <a:rPr lang="en-US"/>
              <a:pPr>
                <a:defRPr/>
              </a:pPr>
              <a:t>5/17/2020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52D63DF-CD25-4DA1-82D6-597F4792CB9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30B5152-6A7F-416B-B322-85FEBF300192}" type="datetimeFigureOut">
              <a:rPr lang="en-US"/>
              <a:pPr>
                <a:defRPr/>
              </a:pPr>
              <a:t>5/17/2020</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AB7A62A-F671-4C24-B838-AE1324C7F9B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545511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1804988" y="1943100"/>
            <a:ext cx="5556250" cy="12430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fontAlgn="auto">
              <a:spcAft>
                <a:spcPts val="0"/>
              </a:spcAft>
              <a:buFont typeface="Arial" panose="020B0604020202020204" pitchFamily="34" charset="0"/>
              <a:buNone/>
              <a:defRPr/>
            </a:pPr>
            <a:r>
              <a:rPr lang="fa-IR" sz="2400" dirty="0" smtClean="0">
                <a:ea typeface="Majalla UI"/>
                <a:cs typeface="B Titr" pitchFamily="2" charset="-78"/>
              </a:rPr>
              <a:t>مشاركت عمومي – خصوصي</a:t>
            </a:r>
          </a:p>
          <a:p>
            <a:pPr algn="ctr" rtl="1" fontAlgn="auto">
              <a:spcAft>
                <a:spcPts val="0"/>
              </a:spcAft>
              <a:buFont typeface="Arial" panose="020B0604020202020204" pitchFamily="34" charset="0"/>
              <a:buNone/>
              <a:defRPr/>
            </a:pPr>
            <a:endParaRPr lang="en-US" sz="2400" dirty="0" smtClean="0">
              <a:cs typeface="B Titr" pitchFamily="2" charset="-78"/>
            </a:endParaRPr>
          </a:p>
          <a:p>
            <a:pPr algn="ctr" rtl="1" fontAlgn="auto">
              <a:spcAft>
                <a:spcPts val="0"/>
              </a:spcAft>
              <a:buFont typeface="Arial" panose="020B0604020202020204" pitchFamily="34" charset="0"/>
              <a:buNone/>
              <a:defRPr/>
            </a:pPr>
            <a:endParaRPr lang="en-US" sz="2400" dirty="0" smtClean="0">
              <a:cs typeface="B Titr" pitchFamily="2" charset="-78"/>
            </a:endParaRPr>
          </a:p>
          <a:p>
            <a:pPr algn="ctr" rtl="1" fontAlgn="auto">
              <a:spcAft>
                <a:spcPts val="0"/>
              </a:spcAft>
              <a:buFont typeface="Arial" panose="020B0604020202020204" pitchFamily="34" charset="0"/>
              <a:buNone/>
              <a:defRPr/>
            </a:pPr>
            <a:endParaRPr lang="en-US" sz="2400" dirty="0" smtClean="0">
              <a:cs typeface="B Titr" pitchFamily="2" charset="-78"/>
            </a:endParaRPr>
          </a:p>
          <a:p>
            <a:pPr algn="ctr" rtl="1" fontAlgn="auto">
              <a:spcAft>
                <a:spcPts val="0"/>
              </a:spcAft>
              <a:buFont typeface="Arial" panose="020B0604020202020204" pitchFamily="34" charset="0"/>
              <a:buNone/>
              <a:defRPr/>
            </a:pPr>
            <a:endParaRPr lang="fa-IR" sz="2000" dirty="0" smtClean="0">
              <a:solidFill>
                <a:schemeClr val="bg1"/>
              </a:solidFill>
              <a:cs typeface="B Titr" pitchFamily="2" charset="-78"/>
            </a:endParaRPr>
          </a:p>
        </p:txBody>
      </p:sp>
      <p:sp>
        <p:nvSpPr>
          <p:cNvPr id="5" name="Footer Placeholder 3"/>
          <p:cNvSpPr>
            <a:spLocks noGrp="1"/>
          </p:cNvSpPr>
          <p:nvPr>
            <p:ph type="ftr" sz="quarter" idx="11"/>
          </p:nvPr>
        </p:nvSpPr>
        <p:spPr>
          <a:xfrm>
            <a:off x="6248400" y="6492875"/>
            <a:ext cx="2895600" cy="365125"/>
          </a:xfrm>
        </p:spPr>
        <p:txBody>
          <a:bodyPr/>
          <a:lstStyle/>
          <a:p>
            <a:pPr>
              <a:defRPr/>
            </a:pPr>
            <a:r>
              <a:rPr lang="en-US" dirty="0">
                <a:solidFill>
                  <a:schemeClr val="bg1">
                    <a:lumMod val="95000"/>
                  </a:schemeClr>
                </a:solidFill>
              </a:rPr>
              <a:t>m.bahramiasad@gmail.com</a:t>
            </a:r>
          </a:p>
        </p:txBody>
      </p:sp>
      <p:sp>
        <p:nvSpPr>
          <p:cNvPr id="6" name="Rectangle 5"/>
          <p:cNvSpPr/>
          <p:nvPr/>
        </p:nvSpPr>
        <p:spPr>
          <a:xfrm>
            <a:off x="3198813" y="3702050"/>
            <a:ext cx="2898775" cy="368300"/>
          </a:xfrm>
          <a:prstGeom prst="rect">
            <a:avLst/>
          </a:prstGeom>
        </p:spPr>
        <p:txBody>
          <a:bodyPr wrap="none">
            <a:spAutoFit/>
          </a:bodyPr>
          <a:lstStyle/>
          <a:p>
            <a:pPr fontAlgn="auto">
              <a:spcBef>
                <a:spcPts val="0"/>
              </a:spcBef>
              <a:spcAft>
                <a:spcPts val="0"/>
              </a:spcAft>
              <a:defRPr/>
            </a:pPr>
            <a:r>
              <a:rPr lang="fa-IR" dirty="0">
                <a:solidFill>
                  <a:schemeClr val="bg1">
                    <a:lumMod val="95000"/>
                  </a:schemeClr>
                </a:solidFill>
                <a:latin typeface="+mn-lt"/>
                <a:cs typeface="B Titr" pitchFamily="2" charset="-78"/>
              </a:rPr>
              <a:t>تهیه و تنظیم: مرتضی بهرامی اسعد</a:t>
            </a:r>
            <a:endParaRPr lang="en-US" dirty="0">
              <a:solidFill>
                <a:schemeClr val="bg1">
                  <a:lumMod val="95000"/>
                </a:schemeClr>
              </a:solidFill>
              <a:latin typeface="+mn-lt"/>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85750" y="300038"/>
            <a:ext cx="7886700" cy="1325562"/>
          </a:xfrm>
        </p:spPr>
        <p:txBody>
          <a:bodyPr/>
          <a:lstStyle/>
          <a:p>
            <a:pPr algn="r" rtl="1"/>
            <a:r>
              <a:rPr lang="fa-IR" sz="2400" dirty="0" smtClean="0">
                <a:cs typeface="B Titr" pitchFamily="2" charset="-78"/>
              </a:rPr>
              <a:t>سرفصل مطالب</a:t>
            </a:r>
            <a:endParaRPr lang="en-US" sz="2400" dirty="0" smtClean="0">
              <a:cs typeface="B Titr" pitchFamily="2" charset="-78"/>
            </a:endParaRPr>
          </a:p>
        </p:txBody>
      </p:sp>
      <p:sp>
        <p:nvSpPr>
          <p:cNvPr id="7171" name="Content Placeholder 2"/>
          <p:cNvSpPr>
            <a:spLocks noGrp="1"/>
          </p:cNvSpPr>
          <p:nvPr>
            <p:ph idx="1"/>
          </p:nvPr>
        </p:nvSpPr>
        <p:spPr>
          <a:xfrm>
            <a:off x="933450" y="2046288"/>
            <a:ext cx="7886700" cy="4452937"/>
          </a:xfrm>
        </p:spPr>
        <p:txBody>
          <a:bodyPr rtlCol="0">
            <a:normAutofit lnSpcReduction="10000"/>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آشنایی با مفاهیم کلی و تعاریف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سیر تحول و تکامل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اهداف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انواع روشهای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ویژگیهای قراردادهای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ریسک ها و مدیریت ریسک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ساختار کلی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نقش دولت در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جایگاه نهادی مشارکت عمومی- خصوصی</a:t>
            </a:r>
          </a:p>
          <a:p>
            <a:pPr algn="r" rtl="1" fontAlgn="auto">
              <a:spcAft>
                <a:spcPts val="0"/>
              </a:spcAft>
              <a:defRPr/>
            </a:pPr>
            <a:endParaRPr lang="en-US" dirty="0" smtClean="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
        <p:nvSpPr>
          <p:cNvPr id="5" name="Content Placeholder 2"/>
          <p:cNvSpPr>
            <a:spLocks noGrp="1"/>
          </p:cNvSpPr>
          <p:nvPr>
            <p:ph idx="4294967295"/>
          </p:nvPr>
        </p:nvSpPr>
        <p:spPr>
          <a:xfrm>
            <a:off x="1328738" y="1817688"/>
            <a:ext cx="7815262" cy="4679950"/>
          </a:xfrm>
        </p:spPr>
        <p:txBody>
          <a:bodyPr rtlCol="0">
            <a:normAutofit/>
          </a:bodyPr>
          <a:lstStyle/>
          <a:p>
            <a:pPr algn="just" rtl="1" fontAlgn="auto">
              <a:lnSpc>
                <a:spcPct val="150000"/>
              </a:lnSpc>
              <a:spcAft>
                <a:spcPts val="0"/>
              </a:spcAft>
              <a:buClr>
                <a:schemeClr val="tx1">
                  <a:lumMod val="50000"/>
                  <a:lumOff val="50000"/>
                </a:schemeClr>
              </a:buClr>
              <a:buSzPct val="101000"/>
              <a:defRPr/>
            </a:pPr>
            <a:r>
              <a:rPr lang="fa-IR" altLang="en-US" sz="3200" dirty="0" smtClean="0">
                <a:cs typeface="B Nazanin" pitchFamily="2" charset="-78"/>
              </a:rPr>
              <a:t>مشارکت عمومی - خصوصی مکانیزمی است که در آن بخش عمومی (دولت و سایر نهادهای حکومتی) </a:t>
            </a:r>
            <a:r>
              <a:rPr lang="fa-IR" altLang="en-US" sz="3200" dirty="0" smtClean="0">
                <a:solidFill>
                  <a:srgbClr val="C00000"/>
                </a:solidFill>
                <a:cs typeface="B Nazanin" pitchFamily="2" charset="-78"/>
              </a:rPr>
              <a:t>به منظور تأمین خدمات </a:t>
            </a:r>
            <a:r>
              <a:rPr lang="fa-IR" altLang="en-US" sz="3200" dirty="0" smtClean="0">
                <a:cs typeface="B Nazanin" pitchFamily="2" charset="-78"/>
              </a:rPr>
              <a:t>(اعم از آب و فاضلاب، حمل و نقل، سلامت، آموزش و...) از </a:t>
            </a:r>
            <a:r>
              <a:rPr lang="fa-IR" altLang="en-US" sz="3200" dirty="0" smtClean="0">
                <a:solidFill>
                  <a:srgbClr val="00B050"/>
                </a:solidFill>
                <a:cs typeface="B Nazanin" pitchFamily="2" charset="-78"/>
              </a:rPr>
              <a:t>ظرفیت‌های بخش خصوصی</a:t>
            </a:r>
            <a:r>
              <a:rPr lang="fa-IR" altLang="en-US" sz="3200" dirty="0" smtClean="0">
                <a:cs typeface="B Nazanin" pitchFamily="2" charset="-78"/>
              </a:rPr>
              <a:t> (اعم از دانش، تجربه و منابع مالی) استفاده می‌نماید.</a:t>
            </a:r>
          </a:p>
          <a:p>
            <a:pPr algn="just" rtl="1" fontAlgn="auto">
              <a:lnSpc>
                <a:spcPct val="150000"/>
              </a:lnSpc>
              <a:spcAft>
                <a:spcPts val="0"/>
              </a:spcAft>
              <a:buClr>
                <a:srgbClr val="FF0000"/>
              </a:buClr>
              <a:buSzPct val="101000"/>
              <a:buFont typeface="Arial" pitchFamily="34" charset="0"/>
              <a:buNone/>
              <a:defRPr/>
            </a:pPr>
            <a:r>
              <a:rPr lang="fa-IR" altLang="en-US" sz="3200" dirty="0" smtClean="0">
                <a:cs typeface="B Nazanin" pitchFamily="2" charset="-78"/>
              </a:rPr>
              <a:t>به بیان دیگر </a:t>
            </a:r>
            <a:r>
              <a:rPr lang="fa-IR" altLang="en-US" sz="3200" u="sng" dirty="0" smtClean="0">
                <a:solidFill>
                  <a:srgbClr val="00B0F0"/>
                </a:solidFill>
                <a:cs typeface="B Nazanin" pitchFamily="2" charset="-78"/>
              </a:rPr>
              <a:t>بخش خصوصی به نیابت از دولت</a:t>
            </a:r>
            <a:r>
              <a:rPr lang="fa-IR" altLang="en-US" sz="3200" dirty="0" smtClean="0">
                <a:cs typeface="B Nazanin" pitchFamily="2" charset="-78"/>
              </a:rPr>
              <a:t> در برخی از وظایف و مسئولیت‌های تأمین این خدمات نقش‌آفرینی می‌نماید.</a:t>
            </a:r>
          </a:p>
        </p:txBody>
      </p:sp>
      <p:sp>
        <p:nvSpPr>
          <p:cNvPr id="4099" name="Rectangle 5"/>
          <p:cNvSpPr>
            <a:spLocks noChangeArrowheads="1"/>
          </p:cNvSpPr>
          <p:nvPr/>
        </p:nvSpPr>
        <p:spPr bwMode="auto">
          <a:xfrm>
            <a:off x="2274888" y="631825"/>
            <a:ext cx="5138737" cy="658813"/>
          </a:xfrm>
          <a:prstGeom prst="rect">
            <a:avLst/>
          </a:prstGeom>
          <a:noFill/>
          <a:ln w="9525">
            <a:noFill/>
            <a:miter lim="800000"/>
            <a:headEnd/>
            <a:tailEnd/>
          </a:ln>
        </p:spPr>
        <p:txBody>
          <a:bodyPr>
            <a:spAutoFit/>
          </a:bodyPr>
          <a:lstStyle/>
          <a:p>
            <a:pPr marL="342900" indent="-342900" algn="ctr" rtl="1">
              <a:lnSpc>
                <a:spcPct val="115000"/>
              </a:lnSpc>
              <a:spcAft>
                <a:spcPts val="1200"/>
              </a:spcAft>
            </a:pPr>
            <a:r>
              <a:rPr lang="fa-IR" sz="3200">
                <a:latin typeface="Calibri" pitchFamily="34" charset="0"/>
                <a:cs typeface="B Titr" pitchFamily="2" charset="-78"/>
              </a:rPr>
              <a:t>تعریف مشارکت عمومی- خصوصی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1000"/>
                                        <p:tgtEl>
                                          <p:spTgt spid="5">
                                            <p:txEl>
                                              <p:pRg st="0" end="0"/>
                                            </p:txEl>
                                          </p:spTgt>
                                        </p:tgtEl>
                                      </p:cBhvr>
                                    </p:animEffect>
                                  </p:childTnLst>
                                </p:cTn>
                              </p:par>
                            </p:childTnLst>
                          </p:cTn>
                        </p:par>
                        <p:par>
                          <p:cTn id="8" fill="hold" nodeType="afterGroup">
                            <p:stCondLst>
                              <p:cond delay="100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52463" y="265113"/>
            <a:ext cx="8229600" cy="1079500"/>
          </a:xfrm>
        </p:spPr>
        <p:txBody>
          <a:bodyPr/>
          <a:lstStyle/>
          <a:p>
            <a:pPr algn="ctr" rtl="1"/>
            <a:r>
              <a:rPr lang="fa-IR" altLang="en-US" sz="3200" smtClean="0">
                <a:cs typeface="B Titr" pitchFamily="2" charset="-78"/>
              </a:rPr>
              <a:t>تعریف </a:t>
            </a:r>
            <a:r>
              <a:rPr lang="en-US" altLang="en-US" sz="3200" smtClean="0">
                <a:cs typeface="B Titr" pitchFamily="2" charset="-78"/>
              </a:rPr>
              <a:t>PPP</a:t>
            </a:r>
            <a:r>
              <a:rPr lang="fa-IR" altLang="en-US" sz="3200" smtClean="0">
                <a:cs typeface="B Titr" pitchFamily="2" charset="-78"/>
              </a:rPr>
              <a:t> از نظر نهادی های بین المللی</a:t>
            </a:r>
            <a:endParaRPr lang="en-US" altLang="en-US" sz="3200" smtClean="0">
              <a:cs typeface="B Titr" pitchFamily="2" charset="-78"/>
            </a:endParaRPr>
          </a:p>
        </p:txBody>
      </p:sp>
      <p:sp>
        <p:nvSpPr>
          <p:cNvPr id="10243" name="Content Placeholder 2"/>
          <p:cNvSpPr>
            <a:spLocks noGrp="1"/>
          </p:cNvSpPr>
          <p:nvPr>
            <p:ph idx="1"/>
          </p:nvPr>
        </p:nvSpPr>
        <p:spPr>
          <a:xfrm>
            <a:off x="769938" y="1985963"/>
            <a:ext cx="7886700" cy="4351337"/>
          </a:xfrm>
        </p:spPr>
        <p:txBody>
          <a:bodyPr rtlCol="0">
            <a:normAutofit/>
          </a:bodyPr>
          <a:lstStyle/>
          <a:p>
            <a:pPr marL="274320" indent="-274320" algn="r" rtl="1" fontAlgn="auto">
              <a:spcAft>
                <a:spcPts val="0"/>
              </a:spcAft>
              <a:buClr>
                <a:schemeClr val="accent3"/>
              </a:buClr>
              <a:buFont typeface="Wingdings 2"/>
              <a:buChar char=""/>
              <a:defRPr/>
            </a:pPr>
            <a:r>
              <a:rPr lang="fa-IR" altLang="en-US" dirty="0" smtClean="0">
                <a:cs typeface="B Nazanin" pitchFamily="2" charset="-78"/>
              </a:rPr>
              <a:t>برمبنای </a:t>
            </a:r>
            <a:r>
              <a:rPr lang="en-US" altLang="en-US" dirty="0" smtClean="0">
                <a:cs typeface="B Nazanin" pitchFamily="2" charset="-78"/>
              </a:rPr>
              <a:t>IMF</a:t>
            </a:r>
            <a:r>
              <a:rPr lang="fa-IR" altLang="en-US" dirty="0" smtClean="0">
                <a:cs typeface="B Nazanin" pitchFamily="2" charset="-78"/>
              </a:rPr>
              <a:t> :</a:t>
            </a:r>
          </a:p>
          <a:p>
            <a:pPr marL="274320" indent="-274320" algn="r" rtl="1" fontAlgn="auto">
              <a:spcAft>
                <a:spcPts val="0"/>
              </a:spcAft>
              <a:buClr>
                <a:schemeClr val="accent3"/>
              </a:buClr>
              <a:buFont typeface="Arial" pitchFamily="34" charset="0"/>
              <a:buNone/>
              <a:defRPr/>
            </a:pPr>
            <a:r>
              <a:rPr lang="en-US" altLang="en-US" dirty="0" smtClean="0">
                <a:cs typeface="B Nazanin" pitchFamily="2" charset="-78"/>
              </a:rPr>
              <a:t>PPP</a:t>
            </a:r>
            <a:r>
              <a:rPr lang="fa-IR" altLang="en-US" dirty="0" smtClean="0">
                <a:cs typeface="B Nazanin" pitchFamily="2" charset="-78"/>
              </a:rPr>
              <a:t> اشاره دارد به ترتیباتی که در آن بخش خصوصی اقدام به مهیا کردن زیرساختهای سرمایه ای و عرضه کالاها و خدماتی می نماید که بطور سنتی توسط بخش عمومی تهیه و ارائه می شده است.</a:t>
            </a:r>
          </a:p>
          <a:p>
            <a:pPr marL="274320" indent="-274320" algn="r" rtl="1" fontAlgn="auto">
              <a:spcAft>
                <a:spcPts val="0"/>
              </a:spcAft>
              <a:buClr>
                <a:schemeClr val="accent3"/>
              </a:buClr>
              <a:buFont typeface="Wingdings 2"/>
              <a:buChar char=""/>
              <a:defRPr/>
            </a:pPr>
            <a:r>
              <a:rPr lang="fa-IR" altLang="en-US" dirty="0" smtClean="0">
                <a:cs typeface="B Nazanin" pitchFamily="2" charset="-78"/>
              </a:rPr>
              <a:t>گروه بانک جهانی:</a:t>
            </a:r>
          </a:p>
          <a:p>
            <a:pPr marL="274320" indent="-274320" algn="r" rtl="1" fontAlgn="auto">
              <a:spcAft>
                <a:spcPts val="0"/>
              </a:spcAft>
              <a:buClr>
                <a:schemeClr val="accent3"/>
              </a:buClr>
              <a:buFont typeface="Arial" pitchFamily="34" charset="0"/>
              <a:buNone/>
              <a:defRPr/>
            </a:pPr>
            <a:r>
              <a:rPr lang="fa-IR" altLang="en-US" dirty="0" smtClean="0">
                <a:cs typeface="B Nazanin" pitchFamily="2" charset="-78"/>
              </a:rPr>
              <a:t>یک مشارکت عمومی- خصوصی شامل ورود بخش خصوصی به تدارک زیرساختهای سرمایه ای جدید و یا خدمات  در زیرساخت های موجود که بطور سنتی توسط دولت مهیا می شد.</a:t>
            </a:r>
            <a:endParaRPr lang="en-US" altLang="en-US" dirty="0" smtClean="0">
              <a:cs typeface="B Nazanin" pitchFamily="2" charset="-78"/>
            </a:endParaRPr>
          </a:p>
        </p:txBody>
      </p:sp>
      <p:sp>
        <p:nvSpPr>
          <p:cNvPr id="4" name="Footer Placeholder 3"/>
          <p:cNvSpPr>
            <a:spLocks noGrp="1"/>
          </p:cNvSpPr>
          <p:nvPr>
            <p:ph type="ftr" sz="quarter" idx="11"/>
          </p:nvPr>
        </p:nvSpPr>
        <p:spPr>
          <a:xfrm>
            <a:off x="0"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27025" y="682625"/>
            <a:ext cx="8229600" cy="742950"/>
          </a:xfrm>
        </p:spPr>
        <p:txBody>
          <a:bodyPr/>
          <a:lstStyle/>
          <a:p>
            <a:pPr algn="r" rtl="1"/>
            <a:r>
              <a:rPr lang="fa-IR" altLang="en-US" sz="3000" smtClean="0">
                <a:cs typeface="B Titr" pitchFamily="2" charset="-78"/>
              </a:rPr>
              <a:t>ادامه- تعریف </a:t>
            </a:r>
            <a:r>
              <a:rPr lang="en-US" altLang="en-US" sz="3000" smtClean="0">
                <a:cs typeface="B Titr" pitchFamily="2" charset="-78"/>
              </a:rPr>
              <a:t>PPP</a:t>
            </a:r>
            <a:r>
              <a:rPr lang="fa-IR" altLang="en-US" sz="3000" smtClean="0">
                <a:cs typeface="B Titr" pitchFamily="2" charset="-78"/>
              </a:rPr>
              <a:t> از منظر نهادهای بین المللی</a:t>
            </a:r>
            <a:endParaRPr lang="en-US" altLang="en-US" sz="3000" smtClean="0">
              <a:cs typeface="B Titr" pitchFamily="2" charset="-78"/>
            </a:endParaRPr>
          </a:p>
        </p:txBody>
      </p:sp>
      <p:sp>
        <p:nvSpPr>
          <p:cNvPr id="3" name="Content Placeholder 2"/>
          <p:cNvSpPr>
            <a:spLocks noGrp="1"/>
          </p:cNvSpPr>
          <p:nvPr>
            <p:ph idx="1"/>
          </p:nvPr>
        </p:nvSpPr>
        <p:spPr>
          <a:xfrm>
            <a:off x="730250" y="2168525"/>
            <a:ext cx="7886700" cy="4351338"/>
          </a:xfrm>
        </p:spPr>
        <p:txBody>
          <a:bodyPr rtlCol="0">
            <a:normAutofit/>
          </a:bodyPr>
          <a:lstStyle/>
          <a:p>
            <a:pPr marL="274320" indent="-274320" algn="just" rtl="1" fontAlgn="auto">
              <a:spcAft>
                <a:spcPts val="0"/>
              </a:spcAft>
              <a:buClr>
                <a:schemeClr val="accent3"/>
              </a:buClr>
              <a:defRPr/>
            </a:pPr>
            <a:r>
              <a:rPr lang="fa-IR" sz="3200" dirty="0" smtClean="0">
                <a:cs typeface="B Nazanin" pitchFamily="2" charset="-78"/>
              </a:rPr>
              <a:t>برمبنای تعریف بانک توسعه آسیایی(</a:t>
            </a:r>
            <a:r>
              <a:rPr lang="en-US" sz="3200" dirty="0" smtClean="0">
                <a:cs typeface="B Nazanin" pitchFamily="2" charset="-78"/>
              </a:rPr>
              <a:t>ADB</a:t>
            </a:r>
            <a:r>
              <a:rPr lang="fa-IR" sz="3200" dirty="0" smtClean="0">
                <a:cs typeface="B Nazanin" pitchFamily="2" charset="-78"/>
              </a:rPr>
              <a:t>): </a:t>
            </a:r>
          </a:p>
          <a:p>
            <a:pPr marL="274320" indent="-274320" algn="just" rtl="1" fontAlgn="auto">
              <a:spcAft>
                <a:spcPts val="0"/>
              </a:spcAft>
              <a:buClr>
                <a:schemeClr val="accent3"/>
              </a:buClr>
              <a:buFont typeface="Arial" pitchFamily="34" charset="0"/>
              <a:buNone/>
              <a:defRPr/>
            </a:pPr>
            <a:r>
              <a:rPr lang="fa-IR" sz="3200" dirty="0" smtClean="0">
                <a:cs typeface="B Nazanin" pitchFamily="2" charset="-78"/>
              </a:rPr>
              <a:t>واژه مشارکت عمومی خصوصی، محدوده ای از روابط ممکن فیمابین بخشهای خصوصی و عمومی در زمینه زیرساختها و خدمات بیان می کند.</a:t>
            </a:r>
          </a:p>
          <a:p>
            <a:pPr marL="274320" indent="-274320" algn="just" rtl="1" fontAlgn="auto">
              <a:spcAft>
                <a:spcPts val="0"/>
              </a:spcAft>
              <a:buClr>
                <a:schemeClr val="accent3"/>
              </a:buClr>
              <a:defRPr/>
            </a:pPr>
            <a:r>
              <a:rPr lang="en-US" sz="3200" dirty="0" smtClean="0">
                <a:cs typeface="B Nazanin" pitchFamily="2" charset="-78"/>
              </a:rPr>
              <a:t>PPP</a:t>
            </a:r>
            <a:r>
              <a:rPr lang="fa-IR" sz="3200" dirty="0" smtClean="0">
                <a:cs typeface="B Nazanin" pitchFamily="2" charset="-78"/>
              </a:rPr>
              <a:t>ها چارچوبی را ارائه می دهد که  بر اساس آن بخش خصوصی  نقش دولت در تامین تعهدات خود به جامعه را ایفا می کند.</a:t>
            </a:r>
            <a:endParaRPr lang="en-US" sz="3200" dirty="0">
              <a:solidFill>
                <a:srgbClr val="FF0000"/>
              </a:solidFill>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85750" y="300038"/>
            <a:ext cx="7886700" cy="1325562"/>
          </a:xfrm>
        </p:spPr>
        <p:txBody>
          <a:bodyPr/>
          <a:lstStyle/>
          <a:p>
            <a:pPr algn="r" rtl="1"/>
            <a:r>
              <a:rPr lang="fa-IR" sz="2400" smtClean="0">
                <a:cs typeface="B Titr" pitchFamily="2" charset="-78"/>
              </a:rPr>
              <a:t>تاريخچه استفاده از تامين مالي پروژه ها به روش </a:t>
            </a:r>
            <a:r>
              <a:rPr lang="en-US" sz="2400" smtClean="0">
                <a:cs typeface="B Titr" pitchFamily="2" charset="-78"/>
              </a:rPr>
              <a:t>PPP</a:t>
            </a:r>
          </a:p>
        </p:txBody>
      </p:sp>
      <p:sp>
        <p:nvSpPr>
          <p:cNvPr id="7171" name="Content Placeholder 2"/>
          <p:cNvSpPr>
            <a:spLocks noGrp="1"/>
          </p:cNvSpPr>
          <p:nvPr>
            <p:ph idx="1"/>
          </p:nvPr>
        </p:nvSpPr>
        <p:spPr>
          <a:xfrm>
            <a:off x="933450" y="2046288"/>
            <a:ext cx="7886700" cy="4452937"/>
          </a:xfrm>
        </p:spPr>
        <p:txBody>
          <a:bodyPr rtlCol="0">
            <a:normAutofit/>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ضرورت و نياز به تغيير مدل استاندارد تدارك كالا و خدمات در بخش عمومي بيشتر از همه به دليل نگراني از ميزان بدهي‌هاي عمومي رو به افزايش در دهه‌هاي 1970 و 1980 احساس شد.</a:t>
            </a:r>
          </a:p>
          <a:p>
            <a:pPr marL="274320" indent="-274320" algn="r" rtl="1" fontAlgn="auto">
              <a:spcAft>
                <a:spcPts val="0"/>
              </a:spcAft>
              <a:buClr>
                <a:schemeClr val="accent3"/>
              </a:buClr>
              <a:buFont typeface="Wingdings 2"/>
              <a:buChar char=""/>
              <a:defRPr/>
            </a:pPr>
            <a:r>
              <a:rPr lang="fa-IR" dirty="0" smtClean="0">
                <a:cs typeface="B Nazanin" pitchFamily="2" charset="-78"/>
              </a:rPr>
              <a:t>از ابتداي دهه 1990 به بعد به دليل افزايش تمايل دولت ها به ورود بخش خصوصي به پروژه‌هاي عمومي در بسياري از كشورها ستادهايي شكل گرفتند كه چگونگي انعقاد قرارداد‌ها، تامين مالي و بهره برداري و نظارت در آنها متمركز شوند. </a:t>
            </a:r>
          </a:p>
          <a:p>
            <a:pPr algn="r" rtl="1" fontAlgn="auto">
              <a:spcAft>
                <a:spcPts val="0"/>
              </a:spcAft>
              <a:defRPr/>
            </a:pPr>
            <a:endParaRPr lang="en-US" dirty="0" smtClean="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574675" y="674688"/>
            <a:ext cx="7886700" cy="688975"/>
          </a:xfrm>
        </p:spPr>
        <p:txBody>
          <a:bodyPr rtlCol="0">
            <a:normAutofit fontScale="90000"/>
          </a:bodyPr>
          <a:lstStyle/>
          <a:p>
            <a:pPr algn="ctr" rtl="1" fontAlgn="auto">
              <a:spcAft>
                <a:spcPts val="0"/>
              </a:spcAft>
              <a:defRPr/>
            </a:pPr>
            <a:r>
              <a:rPr lang="fa-IR" sz="2200" dirty="0" smtClean="0">
                <a:cs typeface="B Titr" pitchFamily="2" charset="-78"/>
              </a:rPr>
              <a:t>اهدف اجراي پروژه‌هاي زيربنايي </a:t>
            </a:r>
            <a:br>
              <a:rPr lang="fa-IR" sz="2200" dirty="0" smtClean="0">
                <a:cs typeface="B Titr" pitchFamily="2" charset="-78"/>
              </a:rPr>
            </a:br>
            <a:r>
              <a:rPr lang="fa-IR" sz="2200" dirty="0" smtClean="0">
                <a:cs typeface="B Titr" pitchFamily="2" charset="-78"/>
              </a:rPr>
              <a:t>به روش مشاركت عمومي خصوصي </a:t>
            </a:r>
            <a:endParaRPr lang="en-US" sz="2200" dirty="0" smtClean="0">
              <a:cs typeface="B Titr" pitchFamily="2" charset="-78"/>
            </a:endParaRPr>
          </a:p>
        </p:txBody>
      </p:sp>
      <p:sp>
        <p:nvSpPr>
          <p:cNvPr id="3" name="Content Placeholder 2"/>
          <p:cNvSpPr>
            <a:spLocks noGrp="1"/>
          </p:cNvSpPr>
          <p:nvPr>
            <p:ph idx="1"/>
          </p:nvPr>
        </p:nvSpPr>
        <p:spPr>
          <a:xfrm>
            <a:off x="574675" y="2252663"/>
            <a:ext cx="7886700" cy="4217987"/>
          </a:xfrm>
        </p:spPr>
        <p:txBody>
          <a:bodyPr rtlCol="0">
            <a:normAutofit fontScale="92500" lnSpcReduction="20000"/>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افزايش كارايي،</a:t>
            </a:r>
          </a:p>
          <a:p>
            <a:pPr marL="274320" indent="-274320" algn="r" rtl="1" fontAlgn="auto">
              <a:spcAft>
                <a:spcPts val="0"/>
              </a:spcAft>
              <a:buClr>
                <a:schemeClr val="accent3"/>
              </a:buClr>
              <a:buFont typeface="Wingdings 2"/>
              <a:buChar char=""/>
              <a:defRPr/>
            </a:pPr>
            <a:r>
              <a:rPr lang="fa-IR" dirty="0" smtClean="0">
                <a:cs typeface="B Nazanin" pitchFamily="2" charset="-78"/>
              </a:rPr>
              <a:t> كاستن از بار مالي دولت </a:t>
            </a:r>
          </a:p>
          <a:p>
            <a:pPr marL="274320" indent="-274320" algn="r" rtl="1" fontAlgn="auto">
              <a:spcAft>
                <a:spcPts val="0"/>
              </a:spcAft>
              <a:buClr>
                <a:schemeClr val="accent3"/>
              </a:buClr>
              <a:buFont typeface="Wingdings 2"/>
              <a:buChar char=""/>
              <a:defRPr/>
            </a:pPr>
            <a:r>
              <a:rPr lang="fa-IR" dirty="0" smtClean="0">
                <a:cs typeface="B Nazanin" pitchFamily="2" charset="-78"/>
              </a:rPr>
              <a:t>توسعه و تقويت بخش خصوصي </a:t>
            </a:r>
          </a:p>
          <a:p>
            <a:pPr marL="274320" indent="-274320" algn="r" rtl="1" fontAlgn="auto">
              <a:spcAft>
                <a:spcPts val="0"/>
              </a:spcAft>
              <a:buClr>
                <a:schemeClr val="accent3"/>
              </a:buClr>
              <a:buFont typeface="Wingdings 2"/>
              <a:buChar char=""/>
              <a:defRPr/>
            </a:pPr>
            <a:r>
              <a:rPr lang="fa-IR" dirty="0" smtClean="0">
                <a:cs typeface="B Nazanin" pitchFamily="2" charset="-78"/>
              </a:rPr>
              <a:t> گستردگي فعاليت‌هاي زيربنايي در كشور و محدوديت‌هاي منابع بودجه‌اي</a:t>
            </a:r>
          </a:p>
          <a:p>
            <a:pPr marL="274320" indent="-274320" algn="r" rtl="1" fontAlgn="auto">
              <a:spcAft>
                <a:spcPts val="0"/>
              </a:spcAft>
              <a:buClr>
                <a:schemeClr val="accent3"/>
              </a:buClr>
              <a:buFont typeface="Wingdings 2"/>
              <a:buChar char=""/>
              <a:defRPr/>
            </a:pPr>
            <a:r>
              <a:rPr lang="fa-IR" dirty="0" smtClean="0">
                <a:cs typeface="B Nazanin" pitchFamily="2" charset="-78"/>
              </a:rPr>
              <a:t> ضرورت بهره‌گيري از توان فني اجرايي و مالي بخش خصوصي كشور و يا سرمايه‌گذاران خارجي </a:t>
            </a:r>
          </a:p>
          <a:p>
            <a:pPr marL="274320" indent="-274320" algn="r" rtl="1" fontAlgn="auto">
              <a:spcAft>
                <a:spcPts val="0"/>
              </a:spcAft>
              <a:buClr>
                <a:schemeClr val="accent3"/>
              </a:buClr>
              <a:buFont typeface="Wingdings 2"/>
              <a:buChar char=""/>
              <a:defRPr/>
            </a:pPr>
            <a:r>
              <a:rPr lang="fa-IR" dirty="0" smtClean="0">
                <a:cs typeface="B Nazanin" pitchFamily="2" charset="-78"/>
              </a:rPr>
              <a:t>كاهش نياز به استقراض و فشار بر بودجه عمومي دولت </a:t>
            </a:r>
          </a:p>
          <a:p>
            <a:pPr marL="274320" indent="-274320" algn="r" rtl="1" fontAlgn="auto">
              <a:spcAft>
                <a:spcPts val="0"/>
              </a:spcAft>
              <a:buClr>
                <a:schemeClr val="accent3"/>
              </a:buClr>
              <a:buFont typeface="Wingdings 2"/>
              <a:buChar char=""/>
              <a:defRPr/>
            </a:pPr>
            <a:r>
              <a:rPr lang="fa-IR" dirty="0" smtClean="0">
                <a:cs typeface="B Nazanin" pitchFamily="2" charset="-78"/>
              </a:rPr>
              <a:t>تخصيص بهينه ريسك</a:t>
            </a:r>
          </a:p>
          <a:p>
            <a:pPr marL="274320" indent="-274320" algn="r" rtl="1" fontAlgn="auto">
              <a:spcAft>
                <a:spcPts val="0"/>
              </a:spcAft>
              <a:buClr>
                <a:schemeClr val="accent3"/>
              </a:buClr>
              <a:buFont typeface="Wingdings 2"/>
              <a:buChar char=""/>
              <a:defRPr/>
            </a:pPr>
            <a:r>
              <a:rPr lang="fa-IR" dirty="0" smtClean="0">
                <a:cs typeface="B Nazanin" pitchFamily="2" charset="-78"/>
              </a:rPr>
              <a:t>منابع مالي با كارآمدي بيشتري هزينه مي شود</a:t>
            </a:r>
          </a:p>
          <a:p>
            <a:pPr marL="274320" indent="-274320" algn="r" rtl="1" fontAlgn="auto">
              <a:spcAft>
                <a:spcPts val="0"/>
              </a:spcAft>
              <a:buClr>
                <a:schemeClr val="accent3"/>
              </a:buClr>
              <a:buFont typeface="Wingdings 2"/>
              <a:buChar char=""/>
              <a:defRPr/>
            </a:pPr>
            <a:r>
              <a:rPr lang="fa-IR" dirty="0" smtClean="0">
                <a:cs typeface="B Nazanin" pitchFamily="2" charset="-78"/>
              </a:rPr>
              <a:t>بهره‌مندي بخش خصوصي از فرصت‌هاي جديد كاري ضمن افزايش ظرفيتهاي فني و اجرايي</a:t>
            </a:r>
          </a:p>
          <a:p>
            <a:pPr marL="274320" indent="-274320" algn="r" rtl="1" fontAlgn="auto">
              <a:spcAft>
                <a:spcPts val="0"/>
              </a:spcAft>
              <a:buClr>
                <a:schemeClr val="accent3"/>
              </a:buClr>
              <a:buFont typeface="Wingdings 2"/>
              <a:buChar char=""/>
              <a:defRPr/>
            </a:pPr>
            <a:endParaRPr lang="en-US" dirty="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ctr" rtl="1"/>
            <a:r>
              <a:rPr lang="ar-SA" sz="3200" b="1" dirty="0" smtClean="0">
                <a:cs typeface="B Titr" pitchFamily="2" charset="-78"/>
              </a:rPr>
              <a:t>انواع روش</a:t>
            </a:r>
            <a:r>
              <a:rPr lang="en-US" sz="3200" b="1" dirty="0" smtClean="0">
                <a:cs typeface="B Titr" pitchFamily="2" charset="-78"/>
              </a:rPr>
              <a:t>‌</a:t>
            </a:r>
            <a:r>
              <a:rPr lang="ar-SA" sz="3200" b="1" dirty="0" smtClean="0">
                <a:cs typeface="B Titr" pitchFamily="2" charset="-78"/>
              </a:rPr>
              <a:t>های مشاركت</a:t>
            </a:r>
            <a:r>
              <a:rPr lang="fa-IR" sz="3200" b="1" dirty="0" smtClean="0">
                <a:cs typeface="B Titr" pitchFamily="2" charset="-78"/>
              </a:rPr>
              <a:t> عمومی - خصوصی</a:t>
            </a:r>
            <a:r>
              <a:rPr lang="en-US" sz="3200" dirty="0" smtClean="0">
                <a:cs typeface="B Titr" pitchFamily="2" charset="-78"/>
              </a:rPr>
              <a:t/>
            </a:r>
            <a:br>
              <a:rPr lang="en-US" sz="3200" dirty="0" smtClean="0">
                <a:cs typeface="B Titr" pitchFamily="2" charset="-78"/>
              </a:rPr>
            </a:br>
            <a:endParaRPr lang="en-US" sz="3200" dirty="0" smtClean="0">
              <a:cs typeface="B Titr" pitchFamily="2" charset="-78"/>
            </a:endParaRPr>
          </a:p>
        </p:txBody>
      </p:sp>
      <p:sp>
        <p:nvSpPr>
          <p:cNvPr id="9219" name="Content Placeholder 2"/>
          <p:cNvSpPr>
            <a:spLocks noGrp="1"/>
          </p:cNvSpPr>
          <p:nvPr>
            <p:ph idx="1"/>
          </p:nvPr>
        </p:nvSpPr>
        <p:spPr/>
        <p:txBody>
          <a:bodyPr/>
          <a:lstStyle/>
          <a:p>
            <a:pPr lvl="1" algn="r" rtl="1">
              <a:buNone/>
            </a:pPr>
            <a:r>
              <a:rPr lang="fa-IR" sz="2800" dirty="0" smtClean="0">
                <a:cs typeface="B Nazanin" pitchFamily="2" charset="-78"/>
              </a:rPr>
              <a:t>روش</a:t>
            </a:r>
            <a:r>
              <a:rPr lang="en-US" sz="2800" dirty="0" smtClean="0">
                <a:cs typeface="B Nazanin" pitchFamily="2" charset="-78"/>
              </a:rPr>
              <a:t>‌</a:t>
            </a:r>
            <a:r>
              <a:rPr lang="fa-IR" sz="2800" dirty="0" smtClean="0">
                <a:cs typeface="B Nazanin" pitchFamily="2" charset="-78"/>
              </a:rPr>
              <a:t>هاي مشارکت بر اساس تسهیم ریسک بین طرفین، مسئولیت</a:t>
            </a:r>
            <a:r>
              <a:rPr lang="en-US" sz="2800" dirty="0" smtClean="0">
                <a:cs typeface="B Nazanin" pitchFamily="2" charset="-78"/>
              </a:rPr>
              <a:t>‌</a:t>
            </a:r>
            <a:r>
              <a:rPr lang="fa-IR" sz="2800" dirty="0" smtClean="0">
                <a:cs typeface="B Nazanin" pitchFamily="2" charset="-78"/>
              </a:rPr>
              <a:t>ها و وظایف و نحوه بازگشت سرمایه طرف خصوصی تعیین می</a:t>
            </a:r>
            <a:r>
              <a:rPr lang="en-US" sz="2800" dirty="0" smtClean="0">
                <a:cs typeface="B Nazanin" pitchFamily="2" charset="-78"/>
              </a:rPr>
              <a:t>‌</a:t>
            </a:r>
            <a:r>
              <a:rPr lang="fa-IR" sz="2800" dirty="0" smtClean="0">
                <a:cs typeface="B Nazanin" pitchFamily="2" charset="-78"/>
              </a:rPr>
              <a:t>شوند و شامل روش</a:t>
            </a:r>
            <a:r>
              <a:rPr lang="en-US" sz="2800" dirty="0" smtClean="0">
                <a:cs typeface="B Nazanin" pitchFamily="2" charset="-78"/>
              </a:rPr>
              <a:t>‌</a:t>
            </a:r>
            <a:r>
              <a:rPr lang="fa-IR" sz="2800" dirty="0" smtClean="0">
                <a:cs typeface="B Nazanin" pitchFamily="2" charset="-78"/>
              </a:rPr>
              <a:t>هاي شناخته شده از جمله:</a:t>
            </a:r>
          </a:p>
          <a:p>
            <a:pPr lvl="1" algn="r" rtl="1"/>
            <a:r>
              <a:rPr lang="fa-IR" dirty="0" smtClean="0">
                <a:cs typeface="B Nazanin" pitchFamily="2" charset="-78"/>
              </a:rPr>
              <a:t> ساخت، بهره</a:t>
            </a:r>
            <a:r>
              <a:rPr lang="en-US" dirty="0" smtClean="0">
                <a:cs typeface="B Nazanin" pitchFamily="2" charset="-78"/>
              </a:rPr>
              <a:t>‌</a:t>
            </a:r>
            <a:r>
              <a:rPr lang="fa-IR" dirty="0" smtClean="0">
                <a:cs typeface="B Nazanin" pitchFamily="2" charset="-78"/>
              </a:rPr>
              <a:t>برداري و انتقال (</a:t>
            </a:r>
            <a:r>
              <a:rPr lang="en-US" dirty="0" smtClean="0">
                <a:cs typeface="B Nazanin" pitchFamily="2" charset="-78"/>
              </a:rPr>
              <a:t>BOT</a:t>
            </a:r>
            <a:r>
              <a:rPr lang="fa-IR" dirty="0" smtClean="0">
                <a:cs typeface="B Nazanin" pitchFamily="2" charset="-78"/>
              </a:rPr>
              <a:t>)؛ </a:t>
            </a:r>
          </a:p>
          <a:p>
            <a:pPr lvl="1" algn="r" rtl="1"/>
            <a:r>
              <a:rPr lang="fa-IR" dirty="0" smtClean="0">
                <a:cs typeface="B Nazanin" pitchFamily="2" charset="-78"/>
              </a:rPr>
              <a:t>ساخت، بهره</a:t>
            </a:r>
            <a:r>
              <a:rPr lang="en-US" dirty="0" smtClean="0">
                <a:cs typeface="B Nazanin" pitchFamily="2" charset="-78"/>
              </a:rPr>
              <a:t>‌</a:t>
            </a:r>
            <a:r>
              <a:rPr lang="fa-IR" dirty="0" smtClean="0">
                <a:cs typeface="B Nazanin" pitchFamily="2" charset="-78"/>
              </a:rPr>
              <a:t>برداري، پرداخت اجاره به طرف عمومی و انتقال (</a:t>
            </a:r>
            <a:r>
              <a:rPr lang="en-US" dirty="0" smtClean="0">
                <a:cs typeface="B Nazanin" pitchFamily="2" charset="-78"/>
              </a:rPr>
              <a:t>BOLT</a:t>
            </a:r>
            <a:r>
              <a:rPr lang="fa-IR" dirty="0" smtClean="0">
                <a:cs typeface="B Nazanin" pitchFamily="2" charset="-78"/>
              </a:rPr>
              <a:t>)؛</a:t>
            </a:r>
          </a:p>
          <a:p>
            <a:pPr lvl="1" algn="r" rtl="1"/>
            <a:r>
              <a:rPr lang="fa-IR" dirty="0" smtClean="0">
                <a:cs typeface="B Nazanin" pitchFamily="2" charset="-78"/>
              </a:rPr>
              <a:t> تجهیز و بازسازی، بهره</a:t>
            </a:r>
            <a:r>
              <a:rPr lang="en-US" dirty="0" smtClean="0">
                <a:cs typeface="B Nazanin" pitchFamily="2" charset="-78"/>
              </a:rPr>
              <a:t>‌</a:t>
            </a:r>
            <a:r>
              <a:rPr lang="fa-IR" dirty="0" smtClean="0">
                <a:cs typeface="B Nazanin" pitchFamily="2" charset="-78"/>
              </a:rPr>
              <a:t>برداري، پرداخت اجاره به طرف عمومی و انتقال (</a:t>
            </a:r>
            <a:r>
              <a:rPr lang="en-US" dirty="0" smtClean="0">
                <a:cs typeface="B Nazanin" pitchFamily="2" charset="-78"/>
              </a:rPr>
              <a:t>ROLT</a:t>
            </a:r>
            <a:r>
              <a:rPr lang="fa-IR" dirty="0" smtClean="0">
                <a:cs typeface="B Nazanin" pitchFamily="2" charset="-78"/>
              </a:rPr>
              <a:t>)؛</a:t>
            </a:r>
          </a:p>
          <a:p>
            <a:pPr lvl="1" algn="r" rtl="1"/>
            <a:r>
              <a:rPr lang="fa-IR" dirty="0" smtClean="0">
                <a:cs typeface="B Nazanin" pitchFamily="2" charset="-78"/>
              </a:rPr>
              <a:t> ساخت، پرداخت اجاره به طرف خصوصی، انتقال (</a:t>
            </a:r>
            <a:r>
              <a:rPr lang="en-US" dirty="0" smtClean="0">
                <a:cs typeface="B Nazanin" pitchFamily="2" charset="-78"/>
              </a:rPr>
              <a:t>BLT</a:t>
            </a:r>
            <a:r>
              <a:rPr lang="fa-IR" dirty="0" smtClean="0">
                <a:cs typeface="B Nazanin" pitchFamily="2" charset="-78"/>
              </a:rPr>
              <a:t>)؛ </a:t>
            </a:r>
          </a:p>
          <a:p>
            <a:pPr lvl="1" algn="r" rtl="1"/>
            <a:r>
              <a:rPr lang="fa-IR" dirty="0" smtClean="0">
                <a:cs typeface="B Nazanin" pitchFamily="2" charset="-78"/>
              </a:rPr>
              <a:t>ساخت، مالکیت و بهره</a:t>
            </a:r>
            <a:r>
              <a:rPr lang="en-US" dirty="0" smtClean="0">
                <a:cs typeface="B Nazanin" pitchFamily="2" charset="-78"/>
              </a:rPr>
              <a:t>‌</a:t>
            </a:r>
            <a:r>
              <a:rPr lang="fa-IR" dirty="0" smtClean="0">
                <a:cs typeface="B Nazanin" pitchFamily="2" charset="-78"/>
              </a:rPr>
              <a:t>برداري (</a:t>
            </a:r>
            <a:r>
              <a:rPr lang="en-US" dirty="0" smtClean="0">
                <a:cs typeface="B Nazanin" pitchFamily="2" charset="-78"/>
              </a:rPr>
              <a:t>BOO</a:t>
            </a:r>
            <a:r>
              <a:rPr lang="fa-IR" dirty="0" smtClean="0">
                <a:cs typeface="B Nazanin" pitchFamily="2" charset="-78"/>
              </a:rPr>
              <a:t>)؛</a:t>
            </a:r>
            <a:endParaRPr lang="en-US" sz="2400" dirty="0" smtClean="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sz="3600" dirty="0" smtClean="0">
                <a:cs typeface="B Titr" pitchFamily="2" charset="-78"/>
              </a:rPr>
              <a:t>روشها- ادامه</a:t>
            </a:r>
            <a:endParaRPr lang="en-US" sz="3600" dirty="0">
              <a:cs typeface="B Titr" pitchFamily="2" charset="-78"/>
            </a:endParaRPr>
          </a:p>
        </p:txBody>
      </p:sp>
      <p:sp>
        <p:nvSpPr>
          <p:cNvPr id="3" name="Content Placeholder 2"/>
          <p:cNvSpPr>
            <a:spLocks noGrp="1"/>
          </p:cNvSpPr>
          <p:nvPr>
            <p:ph idx="1"/>
          </p:nvPr>
        </p:nvSpPr>
        <p:spPr/>
        <p:txBody>
          <a:bodyPr/>
          <a:lstStyle/>
          <a:p>
            <a:pPr lvl="1" algn="r" rtl="1"/>
            <a:r>
              <a:rPr lang="fa-IR" dirty="0" smtClean="0">
                <a:cs typeface="B Nazanin" pitchFamily="2" charset="-78"/>
              </a:rPr>
              <a:t> بهره</a:t>
            </a:r>
            <a:r>
              <a:rPr lang="en-US" dirty="0" smtClean="0">
                <a:cs typeface="B Nazanin" pitchFamily="2" charset="-78"/>
              </a:rPr>
              <a:t>‌</a:t>
            </a:r>
            <a:r>
              <a:rPr lang="fa-IR" dirty="0" smtClean="0">
                <a:cs typeface="B Nazanin" pitchFamily="2" charset="-78"/>
              </a:rPr>
              <a:t>برداری و پرداخت اجاره به طرف عمومی (</a:t>
            </a:r>
            <a:r>
              <a:rPr lang="en-US" dirty="0" smtClean="0">
                <a:cs typeface="B Nazanin" pitchFamily="2" charset="-78"/>
              </a:rPr>
              <a:t>OL</a:t>
            </a:r>
            <a:r>
              <a:rPr lang="fa-IR" dirty="0" smtClean="0">
                <a:cs typeface="B Nazanin" pitchFamily="2" charset="-78"/>
              </a:rPr>
              <a:t>)؛ </a:t>
            </a:r>
          </a:p>
          <a:p>
            <a:pPr lvl="1" algn="r" rtl="1"/>
            <a:r>
              <a:rPr lang="fa-IR" dirty="0" smtClean="0">
                <a:cs typeface="B Nazanin" pitchFamily="2" charset="-78"/>
              </a:rPr>
              <a:t>تجهیز و بازسازي، مالکیت و بهره</a:t>
            </a:r>
            <a:r>
              <a:rPr lang="en-US" dirty="0" smtClean="0">
                <a:cs typeface="B Nazanin" pitchFamily="2" charset="-78"/>
              </a:rPr>
              <a:t>‌</a:t>
            </a:r>
            <a:r>
              <a:rPr lang="fa-IR" dirty="0" smtClean="0">
                <a:cs typeface="B Nazanin" pitchFamily="2" charset="-78"/>
              </a:rPr>
              <a:t>برداري (</a:t>
            </a:r>
            <a:r>
              <a:rPr lang="en-US" dirty="0" smtClean="0">
                <a:cs typeface="B Nazanin" pitchFamily="2" charset="-78"/>
              </a:rPr>
              <a:t>ROO</a:t>
            </a:r>
            <a:r>
              <a:rPr lang="fa-IR" dirty="0" smtClean="0">
                <a:cs typeface="B Nazanin" pitchFamily="2" charset="-78"/>
              </a:rPr>
              <a:t>)؛ </a:t>
            </a:r>
          </a:p>
          <a:p>
            <a:pPr lvl="1" algn="r" rtl="1"/>
            <a:r>
              <a:rPr lang="fa-IR" dirty="0" smtClean="0">
                <a:cs typeface="B Nazanin" pitchFamily="2" charset="-78"/>
              </a:rPr>
              <a:t>مدیریت بهره</a:t>
            </a:r>
            <a:r>
              <a:rPr lang="en-US" dirty="0" smtClean="0">
                <a:cs typeface="B Nazanin" pitchFamily="2" charset="-78"/>
              </a:rPr>
              <a:t>‌</a:t>
            </a:r>
            <a:r>
              <a:rPr lang="fa-IR" dirty="0" smtClean="0">
                <a:cs typeface="B Nazanin" pitchFamily="2" charset="-78"/>
              </a:rPr>
              <a:t>برداري و نگهداري (</a:t>
            </a:r>
            <a:r>
              <a:rPr lang="en-US" dirty="0" smtClean="0">
                <a:cs typeface="B Nazanin" pitchFamily="2" charset="-78"/>
              </a:rPr>
              <a:t>O&amp;M</a:t>
            </a:r>
            <a:r>
              <a:rPr lang="fa-IR" dirty="0" smtClean="0">
                <a:cs typeface="B Nazanin" pitchFamily="2" charset="-78"/>
              </a:rPr>
              <a:t>)؛ </a:t>
            </a:r>
          </a:p>
          <a:p>
            <a:pPr lvl="1" algn="r" rtl="1"/>
            <a:r>
              <a:rPr lang="fa-IR" dirty="0" smtClean="0">
                <a:cs typeface="B Nazanin" pitchFamily="2" charset="-78"/>
              </a:rPr>
              <a:t>تجهیز و بازسازي، بهره</a:t>
            </a:r>
            <a:r>
              <a:rPr lang="en-US" dirty="0" smtClean="0">
                <a:cs typeface="B Nazanin" pitchFamily="2" charset="-78"/>
              </a:rPr>
              <a:t>‌</a:t>
            </a:r>
            <a:r>
              <a:rPr lang="fa-IR" dirty="0" smtClean="0">
                <a:cs typeface="B Nazanin" pitchFamily="2" charset="-78"/>
              </a:rPr>
              <a:t>برداري و انتقال (</a:t>
            </a:r>
            <a:r>
              <a:rPr lang="en-US" dirty="0" smtClean="0">
                <a:cs typeface="B Nazanin" pitchFamily="2" charset="-78"/>
              </a:rPr>
              <a:t>ROT</a:t>
            </a:r>
            <a:r>
              <a:rPr lang="fa-IR" dirty="0" smtClean="0">
                <a:cs typeface="B Nazanin" pitchFamily="2" charset="-78"/>
              </a:rPr>
              <a:t>)؛ </a:t>
            </a:r>
          </a:p>
          <a:p>
            <a:pPr lvl="1" algn="r" rtl="1"/>
            <a:r>
              <a:rPr lang="fa-IR" dirty="0" smtClean="0">
                <a:cs typeface="B Nazanin" pitchFamily="2" charset="-78"/>
              </a:rPr>
              <a:t>انتقال، بهره</a:t>
            </a:r>
            <a:r>
              <a:rPr lang="en-US" dirty="0" smtClean="0">
                <a:cs typeface="B Nazanin" pitchFamily="2" charset="-78"/>
              </a:rPr>
              <a:t>‌</a:t>
            </a:r>
            <a:r>
              <a:rPr lang="fa-IR" dirty="0" smtClean="0">
                <a:cs typeface="B Nazanin" pitchFamily="2" charset="-78"/>
              </a:rPr>
              <a:t>برداری و انتقال </a:t>
            </a:r>
            <a:r>
              <a:rPr lang="en-US" dirty="0" smtClean="0">
                <a:cs typeface="B Nazanin" pitchFamily="2" charset="-78"/>
              </a:rPr>
              <a:t>(TOT)</a:t>
            </a:r>
            <a:r>
              <a:rPr lang="fa-IR" dirty="0" smtClean="0">
                <a:cs typeface="B Nazanin" pitchFamily="2" charset="-78"/>
              </a:rPr>
              <a:t>؛ </a:t>
            </a:r>
          </a:p>
          <a:p>
            <a:pPr lvl="1" algn="r" rtl="1"/>
            <a:r>
              <a:rPr lang="fa-IR" dirty="0" smtClean="0">
                <a:cs typeface="B Nazanin" pitchFamily="2" charset="-78"/>
              </a:rPr>
              <a:t>بیع متقابل </a:t>
            </a:r>
            <a:r>
              <a:rPr lang="en-US" dirty="0" smtClean="0">
                <a:cs typeface="B Nazanin" pitchFamily="2" charset="-78"/>
              </a:rPr>
              <a:t>Buy Back)</a:t>
            </a:r>
            <a:r>
              <a:rPr lang="fa-IR" dirty="0" smtClean="0">
                <a:cs typeface="B Nazanin" pitchFamily="2" charset="-78"/>
              </a:rPr>
              <a:t>)؛ </a:t>
            </a:r>
          </a:p>
          <a:p>
            <a:pPr lvl="1" algn="r" rtl="1"/>
            <a:r>
              <a:rPr lang="fa-IR" dirty="0" smtClean="0">
                <a:cs typeface="B Nazanin" pitchFamily="2" charset="-78"/>
              </a:rPr>
              <a:t>و یا سایر روش</a:t>
            </a:r>
            <a:r>
              <a:rPr lang="en-US" dirty="0" smtClean="0">
                <a:cs typeface="B Nazanin" pitchFamily="2" charset="-78"/>
              </a:rPr>
              <a:t>‌</a:t>
            </a:r>
            <a:r>
              <a:rPr lang="fa-IR" dirty="0" smtClean="0">
                <a:cs typeface="B Nazanin" pitchFamily="2" charset="-78"/>
              </a:rPr>
              <a:t>ها متناسب با نوع پروژه می</a:t>
            </a:r>
            <a:r>
              <a:rPr lang="en-US" dirty="0" smtClean="0">
                <a:cs typeface="B Nazanin" pitchFamily="2" charset="-78"/>
              </a:rPr>
              <a:t>‌</a:t>
            </a:r>
            <a:r>
              <a:rPr lang="fa-IR" dirty="0" smtClean="0">
                <a:cs typeface="B Nazanin" pitchFamily="2" charset="-78"/>
              </a:rPr>
              <a:t>باشد.</a:t>
            </a:r>
            <a:endParaRPr lang="en-US" dirty="0" smtClean="0">
              <a:cs typeface="B Nazanin" pitchFamily="2" charset="-78"/>
            </a:endParaRPr>
          </a:p>
          <a:p>
            <a:pPr>
              <a:buNone/>
            </a:pPr>
            <a:endParaRPr lang="en-US" dirty="0"/>
          </a:p>
        </p:txBody>
      </p:sp>
      <p:sp>
        <p:nvSpPr>
          <p:cNvPr id="5"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4000" y="1765301"/>
          <a:ext cx="7169150" cy="4546599"/>
        </p:xfrm>
        <a:graphic>
          <a:graphicData uri="http://schemas.openxmlformats.org/drawingml/2006/table">
            <a:tbl>
              <a:tblPr rtl="1" firstRow="1" firstCol="1" lastRow="1" lastCol="1" bandRow="1" bandCol="1">
                <a:tableStyleId>{5C22544A-7EE6-4342-B048-85BDC9FD1C3A}</a:tableStyleId>
              </a:tblPr>
              <a:tblGrid>
                <a:gridCol w="1340572">
                  <a:extLst>
                    <a:ext uri="{9D8B030D-6E8A-4147-A177-3AD203B41FA5}"/>
                  </a:extLst>
                </a:gridCol>
                <a:gridCol w="1243878">
                  <a:extLst>
                    <a:ext uri="{9D8B030D-6E8A-4147-A177-3AD203B41FA5}"/>
                  </a:extLst>
                </a:gridCol>
                <a:gridCol w="1495557">
                  <a:extLst>
                    <a:ext uri="{9D8B030D-6E8A-4147-A177-3AD203B41FA5}"/>
                  </a:extLst>
                </a:gridCol>
                <a:gridCol w="990857">
                  <a:extLst>
                    <a:ext uri="{9D8B030D-6E8A-4147-A177-3AD203B41FA5}"/>
                  </a:extLst>
                </a:gridCol>
                <a:gridCol w="1107429">
                  <a:extLst>
                    <a:ext uri="{9D8B030D-6E8A-4147-A177-3AD203B41FA5}"/>
                  </a:extLst>
                </a:gridCol>
                <a:gridCol w="990857">
                  <a:extLst>
                    <a:ext uri="{9D8B030D-6E8A-4147-A177-3AD203B41FA5}"/>
                  </a:extLst>
                </a:gridCol>
              </a:tblGrid>
              <a:tr h="644796">
                <a:tc>
                  <a:txBody>
                    <a:bodyPr/>
                    <a:lstStyle/>
                    <a:p>
                      <a:pPr indent="180340" algn="ctr" rtl="1">
                        <a:lnSpc>
                          <a:spcPct val="125000"/>
                        </a:lnSpc>
                        <a:spcAft>
                          <a:spcPts val="1000"/>
                        </a:spcAft>
                      </a:pPr>
                      <a:r>
                        <a:rPr lang="fa-IR" sz="1100" b="1" dirty="0" smtClean="0">
                          <a:solidFill>
                            <a:schemeClr val="tx1"/>
                          </a:solidFill>
                          <a:effectLst/>
                          <a:cs typeface="B Titr" pitchFamily="2" charset="-78"/>
                        </a:rPr>
                        <a:t>روشها</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100" b="1" dirty="0" smtClean="0">
                          <a:solidFill>
                            <a:schemeClr val="tx1"/>
                          </a:solidFill>
                          <a:effectLst/>
                          <a:cs typeface="B Titr" pitchFamily="2" charset="-78"/>
                        </a:rPr>
                        <a:t>مالکیت دارائیها</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100" b="1" dirty="0" smtClean="0">
                          <a:solidFill>
                            <a:schemeClr val="tx1"/>
                          </a:solidFill>
                          <a:effectLst/>
                          <a:cs typeface="B Titr" pitchFamily="2" charset="-78"/>
                        </a:rPr>
                        <a:t>بهره برداری، تعمير </a:t>
                      </a:r>
                      <a:r>
                        <a:rPr lang="fa-IR" sz="1100" b="1" dirty="0">
                          <a:solidFill>
                            <a:schemeClr val="tx1"/>
                          </a:solidFill>
                          <a:effectLst/>
                          <a:cs typeface="B Titr" pitchFamily="2" charset="-78"/>
                        </a:rPr>
                        <a:t>و نگهداري</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100" b="1" dirty="0" smtClean="0">
                          <a:solidFill>
                            <a:schemeClr val="tx1"/>
                          </a:solidFill>
                          <a:effectLst/>
                          <a:cs typeface="B Titr" pitchFamily="2" charset="-78"/>
                        </a:rPr>
                        <a:t>سرمایه گذاری</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100" b="1" dirty="0">
                          <a:solidFill>
                            <a:schemeClr val="tx1"/>
                          </a:solidFill>
                          <a:effectLst/>
                          <a:cs typeface="B Titr" pitchFamily="2" charset="-78"/>
                        </a:rPr>
                        <a:t>ریسک تجاری</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100" b="1" dirty="0">
                          <a:solidFill>
                            <a:schemeClr val="tx1"/>
                          </a:solidFill>
                          <a:effectLst/>
                          <a:cs typeface="B Titr" pitchFamily="2" charset="-78"/>
                        </a:rPr>
                        <a:t>مدت </a:t>
                      </a:r>
                      <a:r>
                        <a:rPr lang="fa-IR" sz="1100" b="1" dirty="0" smtClean="0">
                          <a:solidFill>
                            <a:schemeClr val="tx1"/>
                          </a:solidFill>
                          <a:effectLst/>
                          <a:cs typeface="B Titr" pitchFamily="2" charset="-78"/>
                        </a:rPr>
                        <a:t>زمان</a:t>
                      </a:r>
                    </a:p>
                    <a:p>
                      <a:pPr indent="180340" algn="ctr" rtl="1">
                        <a:lnSpc>
                          <a:spcPct val="125000"/>
                        </a:lnSpc>
                        <a:spcAft>
                          <a:spcPts val="1000"/>
                        </a:spcAft>
                      </a:pPr>
                      <a:r>
                        <a:rPr lang="fa-IR" sz="1100" b="1" dirty="0" smtClean="0">
                          <a:solidFill>
                            <a:schemeClr val="tx1"/>
                          </a:solidFill>
                          <a:effectLst/>
                          <a:latin typeface="Calibri"/>
                          <a:ea typeface="Calibri"/>
                          <a:cs typeface="B Titr" pitchFamily="2" charset="-78"/>
                        </a:rPr>
                        <a:t>(سال)</a:t>
                      </a:r>
                      <a:endParaRPr lang="en-US" sz="1100" b="1" dirty="0">
                        <a:solidFill>
                          <a:schemeClr val="tx1"/>
                        </a:solidFill>
                        <a:effectLst/>
                        <a:latin typeface="Calibri"/>
                        <a:ea typeface="Calibri"/>
                        <a:cs typeface="B Titr" pitchFamily="2" charset="-78"/>
                      </a:endParaRPr>
                    </a:p>
                  </a:txBody>
                  <a:tcPr marL="68584" marR="68584" marT="0" marB="0" anchor="ctr">
                    <a:blipFill>
                      <a:blip r:embed="rId3"/>
                      <a:tile tx="0" ty="0" sx="100000" sy="100000" flip="none" algn="tl"/>
                    </a:blipFill>
                  </a:tcPr>
                </a:tc>
                <a:extLst>
                  <a:ext uri="{0D108BD9-81ED-4DB2-BD59-A6C34878D82A}"/>
                </a:extLst>
              </a:tr>
              <a:tr h="487538">
                <a:tc>
                  <a:txBody>
                    <a:bodyPr/>
                    <a:lstStyle/>
                    <a:p>
                      <a:pPr indent="180340" algn="ctr" rtl="1">
                        <a:lnSpc>
                          <a:spcPct val="125000"/>
                        </a:lnSpc>
                        <a:spcAft>
                          <a:spcPts val="1000"/>
                        </a:spcAft>
                      </a:pPr>
                      <a:r>
                        <a:rPr lang="fa-IR" sz="1200" dirty="0">
                          <a:solidFill>
                            <a:schemeClr val="tx1"/>
                          </a:solidFill>
                          <a:effectLst/>
                          <a:cs typeface="B Traffic" pitchFamily="2" charset="-78"/>
                        </a:rPr>
                        <a:t>قرارداد خدمت</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 و 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عمومي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عمومي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1 تا </a:t>
                      </a:r>
                      <a:r>
                        <a:rPr lang="fa-IR" sz="1200" dirty="0" smtClean="0">
                          <a:solidFill>
                            <a:schemeClr val="tx1"/>
                          </a:solidFill>
                          <a:effectLst/>
                          <a:cs typeface="B Traffic" pitchFamily="2" charset="-78"/>
                        </a:rPr>
                        <a:t>2</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r h="657599">
                <a:tc>
                  <a:txBody>
                    <a:bodyPr/>
                    <a:lstStyle/>
                    <a:p>
                      <a:pPr indent="180340" algn="ctr" rtl="1">
                        <a:lnSpc>
                          <a:spcPct val="125000"/>
                        </a:lnSpc>
                        <a:spcAft>
                          <a:spcPts val="1000"/>
                        </a:spcAft>
                      </a:pPr>
                      <a:r>
                        <a:rPr lang="fa-IR" sz="1200" dirty="0">
                          <a:solidFill>
                            <a:schemeClr val="tx1"/>
                          </a:solidFill>
                          <a:effectLst/>
                          <a:cs typeface="B Traffic" pitchFamily="2" charset="-78"/>
                        </a:rPr>
                        <a:t>قرارداد </a:t>
                      </a:r>
                      <a:r>
                        <a:rPr lang="fa-IR" sz="1200" dirty="0" smtClean="0">
                          <a:solidFill>
                            <a:schemeClr val="tx1"/>
                          </a:solidFill>
                          <a:effectLst/>
                          <a:cs typeface="B Traffic" pitchFamily="2" charset="-78"/>
                        </a:rPr>
                        <a:t>مدیریت</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عمومي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عمومي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3 تا </a:t>
                      </a:r>
                      <a:r>
                        <a:rPr lang="fa-IR" sz="1200" dirty="0" smtClean="0">
                          <a:solidFill>
                            <a:schemeClr val="tx1"/>
                          </a:solidFill>
                          <a:effectLst/>
                          <a:cs typeface="B Traffic" pitchFamily="2" charset="-78"/>
                        </a:rPr>
                        <a:t>5</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r h="803356">
                <a:tc>
                  <a:txBody>
                    <a:bodyPr/>
                    <a:lstStyle/>
                    <a:p>
                      <a:pPr indent="180340" algn="ctr" rtl="1">
                        <a:lnSpc>
                          <a:spcPct val="125000"/>
                        </a:lnSpc>
                        <a:spcAft>
                          <a:spcPts val="1000"/>
                        </a:spcAft>
                      </a:pPr>
                      <a:r>
                        <a:rPr lang="fa-IR" sz="1200" dirty="0">
                          <a:solidFill>
                            <a:schemeClr val="tx1"/>
                          </a:solidFill>
                          <a:effectLst/>
                          <a:cs typeface="B Traffic" pitchFamily="2" charset="-78"/>
                        </a:rPr>
                        <a:t>اجاره</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خصوصي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تسهيم</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8 تا </a:t>
                      </a:r>
                      <a:r>
                        <a:rPr lang="fa-IR" sz="1200" dirty="0" smtClean="0">
                          <a:solidFill>
                            <a:schemeClr val="tx1"/>
                          </a:solidFill>
                          <a:effectLst/>
                          <a:cs typeface="B Traffic" pitchFamily="2" charset="-78"/>
                        </a:rPr>
                        <a:t>15</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r h="718792">
                <a:tc>
                  <a:txBody>
                    <a:bodyPr/>
                    <a:lstStyle/>
                    <a:p>
                      <a:pPr indent="180340" algn="ctr" rtl="1">
                        <a:lnSpc>
                          <a:spcPct val="125000"/>
                        </a:lnSpc>
                        <a:spcAft>
                          <a:spcPts val="1000"/>
                        </a:spcAft>
                      </a:pPr>
                      <a:r>
                        <a:rPr lang="fa-IR" sz="1200" dirty="0" smtClean="0">
                          <a:solidFill>
                            <a:schemeClr val="tx1"/>
                          </a:solidFill>
                          <a:effectLst/>
                          <a:cs typeface="B Traffic" pitchFamily="2" charset="-78"/>
                        </a:rPr>
                        <a:t>ساخت، بهره برداری،انتقال</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خصوصي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20 تا </a:t>
                      </a:r>
                      <a:r>
                        <a:rPr lang="fa-IR" sz="1200" dirty="0" smtClean="0">
                          <a:solidFill>
                            <a:schemeClr val="tx1"/>
                          </a:solidFill>
                          <a:effectLst/>
                          <a:cs typeface="B Traffic" pitchFamily="2" charset="-78"/>
                        </a:rPr>
                        <a:t>30</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r h="746980">
                <a:tc>
                  <a:txBody>
                    <a:bodyPr/>
                    <a:lstStyle/>
                    <a:p>
                      <a:pPr indent="180340" algn="ctr" rtl="1">
                        <a:lnSpc>
                          <a:spcPct val="125000"/>
                        </a:lnSpc>
                        <a:spcAft>
                          <a:spcPts val="1000"/>
                        </a:spcAft>
                      </a:pPr>
                      <a:r>
                        <a:rPr lang="fa-IR" sz="1200" dirty="0" smtClean="0">
                          <a:solidFill>
                            <a:schemeClr val="tx1"/>
                          </a:solidFill>
                          <a:effectLst/>
                          <a:cs typeface="B Traffic" pitchFamily="2" charset="-78"/>
                        </a:rPr>
                        <a:t>امتیاز انحصاري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25 تا </a:t>
                      </a:r>
                      <a:r>
                        <a:rPr lang="fa-IR" sz="1200" dirty="0" smtClean="0">
                          <a:solidFill>
                            <a:schemeClr val="tx1"/>
                          </a:solidFill>
                          <a:effectLst/>
                          <a:cs typeface="B Traffic" pitchFamily="2" charset="-78"/>
                        </a:rPr>
                        <a:t>30</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r h="487538">
                <a:tc>
                  <a:txBody>
                    <a:bodyPr/>
                    <a:lstStyle/>
                    <a:p>
                      <a:pPr indent="180340" algn="ctr" rtl="1">
                        <a:lnSpc>
                          <a:spcPct val="125000"/>
                        </a:lnSpc>
                        <a:spcAft>
                          <a:spcPts val="1000"/>
                        </a:spcAft>
                      </a:pPr>
                      <a:r>
                        <a:rPr lang="fa-IR" sz="1200" dirty="0" smtClean="0">
                          <a:solidFill>
                            <a:schemeClr val="tx1"/>
                          </a:solidFill>
                          <a:effectLst/>
                          <a:cs typeface="B Traffic" pitchFamily="2" charset="-78"/>
                        </a:rPr>
                        <a:t>خصوصي‌سازي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عمومي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خصوصي</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smtClean="0">
                          <a:solidFill>
                            <a:schemeClr val="tx1"/>
                          </a:solidFill>
                          <a:effectLst/>
                          <a:cs typeface="B Traffic" pitchFamily="2" charset="-78"/>
                        </a:rPr>
                        <a:t>خصوصي</a:t>
                      </a:r>
                      <a:endParaRPr lang="en-US" sz="1100" dirty="0">
                        <a:solidFill>
                          <a:schemeClr val="tx1"/>
                        </a:solidFill>
                        <a:effectLst/>
                        <a:latin typeface="+mn-lt"/>
                        <a:ea typeface="Calibri"/>
                        <a:cs typeface="B Traffic" pitchFamily="2" charset="-78"/>
                      </a:endParaRPr>
                    </a:p>
                  </a:txBody>
                  <a:tcPr marL="68584" marR="68584" marT="0" marB="0" anchor="ctr">
                    <a:blipFill>
                      <a:blip r:embed="rId3"/>
                      <a:tile tx="0" ty="0" sx="100000" sy="100000" flip="none" algn="tl"/>
                    </a:blipFill>
                  </a:tcPr>
                </a:tc>
                <a:tc>
                  <a:txBody>
                    <a:bodyPr/>
                    <a:lstStyle/>
                    <a:p>
                      <a:pPr indent="180340" algn="ctr" rtl="1">
                        <a:lnSpc>
                          <a:spcPct val="125000"/>
                        </a:lnSpc>
                        <a:spcAft>
                          <a:spcPts val="1000"/>
                        </a:spcAft>
                      </a:pPr>
                      <a:r>
                        <a:rPr lang="fa-IR" sz="1200" dirty="0">
                          <a:solidFill>
                            <a:schemeClr val="tx1"/>
                          </a:solidFill>
                          <a:effectLst/>
                          <a:cs typeface="B Traffic" pitchFamily="2" charset="-78"/>
                        </a:rPr>
                        <a:t>نامحدود</a:t>
                      </a:r>
                      <a:endParaRPr lang="en-US" sz="1100" dirty="0">
                        <a:solidFill>
                          <a:schemeClr val="tx1"/>
                        </a:solidFill>
                        <a:effectLst/>
                        <a:latin typeface="Calibri"/>
                        <a:ea typeface="Calibri"/>
                        <a:cs typeface="B Traffic" pitchFamily="2" charset="-78"/>
                      </a:endParaRPr>
                    </a:p>
                  </a:txBody>
                  <a:tcPr marL="68584" marR="68584" marT="0" marB="0" anchor="ctr">
                    <a:blipFill>
                      <a:blip r:embed="rId3"/>
                      <a:tile tx="0" ty="0" sx="100000" sy="100000" flip="none" algn="tl"/>
                    </a:blipFill>
                  </a:tcPr>
                </a:tc>
                <a:extLst>
                  <a:ext uri="{0D108BD9-81ED-4DB2-BD59-A6C34878D82A}"/>
                </a:extLst>
              </a:tr>
            </a:tbl>
          </a:graphicData>
        </a:graphic>
      </p:graphicFrame>
      <p:sp>
        <p:nvSpPr>
          <p:cNvPr id="11324" name="Rectangle 3"/>
          <p:cNvSpPr>
            <a:spLocks noChangeArrowheads="1"/>
          </p:cNvSpPr>
          <p:nvPr/>
        </p:nvSpPr>
        <p:spPr bwMode="auto">
          <a:xfrm>
            <a:off x="1327150" y="739775"/>
            <a:ext cx="6769100" cy="584200"/>
          </a:xfrm>
          <a:prstGeom prst="rect">
            <a:avLst/>
          </a:prstGeom>
          <a:noFill/>
          <a:ln w="9525">
            <a:noFill/>
            <a:miter lim="800000"/>
            <a:headEnd/>
            <a:tailEnd/>
          </a:ln>
        </p:spPr>
        <p:txBody>
          <a:bodyPr>
            <a:spAutoFit/>
          </a:bodyPr>
          <a:lstStyle/>
          <a:p>
            <a:pPr algn="ctr" rtl="1"/>
            <a:r>
              <a:rPr lang="fa-IR" altLang="fa-IR" sz="3200" b="1" dirty="0" smtClean="0">
                <a:latin typeface="Calibri" pitchFamily="34" charset="0"/>
                <a:cs typeface="B Zar" pitchFamily="2" charset="-78"/>
              </a:rPr>
              <a:t>روشهاي </a:t>
            </a:r>
            <a:r>
              <a:rPr lang="fa-IR" altLang="fa-IR" sz="3200" b="1" dirty="0">
                <a:latin typeface="Calibri" pitchFamily="34" charset="0"/>
                <a:cs typeface="B Zar" pitchFamily="2" charset="-78"/>
              </a:rPr>
              <a:t>مختلف مشاركت عمومي خصوصي</a:t>
            </a:r>
            <a:endParaRPr lang="en-US" altLang="fa-IR" sz="3200" b="1" dirty="0">
              <a:latin typeface="Calibri" pitchFamily="34" charset="0"/>
              <a:cs typeface="B Zar" pitchFamily="2" charset="-78"/>
            </a:endParaRPr>
          </a:p>
        </p:txBody>
      </p:sp>
      <p:sp>
        <p:nvSpPr>
          <p:cNvPr id="4" name="Footer Placeholder 3"/>
          <p:cNvSpPr>
            <a:spLocks noGrp="1"/>
          </p:cNvSpPr>
          <p:nvPr>
            <p:ph type="ftr" sz="quarter" idx="11"/>
          </p:nvPr>
        </p:nvSpPr>
        <p:spPr>
          <a:xfrm>
            <a:off x="166688" y="649287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311150"/>
            <a:ext cx="7886700" cy="1325563"/>
          </a:xfrm>
        </p:spPr>
        <p:txBody>
          <a:bodyPr/>
          <a:lstStyle/>
          <a:p>
            <a:pPr algn="r" rtl="1"/>
            <a:r>
              <a:rPr lang="fa-IR" sz="2800" smtClean="0">
                <a:cs typeface="B Titr" pitchFamily="2" charset="-78"/>
              </a:rPr>
              <a:t>ويژگيهاي قراردادهاي مشاركت عمومي خصوصي </a:t>
            </a:r>
          </a:p>
        </p:txBody>
      </p:sp>
      <p:sp>
        <p:nvSpPr>
          <p:cNvPr id="3" name="Content Placeholder 2"/>
          <p:cNvSpPr>
            <a:spLocks noGrp="1"/>
          </p:cNvSpPr>
          <p:nvPr>
            <p:ph idx="1"/>
          </p:nvPr>
        </p:nvSpPr>
        <p:spPr/>
        <p:txBody>
          <a:bodyPr rtlCol="0">
            <a:normAutofit fontScale="92500" lnSpcReduction="10000"/>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سمت عرضه در اين بازار منحصرا در اختيار دولتها است.</a:t>
            </a:r>
            <a:endParaRPr lang="en-US" dirty="0" smtClean="0">
              <a:cs typeface="B Nazanin" pitchFamily="2" charset="-78"/>
            </a:endParaRPr>
          </a:p>
          <a:p>
            <a:pPr marL="274320" indent="-274320" algn="r" rtl="1" fontAlgn="auto">
              <a:spcAft>
                <a:spcPts val="0"/>
              </a:spcAft>
              <a:buClr>
                <a:schemeClr val="accent3"/>
              </a:buClr>
              <a:buFont typeface="Wingdings 2"/>
              <a:buChar char=""/>
              <a:defRPr/>
            </a:pPr>
            <a:r>
              <a:rPr lang="fa-IR" dirty="0" smtClean="0">
                <a:cs typeface="B Nazanin" pitchFamily="2" charset="-78"/>
              </a:rPr>
              <a:t>نسبت به ويژگيهاي خاص هر پروژه داراي انعطاف در چارچوب قراردادي است</a:t>
            </a:r>
          </a:p>
          <a:p>
            <a:pPr marL="274320" indent="-274320" algn="r" rtl="1" fontAlgn="auto">
              <a:spcAft>
                <a:spcPts val="0"/>
              </a:spcAft>
              <a:buClr>
                <a:schemeClr val="accent3"/>
              </a:buClr>
              <a:buFont typeface="Wingdings 2"/>
              <a:buChar char=""/>
              <a:defRPr/>
            </a:pPr>
            <a:r>
              <a:rPr lang="fa-IR" dirty="0" smtClean="0">
                <a:cs typeface="B Nazanin" pitchFamily="2" charset="-78"/>
              </a:rPr>
              <a:t>وجود شفافيت نسبت به هدف يا اهداف دقيق پروژه الزامي است.</a:t>
            </a:r>
          </a:p>
          <a:p>
            <a:pPr marL="274320" indent="-274320" algn="r" rtl="1" fontAlgn="auto">
              <a:spcAft>
                <a:spcPts val="0"/>
              </a:spcAft>
              <a:buClr>
                <a:schemeClr val="accent3"/>
              </a:buClr>
              <a:buFont typeface="Wingdings 2"/>
              <a:buChar char=""/>
              <a:defRPr/>
            </a:pPr>
            <a:r>
              <a:rPr lang="fa-IR" dirty="0" smtClean="0">
                <a:cs typeface="B Nazanin" pitchFamily="2" charset="-78"/>
              </a:rPr>
              <a:t>درصورت عدم رعايت پيش فرضها و انجام مطالعات و آماده سازي مناسب طرح، به بهتر اجرا شدن آن منجر نمي‌شود.</a:t>
            </a:r>
          </a:p>
          <a:p>
            <a:pPr marL="274320" indent="-274320" algn="r" rtl="1" fontAlgn="auto">
              <a:spcAft>
                <a:spcPts val="0"/>
              </a:spcAft>
              <a:buClr>
                <a:schemeClr val="accent3"/>
              </a:buClr>
              <a:buFont typeface="Wingdings 2"/>
              <a:buChar char=""/>
              <a:defRPr/>
            </a:pPr>
            <a:r>
              <a:rPr lang="fa-IR" dirty="0" smtClean="0">
                <a:cs typeface="B Nazanin" pitchFamily="2" charset="-78"/>
              </a:rPr>
              <a:t>ابزارهاي ضروري براي شناسايي تعهدات احتمالي در پرداختهاي قراردادي مشاركت عمومي خصوصي بايد طراحي شود (وزارتخانه‌هاي اقتصاد كشورها).</a:t>
            </a:r>
          </a:p>
          <a:p>
            <a:pPr marL="274320" indent="-274320" algn="r" rtl="1" fontAlgn="auto">
              <a:spcAft>
                <a:spcPts val="0"/>
              </a:spcAft>
              <a:buClr>
                <a:schemeClr val="accent3"/>
              </a:buClr>
              <a:buFont typeface="Wingdings 2"/>
              <a:buChar char=""/>
              <a:defRPr/>
            </a:pPr>
            <a:r>
              <a:rPr lang="fa-IR" dirty="0" smtClean="0">
                <a:cs typeface="B Nazanin" pitchFamily="2" charset="-78"/>
              </a:rPr>
              <a:t>عموما اين پروژه ها زمان انتظار بيش از يكسال را تا امضا و نهايتا لازم الاجرا شدن قراردادها دارند. </a:t>
            </a:r>
            <a:endParaRPr lang="en-US" dirty="0" smtClean="0">
              <a:cs typeface="B Nazanin" pitchFamily="2" charset="-78"/>
            </a:endParaRPr>
          </a:p>
          <a:p>
            <a:pPr marL="274320" indent="-274320" algn="r" rtl="1" fontAlgn="auto">
              <a:spcAft>
                <a:spcPts val="0"/>
              </a:spcAft>
              <a:buClr>
                <a:schemeClr val="accent3"/>
              </a:buClr>
              <a:buFont typeface="Wingdings 2"/>
              <a:buChar char=""/>
              <a:defRPr/>
            </a:pPr>
            <a:endParaRPr lang="fa-IR" dirty="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1042988" y="260350"/>
            <a:ext cx="6234112" cy="1055688"/>
          </a:xfrm>
        </p:spPr>
        <p:txBody>
          <a:bodyPr/>
          <a:lstStyle/>
          <a:p>
            <a:pPr rtl="1"/>
            <a:r>
              <a:rPr lang="fa-IR" altLang="fa-IR" sz="4000" b="1" smtClean="0">
                <a:cs typeface="B Titr" pitchFamily="2" charset="-78"/>
              </a:rPr>
              <a:t>ریسک ها در </a:t>
            </a:r>
            <a:r>
              <a:rPr lang="en-US" altLang="fa-IR" sz="4000" b="1" smtClean="0">
                <a:cs typeface="B Titr" pitchFamily="2" charset="-78"/>
              </a:rPr>
              <a:t>PPP</a:t>
            </a:r>
            <a:endParaRPr lang="en-GB" altLang="fa-IR" sz="4000" b="1" smtClean="0">
              <a:cs typeface="B Titr" pitchFamily="2" charset="-78"/>
            </a:endParaRPr>
          </a:p>
        </p:txBody>
      </p:sp>
      <p:sp>
        <p:nvSpPr>
          <p:cNvPr id="12291" name="Content Placeholder 2"/>
          <p:cNvSpPr>
            <a:spLocks noGrp="1"/>
          </p:cNvSpPr>
          <p:nvPr>
            <p:ph type="subTitle" idx="1"/>
          </p:nvPr>
        </p:nvSpPr>
        <p:spPr>
          <a:xfrm>
            <a:off x="784225" y="1557338"/>
            <a:ext cx="7964488" cy="4397375"/>
          </a:xfrm>
        </p:spPr>
        <p:txBody>
          <a:bodyPr/>
          <a:lstStyle/>
          <a:p>
            <a:pPr marL="420688" indent="-420688" algn="r" rtl="1">
              <a:lnSpc>
                <a:spcPct val="150000"/>
              </a:lnSpc>
              <a:spcBef>
                <a:spcPct val="0"/>
              </a:spcBef>
            </a:pPr>
            <a:r>
              <a:rPr lang="fa-IR" altLang="fa-IR" dirty="0" smtClean="0">
                <a:cs typeface="B Nazanin" pitchFamily="2" charset="-78"/>
              </a:rPr>
              <a:t>بسته به نوع روش مشارکت و نوع پروژه، ریسک ها متفاوت بوده ولی غیر قابل اجتناب هستند. لذا رویکرد بر مبنای میزان ریسک می تواند متفاوت باشد.</a:t>
            </a:r>
          </a:p>
          <a:p>
            <a:pPr marL="420688" indent="-420688" algn="r" rtl="1">
              <a:lnSpc>
                <a:spcPct val="150000"/>
              </a:lnSpc>
              <a:spcBef>
                <a:spcPct val="0"/>
              </a:spcBef>
            </a:pPr>
            <a:r>
              <a:rPr lang="fa-IR" altLang="fa-IR" dirty="0" smtClean="0">
                <a:cs typeface="B Nazanin" pitchFamily="2" charset="-78"/>
              </a:rPr>
              <a:t>بر این اساس رویکرد واحد، مدیریت ریسک است:</a:t>
            </a:r>
            <a:endParaRPr lang="en-GB" altLang="fa-IR" dirty="0" smtClean="0">
              <a:cs typeface="B Nazanin" pitchFamily="2" charset="-78"/>
            </a:endParaRPr>
          </a:p>
          <a:p>
            <a:pPr marL="420688" indent="-420688" algn="r" rtl="1">
              <a:lnSpc>
                <a:spcPct val="150000"/>
              </a:lnSpc>
              <a:spcBef>
                <a:spcPct val="0"/>
              </a:spcBef>
            </a:pPr>
            <a:endParaRPr lang="fa-IR" altLang="fa-IR" dirty="0" smtClean="0">
              <a:cs typeface="B Nazanin" pitchFamily="2" charset="-78"/>
            </a:endParaRPr>
          </a:p>
          <a:p>
            <a:pPr marL="420688" indent="-420688" algn="r" rtl="1">
              <a:lnSpc>
                <a:spcPct val="150000"/>
              </a:lnSpc>
              <a:spcBef>
                <a:spcPct val="0"/>
              </a:spcBef>
              <a:buFont typeface="Arial" pitchFamily="34" charset="0"/>
              <a:buChar char="•"/>
            </a:pPr>
            <a:r>
              <a:rPr lang="fa-IR" altLang="fa-IR" dirty="0" smtClean="0">
                <a:cs typeface="B Nazanin" pitchFamily="2" charset="-78"/>
              </a:rPr>
              <a:t>تسهیم ریسک</a:t>
            </a:r>
            <a:endParaRPr lang="en-GB" altLang="fa-IR" dirty="0" smtClean="0">
              <a:cs typeface="B Nazanin" pitchFamily="2" charset="-78"/>
            </a:endParaRPr>
          </a:p>
          <a:p>
            <a:pPr marL="420688" indent="-420688" algn="r" rtl="1">
              <a:lnSpc>
                <a:spcPct val="150000"/>
              </a:lnSpc>
              <a:spcBef>
                <a:spcPct val="0"/>
              </a:spcBef>
              <a:buFont typeface="Arial" pitchFamily="34" charset="0"/>
              <a:buChar char="•"/>
            </a:pPr>
            <a:r>
              <a:rPr lang="fa-IR" altLang="fa-IR" dirty="0" smtClean="0">
                <a:cs typeface="B Nazanin" pitchFamily="2" charset="-78"/>
              </a:rPr>
              <a:t>انتقال ریسک به طرفی که می تواند پوشش دهد</a:t>
            </a:r>
            <a:endParaRPr lang="en-GB" altLang="fa-IR" dirty="0" smtClean="0">
              <a:cs typeface="B Nazanin" pitchFamily="2" charset="-78"/>
            </a:endParaRPr>
          </a:p>
        </p:txBody>
      </p:sp>
      <p:sp>
        <p:nvSpPr>
          <p:cNvPr id="5"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1993900" y="317500"/>
            <a:ext cx="7150100" cy="930275"/>
          </a:xfrm>
        </p:spPr>
        <p:txBody>
          <a:bodyPr/>
          <a:lstStyle/>
          <a:p>
            <a:pPr rtl="1"/>
            <a:r>
              <a:rPr lang="fa-IR" altLang="en-US" sz="3600" smtClean="0">
                <a:cs typeface="B Titr" pitchFamily="2" charset="-78"/>
              </a:rPr>
              <a:t>مدیریت ریسک در </a:t>
            </a:r>
            <a:r>
              <a:rPr lang="en-US" altLang="en-US" sz="3600" smtClean="0">
                <a:cs typeface="B Titr" pitchFamily="2" charset="-78"/>
              </a:rPr>
              <a:t>PPP</a:t>
            </a:r>
            <a:endParaRPr lang="en-GB" altLang="en-US" sz="3600" smtClean="0">
              <a:cs typeface="B Titr" pitchFamily="2" charset="-78"/>
            </a:endParaRPr>
          </a:p>
        </p:txBody>
      </p:sp>
      <p:graphicFrame>
        <p:nvGraphicFramePr>
          <p:cNvPr id="4" name="Content Placeholder 3">
            <a:extLst>
              <a:ext uri="{FF2B5EF4-FFF2-40B4-BE49-F238E27FC236}"/>
            </a:extLst>
          </p:cNvPr>
          <p:cNvGraphicFramePr>
            <a:graphicFrameLocks noGrp="1"/>
          </p:cNvGraphicFramePr>
          <p:nvPr>
            <p:ph sz="quarter" idx="4294967295"/>
          </p:nvPr>
        </p:nvGraphicFramePr>
        <p:xfrm>
          <a:off x="0" y="1773238"/>
          <a:ext cx="7842250" cy="4032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nvPr>
        </p:nvSpPr>
        <p:spPr>
          <a:xfrm>
            <a:off x="0" y="260350"/>
            <a:ext cx="9144000" cy="1143000"/>
          </a:xfrm>
        </p:spPr>
        <p:txBody>
          <a:bodyPr/>
          <a:lstStyle/>
          <a:p>
            <a:pPr algn="ctr" rtl="1"/>
            <a:r>
              <a:rPr lang="fa-IR" altLang="en-US" sz="2800" smtClean="0">
                <a:cs typeface="B Titr" pitchFamily="2" charset="-78"/>
              </a:rPr>
              <a:t>ساختار کلی یک پروژه  مشارکت عمومی خصوصی</a:t>
            </a:r>
            <a:br>
              <a:rPr lang="fa-IR" altLang="en-US" sz="2800" smtClean="0">
                <a:cs typeface="B Titr" pitchFamily="2" charset="-78"/>
              </a:rPr>
            </a:br>
            <a:r>
              <a:rPr lang="fa-IR" altLang="en-US" sz="2800" smtClean="0">
                <a:cs typeface="B Titr" pitchFamily="2" charset="-78"/>
              </a:rPr>
              <a:t>(مرجع </a:t>
            </a:r>
            <a:r>
              <a:rPr lang="en-US" altLang="en-US" sz="2800" smtClean="0">
                <a:cs typeface="B Titr" pitchFamily="2" charset="-78"/>
              </a:rPr>
              <a:t>UNECE</a:t>
            </a:r>
            <a:r>
              <a:rPr lang="fa-IR" altLang="en-US" sz="2800" smtClean="0">
                <a:cs typeface="B Titr" pitchFamily="2" charset="-78"/>
              </a:rPr>
              <a:t>)</a:t>
            </a:r>
            <a:endParaRPr lang="en-GB" altLang="en-US" sz="2800" smtClean="0">
              <a:cs typeface="B Titr" pitchFamily="2" charset="-78"/>
            </a:endParaRPr>
          </a:p>
        </p:txBody>
      </p:sp>
      <p:sp>
        <p:nvSpPr>
          <p:cNvPr id="37" name="Footer Placeholder 17"/>
          <p:cNvSpPr>
            <a:spLocks noGrp="1"/>
          </p:cNvSpPr>
          <p:nvPr>
            <p:ph type="ftr" sz="quarter" idx="11"/>
          </p:nvPr>
        </p:nvSpPr>
        <p:spPr>
          <a:xfrm>
            <a:off x="0" y="6492875"/>
            <a:ext cx="3352800" cy="365125"/>
          </a:xfrm>
        </p:spPr>
        <p:txBody>
          <a:bodyPr/>
          <a:lstStyle/>
          <a:p>
            <a:pPr>
              <a:defRPr/>
            </a:pPr>
            <a:r>
              <a:rPr lang="en-US" dirty="0">
                <a:solidFill>
                  <a:schemeClr val="bg1">
                    <a:lumMod val="95000"/>
                  </a:schemeClr>
                </a:solidFill>
              </a:rPr>
              <a:t>m.bahramiasad@gmail.com</a:t>
            </a:r>
          </a:p>
        </p:txBody>
      </p:sp>
      <p:sp>
        <p:nvSpPr>
          <p:cNvPr id="8" name="Rounded Rectangle 7">
            <a:extLst>
              <a:ext uri="{FF2B5EF4-FFF2-40B4-BE49-F238E27FC236}"/>
            </a:extLst>
          </p:cNvPr>
          <p:cNvSpPr/>
          <p:nvPr/>
        </p:nvSpPr>
        <p:spPr>
          <a:xfrm>
            <a:off x="3563938" y="1628775"/>
            <a:ext cx="1655762" cy="72072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dirty="0">
                <a:cs typeface="B Titr" pitchFamily="2" charset="-78"/>
              </a:rPr>
              <a:t>دولت/ طرف عمومی</a:t>
            </a:r>
            <a:endParaRPr lang="en-GB" dirty="0">
              <a:cs typeface="B Titr" pitchFamily="2" charset="-78"/>
            </a:endParaRPr>
          </a:p>
        </p:txBody>
      </p:sp>
      <p:cxnSp>
        <p:nvCxnSpPr>
          <p:cNvPr id="10" name="Straight Connector 9">
            <a:extLst>
              <a:ext uri="{FF2B5EF4-FFF2-40B4-BE49-F238E27FC236}"/>
            </a:extLst>
          </p:cNvPr>
          <p:cNvCxnSpPr/>
          <p:nvPr/>
        </p:nvCxnSpPr>
        <p:spPr>
          <a:xfrm>
            <a:off x="4371975" y="2349500"/>
            <a:ext cx="0" cy="287338"/>
          </a:xfrm>
          <a:prstGeom prst="line">
            <a:avLst/>
          </a:prstGeom>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extLst>
          </p:cNvPr>
          <p:cNvSpPr/>
          <p:nvPr/>
        </p:nvSpPr>
        <p:spPr>
          <a:xfrm>
            <a:off x="3689350" y="2636838"/>
            <a:ext cx="1404938" cy="6477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1600" dirty="0">
                <a:cs typeface="B Titr" pitchFamily="2" charset="-78"/>
              </a:rPr>
              <a:t>PPP </a:t>
            </a:r>
            <a:r>
              <a:rPr lang="fa-IR" sz="1600" dirty="0">
                <a:cs typeface="B Titr" pitchFamily="2" charset="-78"/>
              </a:rPr>
              <a:t>قرارداد </a:t>
            </a:r>
            <a:endParaRPr lang="en-GB" sz="1600" dirty="0">
              <a:cs typeface="B Titr" pitchFamily="2" charset="-78"/>
            </a:endParaRPr>
          </a:p>
        </p:txBody>
      </p:sp>
      <p:cxnSp>
        <p:nvCxnSpPr>
          <p:cNvPr id="15" name="Straight Connector 14">
            <a:extLst>
              <a:ext uri="{FF2B5EF4-FFF2-40B4-BE49-F238E27FC236}"/>
            </a:extLst>
          </p:cNvPr>
          <p:cNvCxnSpPr>
            <a:stCxn id="13" idx="4"/>
          </p:cNvCxnSpPr>
          <p:nvPr/>
        </p:nvCxnSpPr>
        <p:spPr>
          <a:xfrm>
            <a:off x="4371975" y="3284538"/>
            <a:ext cx="0" cy="360362"/>
          </a:xfrm>
          <a:prstGeom prst="line">
            <a:avLst/>
          </a:prstGeom>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extLst>
          </p:cNvPr>
          <p:cNvSpPr/>
          <p:nvPr/>
        </p:nvSpPr>
        <p:spPr>
          <a:xfrm>
            <a:off x="3132138" y="3644900"/>
            <a:ext cx="2519362" cy="6477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400" dirty="0">
                <a:solidFill>
                  <a:schemeClr val="tx1"/>
                </a:solidFill>
                <a:cs typeface="B Titr" pitchFamily="2" charset="-78"/>
              </a:rPr>
              <a:t>بخش خصوصی</a:t>
            </a:r>
            <a:endParaRPr lang="en-GB" sz="1400" dirty="0">
              <a:solidFill>
                <a:schemeClr val="tx1"/>
              </a:solidFill>
              <a:cs typeface="B Titr" pitchFamily="2" charset="-78"/>
            </a:endParaRPr>
          </a:p>
          <a:p>
            <a:pPr algn="ctr" fontAlgn="auto">
              <a:spcBef>
                <a:spcPts val="0"/>
              </a:spcBef>
              <a:spcAft>
                <a:spcPts val="0"/>
              </a:spcAft>
              <a:defRPr/>
            </a:pPr>
            <a:r>
              <a:rPr lang="en-GB" sz="1400" dirty="0">
                <a:solidFill>
                  <a:schemeClr val="tx1"/>
                </a:solidFill>
                <a:cs typeface="B Titr" pitchFamily="2" charset="-78"/>
              </a:rPr>
              <a:t>(</a:t>
            </a:r>
            <a:r>
              <a:rPr lang="fa-IR" sz="1400" dirty="0">
                <a:solidFill>
                  <a:schemeClr val="tx1"/>
                </a:solidFill>
                <a:cs typeface="B Titr" pitchFamily="2" charset="-78"/>
              </a:rPr>
              <a:t>شرکت پروژه </a:t>
            </a:r>
            <a:r>
              <a:rPr lang="en-GB" sz="1400" dirty="0">
                <a:solidFill>
                  <a:schemeClr val="tx1"/>
                </a:solidFill>
                <a:cs typeface="B Titr" pitchFamily="2" charset="-78"/>
              </a:rPr>
              <a:t>)</a:t>
            </a:r>
          </a:p>
          <a:p>
            <a:pPr algn="ctr" fontAlgn="auto">
              <a:spcBef>
                <a:spcPts val="0"/>
              </a:spcBef>
              <a:spcAft>
                <a:spcPts val="0"/>
              </a:spcAft>
              <a:defRPr/>
            </a:pPr>
            <a:r>
              <a:rPr lang="en-GB" sz="1400" dirty="0">
                <a:solidFill>
                  <a:schemeClr val="tx1"/>
                </a:solidFill>
                <a:cs typeface="B Titr" pitchFamily="2" charset="-78"/>
              </a:rPr>
              <a:t>(SPV)</a:t>
            </a:r>
          </a:p>
        </p:txBody>
      </p:sp>
      <p:cxnSp>
        <p:nvCxnSpPr>
          <p:cNvPr id="18" name="Straight Connector 17">
            <a:extLst>
              <a:ext uri="{FF2B5EF4-FFF2-40B4-BE49-F238E27FC236}"/>
            </a:extLst>
          </p:cNvPr>
          <p:cNvCxnSpPr/>
          <p:nvPr/>
        </p:nvCxnSpPr>
        <p:spPr>
          <a:xfrm>
            <a:off x="5651500" y="4005263"/>
            <a:ext cx="2667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extLst>
          </p:cNvPr>
          <p:cNvCxnSpPr/>
          <p:nvPr/>
        </p:nvCxnSpPr>
        <p:spPr>
          <a:xfrm>
            <a:off x="2843213" y="3949700"/>
            <a:ext cx="266700"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Rounded Rectangle 18">
            <a:extLst>
              <a:ext uri="{FF2B5EF4-FFF2-40B4-BE49-F238E27FC236}"/>
            </a:extLst>
          </p:cNvPr>
          <p:cNvSpPr/>
          <p:nvPr/>
        </p:nvSpPr>
        <p:spPr>
          <a:xfrm>
            <a:off x="5940425" y="3736975"/>
            <a:ext cx="1152525" cy="4841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400" dirty="0">
                <a:cs typeface="B Titr" pitchFamily="2" charset="-78"/>
              </a:rPr>
              <a:t>قرارداد وام</a:t>
            </a:r>
            <a:endParaRPr lang="en-GB" dirty="0">
              <a:cs typeface="B Titr" pitchFamily="2" charset="-78"/>
            </a:endParaRPr>
          </a:p>
        </p:txBody>
      </p:sp>
      <p:sp>
        <p:nvSpPr>
          <p:cNvPr id="24" name="Rectangle 23">
            <a:extLst>
              <a:ext uri="{FF2B5EF4-FFF2-40B4-BE49-F238E27FC236}"/>
            </a:extLst>
          </p:cNvPr>
          <p:cNvSpPr/>
          <p:nvPr/>
        </p:nvSpPr>
        <p:spPr>
          <a:xfrm>
            <a:off x="7496175" y="3644900"/>
            <a:ext cx="1179513"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dirty="0">
                <a:cs typeface="B Titr" pitchFamily="2" charset="-78"/>
              </a:rPr>
              <a:t>وام دهندگان</a:t>
            </a:r>
            <a:endParaRPr lang="en-GB" dirty="0">
              <a:cs typeface="B Titr" pitchFamily="2" charset="-78"/>
            </a:endParaRPr>
          </a:p>
        </p:txBody>
      </p:sp>
      <p:cxnSp>
        <p:nvCxnSpPr>
          <p:cNvPr id="26" name="Straight Connector 25">
            <a:extLst>
              <a:ext uri="{FF2B5EF4-FFF2-40B4-BE49-F238E27FC236}"/>
            </a:extLst>
          </p:cNvPr>
          <p:cNvCxnSpPr/>
          <p:nvPr/>
        </p:nvCxnSpPr>
        <p:spPr>
          <a:xfrm>
            <a:off x="1422400" y="3979863"/>
            <a:ext cx="225425"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extLst>
          </p:cNvPr>
          <p:cNvCxnSpPr>
            <a:stCxn id="16" idx="2"/>
          </p:cNvCxnSpPr>
          <p:nvPr/>
        </p:nvCxnSpPr>
        <p:spPr>
          <a:xfrm>
            <a:off x="4371975" y="4292600"/>
            <a:ext cx="0" cy="649288"/>
          </a:xfrm>
          <a:prstGeom prst="line">
            <a:avLst/>
          </a:prstGeom>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extLst>
          </p:cNvPr>
          <p:cNvSpPr/>
          <p:nvPr/>
        </p:nvSpPr>
        <p:spPr>
          <a:xfrm>
            <a:off x="3689350" y="4940300"/>
            <a:ext cx="1530350" cy="72072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600" dirty="0">
                <a:cs typeface="B Titr" pitchFamily="2" charset="-78"/>
              </a:rPr>
              <a:t>پیمانکاران</a:t>
            </a:r>
            <a:endParaRPr lang="en-GB" sz="1600" dirty="0">
              <a:cs typeface="B Titr" pitchFamily="2" charset="-78"/>
            </a:endParaRPr>
          </a:p>
        </p:txBody>
      </p:sp>
      <p:cxnSp>
        <p:nvCxnSpPr>
          <p:cNvPr id="31" name="Straight Connector 30">
            <a:extLst>
              <a:ext uri="{FF2B5EF4-FFF2-40B4-BE49-F238E27FC236}"/>
            </a:extLst>
          </p:cNvPr>
          <p:cNvCxnSpPr>
            <a:stCxn id="29" idx="1"/>
          </p:cNvCxnSpPr>
          <p:nvPr/>
        </p:nvCxnSpPr>
        <p:spPr>
          <a:xfrm flipH="1">
            <a:off x="1995488" y="5300663"/>
            <a:ext cx="1693862" cy="431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extLst>
          </p:cNvPr>
          <p:cNvCxnSpPr>
            <a:stCxn id="29" idx="3"/>
          </p:cNvCxnSpPr>
          <p:nvPr/>
        </p:nvCxnSpPr>
        <p:spPr>
          <a:xfrm>
            <a:off x="5219700" y="5300663"/>
            <a:ext cx="1878013" cy="431800"/>
          </a:xfrm>
          <a:prstGeom prst="line">
            <a:avLst/>
          </a:prstGeom>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extLst>
          </p:cNvPr>
          <p:cNvSpPr/>
          <p:nvPr/>
        </p:nvSpPr>
        <p:spPr>
          <a:xfrm>
            <a:off x="539750" y="5732463"/>
            <a:ext cx="2016125" cy="433387"/>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600" dirty="0">
                <a:cs typeface="B Titr" pitchFamily="2" charset="-78"/>
              </a:rPr>
              <a:t>پیمانکار ساخت</a:t>
            </a:r>
            <a:endParaRPr lang="en-GB" sz="1600" dirty="0">
              <a:cs typeface="B Titr" pitchFamily="2" charset="-78"/>
            </a:endParaRPr>
          </a:p>
        </p:txBody>
      </p:sp>
      <p:sp>
        <p:nvSpPr>
          <p:cNvPr id="35" name="Rectangle 34">
            <a:extLst>
              <a:ext uri="{FF2B5EF4-FFF2-40B4-BE49-F238E27FC236}"/>
            </a:extLst>
          </p:cNvPr>
          <p:cNvSpPr/>
          <p:nvPr/>
        </p:nvSpPr>
        <p:spPr>
          <a:xfrm>
            <a:off x="6443663" y="5732463"/>
            <a:ext cx="1944687" cy="576262"/>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400" b="1" dirty="0">
                <a:cs typeface="B Titr" pitchFamily="2" charset="-78"/>
              </a:rPr>
              <a:t>پیمانکار بهره برداری</a:t>
            </a:r>
            <a:endParaRPr lang="en-GB" sz="1400" b="1" dirty="0">
              <a:cs typeface="B Titr" pitchFamily="2" charset="-78"/>
            </a:endParaRPr>
          </a:p>
        </p:txBody>
      </p:sp>
      <p:sp>
        <p:nvSpPr>
          <p:cNvPr id="45" name="Rounded Rectangle 44">
            <a:extLst>
              <a:ext uri="{FF2B5EF4-FFF2-40B4-BE49-F238E27FC236}"/>
            </a:extLst>
          </p:cNvPr>
          <p:cNvSpPr/>
          <p:nvPr/>
        </p:nvSpPr>
        <p:spPr>
          <a:xfrm>
            <a:off x="1666875" y="3736975"/>
            <a:ext cx="1176338" cy="555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sz="1600" b="1" dirty="0">
                <a:cs typeface="B Titr" pitchFamily="2" charset="-78"/>
              </a:rPr>
              <a:t>سهامداری</a:t>
            </a:r>
            <a:endParaRPr lang="en-GB" sz="1600" b="1" dirty="0">
              <a:cs typeface="B Titr" pitchFamily="2" charset="-78"/>
            </a:endParaRPr>
          </a:p>
        </p:txBody>
      </p:sp>
      <p:sp>
        <p:nvSpPr>
          <p:cNvPr id="47" name="Rectangle 46">
            <a:extLst>
              <a:ext uri="{FF2B5EF4-FFF2-40B4-BE49-F238E27FC236}"/>
            </a:extLst>
          </p:cNvPr>
          <p:cNvSpPr/>
          <p:nvPr/>
        </p:nvSpPr>
        <p:spPr>
          <a:xfrm>
            <a:off x="179388" y="3716338"/>
            <a:ext cx="1152525" cy="6492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a-IR" dirty="0">
                <a:cs typeface="B Titr" pitchFamily="2" charset="-78"/>
              </a:rPr>
              <a:t>سرمایه گذاران</a:t>
            </a:r>
            <a:endParaRPr lang="en-GB" dirty="0">
              <a:cs typeface="B Titr" pitchFamily="2" charset="-78"/>
            </a:endParaRPr>
          </a:p>
        </p:txBody>
      </p:sp>
      <p:sp>
        <p:nvSpPr>
          <p:cNvPr id="10261" name="Line 24"/>
          <p:cNvSpPr>
            <a:spLocks noChangeShapeType="1"/>
          </p:cNvSpPr>
          <p:nvPr/>
        </p:nvSpPr>
        <p:spPr bwMode="auto">
          <a:xfrm>
            <a:off x="7097713" y="4005263"/>
            <a:ext cx="398462" cy="0"/>
          </a:xfrm>
          <a:prstGeom prst="line">
            <a:avLst/>
          </a:prstGeom>
          <a:noFill/>
          <a:ln w="9525">
            <a:solidFill>
              <a:schemeClr val="accent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17"/>
          <p:cNvSpPr>
            <a:spLocks noGrp="1"/>
          </p:cNvSpPr>
          <p:nvPr>
            <p:ph type="ftr" sz="quarter" idx="11"/>
          </p:nvPr>
        </p:nvSpPr>
        <p:spPr>
          <a:xfrm>
            <a:off x="0" y="6492875"/>
            <a:ext cx="3352800" cy="365125"/>
          </a:xfrm>
        </p:spPr>
        <p:txBody>
          <a:bodyPr/>
          <a:lstStyle/>
          <a:p>
            <a:pPr>
              <a:defRPr/>
            </a:pPr>
            <a:r>
              <a:rPr lang="en-US" dirty="0">
                <a:solidFill>
                  <a:schemeClr val="bg1">
                    <a:lumMod val="95000"/>
                  </a:schemeClr>
                </a:solidFill>
              </a:rPr>
              <a:t>m.bahramiasad@gmail.com</a:t>
            </a:r>
          </a:p>
        </p:txBody>
      </p:sp>
      <p:sp>
        <p:nvSpPr>
          <p:cNvPr id="14339" name="Slide Number Placeholder 2"/>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DBFB1D-7673-429A-A382-E64B9A9CC8DA}" type="slidenum">
              <a:rPr lang="en-US">
                <a:solidFill>
                  <a:srgbClr val="595959"/>
                </a:solidFill>
                <a:cs typeface="Arial" pitchFamily="34" charset="0"/>
              </a:rPr>
              <a:pPr fontAlgn="base">
                <a:spcBef>
                  <a:spcPct val="0"/>
                </a:spcBef>
                <a:spcAft>
                  <a:spcPct val="0"/>
                </a:spcAft>
              </a:pPr>
              <a:t>16</a:t>
            </a:fld>
            <a:endParaRPr lang="en-US">
              <a:solidFill>
                <a:srgbClr val="595959"/>
              </a:solidFill>
              <a:cs typeface="Arial" pitchFamily="34" charset="0"/>
            </a:endParaRPr>
          </a:p>
        </p:txBody>
      </p:sp>
      <p:sp>
        <p:nvSpPr>
          <p:cNvPr id="5" name="Content Placeholder 2"/>
          <p:cNvSpPr>
            <a:spLocks noGrp="1"/>
          </p:cNvSpPr>
          <p:nvPr>
            <p:ph idx="4294967295"/>
          </p:nvPr>
        </p:nvSpPr>
        <p:spPr>
          <a:xfrm>
            <a:off x="628650" y="2362200"/>
            <a:ext cx="8515350" cy="4202113"/>
          </a:xfrm>
        </p:spPr>
        <p:txBody>
          <a:bodyPr/>
          <a:lstStyle/>
          <a:p>
            <a:pPr algn="just" rtl="1">
              <a:lnSpc>
                <a:spcPct val="150000"/>
              </a:lnSpc>
              <a:buClr>
                <a:srgbClr val="92D050"/>
              </a:buClr>
              <a:buSzPct val="101000"/>
              <a:buFont typeface="Arial" pitchFamily="34" charset="0"/>
              <a:buNone/>
            </a:pPr>
            <a:r>
              <a:rPr lang="fa-IR" altLang="en-US" sz="3600" smtClean="0">
                <a:cs typeface="B Nazanin" pitchFamily="2" charset="-78"/>
              </a:rPr>
              <a:t>در مشارکت عمومی - خصوصی نقش دولت از سرمایه‌گذاری، اجرا و بهره‌برداری در پروژه‌های زیرساختی به </a:t>
            </a:r>
            <a:r>
              <a:rPr lang="fa-IR" altLang="en-US" sz="3600" smtClean="0">
                <a:solidFill>
                  <a:srgbClr val="00B050"/>
                </a:solidFill>
                <a:cs typeface="B Nazanin" pitchFamily="2" charset="-78"/>
              </a:rPr>
              <a:t>سیاست‌گذار</a:t>
            </a:r>
            <a:r>
              <a:rPr lang="fa-IR" altLang="en-US" sz="3600" smtClean="0">
                <a:solidFill>
                  <a:srgbClr val="E17D19"/>
                </a:solidFill>
                <a:cs typeface="B Nazanin" pitchFamily="2" charset="-78"/>
              </a:rPr>
              <a:t> و </a:t>
            </a:r>
            <a:r>
              <a:rPr lang="fa-IR" altLang="en-US" sz="3600" smtClean="0">
                <a:solidFill>
                  <a:srgbClr val="00B0F0"/>
                </a:solidFill>
                <a:cs typeface="B Nazanin" pitchFamily="2" charset="-78"/>
              </a:rPr>
              <a:t>تنظیم‌کننده مقررات </a:t>
            </a:r>
            <a:r>
              <a:rPr lang="fa-IR" altLang="en-US" sz="3600" smtClean="0">
                <a:solidFill>
                  <a:srgbClr val="E17D19"/>
                </a:solidFill>
                <a:cs typeface="B Nazanin" pitchFamily="2" charset="-78"/>
              </a:rPr>
              <a:t>و </a:t>
            </a:r>
            <a:r>
              <a:rPr lang="fa-IR" altLang="en-US" sz="3600" smtClean="0">
                <a:solidFill>
                  <a:srgbClr val="C00000"/>
                </a:solidFill>
                <a:cs typeface="B Nazanin" pitchFamily="2" charset="-78"/>
              </a:rPr>
              <a:t>ناظر بر کیفیت و کمیت </a:t>
            </a:r>
            <a:r>
              <a:rPr lang="fa-IR" altLang="en-US" sz="3600" smtClean="0">
                <a:cs typeface="B Nazanin" pitchFamily="2" charset="-78"/>
              </a:rPr>
              <a:t>ارائه خدمات تبدیل می‌شود.</a:t>
            </a:r>
          </a:p>
        </p:txBody>
      </p:sp>
      <p:sp>
        <p:nvSpPr>
          <p:cNvPr id="14341" name="Rectangle 7"/>
          <p:cNvSpPr>
            <a:spLocks noChangeArrowheads="1"/>
          </p:cNvSpPr>
          <p:nvPr/>
        </p:nvSpPr>
        <p:spPr bwMode="auto">
          <a:xfrm>
            <a:off x="781050" y="600075"/>
            <a:ext cx="7848600" cy="588963"/>
          </a:xfrm>
          <a:prstGeom prst="rect">
            <a:avLst/>
          </a:prstGeom>
          <a:noFill/>
          <a:ln w="9525">
            <a:noFill/>
            <a:miter lim="800000"/>
            <a:headEnd/>
            <a:tailEnd/>
          </a:ln>
        </p:spPr>
        <p:txBody>
          <a:bodyPr>
            <a:spAutoFit/>
          </a:bodyPr>
          <a:lstStyle/>
          <a:p>
            <a:pPr marL="342900" indent="-342900" algn="ctr" rtl="1">
              <a:lnSpc>
                <a:spcPct val="115000"/>
              </a:lnSpc>
              <a:spcAft>
                <a:spcPts val="1200"/>
              </a:spcAft>
            </a:pPr>
            <a:r>
              <a:rPr lang="fa-IR" sz="2800">
                <a:latin typeface="Calibri" pitchFamily="34" charset="0"/>
                <a:cs typeface="B Titr" pitchFamily="2" charset="-78"/>
              </a:rPr>
              <a:t>نقش دولت در مشارکت عمومی- خصوصی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17"/>
          <p:cNvSpPr>
            <a:spLocks noGrp="1"/>
          </p:cNvSpPr>
          <p:nvPr>
            <p:ph type="ftr" sz="quarter" idx="11"/>
          </p:nvPr>
        </p:nvSpPr>
        <p:spPr>
          <a:xfrm>
            <a:off x="0" y="6492875"/>
            <a:ext cx="3352800" cy="365125"/>
          </a:xfrm>
        </p:spPr>
        <p:txBody>
          <a:bodyPr/>
          <a:lstStyle/>
          <a:p>
            <a:pPr>
              <a:defRPr/>
            </a:pPr>
            <a:r>
              <a:rPr lang="en-US" dirty="0">
                <a:solidFill>
                  <a:schemeClr val="bg1">
                    <a:lumMod val="95000"/>
                  </a:schemeClr>
                </a:solidFill>
              </a:rPr>
              <a:t>m.bahramiasad@gmail.com</a:t>
            </a:r>
          </a:p>
        </p:txBody>
      </p:sp>
      <p:sp>
        <p:nvSpPr>
          <p:cNvPr id="5" name="Content Placeholder 2"/>
          <p:cNvSpPr>
            <a:spLocks noGrp="1"/>
          </p:cNvSpPr>
          <p:nvPr>
            <p:ph idx="4294967295"/>
          </p:nvPr>
        </p:nvSpPr>
        <p:spPr>
          <a:xfrm>
            <a:off x="628650" y="1628775"/>
            <a:ext cx="8515350" cy="4868863"/>
          </a:xfrm>
        </p:spPr>
        <p:txBody>
          <a:bodyPr rtlCol="0">
            <a:normAutofit/>
          </a:bodyPr>
          <a:lstStyle/>
          <a:p>
            <a:pPr algn="just" rtl="1" fontAlgn="auto">
              <a:lnSpc>
                <a:spcPct val="150000"/>
              </a:lnSpc>
              <a:spcAft>
                <a:spcPts val="0"/>
              </a:spcAft>
              <a:buClr>
                <a:srgbClr val="92D050"/>
              </a:buClr>
              <a:buSzPct val="101000"/>
              <a:buFont typeface="Arial" pitchFamily="34" charset="0"/>
              <a:buNone/>
              <a:defRPr/>
            </a:pPr>
            <a:r>
              <a:rPr lang="fa-IR" altLang="en-US" sz="3200" dirty="0">
                <a:cs typeface="B Mitra" pitchFamily="2" charset="-78"/>
              </a:rPr>
              <a:t>مشارکت عمومی - خصوصی </a:t>
            </a:r>
            <a:r>
              <a:rPr lang="fa-IR" altLang="en-US" sz="3200" dirty="0">
                <a:solidFill>
                  <a:srgbClr val="FF0000"/>
                </a:solidFill>
                <a:cs typeface="B Mitra" pitchFamily="2" charset="-78"/>
              </a:rPr>
              <a:t>تنها با هدف تأمین مالی پروژه انجام نمی‌شود</a:t>
            </a:r>
            <a:r>
              <a:rPr lang="fa-IR" altLang="en-US" sz="3200" dirty="0">
                <a:cs typeface="B Mitra" pitchFamily="2" charset="-78"/>
              </a:rPr>
              <a:t> و بهره‌گیری از دیگر ظرفیت‌های بخش خصوصی مانند </a:t>
            </a:r>
            <a:r>
              <a:rPr lang="fa-IR" altLang="en-US" sz="3200" dirty="0">
                <a:solidFill>
                  <a:srgbClr val="FF0000"/>
                </a:solidFill>
                <a:cs typeface="B Mitra" pitchFamily="2" charset="-78"/>
              </a:rPr>
              <a:t>دانش</a:t>
            </a:r>
            <a:r>
              <a:rPr lang="fa-IR" altLang="en-US" sz="3200" dirty="0">
                <a:cs typeface="B Mitra" pitchFamily="2" charset="-78"/>
              </a:rPr>
              <a:t> و </a:t>
            </a:r>
            <a:r>
              <a:rPr lang="fa-IR" altLang="en-US" sz="3200" dirty="0">
                <a:solidFill>
                  <a:srgbClr val="FF0000"/>
                </a:solidFill>
                <a:cs typeface="B Mitra" pitchFamily="2" charset="-78"/>
              </a:rPr>
              <a:t>تجربه تخصصی</a:t>
            </a:r>
            <a:r>
              <a:rPr lang="fa-IR" altLang="en-US" sz="3200" dirty="0">
                <a:cs typeface="B Mitra" pitchFamily="2" charset="-78"/>
              </a:rPr>
              <a:t>، </a:t>
            </a:r>
            <a:r>
              <a:rPr lang="fa-IR" altLang="en-US" sz="3200" dirty="0">
                <a:solidFill>
                  <a:srgbClr val="FF0000"/>
                </a:solidFill>
                <a:cs typeface="B Mitra" pitchFamily="2" charset="-78"/>
              </a:rPr>
              <a:t>مهارت‌های مدیریتی</a:t>
            </a:r>
            <a:r>
              <a:rPr lang="fa-IR" altLang="en-US" sz="3200" dirty="0">
                <a:cs typeface="B Mitra" pitchFamily="2" charset="-78"/>
              </a:rPr>
              <a:t>، انگیزه جهت مصرف بهینه منابع نیز می‌تواند مورد توجه باشد؛ با این توضیح که در مشارکت عمومی - خصوصی به دلیل </a:t>
            </a:r>
            <a:r>
              <a:rPr lang="fa-IR" altLang="en-US" sz="3200" dirty="0">
                <a:solidFill>
                  <a:srgbClr val="00B050"/>
                </a:solidFill>
                <a:cs typeface="B Mitra" pitchFamily="2" charset="-78"/>
              </a:rPr>
              <a:t>انتقال ریسک </a:t>
            </a:r>
            <a:r>
              <a:rPr lang="fa-IR" altLang="en-US" sz="3200" dirty="0">
                <a:cs typeface="B Mitra" pitchFamily="2" charset="-78"/>
              </a:rPr>
              <a:t>و </a:t>
            </a:r>
            <a:r>
              <a:rPr lang="fa-IR" altLang="en-US" sz="3200" dirty="0">
                <a:solidFill>
                  <a:srgbClr val="00B050"/>
                </a:solidFill>
                <a:cs typeface="B Mitra" pitchFamily="2" charset="-78"/>
              </a:rPr>
              <a:t>مسئولیت بیشتر </a:t>
            </a:r>
            <a:r>
              <a:rPr lang="fa-IR" altLang="en-US" sz="3200" dirty="0">
                <a:cs typeface="B Mitra" pitchFamily="2" charset="-78"/>
              </a:rPr>
              <a:t>به بخش خصوصی، نتایج عوامل فوق تأثیر بیشتری خواهند داشت.</a:t>
            </a:r>
            <a:endParaRPr lang="en-US" altLang="en-US" sz="3200" dirty="0">
              <a:cs typeface="B Mitra" pitchFamily="2" charset="-78"/>
            </a:endParaRPr>
          </a:p>
          <a:p>
            <a:pPr marL="0" indent="0" algn="just" rtl="1" fontAlgn="auto">
              <a:lnSpc>
                <a:spcPct val="150000"/>
              </a:lnSpc>
              <a:spcAft>
                <a:spcPts val="0"/>
              </a:spcAft>
              <a:buClr>
                <a:srgbClr val="FF0000"/>
              </a:buClr>
              <a:buSzPct val="101000"/>
              <a:buFont typeface="Arial" charset="0"/>
              <a:buNone/>
              <a:defRPr/>
            </a:pPr>
            <a:endParaRPr lang="fa-IR" altLang="en-US" sz="3200" dirty="0">
              <a:cs typeface="B Mitra" pitchFamily="2" charset="-78"/>
            </a:endParaRPr>
          </a:p>
          <a:p>
            <a:pPr algn="just" rtl="1" fontAlgn="auto">
              <a:lnSpc>
                <a:spcPct val="150000"/>
              </a:lnSpc>
              <a:spcAft>
                <a:spcPts val="0"/>
              </a:spcAft>
              <a:buClr>
                <a:srgbClr val="FF0000"/>
              </a:buClr>
              <a:buSzPct val="101000"/>
              <a:buFont typeface="Wingdings" pitchFamily="2" charset="2"/>
              <a:buChar char="q"/>
              <a:defRPr/>
            </a:pPr>
            <a:endParaRPr lang="fa-IR" altLang="en-US" sz="3200" dirty="0">
              <a:cs typeface="B Mitra" pitchFamily="2" charset="-78"/>
            </a:endParaRPr>
          </a:p>
        </p:txBody>
      </p:sp>
      <p:sp>
        <p:nvSpPr>
          <p:cNvPr id="15364" name="Rectangle 7"/>
          <p:cNvSpPr>
            <a:spLocks noChangeArrowheads="1"/>
          </p:cNvSpPr>
          <p:nvPr/>
        </p:nvSpPr>
        <p:spPr bwMode="auto">
          <a:xfrm>
            <a:off x="827088" y="620713"/>
            <a:ext cx="7489825" cy="658812"/>
          </a:xfrm>
          <a:prstGeom prst="rect">
            <a:avLst/>
          </a:prstGeom>
          <a:noFill/>
          <a:ln w="9525">
            <a:noFill/>
            <a:miter lim="800000"/>
            <a:headEnd/>
            <a:tailEnd/>
          </a:ln>
        </p:spPr>
        <p:txBody>
          <a:bodyPr>
            <a:spAutoFit/>
          </a:bodyPr>
          <a:lstStyle/>
          <a:p>
            <a:pPr marL="342900" indent="-342900" algn="ctr" rtl="1">
              <a:lnSpc>
                <a:spcPct val="115000"/>
              </a:lnSpc>
              <a:spcAft>
                <a:spcPts val="1200"/>
              </a:spcAft>
            </a:pPr>
            <a:r>
              <a:rPr lang="fa-IR" sz="3200">
                <a:latin typeface="Calibri" pitchFamily="34" charset="0"/>
                <a:cs typeface="B Titr" pitchFamily="2" charset="-78"/>
              </a:rPr>
              <a:t>سرریزهای مشارکت عمومی- خصوصی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lgn="ctr" rtl="1"/>
            <a:r>
              <a:rPr lang="fa-IR" sz="3200" smtClean="0">
                <a:cs typeface="B Titr" pitchFamily="2" charset="-78"/>
              </a:rPr>
              <a:t>تشکيل ستاد هاي </a:t>
            </a:r>
            <a:r>
              <a:rPr lang="en-US" sz="3200" smtClean="0">
                <a:cs typeface="B Titr" pitchFamily="2" charset="-78"/>
              </a:rPr>
              <a:t>PPP</a:t>
            </a:r>
            <a:r>
              <a:rPr lang="fa-IR" sz="3200" smtClean="0">
                <a:cs typeface="B Titr" pitchFamily="2" charset="-78"/>
              </a:rPr>
              <a:t> برای اجرای موفق</a:t>
            </a:r>
            <a:endParaRPr lang="en-US" sz="3200" smtClean="0"/>
          </a:p>
        </p:txBody>
      </p:sp>
      <p:sp>
        <p:nvSpPr>
          <p:cNvPr id="3" name="Content Placeholder 2"/>
          <p:cNvSpPr>
            <a:spLocks noGrp="1"/>
          </p:cNvSpPr>
          <p:nvPr>
            <p:ph idx="1"/>
          </p:nvPr>
        </p:nvSpPr>
        <p:spPr/>
        <p:txBody>
          <a:bodyPr rtlCol="0">
            <a:normAutofit/>
          </a:bodyPr>
          <a:lstStyle/>
          <a:p>
            <a:pPr algn="r" rtl="1" fontAlgn="auto">
              <a:spcAft>
                <a:spcPts val="0"/>
              </a:spcAft>
              <a:buClr>
                <a:schemeClr val="accent6"/>
              </a:buClr>
              <a:buFont typeface="Wingdings" pitchFamily="2" charset="2"/>
              <a:buChar char="q"/>
              <a:defRPr/>
            </a:pPr>
            <a:endParaRPr lang="fa-IR" dirty="0" smtClean="0">
              <a:cs typeface="B Nazanin" pitchFamily="2" charset="-78"/>
            </a:endParaRPr>
          </a:p>
          <a:p>
            <a:pPr marL="274320" indent="-274320" algn="r" rtl="1" fontAlgn="auto">
              <a:spcAft>
                <a:spcPts val="0"/>
              </a:spcAft>
              <a:buClr>
                <a:schemeClr val="accent3"/>
              </a:buClr>
              <a:buFont typeface="Wingdings 2"/>
              <a:buChar char=""/>
              <a:defRPr/>
            </a:pPr>
            <a:endParaRPr lang="fa-IR" dirty="0" smtClean="0">
              <a:cs typeface="B Nazanin" pitchFamily="2" charset="-78"/>
            </a:endParaRPr>
          </a:p>
          <a:p>
            <a:pPr marL="274320" indent="-274320" algn="r" rtl="1" fontAlgn="auto">
              <a:spcAft>
                <a:spcPts val="0"/>
              </a:spcAft>
              <a:buClr>
                <a:schemeClr val="accent3"/>
              </a:buClr>
              <a:buFont typeface="Wingdings 2"/>
              <a:buChar char=""/>
              <a:defRPr/>
            </a:pPr>
            <a:r>
              <a:rPr lang="fa-IR" dirty="0" smtClean="0">
                <a:cs typeface="B Nazanin" pitchFamily="2" charset="-78"/>
              </a:rPr>
              <a:t>ستاد هاي </a:t>
            </a:r>
            <a:r>
              <a:rPr lang="en-US" dirty="0" smtClean="0">
                <a:cs typeface="B Nazanin" pitchFamily="2" charset="-78"/>
              </a:rPr>
              <a:t>PPP</a:t>
            </a:r>
            <a:r>
              <a:rPr lang="fa-IR" dirty="0" smtClean="0">
                <a:cs typeface="B Nazanin" pitchFamily="2" charset="-78"/>
              </a:rPr>
              <a:t> بعنوان هسته مرکزی در فرایند مشارکت عمومی خصوصی</a:t>
            </a:r>
          </a:p>
          <a:p>
            <a:pPr marL="274320" indent="-274320" algn="r" rtl="1" fontAlgn="auto">
              <a:spcAft>
                <a:spcPts val="0"/>
              </a:spcAft>
              <a:buClr>
                <a:schemeClr val="accent3"/>
              </a:buClr>
              <a:buFont typeface="Wingdings 2"/>
              <a:buChar char=""/>
              <a:defRPr/>
            </a:pPr>
            <a:r>
              <a:rPr lang="fa-IR" dirty="0" smtClean="0">
                <a:cs typeface="B Nazanin" pitchFamily="2" charset="-78"/>
              </a:rPr>
              <a:t>موفقیت و عدم موفقیت در گرو تشکیل ستادها</a:t>
            </a:r>
            <a:endParaRPr lang="en-US" dirty="0" smtClean="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795463" y="347663"/>
            <a:ext cx="5595937" cy="1201737"/>
          </a:xfrm>
        </p:spPr>
        <p:txBody>
          <a:bodyPr/>
          <a:lstStyle/>
          <a:p>
            <a:pPr algn="r" rtl="1"/>
            <a:r>
              <a:rPr lang="fa-IR" sz="2800" smtClean="0">
                <a:cs typeface="B Titr" pitchFamily="2" charset="-78"/>
              </a:rPr>
              <a:t>دلايل تشکيل ستاد هاي </a:t>
            </a:r>
            <a:r>
              <a:rPr lang="en-US" sz="2800" smtClean="0">
                <a:cs typeface="B Titr" pitchFamily="2" charset="-78"/>
              </a:rPr>
              <a:t>PPP</a:t>
            </a:r>
          </a:p>
        </p:txBody>
      </p:sp>
      <p:sp>
        <p:nvSpPr>
          <p:cNvPr id="8195" name="Content Placeholder 2"/>
          <p:cNvSpPr>
            <a:spLocks noGrp="1"/>
          </p:cNvSpPr>
          <p:nvPr>
            <p:ph idx="1"/>
          </p:nvPr>
        </p:nvSpPr>
        <p:spPr>
          <a:xfrm>
            <a:off x="846138" y="2120900"/>
            <a:ext cx="7886700" cy="4351338"/>
          </a:xfrm>
        </p:spPr>
        <p:txBody>
          <a:bodyPr rtlCol="0">
            <a:normAutofit/>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از ابتداي دهه 1990 به بعد </a:t>
            </a:r>
          </a:p>
          <a:p>
            <a:pPr marL="274320" indent="-274320" algn="r" rtl="1" fontAlgn="auto">
              <a:spcAft>
                <a:spcPts val="0"/>
              </a:spcAft>
              <a:buClr>
                <a:schemeClr val="accent3"/>
              </a:buClr>
              <a:buFont typeface="Wingdings 2"/>
              <a:buChar char=""/>
              <a:defRPr/>
            </a:pPr>
            <a:r>
              <a:rPr lang="fa-IR" dirty="0" smtClean="0">
                <a:cs typeface="B Nazanin" pitchFamily="2" charset="-78"/>
              </a:rPr>
              <a:t>به دليل افزايش تمايل دولت ها به ورود بخش خصوصي به پروژه‌هاي عمومي </a:t>
            </a:r>
          </a:p>
          <a:p>
            <a:pPr marL="274320" indent="-274320" algn="r" rtl="1" fontAlgn="auto">
              <a:spcAft>
                <a:spcPts val="0"/>
              </a:spcAft>
              <a:buClr>
                <a:schemeClr val="accent3"/>
              </a:buClr>
              <a:buFont typeface="Wingdings 2"/>
              <a:buChar char=""/>
              <a:defRPr/>
            </a:pPr>
            <a:r>
              <a:rPr lang="fa-IR" dirty="0" smtClean="0">
                <a:cs typeface="B Nazanin" pitchFamily="2" charset="-78"/>
              </a:rPr>
              <a:t>نظارت برچگونگي انعقاد قرارداد‌ها، تامين مالي و بهره برداري</a:t>
            </a:r>
          </a:p>
          <a:p>
            <a:pPr marL="274320" indent="-274320" algn="r" rtl="1" fontAlgn="auto">
              <a:spcAft>
                <a:spcPts val="0"/>
              </a:spcAft>
              <a:buClr>
                <a:schemeClr val="accent3"/>
              </a:buClr>
              <a:buFont typeface="Wingdings 2"/>
              <a:buChar char=""/>
              <a:defRPr/>
            </a:pPr>
            <a:r>
              <a:rPr lang="fa-IR" dirty="0" smtClean="0">
                <a:cs typeface="B Nazanin" pitchFamily="2" charset="-78"/>
              </a:rPr>
              <a:t>بلند مدت بودن اين قراردادها و تعهد دولت براي خريد تمام يا بخشي از خدمات توليد شده (به صورت مستقيم يا غير مستقيم)</a:t>
            </a:r>
          </a:p>
          <a:p>
            <a:pPr marL="274320" indent="-274320" algn="r" rtl="1" fontAlgn="auto">
              <a:spcAft>
                <a:spcPts val="0"/>
              </a:spcAft>
              <a:buClr>
                <a:schemeClr val="accent3"/>
              </a:buClr>
              <a:buFont typeface="Wingdings 2"/>
              <a:buChar char=""/>
              <a:defRPr/>
            </a:pPr>
            <a:r>
              <a:rPr lang="fa-IR" dirty="0" smtClean="0">
                <a:cs typeface="B Nazanin" pitchFamily="2" charset="-78"/>
              </a:rPr>
              <a:t>معمولاً ريسك فروش قسمت توافق شد‌ه‌اي از خدمات حاصل از اجراي پروژه مورد نظر نيز مطابق قرارداد به عهده دولت‌هاست</a:t>
            </a:r>
            <a:endParaRPr lang="fa-IR" dirty="0" smtClean="0">
              <a:ea typeface="Majalla UI"/>
              <a:cs typeface="B Nazanin" pitchFamily="2" charset="-78"/>
            </a:endParaRPr>
          </a:p>
          <a:p>
            <a:pPr algn="r" rtl="1" fontAlgn="auto">
              <a:spcAft>
                <a:spcPts val="0"/>
              </a:spcAft>
              <a:defRPr/>
            </a:pPr>
            <a:endParaRPr lang="fa-IR" dirty="0" smtClean="0">
              <a:ea typeface="Majalla UI"/>
              <a:cs typeface="B Nazanin" pitchFamily="2" charset="-78"/>
            </a:endParaRPr>
          </a:p>
          <a:p>
            <a:pPr algn="r" rtl="1" fontAlgn="auto">
              <a:spcAft>
                <a:spcPts val="0"/>
              </a:spcAft>
              <a:defRPr/>
            </a:pPr>
            <a:endParaRPr lang="en-US" dirty="0" smtClean="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0" y="365125"/>
            <a:ext cx="7886700" cy="1325563"/>
          </a:xfrm>
        </p:spPr>
        <p:txBody>
          <a:bodyPr/>
          <a:lstStyle/>
          <a:p>
            <a:pPr algn="r" rtl="1"/>
            <a:r>
              <a:rPr lang="fa-IR" sz="2800" smtClean="0">
                <a:cs typeface="B Titr" pitchFamily="2" charset="-78"/>
              </a:rPr>
              <a:t>دلايل نياز به ايجاد ستاد مشاركت عمومي _ خصوص</a:t>
            </a:r>
          </a:p>
        </p:txBody>
      </p:sp>
      <p:sp>
        <p:nvSpPr>
          <p:cNvPr id="3" name="Content Placeholder 2"/>
          <p:cNvSpPr>
            <a:spLocks noGrp="1"/>
          </p:cNvSpPr>
          <p:nvPr>
            <p:ph idx="1"/>
          </p:nvPr>
        </p:nvSpPr>
        <p:spPr>
          <a:xfrm>
            <a:off x="727075" y="2316163"/>
            <a:ext cx="7886700" cy="4351337"/>
          </a:xfrm>
        </p:spPr>
        <p:txBody>
          <a:bodyPr rtlCol="0">
            <a:normAutofit/>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راهكاري براي غلبه بر چالش‌هاي اساسي در اجراي پروژ‌هاي زير‌بنايي به روش مشاركت عمومي خصوصي</a:t>
            </a:r>
          </a:p>
          <a:p>
            <a:pPr marL="274320" indent="-274320" algn="r" rtl="1" fontAlgn="auto">
              <a:spcAft>
                <a:spcPts val="0"/>
              </a:spcAft>
              <a:buClr>
                <a:schemeClr val="accent3"/>
              </a:buClr>
              <a:buFont typeface="Wingdings 2"/>
              <a:buChar char=""/>
              <a:defRPr/>
            </a:pPr>
            <a:r>
              <a:rPr lang="fa-IR" dirty="0" smtClean="0">
                <a:cs typeface="B Nazanin" pitchFamily="2" charset="-78"/>
              </a:rPr>
              <a:t>ويژگيها و پيچيدگي‌هايي مختص اينگونه قراردادها و عدم امكان  مديريت آن تنها توسط يك دستگاه اجرايي</a:t>
            </a:r>
          </a:p>
          <a:p>
            <a:pPr marL="274320" indent="-274320" algn="r" rtl="1" fontAlgn="auto">
              <a:spcAft>
                <a:spcPts val="0"/>
              </a:spcAft>
              <a:buClr>
                <a:schemeClr val="accent3"/>
              </a:buClr>
              <a:buFont typeface="Wingdings 2"/>
              <a:buChar char=""/>
              <a:defRPr/>
            </a:pPr>
            <a:r>
              <a:rPr lang="fa-IR" dirty="0" smtClean="0">
                <a:cs typeface="B Nazanin" pitchFamily="2" charset="-78"/>
              </a:rPr>
              <a:t>اجزاي اقتصادي، مالي، حقوقي و حتي پيامد‌هاي سياسي و اجتماعي اجراي اين نوع پروژه‌ها</a:t>
            </a:r>
          </a:p>
          <a:p>
            <a:pPr marL="274320" indent="-274320" algn="r" rtl="1" fontAlgn="auto">
              <a:spcAft>
                <a:spcPts val="0"/>
              </a:spcAft>
              <a:buClr>
                <a:schemeClr val="accent3"/>
              </a:buClr>
              <a:buFont typeface="Wingdings 2"/>
              <a:buChar char=""/>
              <a:defRPr/>
            </a:pPr>
            <a:endParaRPr lang="fa-IR" dirty="0" smtClean="0">
              <a:cs typeface="B Nazanin" pitchFamily="2" charset="-78"/>
            </a:endParaRPr>
          </a:p>
          <a:p>
            <a:pPr marL="274320" indent="-274320" algn="r" rtl="1" fontAlgn="auto">
              <a:spcAft>
                <a:spcPts val="0"/>
              </a:spcAft>
              <a:buClr>
                <a:schemeClr val="accent3"/>
              </a:buClr>
              <a:buFont typeface="Wingdings 2"/>
              <a:buChar char=""/>
              <a:defRPr/>
            </a:pPr>
            <a:endParaRPr lang="fa-IR" dirty="0">
              <a:latin typeface="+mj-lt"/>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ctr" rtl="1"/>
            <a:r>
              <a:rPr lang="fa-IR" sz="2800" smtClean="0">
                <a:cs typeface="B Titr" pitchFamily="2" charset="-78"/>
              </a:rPr>
              <a:t>كار ويژه ستاد هاي مشاركت عمومي _ خصوصي</a:t>
            </a:r>
            <a:endParaRPr lang="fa-IR" sz="2800" smtClean="0">
              <a:ea typeface="Traditional Arabic"/>
              <a:cs typeface="B Titr" pitchFamily="2" charset="-78"/>
            </a:endParaRPr>
          </a:p>
        </p:txBody>
      </p:sp>
      <p:sp>
        <p:nvSpPr>
          <p:cNvPr id="19459" name="Content Placeholder 2"/>
          <p:cNvSpPr>
            <a:spLocks noGrp="1"/>
          </p:cNvSpPr>
          <p:nvPr>
            <p:ph idx="1"/>
          </p:nvPr>
        </p:nvSpPr>
        <p:spPr/>
        <p:txBody>
          <a:bodyPr/>
          <a:lstStyle/>
          <a:p>
            <a:pPr algn="r" rtl="1"/>
            <a:r>
              <a:rPr lang="fa-IR" smtClean="0">
                <a:ea typeface="Majalla UI"/>
                <a:cs typeface="B Nazanin" pitchFamily="2" charset="-78"/>
              </a:rPr>
              <a:t>گزينش پروژه ها</a:t>
            </a:r>
          </a:p>
          <a:p>
            <a:pPr algn="r" rtl="1"/>
            <a:r>
              <a:rPr lang="fa-IR" smtClean="0">
                <a:ea typeface="Majalla UI"/>
                <a:cs typeface="B Nazanin" pitchFamily="2" charset="-78"/>
              </a:rPr>
              <a:t>ارزيابي بار مالي پروژه ها براي دولت</a:t>
            </a:r>
          </a:p>
          <a:p>
            <a:pPr algn="r" rtl="1"/>
            <a:r>
              <a:rPr lang="fa-IR" smtClean="0">
                <a:ea typeface="Majalla UI"/>
                <a:cs typeface="B Nazanin" pitchFamily="2" charset="-78"/>
              </a:rPr>
              <a:t>تنظيم سياست‌ها و ايجاد هماهنگي</a:t>
            </a:r>
          </a:p>
          <a:p>
            <a:pPr algn="r" rtl="1"/>
            <a:r>
              <a:rPr lang="fa-IR" smtClean="0">
                <a:ea typeface="Majalla UI"/>
                <a:cs typeface="B Nazanin" pitchFamily="2" charset="-78"/>
              </a:rPr>
              <a:t> كمك فني</a:t>
            </a:r>
          </a:p>
          <a:p>
            <a:pPr algn="r" rtl="1"/>
            <a:r>
              <a:rPr lang="fa-IR" smtClean="0">
                <a:ea typeface="Majalla UI"/>
                <a:cs typeface="B Nazanin" pitchFamily="2" charset="-78"/>
              </a:rPr>
              <a:t>يكسان سازي فرايندها و اطلاع رساني گسترده </a:t>
            </a:r>
          </a:p>
          <a:p>
            <a:pPr algn="r" rtl="1"/>
            <a:r>
              <a:rPr lang="fa-IR" smtClean="0">
                <a:ea typeface="Majalla UI"/>
                <a:cs typeface="B Nazanin" pitchFamily="2" charset="-78"/>
              </a:rPr>
              <a:t>تبليغ و بازاريابي</a:t>
            </a:r>
          </a:p>
          <a:p>
            <a:pPr algn="r" rtl="1"/>
            <a:r>
              <a:rPr lang="fa-IR" smtClean="0">
                <a:ea typeface="Majalla UI"/>
                <a:cs typeface="B Nazanin" pitchFamily="2" charset="-78"/>
              </a:rPr>
              <a:t>كنترل كيفيت</a:t>
            </a:r>
          </a:p>
          <a:p>
            <a:pPr algn="r" rtl="1"/>
            <a:r>
              <a:rPr lang="fa-IR" smtClean="0">
                <a:ea typeface="Majalla UI"/>
                <a:cs typeface="B Nazanin" pitchFamily="2" charset="-78"/>
              </a:rPr>
              <a:t>اطلاع رساني تجربيات موفق </a:t>
            </a:r>
          </a:p>
          <a:p>
            <a:pPr algn="r" rtl="1"/>
            <a:endParaRPr lang="fa-IR" smtClean="0">
              <a:ea typeface="Majalla UI"/>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895350" y="387350"/>
            <a:ext cx="7886700" cy="1325563"/>
          </a:xfrm>
        </p:spPr>
        <p:txBody>
          <a:bodyPr/>
          <a:lstStyle/>
          <a:p>
            <a:pPr algn="r" rtl="1"/>
            <a:r>
              <a:rPr lang="ar-SA" sz="3200" smtClean="0">
                <a:ea typeface="Traditional Arabic"/>
                <a:cs typeface="B Titr" pitchFamily="2" charset="-78"/>
              </a:rPr>
              <a:t>مهمترين وظايف ستاد</a:t>
            </a:r>
            <a:endParaRPr lang="fa-IR" sz="3200" smtClean="0">
              <a:ea typeface="Traditional Arabic"/>
              <a:cs typeface="B Titr" pitchFamily="2" charset="-78"/>
            </a:endParaRPr>
          </a:p>
        </p:txBody>
      </p:sp>
      <p:sp>
        <p:nvSpPr>
          <p:cNvPr id="3" name="Content Placeholder 2"/>
          <p:cNvSpPr>
            <a:spLocks noGrp="1"/>
          </p:cNvSpPr>
          <p:nvPr>
            <p:ph idx="1"/>
          </p:nvPr>
        </p:nvSpPr>
        <p:spPr/>
        <p:txBody>
          <a:bodyPr rtlCol="0">
            <a:normAutofit fontScale="62500" lnSpcReduction="20000"/>
          </a:bodyPr>
          <a:lstStyle/>
          <a:p>
            <a:pPr marL="514350" indent="-514350" algn="r" rtl="1" fontAlgn="auto">
              <a:spcAft>
                <a:spcPts val="0"/>
              </a:spcAft>
              <a:buClr>
                <a:schemeClr val="accent3"/>
              </a:buClr>
              <a:buFont typeface="+mj-lt"/>
              <a:buAutoNum type="arabicParenR"/>
              <a:defRPr/>
            </a:pPr>
            <a:r>
              <a:rPr lang="ar-SA" dirty="0" smtClean="0">
                <a:cs typeface="B Nazanin" pitchFamily="2" charset="-78"/>
              </a:rPr>
              <a:t>انتخاب يك مشاور معتبر بين‌المللي براي تدوين ساختار اوليه قرارداد‌هاي مشاركت عمومي _ خصوصي در كشور</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شناسايي قوانين و مقررات تاثير‌گذار بر فرايند اجرا و بهره برداري از يك پروژه زيربنايي، حذف قوانين و مقررات غيرضروي، اصلاح قوانين موجود و در صورت نياز پيشنهاد قوانين جديد</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شناسايي دقيق ريسك‌هاي تحت پوشش دولت و تبيين تعهدات دولت در پوشش اين ريسك‌ها </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شناسايي، اولويت بندي و تسريع در اجراي پروژه هاي زيربنايي و خدمات عمومي</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برطرف نمودن موانع فني و عملياتي اجراي پروژه هاي توسعه‌اي و زيربنايي كشور براي مشاركت سرمايه‌گذاران بخش خصوصي اعم از داخلي و خارجي</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en-US" dirty="0" smtClean="0">
                <a:cs typeface="B Nazanin" pitchFamily="2" charset="-78"/>
              </a:rPr>
              <a:t> </a:t>
            </a:r>
            <a:r>
              <a:rPr lang="ar-SA" dirty="0" smtClean="0">
                <a:cs typeface="B Nazanin" pitchFamily="2" charset="-78"/>
              </a:rPr>
              <a:t>تسريع در تامين مالي از محل منابع بخش خصوصي اعم از داخلي و خارجي با مدل سازيهاي مالي مطلوب</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به‌كارگيري مشاورين و پيمانكاران واجد صلاحيت</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ar-SA" dirty="0" smtClean="0">
                <a:cs typeface="B Nazanin" pitchFamily="2" charset="-78"/>
              </a:rPr>
              <a:t>مشاركت با سازمان‌ها و موسسات بين‌المللي براي افزايش سهم پروژ‌هاي مشاركت عمومي خصوصي </a:t>
            </a:r>
            <a:r>
              <a:rPr lang="fa-IR" dirty="0" smtClean="0">
                <a:cs typeface="B Nazanin" pitchFamily="2" charset="-78"/>
              </a:rPr>
              <a:t> در كشور </a:t>
            </a:r>
            <a:endParaRPr lang="en-US" dirty="0" smtClean="0">
              <a:cs typeface="B Nazanin" pitchFamily="2" charset="-78"/>
            </a:endParaRPr>
          </a:p>
          <a:p>
            <a:pPr marL="514350" indent="-514350" algn="r" rtl="1" fontAlgn="auto">
              <a:spcAft>
                <a:spcPts val="0"/>
              </a:spcAft>
              <a:buClr>
                <a:schemeClr val="accent3"/>
              </a:buClr>
              <a:buFont typeface="+mj-lt"/>
              <a:buAutoNum type="arabicParenR"/>
              <a:defRPr/>
            </a:pPr>
            <a:r>
              <a:rPr lang="fa-IR" dirty="0" smtClean="0">
                <a:cs typeface="B Nazanin" pitchFamily="2" charset="-78"/>
              </a:rPr>
              <a:t>زمينه‌سازي براي آموزش نيروي انساني خبره مسلط به ساختار </a:t>
            </a:r>
            <a:r>
              <a:rPr lang="ar-SA" dirty="0" smtClean="0">
                <a:cs typeface="B Nazanin" pitchFamily="2" charset="-78"/>
              </a:rPr>
              <a:t>پروژ‌هاي مشاركت عمومي خصوصي </a:t>
            </a:r>
            <a:r>
              <a:rPr lang="fa-IR" dirty="0" smtClean="0">
                <a:cs typeface="B Nazanin" pitchFamily="2" charset="-78"/>
              </a:rPr>
              <a:t>و ظرفيت سازي مناسب كه اهميت اين مورد به هيچ عنوان از ساير موارد كمتر نيست.</a:t>
            </a:r>
            <a:endParaRPr lang="en-US" dirty="0" smtClean="0">
              <a:cs typeface="B Nazanin" pitchFamily="2" charset="-78"/>
            </a:endParaRPr>
          </a:p>
          <a:p>
            <a:pPr marL="514350" indent="-514350" algn="r" fontAlgn="auto">
              <a:spcAft>
                <a:spcPts val="0"/>
              </a:spcAft>
              <a:buClr>
                <a:schemeClr val="accent3"/>
              </a:buClr>
              <a:buFont typeface="+mj-lt"/>
              <a:buAutoNum type="arabicParenR"/>
              <a:defRPr/>
            </a:pPr>
            <a:endParaRPr lang="fa-IR" dirty="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0" y="407988"/>
            <a:ext cx="7886700" cy="1325562"/>
          </a:xfrm>
        </p:spPr>
        <p:txBody>
          <a:bodyPr/>
          <a:lstStyle/>
          <a:p>
            <a:pPr algn="r" rtl="1"/>
            <a:r>
              <a:rPr lang="fa-IR" sz="2400" smtClean="0">
                <a:cs typeface="B Titr" pitchFamily="2" charset="-78"/>
              </a:rPr>
              <a:t>ستادهاي مشاركت عمومي خصوصي  در كجا قرار گرفته اند؟</a:t>
            </a:r>
          </a:p>
        </p:txBody>
      </p:sp>
      <p:sp>
        <p:nvSpPr>
          <p:cNvPr id="3" name="Content Placeholder 2"/>
          <p:cNvSpPr>
            <a:spLocks noGrp="1"/>
          </p:cNvSpPr>
          <p:nvPr>
            <p:ph idx="1"/>
          </p:nvPr>
        </p:nvSpPr>
        <p:spPr/>
        <p:txBody>
          <a:bodyPr rtlCol="0">
            <a:normAutofit fontScale="92500" lnSpcReduction="10000"/>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عموما به عنوان يك ستاد يا گروه در بدنه يك دستگاه دولتي شكل مي گيرند به دلايل ذيل:</a:t>
            </a:r>
          </a:p>
          <a:p>
            <a:pPr marL="274320" indent="-274320" algn="r" rtl="1" fontAlgn="auto">
              <a:spcAft>
                <a:spcPts val="0"/>
              </a:spcAft>
              <a:buClr>
                <a:schemeClr val="accent3"/>
              </a:buClr>
              <a:buFont typeface="Wingdings 2"/>
              <a:buChar char=""/>
              <a:defRPr/>
            </a:pPr>
            <a:r>
              <a:rPr lang="fa-IR" dirty="0" smtClean="0">
                <a:cs typeface="B Nazanin" pitchFamily="2" charset="-78"/>
              </a:rPr>
              <a:t>ستادهاي مشاركت عمومي خصوصي  پروژه ها را گزينش مي كنند،</a:t>
            </a:r>
          </a:p>
          <a:p>
            <a:pPr marL="274320" indent="-274320" algn="r" rtl="1" fontAlgn="auto">
              <a:spcAft>
                <a:spcPts val="0"/>
              </a:spcAft>
              <a:buClr>
                <a:schemeClr val="accent3"/>
              </a:buClr>
              <a:buFont typeface="Wingdings 2"/>
              <a:buChar char=""/>
              <a:defRPr/>
            </a:pPr>
            <a:r>
              <a:rPr lang="fa-IR" dirty="0" smtClean="0">
                <a:cs typeface="B Nazanin" pitchFamily="2" charset="-78"/>
              </a:rPr>
              <a:t> بار مالي آنها را براي دولت ارزيابي مي كنند.</a:t>
            </a:r>
          </a:p>
          <a:p>
            <a:pPr marL="274320" indent="-274320" algn="r" rtl="1" fontAlgn="auto">
              <a:spcAft>
                <a:spcPts val="0"/>
              </a:spcAft>
              <a:buClr>
                <a:schemeClr val="accent3"/>
              </a:buClr>
              <a:buFont typeface="Wingdings 2"/>
              <a:buChar char=""/>
              <a:defRPr/>
            </a:pPr>
            <a:r>
              <a:rPr lang="fa-IR" dirty="0" smtClean="0">
                <a:cs typeface="B Nazanin" pitchFamily="2" charset="-78"/>
              </a:rPr>
              <a:t>در مورد تجربيات موفق اطلاع رساني مي كنند...</a:t>
            </a:r>
          </a:p>
          <a:p>
            <a:pPr marL="274320" indent="-274320" algn="r" rtl="1" fontAlgn="auto">
              <a:spcAft>
                <a:spcPts val="0"/>
              </a:spcAft>
              <a:buClr>
                <a:schemeClr val="accent3"/>
              </a:buClr>
              <a:buFont typeface="Wingdings 2"/>
              <a:buChar char=""/>
              <a:defRPr/>
            </a:pPr>
            <a:r>
              <a:rPr lang="fa-IR" dirty="0" smtClean="0">
                <a:cs typeface="B Nazanin" pitchFamily="2" charset="-78"/>
              </a:rPr>
              <a:t> مي بايست ريسك‌ها را به نمايندگي از دولت تضمين كرده و نگران هزينه هاي اجراي پروژه باشد </a:t>
            </a:r>
          </a:p>
          <a:p>
            <a:pPr marL="274320" indent="-274320" algn="r" rtl="1" fontAlgn="auto">
              <a:spcAft>
                <a:spcPts val="0"/>
              </a:spcAft>
              <a:buClr>
                <a:schemeClr val="accent3"/>
              </a:buClr>
              <a:buFont typeface="Wingdings 2"/>
              <a:buChar char=""/>
              <a:defRPr/>
            </a:pPr>
            <a:r>
              <a:rPr lang="fa-IR" dirty="0" smtClean="0">
                <a:cs typeface="B Nazanin" pitchFamily="2" charset="-78"/>
              </a:rPr>
              <a:t> در عين حال بر اجراي پروژه نيز نظارت كند</a:t>
            </a:r>
          </a:p>
          <a:p>
            <a:pPr marL="274320" indent="-274320" algn="r" rtl="1" fontAlgn="auto">
              <a:spcAft>
                <a:spcPts val="0"/>
              </a:spcAft>
              <a:buClr>
                <a:schemeClr val="accent3"/>
              </a:buClr>
              <a:buFont typeface="Wingdings 2"/>
              <a:buNone/>
              <a:defRPr/>
            </a:pPr>
            <a:r>
              <a:rPr lang="fa-IR" dirty="0" smtClean="0">
                <a:cs typeface="B Nazanin" pitchFamily="2" charset="-78"/>
              </a:rPr>
              <a:t>- لذا معمولا وزارت اقتصاد يا خزانه داري و جايي كه بر تخصيص و پرداخت منابع بودجه عمومي به طرحهاي زيربنايي نظارت دارد محل مناسب ايجاد ستاد است</a:t>
            </a:r>
            <a:endParaRPr lang="fa-IR" dirty="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96863" y="300038"/>
            <a:ext cx="7886701" cy="1325562"/>
          </a:xfrm>
        </p:spPr>
        <p:txBody>
          <a:bodyPr/>
          <a:lstStyle/>
          <a:p>
            <a:pPr algn="r" rtl="1"/>
            <a:r>
              <a:rPr lang="fa-IR" sz="3200" smtClean="0">
                <a:ea typeface="Traditional Arabic"/>
                <a:cs typeface="B Titr" pitchFamily="2" charset="-78"/>
              </a:rPr>
              <a:t>روش هاي ايجاد اين ستادها در دنيا </a:t>
            </a:r>
          </a:p>
        </p:txBody>
      </p:sp>
      <p:sp>
        <p:nvSpPr>
          <p:cNvPr id="3" name="Content Placeholder 2"/>
          <p:cNvSpPr>
            <a:spLocks noGrp="1"/>
          </p:cNvSpPr>
          <p:nvPr>
            <p:ph idx="1"/>
          </p:nvPr>
        </p:nvSpPr>
        <p:spPr/>
        <p:txBody>
          <a:bodyPr rtlCol="0">
            <a:normAutofit/>
          </a:bodyPr>
          <a:lstStyle/>
          <a:p>
            <a:pPr marL="274320" indent="-274320" algn="r" rtl="1" fontAlgn="auto">
              <a:spcAft>
                <a:spcPts val="0"/>
              </a:spcAft>
              <a:buClr>
                <a:schemeClr val="accent3"/>
              </a:buClr>
              <a:buFont typeface="Wingdings 2"/>
              <a:buChar char=""/>
              <a:defRPr/>
            </a:pPr>
            <a:r>
              <a:rPr lang="fa-IR" dirty="0" smtClean="0">
                <a:cs typeface="B Nazanin" pitchFamily="2" charset="-78"/>
              </a:rPr>
              <a:t>تاسيس ستاد در بدنه يك وزارتخانه و اتكا به توان مشاوراني كه به صورت بلند مدت استخدام شده‌اند. </a:t>
            </a:r>
            <a:r>
              <a:rPr lang="fa-IR" dirty="0" smtClean="0">
                <a:solidFill>
                  <a:srgbClr val="FF0000"/>
                </a:solidFill>
                <a:cs typeface="B Nazanin" pitchFamily="2" charset="-78"/>
              </a:rPr>
              <a:t>(تجربه آفريقاي جنوبي) </a:t>
            </a:r>
            <a:endParaRPr lang="en-US" dirty="0" smtClean="0">
              <a:solidFill>
                <a:srgbClr val="FF0000"/>
              </a:solidFill>
              <a:cs typeface="B Nazanin" pitchFamily="2" charset="-78"/>
            </a:endParaRPr>
          </a:p>
          <a:p>
            <a:pPr marL="274320" indent="-274320" algn="r" rtl="1" fontAlgn="auto">
              <a:spcAft>
                <a:spcPts val="0"/>
              </a:spcAft>
              <a:buClr>
                <a:schemeClr val="accent3"/>
              </a:buClr>
              <a:buFont typeface="Wingdings 2"/>
              <a:buChar char=""/>
              <a:defRPr/>
            </a:pPr>
            <a:r>
              <a:rPr lang="fa-IR" dirty="0" smtClean="0">
                <a:cs typeface="B Nazanin" pitchFamily="2" charset="-78"/>
              </a:rPr>
              <a:t> تاسيس يك ستاد بزرگتر مستقل از دولت كه البته كاملاً از دولت جدا نيست. </a:t>
            </a:r>
            <a:r>
              <a:rPr lang="fa-IR" dirty="0" smtClean="0">
                <a:solidFill>
                  <a:srgbClr val="FF0000"/>
                </a:solidFill>
                <a:cs typeface="B Nazanin" pitchFamily="2" charset="-78"/>
              </a:rPr>
              <a:t>( تجربه فيليپين)</a:t>
            </a:r>
            <a:endParaRPr lang="en-US" dirty="0" smtClean="0">
              <a:solidFill>
                <a:srgbClr val="FF0000"/>
              </a:solidFill>
              <a:cs typeface="B Nazanin" pitchFamily="2" charset="-78"/>
            </a:endParaRPr>
          </a:p>
          <a:p>
            <a:pPr marL="274320" indent="-274320" algn="r" rtl="1" fontAlgn="auto">
              <a:spcAft>
                <a:spcPts val="0"/>
              </a:spcAft>
              <a:buClr>
                <a:schemeClr val="accent3"/>
              </a:buClr>
              <a:buFont typeface="Wingdings 2"/>
              <a:buChar char=""/>
              <a:defRPr/>
            </a:pPr>
            <a:r>
              <a:rPr lang="fa-IR" dirty="0" smtClean="0">
                <a:cs typeface="B Nazanin" pitchFamily="2" charset="-78"/>
              </a:rPr>
              <a:t>تاسيس يك ستاد در بدنه دولت و البته با متوسط دستمزد بسيار بالاتر از سطح عمومي دستمزدهاي دولتي براي جذب افراد با مهارت‌ها و دانش‌هاي خاص </a:t>
            </a:r>
            <a:r>
              <a:rPr lang="fa-IR" dirty="0" smtClean="0">
                <a:solidFill>
                  <a:srgbClr val="FF0000"/>
                </a:solidFill>
                <a:cs typeface="B Nazanin" pitchFamily="2" charset="-78"/>
              </a:rPr>
              <a:t>(تجربه  بريتيش كلمبيا)</a:t>
            </a:r>
            <a:endParaRPr lang="fa-IR" i="1" dirty="0" smtClean="0">
              <a:solidFill>
                <a:srgbClr val="FF0000"/>
              </a:solidFill>
              <a:cs typeface="B Nazanin" pitchFamily="2" charset="-78"/>
            </a:endParaRPr>
          </a:p>
          <a:p>
            <a:pPr marL="274320" indent="-274320" algn="r" rtl="1" fontAlgn="auto">
              <a:spcAft>
                <a:spcPts val="0"/>
              </a:spcAft>
              <a:buClr>
                <a:schemeClr val="accent3"/>
              </a:buClr>
              <a:buFont typeface="Wingdings 2"/>
              <a:buChar char=""/>
              <a:defRPr/>
            </a:pPr>
            <a:endParaRPr lang="fa-IR" dirty="0">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339725" y="311150"/>
            <a:ext cx="7886700" cy="1325563"/>
          </a:xfrm>
        </p:spPr>
        <p:txBody>
          <a:bodyPr/>
          <a:lstStyle/>
          <a:p>
            <a:pPr algn="r" rtl="1"/>
            <a:r>
              <a:rPr lang="fa-IR" sz="2400" smtClean="0">
                <a:cs typeface="B Titr" pitchFamily="2" charset="-78"/>
              </a:rPr>
              <a:t>ويژگيهاي يك ستاد موفق مشاركت عمومي خصوصي</a:t>
            </a:r>
          </a:p>
        </p:txBody>
      </p:sp>
      <p:sp>
        <p:nvSpPr>
          <p:cNvPr id="3" name="Content Placeholder 2"/>
          <p:cNvSpPr>
            <a:spLocks noGrp="1"/>
          </p:cNvSpPr>
          <p:nvPr>
            <p:ph idx="1"/>
          </p:nvPr>
        </p:nvSpPr>
        <p:spPr/>
        <p:txBody>
          <a:bodyPr rtlCol="0">
            <a:normAutofit/>
          </a:bodyPr>
          <a:lstStyle/>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نقاط ضعف اصلي دولت را در اجراي قرارداد مشابه برطرف كنند.</a:t>
            </a:r>
            <a:endParaRPr lang="en-US" sz="2400" dirty="0" smtClean="0">
              <a:latin typeface="+mj-lt"/>
              <a:cs typeface="B Nazanin" pitchFamily="2" charset="-78"/>
            </a:endParaRPr>
          </a:p>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هم‌زمان با برطرف نمودن نقاط ضعف نهادهاي موجود، نسبت به ايجاد و توسعه نهادهاي ضروري ديگر متناسب با شرايط اقدام كند.</a:t>
            </a:r>
            <a:endParaRPr lang="en-US" sz="2400" dirty="0" smtClean="0">
              <a:latin typeface="+mj-lt"/>
              <a:cs typeface="B Nazanin" pitchFamily="2" charset="-78"/>
            </a:endParaRPr>
          </a:p>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ستادهاي مشاركت عمومي خصوصي  داراي قدرت اجرايي كارآمد تر از نمونه هايي هستند كه تنها به عنوان يك بازوي مشورتي شناخته مي شوند. </a:t>
            </a:r>
            <a:endParaRPr lang="en-US" sz="2400" dirty="0" smtClean="0">
              <a:latin typeface="+mj-lt"/>
              <a:cs typeface="B Nazanin" pitchFamily="2" charset="-78"/>
            </a:endParaRPr>
          </a:p>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هر اندازه ساختار دولت ناكارآمد باشد، ستادهاي مشاركت عمومي خصوصي  هم نا كارآمد خواهند بود. </a:t>
            </a:r>
            <a:endParaRPr lang="en-US" sz="2400" dirty="0" smtClean="0">
              <a:latin typeface="+mj-lt"/>
              <a:cs typeface="B Nazanin" pitchFamily="2" charset="-78"/>
            </a:endParaRPr>
          </a:p>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بدون وجود پشتيباني سياسي در عاليترين سطوح، امكان موفقيت يك ستاد مشاركت عمومي خصوصي  بسيار ضعيف است.</a:t>
            </a:r>
            <a:endParaRPr lang="en-US" sz="2400" dirty="0" smtClean="0">
              <a:latin typeface="+mj-lt"/>
              <a:cs typeface="B Nazanin" pitchFamily="2" charset="-78"/>
            </a:endParaRPr>
          </a:p>
          <a:p>
            <a:pPr marL="514350" indent="-514350" algn="r" rtl="1" fontAlgn="auto">
              <a:spcAft>
                <a:spcPts val="0"/>
              </a:spcAft>
              <a:buClr>
                <a:schemeClr val="accent3"/>
              </a:buClr>
              <a:buFont typeface="+mj-lt"/>
              <a:buAutoNum type="arabicParenR"/>
              <a:defRPr/>
            </a:pPr>
            <a:r>
              <a:rPr lang="fa-IR" sz="2400" dirty="0" smtClean="0">
                <a:latin typeface="+mj-lt"/>
                <a:cs typeface="B Nazanin" pitchFamily="2" charset="-78"/>
              </a:rPr>
              <a:t>در نظام هاي پارلماني، ستادهاي مشاركت عمومي خصوصي كارآمد معمولاً بخشي از مجموعه خزانه داري در وزارت اقتصاد هستند</a:t>
            </a:r>
            <a:endParaRPr lang="fa-IR" sz="2400" dirty="0">
              <a:latin typeface="+mj-lt"/>
              <a:cs typeface="B Nazanin" pitchFamily="2" charset="-78"/>
            </a:endParaRPr>
          </a:p>
        </p:txBody>
      </p:sp>
      <p:sp>
        <p:nvSpPr>
          <p:cNvPr id="4" name="Footer Placeholder 3"/>
          <p:cNvSpPr>
            <a:spLocks noGrp="1"/>
          </p:cNvSpPr>
          <p:nvPr>
            <p:ph type="ftr" sz="quarter" idx="11"/>
          </p:nvPr>
        </p:nvSpPr>
        <p:spPr>
          <a:xfrm>
            <a:off x="179388" y="630872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2068513" y="3387725"/>
            <a:ext cx="5170487" cy="2286000"/>
          </a:xfrm>
        </p:spPr>
        <p:txBody>
          <a:bodyPr/>
          <a:lstStyle/>
          <a:p>
            <a:pPr algn="ctr" rtl="1">
              <a:lnSpc>
                <a:spcPct val="200000"/>
              </a:lnSpc>
              <a:buFont typeface="Arial" pitchFamily="34" charset="0"/>
              <a:buNone/>
            </a:pPr>
            <a:endParaRPr lang="fa-IR" sz="2000" dirty="0" smtClean="0">
              <a:cs typeface="B Nazanin" pitchFamily="2" charset="-78"/>
            </a:endParaRPr>
          </a:p>
          <a:p>
            <a:pPr algn="ctr" rtl="1">
              <a:lnSpc>
                <a:spcPct val="100000"/>
              </a:lnSpc>
              <a:buFont typeface="Arial" pitchFamily="34" charset="0"/>
              <a:buNone/>
            </a:pPr>
            <a:r>
              <a:rPr lang="fa-IR" sz="2000" b="1" dirty="0" smtClean="0">
                <a:cs typeface="B Nazanin" pitchFamily="2" charset="-78"/>
              </a:rPr>
              <a:t>سازمان سرمایه گذاری و کمک های اقتصادی و فنی ایران</a:t>
            </a:r>
          </a:p>
          <a:p>
            <a:pPr algn="ctr" rtl="1">
              <a:lnSpc>
                <a:spcPct val="100000"/>
              </a:lnSpc>
              <a:buFont typeface="Arial" pitchFamily="34" charset="0"/>
              <a:buNone/>
            </a:pPr>
            <a:endParaRPr lang="fa-IR" sz="2000" b="1" dirty="0" smtClean="0">
              <a:cs typeface="B Nazanin" pitchFamily="2" charset="-78"/>
            </a:endParaRPr>
          </a:p>
          <a:p>
            <a:pPr algn="ctr" rtl="1">
              <a:lnSpc>
                <a:spcPct val="100000"/>
              </a:lnSpc>
              <a:buFont typeface="Arial" pitchFamily="34" charset="0"/>
              <a:buNone/>
            </a:pPr>
            <a:r>
              <a:rPr lang="fa-IR" sz="2000" b="1" dirty="0" smtClean="0">
                <a:solidFill>
                  <a:schemeClr val="tx2"/>
                </a:solidFill>
                <a:cs typeface="B Nazanin" pitchFamily="2" charset="-78"/>
              </a:rPr>
              <a:t>دفتر سرمایه گذاری خارجی</a:t>
            </a:r>
          </a:p>
          <a:p>
            <a:pPr algn="ctr" rtl="1">
              <a:lnSpc>
                <a:spcPct val="100000"/>
              </a:lnSpc>
              <a:buFont typeface="Arial" pitchFamily="34" charset="0"/>
              <a:buNone/>
            </a:pPr>
            <a:r>
              <a:rPr lang="fa-IR" sz="2000" dirty="0" smtClean="0">
                <a:cs typeface="B Nazanin" pitchFamily="2" charset="-78"/>
              </a:rPr>
              <a:t>تلفن: 39902115 – 021 و  39902115- 021</a:t>
            </a:r>
          </a:p>
          <a:p>
            <a:pPr algn="ctr" rtl="1">
              <a:lnSpc>
                <a:spcPct val="100000"/>
              </a:lnSpc>
              <a:buFont typeface="Arial" pitchFamily="34" charset="0"/>
              <a:buNone/>
            </a:pPr>
            <a:r>
              <a:rPr lang="fa-IR" sz="2000" dirty="0" smtClean="0">
                <a:cs typeface="B Nazanin" pitchFamily="2" charset="-78"/>
              </a:rPr>
              <a:t>فکس:33967864- 021</a:t>
            </a:r>
          </a:p>
        </p:txBody>
      </p:sp>
      <p:sp>
        <p:nvSpPr>
          <p:cNvPr id="4" name="Subtitle 2"/>
          <p:cNvSpPr txBox="1">
            <a:spLocks/>
          </p:cNvSpPr>
          <p:nvPr/>
        </p:nvSpPr>
        <p:spPr>
          <a:xfrm>
            <a:off x="468313" y="5876925"/>
            <a:ext cx="8351837" cy="865188"/>
          </a:xfrm>
          <a:prstGeom prst="rect">
            <a:avLst/>
          </a:prstGeom>
        </p:spPr>
        <p:txBody>
          <a:bodyPr tIns="9144"/>
          <a:lstStyle>
            <a:lvl1pPr marL="0" indent="0" algn="l" defTabSz="914400" rtl="1"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1"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1"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1"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1"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1"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1"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1"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1"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algn="ctr" fontAlgn="auto">
              <a:spcAft>
                <a:spcPts val="0"/>
              </a:spcAft>
              <a:defRPr/>
            </a:pPr>
            <a:endParaRPr lang="fa-IR" sz="1600" b="1">
              <a:solidFill>
                <a:srgbClr val="FFFF00"/>
              </a:solidFill>
              <a:latin typeface="Times New Roman" pitchFamily="18" charset="0"/>
              <a:cs typeface="B Davat" pitchFamily="2" charset="-78"/>
            </a:endParaRPr>
          </a:p>
        </p:txBody>
      </p:sp>
      <p:sp>
        <p:nvSpPr>
          <p:cNvPr id="25604" name="Rectangle 4"/>
          <p:cNvSpPr>
            <a:spLocks noChangeArrowheads="1"/>
          </p:cNvSpPr>
          <p:nvPr/>
        </p:nvSpPr>
        <p:spPr bwMode="auto">
          <a:xfrm>
            <a:off x="2220913" y="1522413"/>
            <a:ext cx="4572000" cy="1938337"/>
          </a:xfrm>
          <a:prstGeom prst="rect">
            <a:avLst/>
          </a:prstGeom>
          <a:noFill/>
          <a:ln w="9525">
            <a:noFill/>
            <a:miter lim="800000"/>
            <a:headEnd/>
            <a:tailEnd/>
          </a:ln>
        </p:spPr>
        <p:txBody>
          <a:bodyPr>
            <a:spAutoFit/>
          </a:bodyPr>
          <a:lstStyle/>
          <a:p>
            <a:pPr algn="ctr" rtl="1">
              <a:lnSpc>
                <a:spcPct val="200000"/>
              </a:lnSpc>
            </a:pPr>
            <a:r>
              <a:rPr lang="fa-IR" sz="3200">
                <a:solidFill>
                  <a:srgbClr val="C00000"/>
                </a:solidFill>
                <a:latin typeface="Calibri" pitchFamily="34" charset="0"/>
                <a:cs typeface="B Titr" pitchFamily="2" charset="-78"/>
              </a:rPr>
              <a:t>با تشكر از </a:t>
            </a:r>
          </a:p>
          <a:p>
            <a:pPr algn="ctr" rtl="1">
              <a:lnSpc>
                <a:spcPct val="200000"/>
              </a:lnSpc>
            </a:pPr>
            <a:r>
              <a:rPr lang="fa-IR" sz="3200">
                <a:solidFill>
                  <a:srgbClr val="C00000"/>
                </a:solidFill>
                <a:latin typeface="Calibri" pitchFamily="34" charset="0"/>
                <a:cs typeface="B Titr" pitchFamily="2" charset="-78"/>
              </a:rPr>
              <a:t> توجه شما</a:t>
            </a:r>
          </a:p>
        </p:txBody>
      </p:sp>
      <p:sp>
        <p:nvSpPr>
          <p:cNvPr id="25605" name="Rectangle 6"/>
          <p:cNvSpPr>
            <a:spLocks noChangeArrowheads="1"/>
          </p:cNvSpPr>
          <p:nvPr/>
        </p:nvSpPr>
        <p:spPr bwMode="auto">
          <a:xfrm>
            <a:off x="811213" y="6305550"/>
            <a:ext cx="2898775" cy="368300"/>
          </a:xfrm>
          <a:prstGeom prst="rect">
            <a:avLst/>
          </a:prstGeom>
          <a:noFill/>
          <a:ln w="9525">
            <a:noFill/>
            <a:miter lim="800000"/>
            <a:headEnd/>
            <a:tailEnd/>
          </a:ln>
        </p:spPr>
        <p:txBody>
          <a:bodyPr wrap="none">
            <a:spAutoFit/>
          </a:bodyPr>
          <a:lstStyle/>
          <a:p>
            <a:r>
              <a:rPr lang="fa-IR" dirty="0">
                <a:solidFill>
                  <a:schemeClr val="bg1"/>
                </a:solidFill>
                <a:latin typeface="Calibri" pitchFamily="34" charset="0"/>
                <a:cs typeface="B Titr" pitchFamily="2" charset="-78"/>
              </a:rPr>
              <a:t>تهیه و تنظیم: مرتضی بهرامی اسعد</a:t>
            </a:r>
            <a:endParaRPr lang="en-US" dirty="0">
              <a:latin typeface="Calibri" pitchFamily="34" charset="0"/>
            </a:endParaRPr>
          </a:p>
        </p:txBody>
      </p:sp>
      <p:sp>
        <p:nvSpPr>
          <p:cNvPr id="6" name="Footer Placeholder 3"/>
          <p:cNvSpPr>
            <a:spLocks noGrp="1"/>
          </p:cNvSpPr>
          <p:nvPr>
            <p:ph type="ftr" sz="quarter" idx="11"/>
          </p:nvPr>
        </p:nvSpPr>
        <p:spPr>
          <a:xfrm>
            <a:off x="3124200" y="4600575"/>
            <a:ext cx="2895600" cy="365125"/>
          </a:xfrm>
        </p:spPr>
        <p:txBody>
          <a:bodyPr/>
          <a:lstStyle/>
          <a:p>
            <a:pPr>
              <a:defRPr/>
            </a:pPr>
            <a:r>
              <a:rPr lang="en-US" dirty="0">
                <a:solidFill>
                  <a:schemeClr val="bg1">
                    <a:lumMod val="95000"/>
                  </a:schemeClr>
                </a:solidFill>
              </a:rPr>
              <a:t>m.bahramiasad@gmail.com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194</TotalTime>
  <Words>1814</Words>
  <Application>Microsoft Office PowerPoint</Application>
  <PresentationFormat>On-screen Show (4:3)</PresentationFormat>
  <Paragraphs>230</Paragraphs>
  <Slides>26</Slides>
  <Notes>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بنام خدا</vt:lpstr>
      <vt:lpstr>PowerPoint Presentation</vt:lpstr>
      <vt:lpstr>سرفصل مطالب</vt:lpstr>
      <vt:lpstr>PowerPoint Presentation</vt:lpstr>
      <vt:lpstr>تعریف PPP از نظر نهادی های بین المللی</vt:lpstr>
      <vt:lpstr>ادامه- تعریف PPP از منظر نهادهای بین المللی</vt:lpstr>
      <vt:lpstr>تاريخچه استفاده از تامين مالي پروژه ها به روش PPP</vt:lpstr>
      <vt:lpstr>اهدف اجراي پروژه‌هاي زيربنايي  به روش مشاركت عمومي خصوصي </vt:lpstr>
      <vt:lpstr>انواع روش‌های مشاركت عمومی - خصوصی </vt:lpstr>
      <vt:lpstr>روشها- ادامه</vt:lpstr>
      <vt:lpstr>PowerPoint Presentation</vt:lpstr>
      <vt:lpstr>ويژگيهاي قراردادهاي مشاركت عمومي خصوصي </vt:lpstr>
      <vt:lpstr>ریسک ها در PPP</vt:lpstr>
      <vt:lpstr>مدیریت ریسک در PPP</vt:lpstr>
      <vt:lpstr>ساختار کلی یک پروژه  مشارکت عمومی خصوصی (مرجع UNECE)</vt:lpstr>
      <vt:lpstr>PowerPoint Presentation</vt:lpstr>
      <vt:lpstr>PowerPoint Presentation</vt:lpstr>
      <vt:lpstr>تشکيل ستاد هاي PPP برای اجرای موفق</vt:lpstr>
      <vt:lpstr>دلايل تشکيل ستاد هاي PPP</vt:lpstr>
      <vt:lpstr>دلايل نياز به ايجاد ستاد مشاركت عمومي _ خصوص</vt:lpstr>
      <vt:lpstr>كار ويژه ستاد هاي مشاركت عمومي _ خصوصي</vt:lpstr>
      <vt:lpstr>مهمترين وظايف ستاد</vt:lpstr>
      <vt:lpstr>ستادهاي مشاركت عمومي خصوصي  در كجا قرار گرفته اند؟</vt:lpstr>
      <vt:lpstr>روش هاي ايجاد اين ستادها در دنيا </vt:lpstr>
      <vt:lpstr>ويژگيهاي يك ستاد موفق مشاركت عمومي خصوصي</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ghaem</dc:creator>
  <cp:lastModifiedBy>Windows User</cp:lastModifiedBy>
  <cp:revision>151</cp:revision>
  <dcterms:created xsi:type="dcterms:W3CDTF">2018-10-30T16:28:56Z</dcterms:created>
  <dcterms:modified xsi:type="dcterms:W3CDTF">2020-05-17T17:19:26Z</dcterms:modified>
</cp:coreProperties>
</file>