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4306" r:id="rId1"/>
  </p:sldMasterIdLst>
  <p:sldIdLst>
    <p:sldId id="27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63" r:id="rId21"/>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94660"/>
  </p:normalViewPr>
  <p:slideViewPr>
    <p:cSldViewPr snapToGrid="0">
      <p:cViewPr>
        <p:scale>
          <a:sx n="51" d="100"/>
          <a:sy n="51" d="100"/>
        </p:scale>
        <p:origin x="-1464" y="-5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DE0966E1-1575-4C31-B350-71D7D27CA7AA}"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1818388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E0966E1-1575-4C31-B350-71D7D27CA7AA}"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1564345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E0966E1-1575-4C31-B350-71D7D27CA7AA}"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1764196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DE0966E1-1575-4C31-B350-71D7D27CA7AA}" type="datetimeFigureOut">
              <a:rPr lang="fa-IR" smtClean="0"/>
              <a:t>23/10/1441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3151054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DE0966E1-1575-4C31-B350-71D7D27CA7AA}" type="datetimeFigureOut">
              <a:rPr lang="fa-IR" smtClean="0"/>
              <a:t>23/10/1441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1411926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DE0966E1-1575-4C31-B350-71D7D27CA7AA}" type="datetimeFigureOut">
              <a:rPr lang="fa-IR" smtClean="0"/>
              <a:t>23/10/1441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3441420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0966E1-1575-4C31-B350-71D7D27CA7AA}" type="datetimeFigureOut">
              <a:rPr lang="fa-IR" smtClean="0"/>
              <a:t>23/10/1441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1840848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E0966E1-1575-4C31-B350-71D7D27CA7AA}" type="datetimeFigureOut">
              <a:rPr lang="fa-IR" smtClean="0"/>
              <a:t>23/10/1441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2899352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E0966E1-1575-4C31-B350-71D7D27CA7AA}" type="datetimeFigureOut">
              <a:rPr lang="fa-IR" smtClean="0"/>
              <a:t>23/10/1441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2894402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E0966E1-1575-4C31-B350-71D7D27CA7AA}"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3654654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E0966E1-1575-4C31-B350-71D7D27CA7AA}" type="datetimeFigureOut">
              <a:rPr lang="fa-IR" smtClean="0"/>
              <a:t>23/10/1441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BDCA445-C586-48FB-B55C-5DB9F3432F9B}" type="slidenum">
              <a:rPr lang="fa-IR" smtClean="0"/>
              <a:t>‹#›</a:t>
            </a:fld>
            <a:endParaRPr lang="fa-IR"/>
          </a:p>
        </p:txBody>
      </p:sp>
    </p:spTree>
    <p:extLst>
      <p:ext uri="{BB962C8B-B14F-4D97-AF65-F5344CB8AC3E}">
        <p14:creationId xmlns:p14="http://schemas.microsoft.com/office/powerpoint/2010/main" val="7942310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DE0966E1-1575-4C31-B350-71D7D27CA7AA}" type="datetimeFigureOut">
              <a:rPr lang="fa-IR" smtClean="0"/>
              <a:t>23/10/1441</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BDCA445-C586-48FB-B55C-5DB9F3432F9B}" type="slidenum">
              <a:rPr lang="fa-IR" smtClean="0"/>
              <a:t>‹#›</a:t>
            </a:fld>
            <a:endParaRPr lang="fa-IR"/>
          </a:p>
        </p:txBody>
      </p:sp>
    </p:spTree>
    <p:extLst>
      <p:ext uri="{BB962C8B-B14F-4D97-AF65-F5344CB8AC3E}">
        <p14:creationId xmlns:p14="http://schemas.microsoft.com/office/powerpoint/2010/main" val="1024024308"/>
      </p:ext>
    </p:extLst>
  </p:cSld>
  <p:clrMap bg1="lt1" tx1="dk1" bg2="lt2" tx2="dk2" accent1="accent1" accent2="accent2" accent3="accent3" accent4="accent4" accent5="accent5" accent6="accent6" hlink="hlink" folHlink="folHlink"/>
  <p:sldLayoutIdLst>
    <p:sldLayoutId id="2147484307" r:id="rId1"/>
    <p:sldLayoutId id="2147484308" r:id="rId2"/>
    <p:sldLayoutId id="2147484309" r:id="rId3"/>
    <p:sldLayoutId id="2147484310" r:id="rId4"/>
    <p:sldLayoutId id="2147484311" r:id="rId5"/>
    <p:sldLayoutId id="2147484312" r:id="rId6"/>
    <p:sldLayoutId id="2147484313" r:id="rId7"/>
    <p:sldLayoutId id="2147484314" r:id="rId8"/>
    <p:sldLayoutId id="2147484315" r:id="rId9"/>
    <p:sldLayoutId id="2147484316" r:id="rId10"/>
    <p:sldLayoutId id="2147484317"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9947" y="2076729"/>
            <a:ext cx="11343736" cy="1646302"/>
          </a:xfrm>
        </p:spPr>
        <p:txBody>
          <a:bodyPr/>
          <a:lstStyle/>
          <a:p>
            <a:pPr algn="ctr"/>
            <a:r>
              <a:rPr lang="fa-IR" sz="9600" dirty="0" smtClean="0">
                <a:solidFill>
                  <a:schemeClr val="tx1">
                    <a:lumMod val="95000"/>
                    <a:lumOff val="5000"/>
                  </a:schemeClr>
                </a:solidFill>
                <a:latin typeface="Arial" panose="020B0604020202020204" pitchFamily="34" charset="0"/>
                <a:cs typeface="Arial" panose="020B0604020202020204" pitchFamily="34" charset="0"/>
              </a:rPr>
              <a:t>بسم الله الرحمن الرحیم</a:t>
            </a:r>
            <a:endParaRPr lang="fa-IR" sz="96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0829916"/>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5605" y="342182"/>
            <a:ext cx="10792250" cy="970450"/>
          </a:xfrm>
        </p:spPr>
        <p:txBody>
          <a:bodyPr>
            <a:noAutofit/>
          </a:bodyPr>
          <a:lstStyle/>
          <a:p>
            <a:pPr algn="r"/>
            <a:r>
              <a:rPr lang="fa-IR" sz="4400" dirty="0" smtClean="0">
                <a:solidFill>
                  <a:schemeClr val="tx1">
                    <a:lumMod val="95000"/>
                    <a:lumOff val="5000"/>
                  </a:schemeClr>
                </a:solidFill>
                <a:latin typeface="Arial" panose="020B0604020202020204" pitchFamily="34" charset="0"/>
                <a:cs typeface="Arial" panose="020B0604020202020204" pitchFamily="34" charset="0"/>
              </a:rPr>
              <a:t>مسئولیت قانونی در ورزش به دو </a:t>
            </a:r>
            <a:r>
              <a:rPr lang="fa-IR" sz="4400" dirty="0" smtClean="0">
                <a:latin typeface="Arial" panose="020B0604020202020204" pitchFamily="34" charset="0"/>
                <a:cs typeface="Arial" panose="020B0604020202020204" pitchFamily="34" charset="0"/>
              </a:rPr>
              <a:t>حیطه کلی تقسیم میشود: </a:t>
            </a:r>
            <a:endParaRPr lang="fa-IR" sz="44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64093" y="1312632"/>
            <a:ext cx="10353762" cy="5132716"/>
          </a:xfrm>
        </p:spPr>
        <p:txBody>
          <a:bodyPr>
            <a:normAutofit/>
          </a:bodyPr>
          <a:lstStyle/>
          <a:p>
            <a:pPr marL="36900" indent="0">
              <a:buNone/>
            </a:pPr>
            <a:r>
              <a:rPr lang="fa-IR" sz="3200" dirty="0" smtClean="0">
                <a:latin typeface="Arial" panose="020B0604020202020204" pitchFamily="34" charset="0"/>
                <a:cs typeface="Arial" panose="020B0604020202020204" pitchFamily="34" charset="0"/>
              </a:rPr>
              <a:t>الف) </a:t>
            </a:r>
            <a:r>
              <a:rPr lang="fa-IR" sz="3200" dirty="0" smtClean="0">
                <a:solidFill>
                  <a:schemeClr val="tx1">
                    <a:lumMod val="95000"/>
                    <a:lumOff val="5000"/>
                  </a:schemeClr>
                </a:solidFill>
                <a:latin typeface="Arial" panose="020B0604020202020204" pitchFamily="34" charset="0"/>
                <a:cs typeface="Arial" panose="020B0604020202020204" pitchFamily="34" charset="0"/>
              </a:rPr>
              <a:t>مسئولیت اخلاقی</a:t>
            </a:r>
          </a:p>
          <a:p>
            <a:pPr marL="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ب) مسئولیت حقوقی </a:t>
            </a:r>
          </a:p>
          <a:p>
            <a:pPr marL="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مسئولیت اخلاقی </a:t>
            </a:r>
          </a:p>
          <a:p>
            <a:pPr marL="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انسان در برابر وجدان خویش پاسخگوی خطای خویش باشد.</a:t>
            </a:r>
          </a:p>
          <a:p>
            <a:pPr marL="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مسئولیت حقوقی</a:t>
            </a:r>
          </a:p>
          <a:p>
            <a:pPr marL="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الف ) مسئولیت کیفری (جزایی)                          ب) مسئولیت مدنی </a:t>
            </a:r>
            <a:endParaRPr lang="fa-IR" sz="32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7933053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3629" y="388188"/>
            <a:ext cx="10439421" cy="6038491"/>
          </a:xfrm>
        </p:spPr>
        <p:txBody>
          <a:bodyPr>
            <a:normAutofit/>
          </a:bodyPr>
          <a:lstStyle/>
          <a:p>
            <a:pPr marL="3690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مسئولیت کیفری ( جزایی )</a:t>
            </a:r>
          </a:p>
          <a:p>
            <a:pPr marL="3690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به مسئولیت ارتکابی جرمی از جرائم تصریح شده در قانون اطلاق میشود وشخص به یکی از مجازات های مقرر در قانون خواهد رسید.</a:t>
            </a:r>
          </a:p>
          <a:p>
            <a:pPr marL="3690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مسئولیت مدنی </a:t>
            </a:r>
          </a:p>
          <a:p>
            <a:pPr marL="3690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ملزم بودن شخص به جبران خساراتی که به دیگران وارد آورده است. هر کسی بدون مجوز قانونی عمدا یا در نتیجه بی مبالاتی به جان و سلامتی مال وآزادی.حیثیت.شهرت تجاری و....موجب ضرر مادی و معنوی شود مسئول جبران خسارت ناشی از عمل خواهد بود.</a:t>
            </a:r>
            <a:endParaRPr lang="fa-IR" sz="36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9379569"/>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2037" y="126522"/>
            <a:ext cx="10353762" cy="970450"/>
          </a:xfrm>
        </p:spPr>
        <p:txBody>
          <a:bodyPr>
            <a:noAutofit/>
          </a:bodyPr>
          <a:lstStyle/>
          <a:p>
            <a:pPr algn="r"/>
            <a:r>
              <a:rPr lang="fa-IR" sz="6000" dirty="0" smtClean="0">
                <a:solidFill>
                  <a:schemeClr val="tx1">
                    <a:lumMod val="95000"/>
                    <a:lumOff val="5000"/>
                  </a:schemeClr>
                </a:solidFill>
                <a:latin typeface="Arial" panose="020B0604020202020204" pitchFamily="34" charset="0"/>
                <a:cs typeface="Arial" panose="020B0604020202020204" pitchFamily="34" charset="0"/>
              </a:rPr>
              <a:t>مسئولیت مدنی در ورزش </a:t>
            </a:r>
            <a:endParaRPr lang="fa-IR" sz="6000"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29425" y="1476534"/>
            <a:ext cx="10784479" cy="4768991"/>
          </a:xfrm>
        </p:spPr>
        <p:txBody>
          <a:bodyPr>
            <a:noAutofit/>
          </a:bodyPr>
          <a:lstStyle/>
          <a:p>
            <a:pPr marL="36900" indent="0">
              <a:buNone/>
            </a:pPr>
            <a:r>
              <a:rPr lang="fa-IR" sz="4000" dirty="0" smtClean="0">
                <a:solidFill>
                  <a:schemeClr val="tx1">
                    <a:lumMod val="95000"/>
                    <a:lumOff val="5000"/>
                  </a:schemeClr>
                </a:solidFill>
                <a:latin typeface="Arial" panose="020B0604020202020204" pitchFamily="34" charset="0"/>
                <a:cs typeface="Arial" panose="020B0604020202020204" pitchFamily="34" charset="0"/>
              </a:rPr>
              <a:t>تمام کسانی که در رابطه با فعالیت ورزشی به طور مستقیم یا غیر مستقیم وظایفی را بر عهده دارند و در صورت بروز حادثه ممکن است مسئول شناخته شوندخسارات میتونه بدنی یا مالی باشد که بدنی به2قسمت مستقیم وغیرتقسیم میشودمستقیم مسئولیت درقبال تماشاگران ورزشکاران اشخاص ثالث میباشد.در مسئولیت گفته میشود که مدیر به جهت رابطه قراردادی با ورزشکار نسبت به خساراتی که ورزشکار ایجاد میکند مسئولیت دارد.</a:t>
            </a:r>
            <a:endParaRPr lang="fa-IR" sz="40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22000713"/>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452" y="264544"/>
            <a:ext cx="8596668" cy="1320800"/>
          </a:xfrm>
        </p:spPr>
        <p:txBody>
          <a:bodyPr>
            <a:noAutofit/>
          </a:bodyPr>
          <a:lstStyle/>
          <a:p>
            <a:pPr algn="r"/>
            <a:r>
              <a:rPr lang="fa-IR" sz="7200" dirty="0" smtClean="0">
                <a:solidFill>
                  <a:schemeClr val="tx1">
                    <a:lumMod val="95000"/>
                    <a:lumOff val="5000"/>
                  </a:schemeClr>
                </a:solidFill>
                <a:latin typeface="Arial" panose="020B0604020202020204" pitchFamily="34" charset="0"/>
                <a:cs typeface="Arial" panose="020B0604020202020204" pitchFamily="34" charset="0"/>
              </a:rPr>
              <a:t>ارکان مسئولیت </a:t>
            </a:r>
            <a:r>
              <a:rPr lang="fa-IR" sz="7200" dirty="0" smtClean="0">
                <a:solidFill>
                  <a:schemeClr val="bg1">
                    <a:lumMod val="95000"/>
                    <a:lumOff val="5000"/>
                  </a:schemeClr>
                </a:solidFill>
                <a:latin typeface="Arial" panose="020B0604020202020204" pitchFamily="34" charset="0"/>
                <a:cs typeface="Arial" panose="020B0604020202020204" pitchFamily="34" charset="0"/>
              </a:rPr>
              <a:t>مدنی</a:t>
            </a:r>
            <a:endParaRPr lang="fa-IR" sz="7200" dirty="0">
              <a:solidFill>
                <a:schemeClr val="bg1">
                  <a:lumMod val="95000"/>
                  <a:lumOff val="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46328" y="1815531"/>
            <a:ext cx="9282022" cy="3880773"/>
          </a:xfrm>
        </p:spPr>
        <p:txBody>
          <a:bodyPr/>
          <a:lstStyle/>
          <a:p>
            <a:pPr marL="3690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الف ) وجود ضرر</a:t>
            </a:r>
          </a:p>
          <a:p>
            <a:pPr marL="3690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ب ) انجام فعل یا خودداری ازعمل بر خلاف قانون</a:t>
            </a:r>
          </a:p>
          <a:p>
            <a:pPr marL="3690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ج ) مقصر بودن مرتکب</a:t>
            </a:r>
          </a:p>
          <a:p>
            <a:pPr marL="3690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د ) رابطه سببیت</a:t>
            </a:r>
          </a:p>
          <a:p>
            <a:endParaRPr lang="fa-IR" dirty="0"/>
          </a:p>
        </p:txBody>
      </p:sp>
    </p:spTree>
    <p:extLst>
      <p:ext uri="{BB962C8B-B14F-4D97-AF65-F5344CB8AC3E}">
        <p14:creationId xmlns:p14="http://schemas.microsoft.com/office/powerpoint/2010/main" val="2933121539"/>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4287" y="241540"/>
            <a:ext cx="11300604" cy="6245523"/>
          </a:xfrm>
        </p:spPr>
        <p:txBody>
          <a:bodyPr>
            <a:normAutofit/>
          </a:bodyPr>
          <a:lstStyle/>
          <a:p>
            <a:pPr marL="3690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الف) وجود ضرر</a:t>
            </a:r>
          </a:p>
          <a:p>
            <a:pPr marL="3690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مانند صدمه بدنی به خود یا دیگران تعرض به آبروی دیگران توهین به دیگران اتلاف و ناقص کردن اموال خود و دیگران و تجاوز به مال غیر(شکستن شیشه های سالن و....)</a:t>
            </a:r>
          </a:p>
          <a:p>
            <a:pPr marL="3690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ب) انجام فعل یا خودداری ازعمل برخلاف قانون </a:t>
            </a:r>
          </a:p>
          <a:p>
            <a:pPr marL="3690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صدمه به دیگران معمولا از طریق انجام برخی کارها انجام میشود مثل تخریب صندلی ورزشگاه شکستن صندلی اتوبوس و......مربیان معلمین و سرپرستان ورزش مکلف به مراقبت از ورزشکاران خود هستند اگرخودداری آنها از انجام وظایف حادثه ای به دنبال داشته باشد آنها باید پاسخگو باشد . مثلا باید قبل از تمرین وسایل را چک کنند که در مواقع تمرین آسیب نبینند چون با مصدومیت ورزشکار مربی مسئول خواهد بود.</a:t>
            </a:r>
            <a:endParaRPr lang="fa-IR" sz="32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4050200"/>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4180" y="785003"/>
            <a:ext cx="10353762" cy="5676182"/>
          </a:xfrm>
        </p:spPr>
        <p:txBody>
          <a:bodyPr>
            <a:noAutofit/>
          </a:bodyPr>
          <a:lstStyle/>
          <a:p>
            <a:pPr marL="3690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ج) مقصر بودن مرتکب </a:t>
            </a:r>
          </a:p>
          <a:p>
            <a:pPr marL="3690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تقصیر میتواند عمدی یا غیر عمدی باشدتقصیرعمدی عبارت است از ارتکاب عمل توام با سوءنیت که موجب ضرر و زیان و ورود خسارت میشود.مثلا عمدا چنان بازیکن رقیب را بزند که او قادر به انجام ادامه بازی نخواهد بود.اما تقصیر غیرعمد نتیجه سهل انگاری غفلت بدون قصد وارد کردن زیان به غیر میباشد برای مثال : در صورتی که مسئول استخر با عدم نصب تابلوهای هشدار دهنده موجب صدمه بدنی به شاگردان شود تقصیر غیرعمدی محسوب میشود</a:t>
            </a:r>
            <a:r>
              <a:rPr lang="fa-IR" sz="36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537454301"/>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3631" y="524750"/>
            <a:ext cx="10680962" cy="5901929"/>
          </a:xfrm>
        </p:spPr>
        <p:txBody>
          <a:bodyPr>
            <a:noAutofit/>
          </a:bodyPr>
          <a:lstStyle/>
          <a:p>
            <a:pPr marL="36900" indent="0">
              <a:buNone/>
            </a:pPr>
            <a:r>
              <a:rPr lang="fa-IR" sz="6000" dirty="0" smtClean="0">
                <a:solidFill>
                  <a:schemeClr val="tx1">
                    <a:lumMod val="95000"/>
                    <a:lumOff val="5000"/>
                  </a:schemeClr>
                </a:solidFill>
                <a:latin typeface="Arial" panose="020B0604020202020204" pitchFamily="34" charset="0"/>
                <a:cs typeface="Arial" panose="020B0604020202020204" pitchFamily="34" charset="0"/>
              </a:rPr>
              <a:t>د) رابطه سببیت</a:t>
            </a:r>
          </a:p>
          <a:p>
            <a:pPr marL="3690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اثبات ورودضرر به زیان دیده ونیز ارتکاب تقصیریاکسانی که مسئولیت اعمال آنان با اوست به تنهایی خسارت راتوجیه نمیکند.مثلا معلم ورزش در دبستان مشغول </a:t>
            </a:r>
            <a:r>
              <a:rPr lang="fa-IR" sz="3600" dirty="0">
                <a:solidFill>
                  <a:schemeClr val="tx1">
                    <a:lumMod val="95000"/>
                    <a:lumOff val="5000"/>
                  </a:schemeClr>
                </a:solidFill>
                <a:latin typeface="Arial" panose="020B0604020202020204" pitchFamily="34" charset="0"/>
                <a:cs typeface="Arial" panose="020B0604020202020204" pitchFamily="34" charset="0"/>
              </a:rPr>
              <a:t>آ</a:t>
            </a:r>
            <a:r>
              <a:rPr lang="fa-IR" sz="3600" dirty="0" smtClean="0">
                <a:solidFill>
                  <a:schemeClr val="tx1">
                    <a:lumMod val="95000"/>
                    <a:lumOff val="5000"/>
                  </a:schemeClr>
                </a:solidFill>
                <a:latin typeface="Arial" panose="020B0604020202020204" pitchFamily="34" charset="0"/>
                <a:cs typeface="Arial" panose="020B0604020202020204" pitchFamily="34" charset="0"/>
              </a:rPr>
              <a:t>موزش دانش آموزان در ساعت ورزش است و در همین اثنا یکی ازآنها به دیگری یا مال دیگری صدمه ای وارد مینماید در این موارد ابتدا باید رابطه سببیت میان عمل دانش آموز و ضرر احراز شود و بعد تقصیر معلم ورزش در مراقبت از دانش آموزان به اثبات برسد که کافی برای الزام او به خسارت است.</a:t>
            </a:r>
            <a:endParaRPr lang="fa-IR" sz="36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4666382"/>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3412" y="379563"/>
            <a:ext cx="10353762" cy="5848710"/>
          </a:xfrm>
        </p:spPr>
        <p:txBody>
          <a:bodyPr>
            <a:noAutofit/>
          </a:bodyPr>
          <a:lstStyle/>
          <a:p>
            <a:pPr marL="3690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انواع مسئولیت های مدنی </a:t>
            </a:r>
          </a:p>
          <a:p>
            <a:pPr marL="551250" indent="-514350">
              <a:buClr>
                <a:schemeClr val="tx1"/>
              </a:buClr>
              <a:buAutoNum type="arabicPeriod"/>
            </a:pPr>
            <a:r>
              <a:rPr lang="fa-IR" sz="3200" dirty="0" smtClean="0">
                <a:solidFill>
                  <a:schemeClr val="tx1">
                    <a:lumMod val="95000"/>
                    <a:lumOff val="5000"/>
                  </a:schemeClr>
                </a:solidFill>
                <a:latin typeface="Arial" panose="020B0604020202020204" pitchFamily="34" charset="0"/>
                <a:cs typeface="Arial" panose="020B0604020202020204" pitchFamily="34" charset="0"/>
              </a:rPr>
              <a:t>مسئولیت های قراردادی </a:t>
            </a:r>
          </a:p>
          <a:p>
            <a:pPr marL="551250" indent="-514350">
              <a:buClr>
                <a:schemeClr val="tx1"/>
              </a:buClr>
              <a:buAutoNum type="arabicPeriod"/>
            </a:pPr>
            <a:r>
              <a:rPr lang="fa-IR" sz="3200" dirty="0" smtClean="0">
                <a:solidFill>
                  <a:schemeClr val="tx1">
                    <a:lumMod val="95000"/>
                    <a:lumOff val="5000"/>
                  </a:schemeClr>
                </a:solidFill>
                <a:latin typeface="Arial" panose="020B0604020202020204" pitchFamily="34" charset="0"/>
                <a:cs typeface="Arial" panose="020B0604020202020204" pitchFamily="34" charset="0"/>
              </a:rPr>
              <a:t>مسئولیت های خارج از قرارداد</a:t>
            </a:r>
          </a:p>
          <a:p>
            <a:pPr marL="3690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مسئولیت قراردادی </a:t>
            </a:r>
          </a:p>
          <a:p>
            <a:pPr marL="3690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به علت عدم اجرای تعهدات وعدم وفا به عهدی که ناشی از عقد قرارداد فی مابین است یعنی فردی که به تعهدات و عهد خود وفا نمیکند و به این ترتیب باعث ضرر به غیر یا طرف قرارداد میگردد.یه مربی کشتی که متعهد به آموزش فنون کشتی به یک نوجوان بوده </a:t>
            </a:r>
            <a:r>
              <a:rPr lang="fa-IR" sz="3200" dirty="0">
                <a:solidFill>
                  <a:schemeClr val="tx1">
                    <a:lumMod val="95000"/>
                    <a:lumOff val="5000"/>
                  </a:schemeClr>
                </a:solidFill>
                <a:latin typeface="Arial" panose="020B0604020202020204" pitchFamily="34" charset="0"/>
              </a:rPr>
              <a:t>ودرنتیجه عدم بی احتیاطی نوجوان مصدوم شده مربی در برابر نوجوان و والدین وی مسئول بوده و مکلف به جبران خسارت شده است</a:t>
            </a:r>
            <a:r>
              <a:rPr lang="fa-IR" sz="3200" dirty="0" smtClean="0">
                <a:solidFill>
                  <a:schemeClr val="tx1">
                    <a:lumMod val="95000"/>
                    <a:lumOff val="5000"/>
                  </a:schemeClr>
                </a:solidFill>
                <a:latin typeface="Arial" panose="020B0604020202020204" pitchFamily="34" charset="0"/>
              </a:rPr>
              <a:t>.</a:t>
            </a:r>
            <a:endParaRPr lang="fa-IR" sz="3200" dirty="0">
              <a:solidFill>
                <a:schemeClr val="tx1">
                  <a:lumMod val="95000"/>
                  <a:lumOff val="5000"/>
                </a:schemeClr>
              </a:solidFill>
              <a:latin typeface="Arial" panose="020B0604020202020204" pitchFamily="34" charset="0"/>
            </a:endParaRPr>
          </a:p>
        </p:txBody>
      </p:sp>
    </p:spTree>
    <p:extLst>
      <p:ext uri="{BB962C8B-B14F-4D97-AF65-F5344CB8AC3E}">
        <p14:creationId xmlns:p14="http://schemas.microsoft.com/office/powerpoint/2010/main" val="947048286"/>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17313" y="897147"/>
            <a:ext cx="10353762" cy="5184475"/>
          </a:xfrm>
        </p:spPr>
        <p:txBody>
          <a:bodyPr>
            <a:normAutofit/>
          </a:bodyPr>
          <a:lstStyle/>
          <a:p>
            <a:pPr marL="36900" indent="0">
              <a:buNone/>
            </a:pPr>
            <a:r>
              <a:rPr lang="fa-IR" sz="6000" dirty="0" smtClean="0">
                <a:solidFill>
                  <a:schemeClr val="tx1">
                    <a:lumMod val="95000"/>
                    <a:lumOff val="5000"/>
                  </a:schemeClr>
                </a:solidFill>
                <a:latin typeface="Arial" panose="020B0604020202020204" pitchFamily="34" charset="0"/>
                <a:cs typeface="Arial" panose="020B0604020202020204" pitchFamily="34" charset="0"/>
              </a:rPr>
              <a:t>مسئولیت خارج از قرارداد</a:t>
            </a:r>
          </a:p>
          <a:p>
            <a:pPr marL="36900" indent="0">
              <a:buNone/>
            </a:pPr>
            <a:r>
              <a:rPr lang="fa-IR" sz="4000" dirty="0" smtClean="0">
                <a:solidFill>
                  <a:schemeClr val="tx1">
                    <a:lumMod val="95000"/>
                    <a:lumOff val="5000"/>
                  </a:schemeClr>
                </a:solidFill>
                <a:latin typeface="Arial" panose="020B0604020202020204" pitchFamily="34" charset="0"/>
                <a:cs typeface="Arial" panose="020B0604020202020204" pitchFamily="34" charset="0"/>
              </a:rPr>
              <a:t>مسئولیت خارج از قرارداد یا بدون قرارداد یعنی قراردادی فی مابین وجود نداشته و هیچ تعهدی نسبت به هم نداشتند وحال یکی از آن دونفر به عمد یا خطابه دیگری زیان وارد ساخته است.در صدمات ناشی از خطایا تخلف چه قرارداد باشد چه نباشدجبران خسارت برعهده کسی است که در اثر بی احتیاطی او خسارت ایجاد شده است.</a:t>
            </a:r>
            <a:endParaRPr lang="fa-IR" sz="40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2081701"/>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9894" y="690114"/>
            <a:ext cx="9989389" cy="5098211"/>
          </a:xfrm>
        </p:spPr>
        <p:txBody>
          <a:bodyPr>
            <a:normAutofit/>
          </a:bodyPr>
          <a:lstStyle/>
          <a:p>
            <a:pPr marL="36900" indent="0">
              <a:buNone/>
            </a:pPr>
            <a:r>
              <a:rPr lang="fa-IR" sz="6000" dirty="0" smtClean="0">
                <a:solidFill>
                  <a:schemeClr val="tx1">
                    <a:lumMod val="95000"/>
                    <a:lumOff val="5000"/>
                  </a:schemeClr>
                </a:solidFill>
                <a:latin typeface="Arial" panose="020B0604020202020204" pitchFamily="34" charset="0"/>
                <a:cs typeface="Arial" panose="020B0604020202020204" pitchFamily="34" charset="0"/>
              </a:rPr>
              <a:t>مسئولیت جزایی در ورزش</a:t>
            </a:r>
          </a:p>
          <a:p>
            <a:pPr marL="36900" indent="0">
              <a:buNone/>
            </a:pPr>
            <a:r>
              <a:rPr lang="fa-IR" sz="4000" dirty="0" smtClean="0">
                <a:solidFill>
                  <a:schemeClr val="tx1">
                    <a:lumMod val="95000"/>
                    <a:lumOff val="5000"/>
                  </a:schemeClr>
                </a:solidFill>
                <a:latin typeface="Arial" panose="020B0604020202020204" pitchFamily="34" charset="0"/>
                <a:cs typeface="Arial" panose="020B0604020202020204" pitchFamily="34" charset="0"/>
              </a:rPr>
              <a:t>هر گاه افراد مرتکب جرم شوند مجرم شناخته شده و دچار مسئولیت جزایی میشوند وباید پاسخگو باشند و شخص مجرم به یکی از مجازات های مقرر در قانون خواهد رسید.الزام مجرم به تحمل مجازات جرم ارتکابی بنابراین برای تعیین میزان مسئولیت جزایی ابتدا باید جرم و ارکان آن را شناخت.</a:t>
            </a:r>
            <a:endParaRPr lang="fa-IR" sz="40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1974301"/>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9456" y="267418"/>
            <a:ext cx="9446531" cy="6262777"/>
          </a:xfrm>
        </p:spPr>
        <p:txBody>
          <a:bodyPr>
            <a:normAutofit/>
          </a:bodyPr>
          <a:lstStyle/>
          <a:p>
            <a:pPr marL="0" indent="0">
              <a:buNone/>
            </a:pPr>
            <a:r>
              <a:rPr lang="fa-IR" sz="4800" dirty="0" smtClean="0">
                <a:solidFill>
                  <a:schemeClr val="tx1">
                    <a:lumMod val="95000"/>
                    <a:lumOff val="5000"/>
                  </a:schemeClr>
                </a:solidFill>
                <a:latin typeface="Arial" panose="020B0604020202020204" pitchFamily="34" charset="0"/>
                <a:cs typeface="Arial" panose="020B0604020202020204" pitchFamily="34" charset="0"/>
              </a:rPr>
              <a:t>تعریف جرم از نظر حقوق دانان</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هر فعل یا ترک فعلی که از نظر خارجی به نظم و صلح و آرامش لطمه وارد کند و قانون به همین علت برای آن مجازات یا ضمانت اجرایی در نظر گرفته است .بعضی هم نیزهرگونه تجاوز مادی به حقوق جزا را جرم میداند.</a:t>
            </a:r>
          </a:p>
          <a:p>
            <a:pPr marL="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تعریف جرم از نظر فقها</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تعریف جرم برحسب مجازات مشخص شده. ممنوعیت های قانونی که ازطرف خداوند مقرر شده و مجازات آنها حد یا تعزیز است.</a:t>
            </a:r>
            <a:endParaRPr lang="fa-IR" sz="36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3597237"/>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2475" y="500332"/>
            <a:ext cx="10895162" cy="3880773"/>
          </a:xfrm>
        </p:spPr>
        <p:txBody>
          <a:bodyPr>
            <a:noAutofit/>
          </a:bodyPr>
          <a:lstStyle/>
          <a:p>
            <a:pPr marL="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تعریف قانونی جرم</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هر فعل یا ترک فعلی که مطابق قانون مجازات یا مستلزم اقدامات تامینی یا تربیتی باشد جرم محسوب میشود و هیچ امری را نمیتوان جرم دانست مگرآنکه به موجب قانون برای آن مجازات یا اقدامات تامینی و تربیتی تعیین شده باشد.عملی در قانون عنوان مجرمانه پیدا میکند که شخص مبادرت به فعل یا ترک فعلی کند.</a:t>
            </a:r>
          </a:p>
          <a:p>
            <a:pPr marL="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ارکان تحقق جرم</a:t>
            </a:r>
          </a:p>
          <a:p>
            <a:pPr marL="0" indent="0">
              <a:buNone/>
            </a:pPr>
            <a:r>
              <a:rPr lang="fa-IR" sz="3600" dirty="0" smtClean="0">
                <a:latin typeface="Arial" panose="020B0604020202020204" pitchFamily="34" charset="0"/>
                <a:cs typeface="Arial" panose="020B0604020202020204" pitchFamily="34" charset="0"/>
              </a:rPr>
              <a:t>هر جرمی در قانون عنوان مجرمانه خودش را دارد اما تا کسی مبادرت به فعل یا ترک فعل نکند که مطابق قانون جرم شناخته شده و برای آن هم مجازات تعیین شده نمیتوان آن را جرم دانست.</a:t>
            </a:r>
            <a:endParaRPr lang="fa-IR"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5566952"/>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0850" y="250166"/>
            <a:ext cx="10692281" cy="6487063"/>
          </a:xfrm>
        </p:spPr>
        <p:txBody>
          <a:bodyPr>
            <a:normAutofit/>
          </a:bodyPr>
          <a:lstStyle/>
          <a:p>
            <a:pPr marL="0" indent="0">
              <a:buNone/>
            </a:pPr>
            <a:r>
              <a:rPr lang="fa-IR" sz="4000" dirty="0" smtClean="0">
                <a:solidFill>
                  <a:schemeClr val="tx1">
                    <a:lumMod val="95000"/>
                    <a:lumOff val="5000"/>
                  </a:schemeClr>
                </a:solidFill>
                <a:latin typeface="Arial" panose="020B0604020202020204" pitchFamily="34" charset="0"/>
                <a:cs typeface="Arial" panose="020B0604020202020204" pitchFamily="34" charset="0"/>
              </a:rPr>
              <a:t>هر جرم دارای 3 رکن است :</a:t>
            </a:r>
          </a:p>
          <a:p>
            <a:pPr marL="514350" indent="-514350">
              <a:buClr>
                <a:schemeClr val="tx1"/>
              </a:buClr>
              <a:buFont typeface="+mj-lt"/>
              <a:buAutoNum type="arabicPeriod"/>
            </a:pPr>
            <a:r>
              <a:rPr lang="fa-IR" sz="3200" dirty="0" smtClean="0">
                <a:solidFill>
                  <a:schemeClr val="tx1">
                    <a:lumMod val="95000"/>
                    <a:lumOff val="5000"/>
                  </a:schemeClr>
                </a:solidFill>
                <a:latin typeface="Arial" panose="020B0604020202020204" pitchFamily="34" charset="0"/>
                <a:cs typeface="Arial" panose="020B0604020202020204" pitchFamily="34" charset="0"/>
              </a:rPr>
              <a:t>رکن قانونی </a:t>
            </a:r>
          </a:p>
          <a:p>
            <a:pPr marL="514350" indent="-514350">
              <a:buClr>
                <a:schemeClr val="tx1"/>
              </a:buClr>
              <a:buFont typeface="+mj-lt"/>
              <a:buAutoNum type="arabicPeriod"/>
            </a:pPr>
            <a:r>
              <a:rPr lang="fa-IR" sz="3200" dirty="0" smtClean="0">
                <a:solidFill>
                  <a:schemeClr val="tx1">
                    <a:lumMod val="95000"/>
                    <a:lumOff val="5000"/>
                  </a:schemeClr>
                </a:solidFill>
                <a:latin typeface="Arial" panose="020B0604020202020204" pitchFamily="34" charset="0"/>
                <a:cs typeface="Arial" panose="020B0604020202020204" pitchFamily="34" charset="0"/>
              </a:rPr>
              <a:t>رکن مادی</a:t>
            </a:r>
          </a:p>
          <a:p>
            <a:pPr marL="514350" indent="-514350">
              <a:buClr>
                <a:schemeClr val="tx1"/>
              </a:buClr>
              <a:buFont typeface="+mj-lt"/>
              <a:buAutoNum type="arabicPeriod"/>
            </a:pPr>
            <a:r>
              <a:rPr lang="fa-IR" sz="3200" dirty="0" smtClean="0">
                <a:solidFill>
                  <a:schemeClr val="tx1">
                    <a:lumMod val="95000"/>
                    <a:lumOff val="5000"/>
                  </a:schemeClr>
                </a:solidFill>
                <a:latin typeface="Arial" panose="020B0604020202020204" pitchFamily="34" charset="0"/>
                <a:cs typeface="Arial" panose="020B0604020202020204" pitchFamily="34" charset="0"/>
              </a:rPr>
              <a:t>رکن معنوی(روانی)</a:t>
            </a:r>
          </a:p>
          <a:p>
            <a:pPr marL="0" indent="0">
              <a:buNone/>
            </a:pPr>
            <a:r>
              <a:rPr lang="fa-IR" sz="4800" dirty="0" smtClean="0">
                <a:solidFill>
                  <a:schemeClr val="tx1">
                    <a:lumMod val="95000"/>
                    <a:lumOff val="5000"/>
                  </a:schemeClr>
                </a:solidFill>
                <a:latin typeface="Arial" panose="020B0604020202020204" pitchFamily="34" charset="0"/>
                <a:cs typeface="Arial" panose="020B0604020202020204" pitchFamily="34" charset="0"/>
              </a:rPr>
              <a:t>رکن قانونی</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اولا تنها قانونی است که عملی رامیتواند جرم بشناسد و هیچ منبع یا شخصیتی نمیتواندبه عملی که قانون آن را جرم ندانسته وصف مجرمانه بدهد ثانیا تاریخ وضع چنین قانونی باید قبل از ارتکاب عمل باشد به عبارت دیگر اثر قانون نسبت به آتیه است و نمیتوان به موجب قانون لاحق عمل مباح سابق را جرم به حساب آورد مگر آنکه قانون لاحق اخف باشد.</a:t>
            </a:r>
            <a:endParaRPr lang="fa-IR" sz="36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01395737"/>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2861" y="241540"/>
            <a:ext cx="10860656" cy="6469811"/>
          </a:xfrm>
        </p:spPr>
        <p:txBody>
          <a:bodyPr>
            <a:noAutofit/>
          </a:bodyPr>
          <a:lstStyle/>
          <a:p>
            <a:pPr marL="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رکن مادی </a:t>
            </a:r>
          </a:p>
          <a:p>
            <a:pPr marL="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یک عمل مادی انجام دهد که عینی بوده ودرقانون عنوان مجرمانه داشته باشد ودر قانون نهی شده و برای آن مجازات در نظر گرفته شده باشد مثلا در جرم قتل مجرم باید عمل قانونی کشتن شخص را انجام داده باشد که به مرگ او منجر شود.</a:t>
            </a:r>
          </a:p>
          <a:p>
            <a:pPr marL="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رکن معنوی یا روانی</a:t>
            </a:r>
          </a:p>
          <a:p>
            <a:pPr marL="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اعمال غیر ارادی هر چند که نتیجه خلاف قانون را در پی داشته باشد جرم به حساب نخواهد آمد مثلا اگر ورزشکاری روی تخته شیریجه ایستاده باشد و تخته شیریجه بشکندچون نقشی در آن نداشته و در اثر سقوط و برخورد با شناگر دیگر باعث مرگ او شود عمل آن را نمیتوان جرم به حساب آوردولی اگر ارتکاب جرم متجلی شود که در این صورت جرم ارتکابی را عمدی مینامیم مثلا کشتی گیری با اطلاع داشتن از خطا بودن حرکت آن را انجام داده و موجب مصدوم یا مقتول شدن فرد شود جنایت عمدی است. </a:t>
            </a:r>
            <a:endParaRPr lang="fa-IR" sz="32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38584844"/>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0551" y="181155"/>
            <a:ext cx="11550770" cy="6530196"/>
          </a:xfrm>
        </p:spPr>
        <p:txBody>
          <a:bodyPr>
            <a:normAutofit/>
          </a:bodyPr>
          <a:lstStyle/>
          <a:p>
            <a:pPr marL="0" indent="0">
              <a:buNone/>
            </a:pPr>
            <a:r>
              <a:rPr lang="fa-IR" sz="5400" dirty="0" smtClean="0">
                <a:solidFill>
                  <a:schemeClr val="tx1">
                    <a:lumMod val="95000"/>
                    <a:lumOff val="5000"/>
                  </a:schemeClr>
                </a:solidFill>
                <a:latin typeface="Arial" panose="020B0604020202020204" pitchFamily="34" charset="0"/>
                <a:cs typeface="Arial" panose="020B0604020202020204" pitchFamily="34" charset="0"/>
              </a:rPr>
              <a:t>مجازات </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کیفر و پاداشی که قانون و جامعه برای مجرمان و کسانی که مرتکب جرم شدند در نظر گرفته.</a:t>
            </a:r>
          </a:p>
          <a:p>
            <a:pPr marL="0" indent="0">
              <a:buClr>
                <a:schemeClr val="accent2">
                  <a:lumMod val="75000"/>
                </a:schemeClr>
              </a:buClr>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1. </a:t>
            </a:r>
            <a:r>
              <a:rPr lang="fa-IR" sz="3600" dirty="0" smtClean="0">
                <a:solidFill>
                  <a:schemeClr val="tx1">
                    <a:lumMod val="95000"/>
                    <a:lumOff val="5000"/>
                  </a:schemeClr>
                </a:solidFill>
                <a:latin typeface="Arial" panose="020B0604020202020204" pitchFamily="34" charset="0"/>
                <a:cs typeface="Arial" panose="020B0604020202020204" pitchFamily="34" charset="0"/>
              </a:rPr>
              <a:t>اعدام </a:t>
            </a:r>
            <a:r>
              <a:rPr lang="fa-IR" sz="3200" dirty="0" smtClean="0">
                <a:solidFill>
                  <a:schemeClr val="tx1">
                    <a:lumMod val="95000"/>
                    <a:lumOff val="5000"/>
                  </a:schemeClr>
                </a:solidFill>
                <a:latin typeface="Arial" panose="020B0604020202020204" pitchFamily="34" charset="0"/>
                <a:cs typeface="Arial" panose="020B0604020202020204" pitchFamily="34" charset="0"/>
              </a:rPr>
              <a:t>    2. </a:t>
            </a:r>
            <a:r>
              <a:rPr lang="fa-IR" sz="3600" dirty="0" smtClean="0">
                <a:solidFill>
                  <a:schemeClr val="tx1">
                    <a:lumMod val="95000"/>
                    <a:lumOff val="5000"/>
                  </a:schemeClr>
                </a:solidFill>
                <a:latin typeface="Arial" panose="020B0604020202020204" pitchFamily="34" charset="0"/>
                <a:cs typeface="Arial" panose="020B0604020202020204" pitchFamily="34" charset="0"/>
              </a:rPr>
              <a:t>زندان</a:t>
            </a:r>
            <a:r>
              <a:rPr lang="fa-IR" sz="3200" dirty="0" smtClean="0">
                <a:solidFill>
                  <a:schemeClr val="tx1">
                    <a:lumMod val="95000"/>
                    <a:lumOff val="5000"/>
                  </a:schemeClr>
                </a:solidFill>
                <a:latin typeface="Arial" panose="020B0604020202020204" pitchFamily="34" charset="0"/>
                <a:cs typeface="Arial" panose="020B0604020202020204" pitchFamily="34" charset="0"/>
              </a:rPr>
              <a:t>      3. </a:t>
            </a:r>
            <a:r>
              <a:rPr lang="fa-IR" sz="3600" dirty="0" smtClean="0">
                <a:solidFill>
                  <a:schemeClr val="tx1">
                    <a:lumMod val="95000"/>
                    <a:lumOff val="5000"/>
                  </a:schemeClr>
                </a:solidFill>
                <a:latin typeface="Arial" panose="020B0604020202020204" pitchFamily="34" charset="0"/>
                <a:cs typeface="Arial" panose="020B0604020202020204" pitchFamily="34" charset="0"/>
              </a:rPr>
              <a:t>تبعید </a:t>
            </a:r>
            <a:r>
              <a:rPr lang="fa-IR" sz="3200" dirty="0" smtClean="0">
                <a:solidFill>
                  <a:schemeClr val="tx1">
                    <a:lumMod val="95000"/>
                    <a:lumOff val="5000"/>
                  </a:schemeClr>
                </a:solidFill>
                <a:latin typeface="Arial" panose="020B0604020202020204" pitchFamily="34" charset="0"/>
                <a:cs typeface="Arial" panose="020B0604020202020204" pitchFamily="34" charset="0"/>
              </a:rPr>
              <a:t>      4. </a:t>
            </a:r>
            <a:r>
              <a:rPr lang="fa-IR" sz="3600" dirty="0" smtClean="0">
                <a:solidFill>
                  <a:schemeClr val="tx1">
                    <a:lumMod val="95000"/>
                    <a:lumOff val="5000"/>
                  </a:schemeClr>
                </a:solidFill>
                <a:latin typeface="Arial" panose="020B0604020202020204" pitchFamily="34" charset="0"/>
                <a:cs typeface="Arial" panose="020B0604020202020204" pitchFamily="34" charset="0"/>
              </a:rPr>
              <a:t>مجازات بدنی غیراز اعدام مانند شلاق </a:t>
            </a:r>
            <a:r>
              <a:rPr lang="fa-IR" sz="3200" dirty="0" smtClean="0">
                <a:solidFill>
                  <a:schemeClr val="tx1">
                    <a:lumMod val="95000"/>
                    <a:lumOff val="5000"/>
                  </a:schemeClr>
                </a:solidFill>
                <a:latin typeface="Arial" panose="020B0604020202020204" pitchFamily="34" charset="0"/>
                <a:cs typeface="Arial" panose="020B0604020202020204" pitchFamily="34" charset="0"/>
              </a:rPr>
              <a:t>وموارد دیگر</a:t>
            </a:r>
          </a:p>
          <a:p>
            <a:pPr marL="0" indent="0">
              <a:buNone/>
            </a:pPr>
            <a:r>
              <a:rPr lang="fa-IR" sz="4800" dirty="0" smtClean="0">
                <a:solidFill>
                  <a:schemeClr val="tx1">
                    <a:lumMod val="95000"/>
                    <a:lumOff val="5000"/>
                  </a:schemeClr>
                </a:solidFill>
                <a:latin typeface="Arial" panose="020B0604020202020204" pitchFamily="34" charset="0"/>
                <a:cs typeface="Arial" panose="020B0604020202020204" pitchFamily="34" charset="0"/>
              </a:rPr>
              <a:t>جرائم مجازات های اسلامی </a:t>
            </a:r>
          </a:p>
          <a:p>
            <a:pPr marL="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1.</a:t>
            </a:r>
            <a:r>
              <a:rPr lang="fa-IR" sz="3600" dirty="0" smtClean="0">
                <a:solidFill>
                  <a:schemeClr val="tx1">
                    <a:lumMod val="95000"/>
                    <a:lumOff val="5000"/>
                  </a:schemeClr>
                </a:solidFill>
                <a:latin typeface="Arial" panose="020B0604020202020204" pitchFamily="34" charset="0"/>
                <a:cs typeface="Arial" panose="020B0604020202020204" pitchFamily="34" charset="0"/>
              </a:rPr>
              <a:t> قصاص      </a:t>
            </a:r>
            <a:r>
              <a:rPr lang="fa-IR" sz="3200" dirty="0" smtClean="0">
                <a:solidFill>
                  <a:schemeClr val="tx1">
                    <a:lumMod val="95000"/>
                    <a:lumOff val="5000"/>
                  </a:schemeClr>
                </a:solidFill>
                <a:latin typeface="Arial" panose="020B0604020202020204" pitchFamily="34" charset="0"/>
                <a:cs typeface="Arial" panose="020B0604020202020204" pitchFamily="34" charset="0"/>
              </a:rPr>
              <a:t>2. </a:t>
            </a:r>
            <a:r>
              <a:rPr lang="fa-IR" sz="3600" dirty="0" smtClean="0">
                <a:solidFill>
                  <a:schemeClr val="tx1">
                    <a:lumMod val="95000"/>
                    <a:lumOff val="5000"/>
                  </a:schemeClr>
                </a:solidFill>
                <a:latin typeface="Arial" panose="020B0604020202020204" pitchFamily="34" charset="0"/>
                <a:cs typeface="Arial" panose="020B0604020202020204" pitchFamily="34" charset="0"/>
              </a:rPr>
              <a:t>حدود </a:t>
            </a:r>
            <a:r>
              <a:rPr lang="fa-IR" sz="3200" dirty="0" smtClean="0">
                <a:solidFill>
                  <a:schemeClr val="tx1">
                    <a:lumMod val="95000"/>
                    <a:lumOff val="5000"/>
                  </a:schemeClr>
                </a:solidFill>
                <a:latin typeface="Arial" panose="020B0604020202020204" pitchFamily="34" charset="0"/>
                <a:cs typeface="Arial" panose="020B0604020202020204" pitchFamily="34" charset="0"/>
              </a:rPr>
              <a:t>        3. </a:t>
            </a:r>
            <a:r>
              <a:rPr lang="fa-IR" sz="3600" dirty="0" smtClean="0">
                <a:solidFill>
                  <a:schemeClr val="tx1">
                    <a:lumMod val="95000"/>
                    <a:lumOff val="5000"/>
                  </a:schemeClr>
                </a:solidFill>
                <a:latin typeface="Arial" panose="020B0604020202020204" pitchFamily="34" charset="0"/>
                <a:cs typeface="Arial" panose="020B0604020202020204" pitchFamily="34" charset="0"/>
              </a:rPr>
              <a:t>دیات  </a:t>
            </a:r>
            <a:r>
              <a:rPr lang="fa-IR" sz="3200" dirty="0" smtClean="0">
                <a:solidFill>
                  <a:schemeClr val="tx1">
                    <a:lumMod val="95000"/>
                    <a:lumOff val="5000"/>
                  </a:schemeClr>
                </a:solidFill>
                <a:latin typeface="Arial" panose="020B0604020202020204" pitchFamily="34" charset="0"/>
                <a:cs typeface="Arial" panose="020B0604020202020204" pitchFamily="34" charset="0"/>
              </a:rPr>
              <a:t>    4.  </a:t>
            </a:r>
            <a:r>
              <a:rPr lang="fa-IR" sz="3600" dirty="0" smtClean="0">
                <a:solidFill>
                  <a:schemeClr val="tx1">
                    <a:lumMod val="95000"/>
                    <a:lumOff val="5000"/>
                  </a:schemeClr>
                </a:solidFill>
                <a:latin typeface="Arial" panose="020B0604020202020204" pitchFamily="34" charset="0"/>
                <a:cs typeface="Arial" panose="020B0604020202020204" pitchFamily="34" charset="0"/>
              </a:rPr>
              <a:t>تعزیرات </a:t>
            </a:r>
            <a:r>
              <a:rPr lang="fa-IR" sz="3200" dirty="0" smtClean="0">
                <a:solidFill>
                  <a:schemeClr val="tx1">
                    <a:lumMod val="95000"/>
                    <a:lumOff val="5000"/>
                  </a:schemeClr>
                </a:solidFill>
                <a:latin typeface="Arial" panose="020B0604020202020204" pitchFamily="34" charset="0"/>
                <a:cs typeface="Arial" panose="020B0604020202020204" pitchFamily="34" charset="0"/>
              </a:rPr>
              <a:t>    </a:t>
            </a:r>
          </a:p>
          <a:p>
            <a:pPr marL="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1. قصاص : </a:t>
            </a:r>
            <a:r>
              <a:rPr lang="fa-IR" sz="3600" dirty="0" smtClean="0">
                <a:solidFill>
                  <a:schemeClr val="tx1">
                    <a:lumMod val="95000"/>
                    <a:lumOff val="5000"/>
                  </a:schemeClr>
                </a:solidFill>
                <a:latin typeface="Arial" panose="020B0604020202020204" pitchFamily="34" charset="0"/>
                <a:cs typeface="Arial" panose="020B0604020202020204" pitchFamily="34" charset="0"/>
              </a:rPr>
              <a:t>جنایات عمدی یا عضوی بر جانی تحمیل شده و باید با جنایات او برابر باشد قصاص برابری مجازات یا جنایت است جنایات غیر عمد قصاص ندارند.</a:t>
            </a:r>
            <a:endParaRPr lang="fa-IR" sz="36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431396"/>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407" y="167887"/>
            <a:ext cx="11585276" cy="6508958"/>
          </a:xfrm>
        </p:spPr>
        <p:txBody>
          <a:bodyPr>
            <a:noAutofit/>
          </a:bodyPr>
          <a:lstStyle/>
          <a:p>
            <a:pPr marL="0" indent="0">
              <a:buNone/>
            </a:pPr>
            <a:r>
              <a:rPr lang="fa-IR" sz="6000" dirty="0" smtClean="0">
                <a:solidFill>
                  <a:schemeClr val="tx1">
                    <a:lumMod val="95000"/>
                    <a:lumOff val="5000"/>
                  </a:schemeClr>
                </a:solidFill>
                <a:latin typeface="Arial" panose="020B0604020202020204" pitchFamily="34" charset="0"/>
                <a:cs typeface="Arial" panose="020B0604020202020204" pitchFamily="34" charset="0"/>
              </a:rPr>
              <a:t>حدود</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نوع و میزان مشخص تازیانه.قطع عضو.اعدام.تسلیم.تبعید.حبس ابد.</a:t>
            </a:r>
          </a:p>
          <a:p>
            <a:pPr marL="0" indent="0">
              <a:buNone/>
            </a:pPr>
            <a:r>
              <a:rPr lang="fa-IR" sz="6000" dirty="0" smtClean="0">
                <a:solidFill>
                  <a:schemeClr val="tx1">
                    <a:lumMod val="95000"/>
                    <a:lumOff val="5000"/>
                  </a:schemeClr>
                </a:solidFill>
                <a:latin typeface="Arial" panose="020B0604020202020204" pitchFamily="34" charset="0"/>
                <a:cs typeface="Arial" panose="020B0604020202020204" pitchFamily="34" charset="0"/>
              </a:rPr>
              <a:t>دیات</a:t>
            </a:r>
          </a:p>
          <a:p>
            <a:pPr marL="0" indent="0">
              <a:buNone/>
            </a:pPr>
            <a:r>
              <a:rPr lang="fa-IR" sz="3200" dirty="0" smtClean="0">
                <a:solidFill>
                  <a:schemeClr val="tx1">
                    <a:lumMod val="95000"/>
                    <a:lumOff val="5000"/>
                  </a:schemeClr>
                </a:solidFill>
                <a:latin typeface="Arial" panose="020B0604020202020204" pitchFamily="34" charset="0"/>
                <a:cs typeface="Arial" panose="020B0604020202020204" pitchFamily="34" charset="0"/>
              </a:rPr>
              <a:t> </a:t>
            </a:r>
            <a:r>
              <a:rPr lang="fa-IR" sz="3600" dirty="0" smtClean="0">
                <a:solidFill>
                  <a:schemeClr val="tx1">
                    <a:lumMod val="95000"/>
                    <a:lumOff val="5000"/>
                  </a:schemeClr>
                </a:solidFill>
                <a:latin typeface="Arial" panose="020B0604020202020204" pitchFamily="34" charset="0"/>
                <a:cs typeface="Arial" panose="020B0604020202020204" pitchFamily="34" charset="0"/>
              </a:rPr>
              <a:t>مالی است و برای جنایات غیرعمد شبه عمدوخطای محض ویا جنایات عمد که اولیای دم از قصاص صرفه نظر کرده اند تعیین شده.</a:t>
            </a:r>
          </a:p>
          <a:p>
            <a:pPr marL="0" indent="0">
              <a:buNone/>
            </a:pPr>
            <a:r>
              <a:rPr lang="fa-IR" sz="6000" dirty="0" smtClean="0">
                <a:solidFill>
                  <a:schemeClr val="tx1">
                    <a:lumMod val="95000"/>
                    <a:lumOff val="5000"/>
                  </a:schemeClr>
                </a:solidFill>
                <a:latin typeface="Arial" panose="020B0604020202020204" pitchFamily="34" charset="0"/>
                <a:cs typeface="Arial" panose="020B0604020202020204" pitchFamily="34" charset="0"/>
              </a:rPr>
              <a:t>تعزیرات </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تادیب کیفری است که نوع و میزان آن به حاکم واگزار شده است حبس جریمه شلاق تعزیری.</a:t>
            </a:r>
          </a:p>
        </p:txBody>
      </p:sp>
    </p:spTree>
    <p:extLst>
      <p:ext uri="{BB962C8B-B14F-4D97-AF65-F5344CB8AC3E}">
        <p14:creationId xmlns:p14="http://schemas.microsoft.com/office/powerpoint/2010/main" val="3083949016"/>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264" y="345057"/>
            <a:ext cx="11533517" cy="6374920"/>
          </a:xfrm>
        </p:spPr>
        <p:txBody>
          <a:bodyPr>
            <a:normAutofit/>
          </a:bodyPr>
          <a:lstStyle/>
          <a:p>
            <a:pPr marL="0" indent="0">
              <a:buNone/>
            </a:pPr>
            <a:r>
              <a:rPr lang="fa-IR" sz="3600" dirty="0">
                <a:solidFill>
                  <a:schemeClr val="tx1">
                    <a:lumMod val="95000"/>
                    <a:lumOff val="5000"/>
                  </a:schemeClr>
                </a:solidFill>
                <a:latin typeface="Arial" panose="020B0604020202020204" pitchFamily="34" charset="0"/>
              </a:rPr>
              <a:t>به کیفری که برای صلح و آرامش کشور باشد بازدارنده میگویند مثل جریمه نقدی زندان لغو مجوزکارو.....</a:t>
            </a:r>
          </a:p>
          <a:p>
            <a:pPr marL="0" indent="0">
              <a:buNone/>
            </a:pPr>
            <a:r>
              <a:rPr lang="fa-IR" sz="4800" dirty="0" smtClean="0">
                <a:solidFill>
                  <a:schemeClr val="tx1">
                    <a:lumMod val="95000"/>
                    <a:lumOff val="5000"/>
                  </a:schemeClr>
                </a:solidFill>
                <a:latin typeface="Arial" panose="020B0604020202020204" pitchFamily="34" charset="0"/>
                <a:cs typeface="Arial" panose="020B0604020202020204" pitchFamily="34" charset="0"/>
              </a:rPr>
              <a:t>ماده 59 قانون مجازات اسلامی </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1. اقدام والدین و سرپرستان صغار که به منظور حفاظت انجام شود مشروط به اینکه در حد حفاظت باشد.</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2. عمل جراحی یا طبی مشروع که با رضایت شخص اولیا و سرپرست رعایت موازین فنی و عملی انجام شود در مواقع ضروری رضایت ضروری نیست.</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3. حادثه ناشی از عملیات ورزشی مشروط براینکه سبب آن حوادث نقض مقررات مربوط به آن ورزش نباشد و این قوانین با موازین شرعی مخالفت نداشته باشد.</a:t>
            </a:r>
            <a:endParaRPr lang="fa-IR" sz="36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469618"/>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385" y="379564"/>
            <a:ext cx="11895826" cy="6090248"/>
          </a:xfrm>
        </p:spPr>
        <p:txBody>
          <a:bodyPr>
            <a:noAutofit/>
          </a:bodyPr>
          <a:lstStyle/>
          <a:p>
            <a:pPr marL="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نظر علما درباره بند سوم ماده 59 قانون قانون مجازات اسلامی :</a:t>
            </a:r>
          </a:p>
          <a:p>
            <a:pPr marL="0" indent="0">
              <a:buNone/>
            </a:pPr>
            <a:r>
              <a:rPr lang="fa-IR" sz="3200" dirty="0">
                <a:solidFill>
                  <a:schemeClr val="tx1">
                    <a:lumMod val="95000"/>
                    <a:lumOff val="5000"/>
                  </a:schemeClr>
                </a:solidFill>
                <a:latin typeface="Arial" panose="020B0604020202020204" pitchFamily="34" charset="0"/>
                <a:cs typeface="Arial" panose="020B0604020202020204" pitchFamily="34" charset="0"/>
              </a:rPr>
              <a:t>آ</a:t>
            </a:r>
            <a:r>
              <a:rPr lang="fa-IR" sz="3200" dirty="0" smtClean="0">
                <a:solidFill>
                  <a:schemeClr val="tx1">
                    <a:lumMod val="95000"/>
                    <a:lumOff val="5000"/>
                  </a:schemeClr>
                </a:solidFill>
                <a:latin typeface="Arial" panose="020B0604020202020204" pitchFamily="34" charset="0"/>
                <a:cs typeface="Arial" panose="020B0604020202020204" pitchFamily="34" charset="0"/>
              </a:rPr>
              <a:t>یت الله موسوی اردبیلی در فعالیت ورزشی امکان وقوع حادثه وجود دارد و دیه ندارد.</a:t>
            </a:r>
          </a:p>
          <a:p>
            <a:pPr marL="0" indent="0">
              <a:buNone/>
            </a:pPr>
            <a:r>
              <a:rPr lang="fa-IR" sz="3200" dirty="0">
                <a:solidFill>
                  <a:schemeClr val="tx1">
                    <a:lumMod val="95000"/>
                    <a:lumOff val="5000"/>
                  </a:schemeClr>
                </a:solidFill>
                <a:latin typeface="Arial" panose="020B0604020202020204" pitchFamily="34" charset="0"/>
                <a:cs typeface="Arial" panose="020B0604020202020204" pitchFamily="34" charset="0"/>
              </a:rPr>
              <a:t>آ</a:t>
            </a:r>
            <a:r>
              <a:rPr lang="fa-IR" sz="3200" dirty="0" smtClean="0">
                <a:solidFill>
                  <a:schemeClr val="tx1">
                    <a:lumMod val="95000"/>
                    <a:lumOff val="5000"/>
                  </a:schemeClr>
                </a:solidFill>
                <a:latin typeface="Arial" panose="020B0604020202020204" pitchFamily="34" charset="0"/>
                <a:cs typeface="Arial" panose="020B0604020202020204" pitchFamily="34" charset="0"/>
              </a:rPr>
              <a:t>یت الله مکارم شیرازی مخالف موازین شرعی نباشد مسئولیت حقوقی و کیفری ندارد.</a:t>
            </a:r>
          </a:p>
          <a:p>
            <a:pPr marL="0" indent="0">
              <a:buNone/>
            </a:pPr>
            <a:r>
              <a:rPr lang="fa-IR" sz="4400" dirty="0" smtClean="0">
                <a:solidFill>
                  <a:schemeClr val="tx1">
                    <a:lumMod val="95000"/>
                    <a:lumOff val="5000"/>
                  </a:schemeClr>
                </a:solidFill>
                <a:latin typeface="Arial" panose="020B0604020202020204" pitchFamily="34" charset="0"/>
                <a:cs typeface="Arial" panose="020B0604020202020204" pitchFamily="34" charset="0"/>
              </a:rPr>
              <a:t>عملیات ورزشی 2 شرط دارد :</a:t>
            </a:r>
          </a:p>
          <a:p>
            <a:pPr marL="0" indent="0">
              <a:buNone/>
            </a:pPr>
            <a:r>
              <a:rPr lang="fa-IR" sz="3600" dirty="0" smtClean="0">
                <a:solidFill>
                  <a:schemeClr val="tx1">
                    <a:lumMod val="95000"/>
                    <a:lumOff val="5000"/>
                  </a:schemeClr>
                </a:solidFill>
                <a:latin typeface="Arial" panose="020B0604020202020204" pitchFamily="34" charset="0"/>
                <a:cs typeface="Arial" panose="020B0604020202020204" pitchFamily="34" charset="0"/>
              </a:rPr>
              <a:t>1. عملیات ورزشی در چهارچوب مقررات آن ورزش انجام گیرد اگرورزشکاری در جریان ورزش مرتکب خطا شود وآن خطا منجر به مرگ ضرب و جرح شود مجرم است و مجازات میشود اگر بر طبق قانون باشد مجازات نداردمثلا اگرلگد بزند واین حرکت برخلاف مقررات باشد مانند این است که در خیابان این حرکت را انجام داده و تعقیب میشود.</a:t>
            </a:r>
          </a:p>
        </p:txBody>
      </p:sp>
    </p:spTree>
    <p:extLst>
      <p:ext uri="{BB962C8B-B14F-4D97-AF65-F5344CB8AC3E}">
        <p14:creationId xmlns:p14="http://schemas.microsoft.com/office/powerpoint/2010/main" val="2736874976"/>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9947" y="457200"/>
            <a:ext cx="11050438" cy="6072995"/>
          </a:xfrm>
        </p:spPr>
        <p:txBody>
          <a:bodyPr>
            <a:normAutofit/>
          </a:bodyPr>
          <a:lstStyle/>
          <a:p>
            <a:pPr marL="0" indent="0">
              <a:buNone/>
            </a:pPr>
            <a:r>
              <a:rPr lang="fa-IR" sz="4000" dirty="0" smtClean="0">
                <a:solidFill>
                  <a:schemeClr val="tx1">
                    <a:lumMod val="95000"/>
                    <a:lumOff val="5000"/>
                  </a:schemeClr>
                </a:solidFill>
                <a:latin typeface="Arial" panose="020B0604020202020204" pitchFamily="34" charset="0"/>
                <a:cs typeface="Arial" panose="020B0604020202020204" pitchFamily="34" charset="0"/>
              </a:rPr>
              <a:t>شرط دوم مقررات با موازین شرعی مغایرت نداشته باشد هیجانات و عصبانیت های ناشی از عملیات ورزشی که در حین مسابقه ایجاد میشود دلیل موجهی برای مصونیت از مسئولیت نیست عصبانیت عملیات ورزشی نیست بله ورزشکار در جریان عملیات ورزشی ممکن است عصبی شود اگر دچار هیجان شد و عمل خطایی کرد خطا است و باید مجازات شود مثل این است که کسی به دیگری فحاشی کند او عصبانی شود و فحاش را بکشد و قصاص شود ممکن است هیجانات موجب تخفیف مجازات بشود ولی هیجان مجوز ارتکاب جرم نیست.</a:t>
            </a:r>
            <a:endParaRPr lang="fa-IR" sz="4000" dirty="0">
              <a:solidFill>
                <a:schemeClr val="tx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7938960"/>
      </p:ext>
    </p:extLst>
  </p:cSld>
  <p:clrMapOvr>
    <a:masterClrMapping/>
  </p:clrMapOvr>
  <mc:AlternateContent xmlns:mc="http://schemas.openxmlformats.org/markup-compatibility/2006" xmlns:p14="http://schemas.microsoft.com/office/powerpoint/2010/main">
    <mc:Choice Requires="p14">
      <p:transition spd="slow" p14:dur="3900">
        <p14:glitter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871</TotalTime>
  <Words>1572</Words>
  <Application>Microsoft Office PowerPoint</Application>
  <PresentationFormat>Custom</PresentationFormat>
  <Paragraphs>77</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بسم الله الرحمن الرحیم</vt:lpstr>
      <vt:lpstr>مسئولیت قانونی در ورزش به دو حیطه کلی تقسیم میشود: </vt:lpstr>
      <vt:lpstr>PowerPoint Presentation</vt:lpstr>
      <vt:lpstr>مسئولیت مدنی در ورزش </vt:lpstr>
      <vt:lpstr>ارکان مسئولیت مدنی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حقوق ورزشی</dc:title>
  <dc:creator>nikan</dc:creator>
  <cp:lastModifiedBy>Windows User</cp:lastModifiedBy>
  <cp:revision>70</cp:revision>
  <dcterms:created xsi:type="dcterms:W3CDTF">2017-10-16T18:09:06Z</dcterms:created>
  <dcterms:modified xsi:type="dcterms:W3CDTF">2020-06-14T11:28:27Z</dcterms:modified>
</cp:coreProperties>
</file>